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8" r:id="rId3"/>
    <p:sldId id="284" r:id="rId4"/>
    <p:sldId id="282" r:id="rId5"/>
    <p:sldId id="279" r:id="rId6"/>
    <p:sldId id="283" r:id="rId7"/>
    <p:sldId id="276" r:id="rId8"/>
    <p:sldId id="280" r:id="rId9"/>
    <p:sldId id="281" r:id="rId10"/>
  </p:sldIdLst>
  <p:sldSz cx="9144000" cy="6858000" type="screen4x3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aV0jAGNkhQKU5MdxeD2g7w==" hashData="YduLzpetZI2WicI7jemM7MjtnVI=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97" autoAdjust="0"/>
    <p:restoredTop sz="94660"/>
  </p:normalViewPr>
  <p:slideViewPr>
    <p:cSldViewPr>
      <p:cViewPr>
        <p:scale>
          <a:sx n="97" d="100"/>
          <a:sy n="97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28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3" cy="493634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0" y="0"/>
            <a:ext cx="2921583" cy="493634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204C4F5E-D8A3-4C67-B6DF-B4FE3B7B093D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9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3" cy="493634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0" y="9377316"/>
            <a:ext cx="2921583" cy="493634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989991BE-857C-4BEC-A50D-BBE84A08D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425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991BE-857C-4BEC-A50D-BBE84A08D13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31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991BE-857C-4BEC-A50D-BBE84A08D13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36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991BE-857C-4BEC-A50D-BBE84A08D13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61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185-68BA-4775-82AE-9A55914CC8B5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0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057E-4375-4A96-AB81-19A4C224F067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86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0444A-AD19-4B3C-A3D5-85F3D0355388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04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1580-3A17-4A93-8B3D-49107777CE11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03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3D93-8EB6-4479-99F8-64A3E3597AC9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0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228E-CF1A-4F34-AE8E-842CE304AE99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9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4A1D8-6978-4416-99B3-DD85F6633D79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63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EE-06CC-4B82-81B8-085F1C5EC5B8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99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DF3A-B2CD-4078-A9AC-B79309D7ED8F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74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6FDF0-B43F-46E9-95C5-1F927B91BA5F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43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08D0-9B4C-42AE-8606-4210E0AF81BE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01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578EA-B3E9-454B-969B-FE28D3F42DCE}" type="datetime1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792B8-4907-4832-B6DB-FFDFB2776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35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16216" y="6309320"/>
            <a:ext cx="2133600" cy="365125"/>
          </a:xfrm>
        </p:spPr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fld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20000" y="1440000"/>
            <a:ext cx="79200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 </a:t>
            </a:r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演習</a:t>
            </a:r>
            <a: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A </a:t>
            </a:r>
            <a: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b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想定場面での対応①</a:t>
            </a:r>
            <a:r>
              <a:rPr lang="en-US" altLang="ja-JP" sz="400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/>
            </a:r>
            <a:br>
              <a:rPr lang="en-US" altLang="ja-JP" sz="4000" dirty="0">
                <a:solidFill>
                  <a:schemeClr val="tx1"/>
                </a:solidFill>
                <a:latin typeface="ＭＳ Ｐゴシック" panose="020B0600070205080204" pitchFamily="50" charset="-128"/>
              </a:rPr>
            </a:br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4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995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8229600" cy="706090"/>
          </a:xfrm>
        </p:spPr>
        <p:txBody>
          <a:bodyPr>
            <a:noAutofit/>
          </a:bodyPr>
          <a:lstStyle/>
          <a:p>
            <a:r>
              <a:rPr lang="ja-JP" altLang="en-US" sz="3600" b="1" dirty="0" smtClean="0"/>
              <a:t>演習Ａ及びＢの進め方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0000" y="1440000"/>
            <a:ext cx="7776000" cy="4525963"/>
          </a:xfrm>
        </p:spPr>
        <p:txBody>
          <a:bodyPr lIns="90000">
            <a:normAutofit/>
          </a:bodyPr>
          <a:lstStyle/>
          <a:p>
            <a:pPr marL="398700" indent="0" algn="just">
              <a:buNone/>
            </a:pPr>
            <a:r>
              <a:rPr lang="ja-JP" altLang="en-US" dirty="0">
                <a:latin typeface="+mn-ea"/>
              </a:rPr>
              <a:t>１</a:t>
            </a:r>
            <a:r>
              <a:rPr lang="ja-JP" altLang="en-US" dirty="0" smtClean="0">
                <a:latin typeface="+mn-ea"/>
              </a:rPr>
              <a:t>．演習</a:t>
            </a:r>
            <a:r>
              <a:rPr lang="en-US" altLang="ja-JP" dirty="0">
                <a:latin typeface="+mn-ea"/>
              </a:rPr>
              <a:t>A</a:t>
            </a:r>
            <a:r>
              <a:rPr lang="ja-JP" altLang="en-US" dirty="0" err="1">
                <a:latin typeface="+mn-ea"/>
              </a:rPr>
              <a:t>、</a:t>
            </a:r>
            <a:r>
              <a:rPr lang="en-US" altLang="ja-JP" dirty="0">
                <a:latin typeface="+mn-ea"/>
              </a:rPr>
              <a:t>B</a:t>
            </a:r>
            <a:r>
              <a:rPr lang="ja-JP" altLang="en-US" dirty="0">
                <a:latin typeface="+mn-ea"/>
              </a:rPr>
              <a:t>ではロールプレイ</a:t>
            </a:r>
            <a:r>
              <a:rPr lang="ja-JP" altLang="en-US" dirty="0" smtClean="0">
                <a:latin typeface="+mn-ea"/>
              </a:rPr>
              <a:t>を行う</a:t>
            </a:r>
          </a:p>
          <a:p>
            <a:pPr marL="741600">
              <a:spcBef>
                <a:spcPts val="2400"/>
              </a:spcBef>
            </a:pPr>
            <a:r>
              <a:rPr lang="ja-JP" altLang="en-US" sz="2800" dirty="0" smtClean="0">
                <a:latin typeface="+mn-ea"/>
              </a:rPr>
              <a:t>ロールプレイをするために、</a:t>
            </a:r>
            <a:r>
              <a:rPr lang="ja-JP" altLang="en-US" sz="2800" dirty="0">
                <a:latin typeface="+mn-ea"/>
              </a:rPr>
              <a:t>班内でさらに</a:t>
            </a:r>
            <a:r>
              <a:rPr lang="ja-JP" altLang="en-US" sz="2800" dirty="0" smtClean="0">
                <a:latin typeface="+mn-ea"/>
              </a:rPr>
              <a:t>小グループに分かれるが、参加者が必ず、３つの役割すべてを経験できるように、グループの編成は６人か７人に設定するのが望ましい</a:t>
            </a:r>
          </a:p>
          <a:p>
            <a:pPr marL="741600" indent="0">
              <a:spcBef>
                <a:spcPts val="2400"/>
              </a:spcBef>
              <a:buNone/>
            </a:pPr>
            <a:r>
              <a:rPr lang="ja-JP" altLang="en-US" sz="2800" dirty="0" smtClean="0">
                <a:latin typeface="+mn-ea"/>
              </a:rPr>
              <a:t>◆７人</a:t>
            </a:r>
            <a:r>
              <a:rPr lang="ja-JP" altLang="en-US" sz="2800" dirty="0">
                <a:latin typeface="+mn-ea"/>
              </a:rPr>
              <a:t>の班　　</a:t>
            </a:r>
            <a:r>
              <a:rPr lang="ja-JP" altLang="en-US" sz="2800" dirty="0" smtClean="0">
                <a:latin typeface="+mn-ea"/>
              </a:rPr>
              <a:t>３人組と４人組</a:t>
            </a:r>
            <a:r>
              <a:rPr lang="ja-JP" altLang="en-US" sz="2800" dirty="0">
                <a:latin typeface="+mn-ea"/>
              </a:rPr>
              <a:t>に分かれる</a:t>
            </a:r>
          </a:p>
          <a:p>
            <a:pPr marL="741600" indent="0">
              <a:buNone/>
            </a:pPr>
            <a:r>
              <a:rPr lang="ja-JP" altLang="en-US" sz="2800" dirty="0" smtClean="0">
                <a:latin typeface="+mn-ea"/>
              </a:rPr>
              <a:t>◆６人</a:t>
            </a:r>
            <a:r>
              <a:rPr lang="ja-JP" altLang="en-US" sz="2800" dirty="0">
                <a:latin typeface="+mn-ea"/>
              </a:rPr>
              <a:t>の班　　</a:t>
            </a:r>
            <a:r>
              <a:rPr lang="ja-JP" altLang="en-US" sz="2800" dirty="0" smtClean="0">
                <a:latin typeface="+mn-ea"/>
              </a:rPr>
              <a:t>３人組</a:t>
            </a:r>
            <a:r>
              <a:rPr lang="ja-JP" altLang="en-US" sz="2800" dirty="0">
                <a:latin typeface="+mn-ea"/>
              </a:rPr>
              <a:t>が</a:t>
            </a:r>
            <a:r>
              <a:rPr lang="ja-JP" altLang="en-US" sz="2800" dirty="0" smtClean="0">
                <a:latin typeface="+mn-ea"/>
              </a:rPr>
              <a:t>２つ</a:t>
            </a:r>
            <a:endParaRPr kumimoji="1" lang="en-US" altLang="ja-JP" sz="2800" dirty="0" smtClean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+mn-ea"/>
              </a:rPr>
              <a:t>2</a:t>
            </a:fld>
            <a:endParaRPr kumimoji="1"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70030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8229600" cy="706090"/>
          </a:xfrm>
        </p:spPr>
        <p:txBody>
          <a:bodyPr>
            <a:normAutofit/>
          </a:bodyPr>
          <a:lstStyle/>
          <a:p>
            <a:r>
              <a:rPr lang="ja-JP" altLang="en-US" sz="3600" b="1" dirty="0" smtClean="0"/>
              <a:t>演習Ａ及びＢの進め方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0000" y="1440000"/>
            <a:ext cx="7848424" cy="5085344"/>
          </a:xfrm>
        </p:spPr>
        <p:txBody>
          <a:bodyPr>
            <a:noAutofit/>
          </a:bodyPr>
          <a:lstStyle/>
          <a:p>
            <a:pPr marL="398700" indent="0">
              <a:buNone/>
            </a:pPr>
            <a:r>
              <a:rPr lang="ja-JP" altLang="en-US" dirty="0" smtClean="0">
                <a:latin typeface="+mn-ea"/>
              </a:rPr>
              <a:t>２．ロールプレイの流れは以下のとお</a:t>
            </a:r>
            <a:r>
              <a:rPr lang="ja-JP" altLang="en-US" dirty="0">
                <a:latin typeface="+mn-ea"/>
              </a:rPr>
              <a:t>り</a:t>
            </a:r>
            <a:endParaRPr lang="ja-JP" altLang="en-US" dirty="0" smtClean="0">
              <a:latin typeface="+mn-ea"/>
            </a:endParaRPr>
          </a:p>
          <a:p>
            <a:pPr marL="741600" algn="just">
              <a:lnSpc>
                <a:spcPts val="2800"/>
              </a:lnSpc>
              <a:spcBef>
                <a:spcPts val="2400"/>
              </a:spcBef>
            </a:pPr>
            <a:r>
              <a:rPr lang="ja-JP" altLang="en-US" sz="2300" dirty="0" smtClean="0">
                <a:latin typeface="+mn-ea"/>
              </a:rPr>
              <a:t>ロールプレイの１回の時間の長さは、目安なので研修</a:t>
            </a:r>
            <a:r>
              <a:rPr lang="en-US" altLang="ja-JP" sz="2300" dirty="0" smtClean="0">
                <a:latin typeface="+mn-ea"/>
              </a:rPr>
              <a:t/>
            </a:r>
            <a:br>
              <a:rPr lang="en-US" altLang="ja-JP" sz="2300" dirty="0" smtClean="0">
                <a:latin typeface="+mn-ea"/>
              </a:rPr>
            </a:br>
            <a:r>
              <a:rPr lang="ja-JP" altLang="en-US" sz="2300" dirty="0" smtClean="0">
                <a:latin typeface="+mn-ea"/>
              </a:rPr>
              <a:t>全体の時間枠に余裕があれば調整してかまわない</a:t>
            </a:r>
          </a:p>
          <a:p>
            <a:pPr marL="741600" algn="just">
              <a:lnSpc>
                <a:spcPts val="2800"/>
              </a:lnSpc>
              <a:spcBef>
                <a:spcPts val="600"/>
              </a:spcBef>
            </a:pPr>
            <a:r>
              <a:rPr lang="ja-JP" altLang="en-US" sz="2300" dirty="0" smtClean="0">
                <a:latin typeface="+mn-ea"/>
              </a:rPr>
              <a:t>運営</a:t>
            </a:r>
            <a:r>
              <a:rPr lang="ja-JP" altLang="en-US" sz="2300" dirty="0">
                <a:latin typeface="+mn-ea"/>
              </a:rPr>
              <a:t>する講師がタイムキーパーをして、「始め、やめ」</a:t>
            </a:r>
            <a:r>
              <a:rPr lang="ja-JP" altLang="en-US" sz="2300" dirty="0" smtClean="0">
                <a:latin typeface="+mn-ea"/>
              </a:rPr>
              <a:t>の</a:t>
            </a:r>
            <a:r>
              <a:rPr lang="en-US" altLang="ja-JP" sz="2300" dirty="0" smtClean="0">
                <a:latin typeface="+mn-ea"/>
              </a:rPr>
              <a:t/>
            </a:r>
            <a:br>
              <a:rPr lang="en-US" altLang="ja-JP" sz="2300" dirty="0" smtClean="0">
                <a:latin typeface="+mn-ea"/>
              </a:rPr>
            </a:br>
            <a:r>
              <a:rPr lang="ja-JP" altLang="en-US" sz="2300" dirty="0" smtClean="0">
                <a:latin typeface="+mn-ea"/>
              </a:rPr>
              <a:t>合図に合わせて</a:t>
            </a:r>
            <a:r>
              <a:rPr lang="ja-JP" altLang="en-US" sz="2300" dirty="0">
                <a:latin typeface="+mn-ea"/>
              </a:rPr>
              <a:t>、すべてのグループ</a:t>
            </a:r>
            <a:r>
              <a:rPr lang="ja-JP" altLang="en-US" sz="2300" dirty="0" smtClean="0">
                <a:latin typeface="+mn-ea"/>
              </a:rPr>
              <a:t>が同時</a:t>
            </a:r>
            <a:r>
              <a:rPr lang="ja-JP" altLang="en-US" sz="2300" dirty="0">
                <a:latin typeface="+mn-ea"/>
              </a:rPr>
              <a:t>に</a:t>
            </a:r>
            <a:r>
              <a:rPr lang="ja-JP" altLang="en-US" sz="2300" dirty="0" smtClean="0">
                <a:latin typeface="+mn-ea"/>
              </a:rPr>
              <a:t>ロール</a:t>
            </a:r>
            <a:r>
              <a:rPr lang="en-US" altLang="ja-JP" sz="2300" dirty="0" smtClean="0">
                <a:latin typeface="+mn-ea"/>
              </a:rPr>
              <a:t/>
            </a:r>
            <a:br>
              <a:rPr lang="en-US" altLang="ja-JP" sz="2300" dirty="0" smtClean="0">
                <a:latin typeface="+mn-ea"/>
              </a:rPr>
            </a:br>
            <a:r>
              <a:rPr lang="ja-JP" altLang="en-US" sz="2300" dirty="0" smtClean="0">
                <a:latin typeface="+mn-ea"/>
              </a:rPr>
              <a:t>プレイ</a:t>
            </a:r>
            <a:r>
              <a:rPr lang="ja-JP" altLang="en-US" sz="2300" dirty="0">
                <a:latin typeface="+mn-ea"/>
              </a:rPr>
              <a:t>できるように</a:t>
            </a:r>
            <a:r>
              <a:rPr lang="ja-JP" altLang="en-US" sz="2300" dirty="0" smtClean="0">
                <a:latin typeface="+mn-ea"/>
              </a:rPr>
              <a:t>進め</a:t>
            </a:r>
            <a:r>
              <a:rPr lang="ja-JP" altLang="en-US" sz="2300" dirty="0">
                <a:latin typeface="+mn-ea"/>
              </a:rPr>
              <a:t>る</a:t>
            </a:r>
          </a:p>
          <a:p>
            <a:pPr marL="741600" algn="just">
              <a:lnSpc>
                <a:spcPts val="2800"/>
              </a:lnSpc>
              <a:spcBef>
                <a:spcPts val="600"/>
              </a:spcBef>
            </a:pPr>
            <a:r>
              <a:rPr lang="ja-JP" altLang="en-US" sz="2300" dirty="0">
                <a:solidFill>
                  <a:srgbClr val="FF0000"/>
                </a:solidFill>
                <a:latin typeface="+mn-ea"/>
              </a:rPr>
              <a:t>ＰＰＴの資料の解説部分は受講者には事前</a:t>
            </a:r>
            <a:r>
              <a:rPr lang="ja-JP" altLang="en-US" sz="2300" dirty="0" smtClean="0">
                <a:solidFill>
                  <a:srgbClr val="FF0000"/>
                </a:solidFill>
                <a:latin typeface="+mn-ea"/>
              </a:rPr>
              <a:t>に配布せず</a:t>
            </a:r>
            <a:r>
              <a:rPr lang="en-US" altLang="ja-JP" sz="2300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ja-JP" sz="2300" dirty="0" smtClean="0">
                <a:solidFill>
                  <a:srgbClr val="FF0000"/>
                </a:solidFill>
                <a:latin typeface="+mn-ea"/>
              </a:rPr>
            </a:br>
            <a:r>
              <a:rPr lang="ja-JP" altLang="en-US" sz="2300" dirty="0" smtClean="0">
                <a:solidFill>
                  <a:srgbClr val="FF0000"/>
                </a:solidFill>
                <a:latin typeface="+mn-ea"/>
              </a:rPr>
              <a:t>全体</a:t>
            </a:r>
            <a:r>
              <a:rPr lang="ja-JP" altLang="en-US" sz="2300" dirty="0">
                <a:solidFill>
                  <a:srgbClr val="FF0000"/>
                </a:solidFill>
                <a:latin typeface="+mn-ea"/>
              </a:rPr>
              <a:t>のまとめの時に</a:t>
            </a:r>
            <a:r>
              <a:rPr lang="ja-JP" altLang="en-US" sz="2300" dirty="0" smtClean="0">
                <a:solidFill>
                  <a:srgbClr val="FF0000"/>
                </a:solidFill>
                <a:latin typeface="+mn-ea"/>
              </a:rPr>
              <a:t>活用する</a:t>
            </a:r>
            <a:endParaRPr lang="en-US" altLang="ja-JP" sz="2300" dirty="0" smtClean="0">
              <a:solidFill>
                <a:srgbClr val="FF0000"/>
              </a:solidFill>
              <a:latin typeface="+mn-ea"/>
            </a:endParaRPr>
          </a:p>
          <a:p>
            <a:pPr marL="741600" algn="just">
              <a:lnSpc>
                <a:spcPts val="2800"/>
              </a:lnSpc>
              <a:spcBef>
                <a:spcPts val="600"/>
              </a:spcBef>
            </a:pPr>
            <a:r>
              <a:rPr lang="ja-JP" altLang="en-US" sz="2300" dirty="0">
                <a:latin typeface="+mn-ea"/>
              </a:rPr>
              <a:t>ロールプレイ</a:t>
            </a:r>
            <a:r>
              <a:rPr lang="ja-JP" altLang="en-US" sz="2300" dirty="0" smtClean="0">
                <a:latin typeface="+mn-ea"/>
              </a:rPr>
              <a:t>終了後、大きな</a:t>
            </a:r>
            <a:r>
              <a:rPr lang="ja-JP" altLang="en-US" sz="2300" dirty="0">
                <a:latin typeface="+mn-ea"/>
              </a:rPr>
              <a:t>班にもどり、互いの所感</a:t>
            </a:r>
            <a:r>
              <a:rPr lang="ja-JP" altLang="en-US" sz="2300" dirty="0" smtClean="0">
                <a:latin typeface="+mn-ea"/>
              </a:rPr>
              <a:t>を</a:t>
            </a:r>
            <a:r>
              <a:rPr lang="en-US" altLang="ja-JP" sz="2300" dirty="0" smtClean="0">
                <a:latin typeface="+mn-ea"/>
              </a:rPr>
              <a:t/>
            </a:r>
            <a:br>
              <a:rPr lang="en-US" altLang="ja-JP" sz="2300" dirty="0" smtClean="0">
                <a:latin typeface="+mn-ea"/>
              </a:rPr>
            </a:br>
            <a:r>
              <a:rPr lang="ja-JP" altLang="en-US" sz="2300" dirty="0" smtClean="0">
                <a:latin typeface="+mn-ea"/>
              </a:rPr>
              <a:t>話し合う</a:t>
            </a:r>
            <a:endParaRPr lang="ja-JP" altLang="en-US" sz="2300" dirty="0">
              <a:latin typeface="+mn-ea"/>
            </a:endParaRPr>
          </a:p>
          <a:p>
            <a:pPr marL="741600" algn="just">
              <a:lnSpc>
                <a:spcPts val="2800"/>
              </a:lnSpc>
              <a:spcBef>
                <a:spcPts val="600"/>
              </a:spcBef>
            </a:pPr>
            <a:r>
              <a:rPr lang="ja-JP" altLang="en-US" sz="2300" dirty="0">
                <a:latin typeface="+mn-ea"/>
              </a:rPr>
              <a:t>講師が全体のまとめをする前に</a:t>
            </a:r>
            <a:r>
              <a:rPr lang="ja-JP" altLang="en-US" sz="2300" dirty="0" smtClean="0">
                <a:latin typeface="+mn-ea"/>
              </a:rPr>
              <a:t>、２～</a:t>
            </a:r>
            <a:r>
              <a:rPr lang="ja-JP" altLang="en-US" sz="2300" dirty="0">
                <a:latin typeface="+mn-ea"/>
              </a:rPr>
              <a:t>３班くらいから</a:t>
            </a:r>
            <a:r>
              <a:rPr lang="ja-JP" altLang="en-US" sz="2300" dirty="0" smtClean="0">
                <a:latin typeface="+mn-ea"/>
              </a:rPr>
              <a:t>発表</a:t>
            </a:r>
            <a:r>
              <a:rPr lang="en-US" altLang="ja-JP" sz="2300" dirty="0" smtClean="0">
                <a:latin typeface="+mn-ea"/>
              </a:rPr>
              <a:t/>
            </a:r>
            <a:br>
              <a:rPr lang="en-US" altLang="ja-JP" sz="2300" dirty="0" smtClean="0">
                <a:latin typeface="+mn-ea"/>
              </a:rPr>
            </a:br>
            <a:r>
              <a:rPr lang="ja-JP" altLang="en-US" sz="2300" dirty="0" smtClean="0">
                <a:latin typeface="+mn-ea"/>
              </a:rPr>
              <a:t>してもら</a:t>
            </a:r>
            <a:r>
              <a:rPr lang="ja-JP" altLang="en-US" sz="2300" dirty="0">
                <a:latin typeface="+mn-ea"/>
              </a:rPr>
              <a:t>う</a:t>
            </a:r>
            <a:endParaRPr lang="en-US" altLang="ja-JP" sz="2300" dirty="0" smtClean="0">
              <a:latin typeface="+mn-ea"/>
            </a:endParaRPr>
          </a:p>
          <a:p>
            <a:pPr marL="741600">
              <a:lnSpc>
                <a:spcPts val="2800"/>
              </a:lnSpc>
              <a:spcBef>
                <a:spcPts val="600"/>
              </a:spcBef>
            </a:pPr>
            <a:endParaRPr lang="en-US" altLang="ja-JP" sz="2300" dirty="0">
              <a:latin typeface="+mn-ea"/>
            </a:endParaRPr>
          </a:p>
          <a:p>
            <a:pPr marL="398700" indent="0">
              <a:lnSpc>
                <a:spcPts val="2800"/>
              </a:lnSpc>
              <a:spcBef>
                <a:spcPts val="600"/>
              </a:spcBef>
              <a:buNone/>
            </a:pPr>
            <a:endParaRPr lang="ja-JP" altLang="en-US" sz="2300" dirty="0">
              <a:latin typeface="+mn-ea"/>
            </a:endParaRPr>
          </a:p>
          <a:p>
            <a:pPr marL="741600">
              <a:lnSpc>
                <a:spcPts val="3300"/>
              </a:lnSpc>
              <a:spcBef>
                <a:spcPts val="1200"/>
              </a:spcBef>
            </a:pPr>
            <a:endParaRPr lang="ja-JP" altLang="en-US" sz="2400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+mn-ea"/>
              </a:rPr>
              <a:t>3</a:t>
            </a:fld>
            <a:endParaRPr kumimoji="1"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40258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0000"/>
            <a:ext cx="8229600" cy="7060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600" b="1" dirty="0"/>
              <a:t>～  自  己  紹  介 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688" y="1988840"/>
            <a:ext cx="6856623" cy="3456384"/>
          </a:xfrm>
        </p:spPr>
        <p:txBody>
          <a:bodyPr>
            <a:normAutofit/>
          </a:bodyPr>
          <a:lstStyle/>
          <a:p>
            <a:pPr marL="741600">
              <a:spcBef>
                <a:spcPts val="3600"/>
              </a:spcBef>
            </a:pPr>
            <a:r>
              <a:rPr kumimoji="1" lang="ja-JP" altLang="en-US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　前</a:t>
            </a:r>
            <a:endParaRPr kumimoji="1" lang="en-US" altLang="ja-JP" sz="4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41600">
              <a:spcBef>
                <a:spcPts val="3600"/>
              </a:spcBef>
            </a:pPr>
            <a:r>
              <a:rPr lang="ja-JP" altLang="en-US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所　属</a:t>
            </a:r>
            <a:endParaRPr lang="en-US" altLang="ja-JP" sz="4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41600">
              <a:spcBef>
                <a:spcPts val="3600"/>
              </a:spcBef>
            </a:pPr>
            <a:r>
              <a:rPr kumimoji="1" lang="ja-JP" altLang="en-US" sz="4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</a:t>
            </a:r>
            <a:r>
              <a:rPr kumimoji="1" lang="ja-JP" altLang="en-US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のきっかけ</a:t>
            </a:r>
            <a:endParaRPr kumimoji="1" lang="en-US" altLang="ja-JP" sz="4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98700" indent="0">
              <a:buNone/>
            </a:pPr>
            <a:endParaRPr kumimoji="1" lang="ja-JP" altLang="en-US" sz="4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+mn-ea"/>
              </a:rPr>
              <a:t>4</a:t>
            </a:fld>
            <a:endParaRPr kumimoji="1"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88212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8229600" cy="1143000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3600" dirty="0" smtClean="0"/>
              <a:t>演習Ａ：想定場面での対応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58880" y="6376243"/>
            <a:ext cx="2133600" cy="365125"/>
          </a:xfrm>
        </p:spPr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fld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39551" y="1417638"/>
            <a:ext cx="7918589" cy="2190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180000" rIns="360000" bIns="180000" rtlCol="0" anchor="ctr"/>
          <a:lstStyle/>
          <a:p>
            <a:pPr>
              <a:lnSpc>
                <a:spcPts val="2800"/>
              </a:lnSpc>
            </a:pPr>
            <a:r>
              <a:rPr lang="ja-JP" altLang="en-US" sz="2000" dirty="0" smtClean="0"/>
              <a:t>１．３つの役割を決める</a:t>
            </a:r>
            <a:endParaRPr lang="en-US" altLang="ja-JP" sz="2000" dirty="0" smtClean="0"/>
          </a:p>
          <a:p>
            <a:pPr indent="-457200">
              <a:lnSpc>
                <a:spcPts val="2800"/>
              </a:lnSpc>
            </a:pPr>
            <a:r>
              <a:rPr lang="ja-JP" altLang="en-US" sz="2000" dirty="0" smtClean="0"/>
              <a:t>２．利用者役、支援者役は指定された想定場面についての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      </a:t>
            </a:r>
            <a:r>
              <a:rPr lang="ja-JP" altLang="en-US" sz="2000" dirty="0" smtClean="0"/>
              <a:t>ロールプレイを行う。</a:t>
            </a:r>
            <a:endParaRPr lang="en-US" altLang="ja-JP" sz="2000" dirty="0" smtClean="0"/>
          </a:p>
          <a:p>
            <a:pPr>
              <a:lnSpc>
                <a:spcPts val="2800"/>
              </a:lnSpc>
            </a:pPr>
            <a:r>
              <a:rPr kumimoji="1" lang="ja-JP" altLang="en-US" sz="2000" dirty="0" smtClean="0"/>
              <a:t>３．終了後、３役ともそれぞれの立場から感想を述べる</a:t>
            </a:r>
            <a:endParaRPr kumimoji="1" lang="en-US" altLang="ja-JP" sz="2000" dirty="0" smtClean="0"/>
          </a:p>
          <a:p>
            <a:pPr>
              <a:lnSpc>
                <a:spcPts val="2800"/>
              </a:lnSpc>
            </a:pPr>
            <a:r>
              <a:rPr lang="ja-JP" altLang="en-US" sz="2000" dirty="0" smtClean="0"/>
              <a:t>４．役割をチェンジして行う。３つの役割すべてを行う</a:t>
            </a:r>
            <a:endParaRPr lang="en-US" altLang="ja-JP" sz="2000" dirty="0" smtClean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53372"/>
              </p:ext>
            </p:extLst>
          </p:nvPr>
        </p:nvGraphicFramePr>
        <p:xfrm>
          <a:off x="4067943" y="4431542"/>
          <a:ext cx="4390197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4890"/>
                <a:gridCol w="612979"/>
                <a:gridCol w="936104"/>
                <a:gridCol w="1008112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１回目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２回目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３回目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A</a:t>
                      </a: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ﾁｰﾑ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A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支援者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利用者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ja-JP" altLang="en-US" dirty="0" smtClean="0">
                          <a:latin typeface="+mn-ea"/>
                          <a:ea typeface="+mn-ea"/>
                        </a:rPr>
                        <a:t>観察者</a:t>
                      </a:r>
                      <a:endParaRPr lang="en-US" altLang="ja-JP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altLang="ja-JP" sz="1600" i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B</a:t>
                      </a:r>
                      <a:r>
                        <a:rPr lang="ja-JP" altLang="en-US" sz="1600" i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ﾁｰﾑを観察</a:t>
                      </a:r>
                      <a:endParaRPr lang="ja-JP" altLang="en-US" sz="1600" i="1" dirty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B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利用者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支援者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B</a:t>
                      </a: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ﾁｰﾑ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ja-JP" altLang="en-US" dirty="0" smtClean="0">
                          <a:latin typeface="+mn-ea"/>
                          <a:ea typeface="+mn-ea"/>
                        </a:rPr>
                        <a:t>観察者</a:t>
                      </a:r>
                      <a:endParaRPr lang="en-US" altLang="ja-JP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altLang="ja-JP" sz="1600" i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A</a:t>
                      </a:r>
                      <a:r>
                        <a:rPr lang="ja-JP" altLang="en-US" sz="1600" i="1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ﾁｰﾑを観察</a:t>
                      </a:r>
                      <a:endParaRPr lang="ja-JP" altLang="en-US" sz="1600" i="1" dirty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支援者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利用者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D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利用者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支援者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390061"/>
              </p:ext>
            </p:extLst>
          </p:nvPr>
        </p:nvGraphicFramePr>
        <p:xfrm>
          <a:off x="523733" y="4431542"/>
          <a:ext cx="336624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917969"/>
                <a:gridCol w="936104"/>
                <a:gridCol w="93610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１回目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２回目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３回目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A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支援者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利用者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観察者</a:t>
                      </a:r>
                      <a:endParaRPr kumimoji="1" lang="en-US" altLang="ja-JP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B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利用者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観察者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支援者</a:t>
                      </a:r>
                      <a:endParaRPr kumimoji="1" lang="en-US" altLang="ja-JP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dirty="0" smtClean="0">
                          <a:latin typeface="+mn-ea"/>
                          <a:ea typeface="+mn-ea"/>
                        </a:rPr>
                        <a:t>観察者</a:t>
                      </a:r>
                      <a:endParaRPr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支援者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利用者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47717" y="4002962"/>
            <a:ext cx="1368152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+mn-ea"/>
              </a:rPr>
              <a:t>３人の場合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067943" y="4002962"/>
            <a:ext cx="1368152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+mn-ea"/>
              </a:rPr>
              <a:t>４</a:t>
            </a:r>
            <a:r>
              <a:rPr kumimoji="1" lang="ja-JP" altLang="en-US" dirty="0" smtClean="0">
                <a:latin typeface="+mn-ea"/>
              </a:rPr>
              <a:t>人の場合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38004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8229600" cy="706090"/>
          </a:xfrm>
        </p:spPr>
        <p:txBody>
          <a:bodyPr>
            <a:normAutofit/>
          </a:bodyPr>
          <a:lstStyle/>
          <a:p>
            <a:r>
              <a:rPr lang="ja-JP" altLang="en-US" sz="3600" b="1" dirty="0"/>
              <a:t>演習の上での注意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0000" y="1620000"/>
            <a:ext cx="7488384" cy="4525963"/>
          </a:xfrm>
        </p:spPr>
        <p:txBody>
          <a:bodyPr>
            <a:normAutofit/>
          </a:bodyPr>
          <a:lstStyle/>
          <a:p>
            <a:pPr marL="855900" indent="-457200" algn="just">
              <a:spcBef>
                <a:spcPts val="2400"/>
              </a:spcBef>
            </a:pPr>
            <a:r>
              <a:rPr lang="ja-JP" altLang="en-US" sz="2800" dirty="0" smtClean="0"/>
              <a:t>事例では「Ｄさん」だが、受講者本人の名前に置き換えて行う</a:t>
            </a:r>
          </a:p>
          <a:p>
            <a:pPr marL="855900" indent="-457200">
              <a:spcBef>
                <a:spcPts val="2400"/>
              </a:spcBef>
            </a:pPr>
            <a:r>
              <a:rPr lang="ja-JP" altLang="en-US" sz="2800" dirty="0" smtClean="0"/>
              <a:t>観察役はロールプレイの中に入り込まず、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脇で静かに様子を観察する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（脇でうなずいたり、笑ったりの反応をして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　２人の気を散らさない）</a:t>
            </a:r>
          </a:p>
          <a:p>
            <a:pPr marL="855900" indent="-457200" algn="just">
              <a:spcBef>
                <a:spcPts val="2400"/>
              </a:spcBef>
            </a:pPr>
            <a:r>
              <a:rPr lang="ja-JP" altLang="en-US" sz="2800" dirty="0" smtClean="0"/>
              <a:t>観察役も重要。日頃の実践で自分を客観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視する視点を理解する</a:t>
            </a:r>
            <a:endParaRPr kumimoji="1"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+mn-ea"/>
              </a:rPr>
              <a:t>6</a:t>
            </a:fld>
            <a:endParaRPr kumimoji="1" lang="ja-JP" altLang="en-US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0833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8136000" cy="61536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居宅介護を利用しているＤさん宅にて・・・場面</a:t>
            </a:r>
            <a:r>
              <a:rPr kumimoji="1" lang="en-US" altLang="ja-JP" sz="3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endParaRPr kumimoji="1" lang="ja-JP" altLang="en-US" sz="3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58880" y="6309320"/>
            <a:ext cx="2133600" cy="365125"/>
          </a:xfrm>
        </p:spPr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fld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028" name="Picture 4" descr="清潔な床のイラスト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64"/>
          <a:stretch/>
        </p:blipFill>
        <p:spPr bwMode="auto">
          <a:xfrm>
            <a:off x="6830888" y="1314451"/>
            <a:ext cx="1485528" cy="235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角丸四角形吹き出し 12"/>
          <p:cNvSpPr/>
          <p:nvPr/>
        </p:nvSpPr>
        <p:spPr>
          <a:xfrm>
            <a:off x="683568" y="1592401"/>
            <a:ext cx="5833096" cy="1710055"/>
          </a:xfrm>
          <a:prstGeom prst="wedgeRoundRectCallout">
            <a:avLst>
              <a:gd name="adj1" fmla="val 58990"/>
              <a:gd name="adj2" fmla="val -3328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0" tIns="144000" rIns="180000" bIns="180000" rtlCol="0" anchor="ctr"/>
          <a:lstStyle/>
          <a:p>
            <a:pPr>
              <a:lnSpc>
                <a:spcPts val="3000"/>
              </a:lnSpc>
            </a:pPr>
            <a:r>
              <a:rPr lang="ja-JP" altLang="en-US" sz="2300" dirty="0" smtClean="0">
                <a:latin typeface="ＭＳ Ｐゴシック" panose="020B0600070205080204" pitchFamily="50" charset="-128"/>
              </a:rPr>
              <a:t>Ｄさんは</a:t>
            </a:r>
            <a:r>
              <a:rPr lang="en-US" altLang="ja-JP" sz="2300" dirty="0" smtClean="0">
                <a:latin typeface="ＭＳ Ｐゴシック" panose="020B0600070205080204" pitchFamily="50" charset="-128"/>
              </a:rPr>
              <a:t>40</a:t>
            </a:r>
            <a:r>
              <a:rPr lang="ja-JP" altLang="en-US" sz="2300" dirty="0" smtClean="0">
                <a:latin typeface="ＭＳ Ｐゴシック" panose="020B0600070205080204" pitchFamily="50" charset="-128"/>
              </a:rPr>
              <a:t>代</a:t>
            </a:r>
            <a:r>
              <a:rPr lang="ja-JP" altLang="en-US" sz="2300" dirty="0">
                <a:latin typeface="ＭＳ Ｐゴシック" panose="020B0600070205080204" pitchFamily="50" charset="-128"/>
              </a:rPr>
              <a:t>の女性</a:t>
            </a:r>
            <a:r>
              <a:rPr lang="ja-JP" altLang="en-US" sz="2300" dirty="0" smtClean="0">
                <a:latin typeface="ＭＳ Ｐゴシック" panose="020B0600070205080204" pitchFamily="50" charset="-128"/>
              </a:rPr>
              <a:t>、双極性障害です</a:t>
            </a:r>
            <a:r>
              <a:rPr lang="ja-JP" altLang="en-US" sz="2300" dirty="0">
                <a:latin typeface="ＭＳ Ｐゴシック" panose="020B0600070205080204" pitchFamily="50" charset="-128"/>
              </a:rPr>
              <a:t>。</a:t>
            </a:r>
            <a:endParaRPr lang="en-US" altLang="ja-JP" sz="2300" dirty="0">
              <a:latin typeface="ＭＳ Ｐゴシック" panose="020B060007020508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300" dirty="0" smtClean="0">
                <a:latin typeface="ＭＳ Ｐゴシック" panose="020B0600070205080204" pitchFamily="50" charset="-128"/>
              </a:rPr>
              <a:t>私</a:t>
            </a:r>
            <a:r>
              <a:rPr lang="ja-JP" altLang="en-US" sz="2300" dirty="0">
                <a:latin typeface="ＭＳ Ｐゴシック" panose="020B0600070205080204" pitchFamily="50" charset="-128"/>
              </a:rPr>
              <a:t>は</a:t>
            </a:r>
            <a:r>
              <a:rPr lang="ja-JP" altLang="en-US" sz="2300" dirty="0" smtClean="0">
                <a:latin typeface="ＭＳ Ｐゴシック" panose="020B0600070205080204" pitchFamily="50" charset="-128"/>
              </a:rPr>
              <a:t>週２回</a:t>
            </a:r>
            <a:r>
              <a:rPr lang="ja-JP" altLang="en-US" sz="2300" dirty="0">
                <a:latin typeface="ＭＳ Ｐゴシック" panose="020B0600070205080204" pitchFamily="50" charset="-128"/>
              </a:rPr>
              <a:t>、掃除と食事作りのために訪問して</a:t>
            </a:r>
            <a:r>
              <a:rPr lang="ja-JP" altLang="en-US" sz="2300" dirty="0" smtClean="0">
                <a:latin typeface="ＭＳ Ｐゴシック" panose="020B0600070205080204" pitchFamily="50" charset="-128"/>
              </a:rPr>
              <a:t>います。</a:t>
            </a:r>
            <a:endParaRPr lang="en-US" altLang="ja-JP" sz="2300" dirty="0">
              <a:latin typeface="ＭＳ Ｐゴシック" panose="020B0600070205080204" pitchFamily="50" charset="-128"/>
            </a:endParaRPr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3729518"/>
            <a:ext cx="7632848" cy="2147754"/>
          </a:xfrm>
          <a:ln>
            <a:solidFill>
              <a:schemeClr val="bg2">
                <a:lumMod val="25000"/>
              </a:schemeClr>
            </a:solidFill>
          </a:ln>
        </p:spPr>
        <p:txBody>
          <a:bodyPr lIns="180000" rIns="216000">
            <a:noAutofit/>
          </a:bodyPr>
          <a:lstStyle/>
          <a:p>
            <a:pPr marL="0" indent="0">
              <a:buNone/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場面１</a:t>
            </a:r>
            <a:r>
              <a:rPr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 </a:t>
            </a:r>
            <a:r>
              <a:rPr lang="ja-JP" altLang="en-US" sz="2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ある日</a:t>
            </a:r>
            <a:endParaRPr lang="en-US" altLang="ja-JP" sz="2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216000" algn="just">
              <a:lnSpc>
                <a:spcPts val="3000"/>
              </a:lnSpc>
              <a:buNone/>
            </a:pPr>
            <a:r>
              <a:rPr lang="ja-JP" altLang="en-US" sz="2200" dirty="0" smtClean="0">
                <a:latin typeface="ＭＳ Ｐゴシック" panose="020B0600070205080204" pitchFamily="50" charset="-128"/>
              </a:rPr>
              <a:t>「いままでありがとうございました。来週からはもう来てもらわなくていいです・・・。もういろいろ疲れちゃいました</a:t>
            </a:r>
            <a:r>
              <a:rPr lang="en-US" altLang="ja-JP" sz="2200" dirty="0" smtClean="0">
                <a:latin typeface="ＭＳ Ｐゴシック" panose="020B0600070205080204" pitchFamily="50" charset="-128"/>
              </a:rPr>
              <a:t>…</a:t>
            </a:r>
            <a:r>
              <a:rPr lang="ja-JP" altLang="en-US" sz="2200" dirty="0" err="1" smtClean="0">
                <a:latin typeface="ＭＳ Ｐゴシック" panose="020B0600070205080204" pitchFamily="50" charset="-128"/>
              </a:rPr>
              <a:t>。</a:t>
            </a:r>
            <a:r>
              <a:rPr lang="ja-JP" altLang="en-US" sz="2200" dirty="0" smtClean="0">
                <a:latin typeface="ＭＳ Ｐゴシック" panose="020B0600070205080204" pitchFamily="50" charset="-128"/>
              </a:rPr>
              <a:t>死にたくなりました」と、</a:t>
            </a:r>
            <a:endParaRPr lang="en-US" altLang="ja-JP" sz="2200" dirty="0" smtClean="0">
              <a:latin typeface="ＭＳ Ｐゴシック" panose="020B0600070205080204" pitchFamily="50" charset="-128"/>
            </a:endParaRPr>
          </a:p>
          <a:p>
            <a:pPr marL="0" indent="216000">
              <a:lnSpc>
                <a:spcPts val="3000"/>
              </a:lnSpc>
              <a:buNone/>
            </a:pPr>
            <a:r>
              <a:rPr lang="ja-JP" altLang="en-US" sz="2200" dirty="0" smtClean="0">
                <a:latin typeface="ＭＳ Ｐゴシック" panose="020B0600070205080204" pitchFamily="50" charset="-128"/>
              </a:rPr>
              <a:t>自殺</a:t>
            </a:r>
            <a:r>
              <a:rPr lang="ja-JP" altLang="en-US" sz="2200" dirty="0">
                <a:latin typeface="ＭＳ Ｐゴシック" panose="020B0600070205080204" pitchFamily="50" charset="-128"/>
              </a:rPr>
              <a:t>をほのめかすことを言われ、とても驚いて</a:t>
            </a:r>
            <a:r>
              <a:rPr lang="ja-JP" altLang="en-US" sz="2200" dirty="0" smtClean="0">
                <a:latin typeface="ＭＳ Ｐゴシック" panose="020B0600070205080204" pitchFamily="50" charset="-128"/>
              </a:rPr>
              <a:t>しまいました</a:t>
            </a:r>
            <a:endParaRPr lang="en-US" altLang="ja-JP" sz="2200" dirty="0">
              <a:latin typeface="ＭＳ Ｐゴシック" panose="020B0600070205080204" pitchFamily="50" charset="-128"/>
            </a:endParaRPr>
          </a:p>
          <a:p>
            <a:pPr marL="0" indent="216000">
              <a:spcBef>
                <a:spcPts val="0"/>
              </a:spcBef>
              <a:buNone/>
            </a:pPr>
            <a:r>
              <a:rPr lang="en-US" altLang="ja-JP" sz="2200" dirty="0" smtClean="0">
                <a:latin typeface="ＭＳ Ｐゴシック" panose="020B0600070205080204" pitchFamily="50" charset="-128"/>
              </a:rPr>
              <a:t/>
            </a:r>
            <a:br>
              <a:rPr lang="en-US" altLang="ja-JP" sz="2200" dirty="0" smtClean="0">
                <a:latin typeface="ＭＳ Ｐゴシック" panose="020B0600070205080204" pitchFamily="50" charset="-128"/>
              </a:rPr>
            </a:br>
            <a:endParaRPr lang="en-US" altLang="ja-JP" sz="2200" dirty="0">
              <a:latin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91991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7355160" cy="664060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3600" dirty="0" smtClean="0"/>
              <a:t>演習</a:t>
            </a:r>
            <a:r>
              <a:rPr kumimoji="1" lang="en-US" altLang="ja-JP" sz="3600" dirty="0" smtClean="0"/>
              <a:t>A</a:t>
            </a:r>
            <a:r>
              <a:rPr kumimoji="1" lang="ja-JP" altLang="en-US" sz="3600" dirty="0" smtClean="0"/>
              <a:t>のまとめ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fld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43536" y="1390136"/>
            <a:ext cx="7920000" cy="1521919"/>
          </a:xfrm>
          <a:prstGeom prst="rect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txBody>
          <a:bodyPr wrap="square" lIns="360000" tIns="144000" bIns="14400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400" u="sng" dirty="0" smtClean="0">
                <a:latin typeface="+mn-ea"/>
              </a:rPr>
              <a:t>態度としては・・・</a:t>
            </a:r>
            <a:endParaRPr lang="en-US" altLang="ja-JP" sz="2400" dirty="0" smtClean="0">
              <a:latin typeface="+mn-ea"/>
            </a:endParaRPr>
          </a:p>
          <a:p>
            <a:pPr>
              <a:lnSpc>
                <a:spcPts val="3000"/>
              </a:lnSpc>
              <a:spcBef>
                <a:spcPts val="600"/>
              </a:spcBef>
            </a:pPr>
            <a:r>
              <a:rPr lang="ja-JP" altLang="en-US" sz="2400" dirty="0" smtClean="0">
                <a:latin typeface="+mn-ea"/>
              </a:rPr>
              <a:t>□　驚かず、話</a:t>
            </a:r>
            <a:r>
              <a:rPr lang="ja-JP" altLang="en-US" sz="2400" dirty="0">
                <a:latin typeface="+mn-ea"/>
              </a:rPr>
              <a:t>に耳を</a:t>
            </a:r>
            <a:r>
              <a:rPr lang="ja-JP" altLang="en-US" sz="2400" dirty="0" smtClean="0">
                <a:latin typeface="+mn-ea"/>
              </a:rPr>
              <a:t>傾ける</a:t>
            </a:r>
            <a:endParaRPr lang="en-US" altLang="ja-JP" sz="2400" dirty="0" smtClean="0">
              <a:latin typeface="+mn-ea"/>
            </a:endParaRPr>
          </a:p>
          <a:p>
            <a:pPr>
              <a:lnSpc>
                <a:spcPts val="3000"/>
              </a:lnSpc>
            </a:pPr>
            <a:r>
              <a:rPr lang="ja-JP" altLang="en-US" sz="2400" dirty="0" smtClean="0">
                <a:latin typeface="+mn-ea"/>
              </a:rPr>
              <a:t>□　</a:t>
            </a:r>
            <a:r>
              <a:rPr lang="ja-JP" altLang="en-US" sz="2400" dirty="0">
                <a:latin typeface="+mn-ea"/>
              </a:rPr>
              <a:t>説得しようとせず、辛い気持ちに共感</a:t>
            </a:r>
            <a:r>
              <a:rPr lang="ja-JP" altLang="en-US" sz="2400" dirty="0" smtClean="0">
                <a:latin typeface="+mn-ea"/>
              </a:rPr>
              <a:t>する</a:t>
            </a:r>
            <a:endParaRPr lang="en-US" altLang="ja-JP" sz="2400" dirty="0" smtClean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40869" y="4633762"/>
            <a:ext cx="7704000" cy="1517678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 lIns="360000" tIns="180000" bIns="18000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300" b="1" dirty="0" smtClean="0">
                <a:latin typeface="+mn-ea"/>
              </a:rPr>
              <a:t>「</a:t>
            </a:r>
            <a:r>
              <a:rPr lang="ja-JP" altLang="en-US" sz="2300" b="1" dirty="0">
                <a:latin typeface="+mn-ea"/>
              </a:rPr>
              <a:t>えっ</a:t>
            </a:r>
            <a:r>
              <a:rPr lang="ja-JP" altLang="en-US" sz="2300" b="1" dirty="0" smtClean="0">
                <a:latin typeface="+mn-ea"/>
              </a:rPr>
              <a:t>？そんな</a:t>
            </a:r>
            <a:r>
              <a:rPr lang="ja-JP" altLang="en-US" sz="2300" b="1" dirty="0">
                <a:latin typeface="+mn-ea"/>
              </a:rPr>
              <a:t>こと言わないで下さいよ！</a:t>
            </a:r>
            <a:r>
              <a:rPr lang="ja-JP" altLang="en-US" sz="2300" b="1" dirty="0" smtClean="0">
                <a:latin typeface="+mn-ea"/>
              </a:rPr>
              <a:t>」・・・・・否定</a:t>
            </a:r>
            <a:endParaRPr lang="en-US" altLang="ja-JP" sz="2300" b="1" dirty="0" smtClean="0">
              <a:latin typeface="+mn-ea"/>
            </a:endParaRPr>
          </a:p>
          <a:p>
            <a:pPr>
              <a:lnSpc>
                <a:spcPts val="3000"/>
              </a:lnSpc>
            </a:pPr>
            <a:r>
              <a:rPr lang="ja-JP" altLang="en-US" sz="2300" b="1" dirty="0" smtClean="0">
                <a:latin typeface="+mn-ea"/>
              </a:rPr>
              <a:t>「親を悲しませることになりますからダメですよ」・説得</a:t>
            </a:r>
            <a:endParaRPr lang="en-US" altLang="ja-JP" sz="2300" b="1" dirty="0">
              <a:latin typeface="+mn-ea"/>
            </a:endParaRPr>
          </a:p>
          <a:p>
            <a:pPr>
              <a:lnSpc>
                <a:spcPts val="3000"/>
              </a:lnSpc>
            </a:pPr>
            <a:r>
              <a:rPr lang="ja-JP" altLang="en-US" sz="2300" b="1" dirty="0">
                <a:latin typeface="+mn-ea"/>
              </a:rPr>
              <a:t>「大丈夫ですよ、美味しいものでも食べて！</a:t>
            </a:r>
            <a:r>
              <a:rPr lang="ja-JP" altLang="en-US" sz="2300" b="1" dirty="0" smtClean="0">
                <a:latin typeface="+mn-ea"/>
              </a:rPr>
              <a:t>」・・・話をそらす</a:t>
            </a:r>
            <a:endParaRPr lang="en-US" altLang="ja-JP" sz="2300" b="1" dirty="0">
              <a:latin typeface="+mn-ea"/>
            </a:endParaRPr>
          </a:p>
        </p:txBody>
      </p:sp>
      <p:sp>
        <p:nvSpPr>
          <p:cNvPr id="10" name="乗算記号 9"/>
          <p:cNvSpPr/>
          <p:nvPr/>
        </p:nvSpPr>
        <p:spPr>
          <a:xfrm>
            <a:off x="390869" y="4275944"/>
            <a:ext cx="900000" cy="900000"/>
          </a:xfrm>
          <a:prstGeom prst="mathMultiply">
            <a:avLst/>
          </a:prstGeom>
          <a:solidFill>
            <a:schemeClr val="tx2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15488" y="3206430"/>
            <a:ext cx="7920000" cy="1132957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 lIns="360000" tIns="180000" bIns="18000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400" b="1" dirty="0" smtClean="0">
                <a:latin typeface="+mn-ea"/>
              </a:rPr>
              <a:t>無言でうなづく・・・・・・・・・・・・・・・・・・・・・・・・・・・傾聴</a:t>
            </a:r>
            <a:endParaRPr lang="en-US" altLang="ja-JP" sz="2400" b="1" dirty="0" smtClean="0">
              <a:latin typeface="+mn-ea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 smtClean="0">
                <a:latin typeface="+mn-ea"/>
              </a:rPr>
              <a:t>「つらいのですね」「しんどそうですね」・・・・・・・・共感</a:t>
            </a:r>
            <a:endParaRPr lang="en-US" altLang="ja-JP" sz="2400" b="1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8115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8229600" cy="736068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3600" dirty="0" smtClean="0"/>
              <a:t>演習</a:t>
            </a:r>
            <a:r>
              <a:rPr kumimoji="1" lang="en-US" altLang="ja-JP" sz="3600" dirty="0" smtClean="0"/>
              <a:t>A</a:t>
            </a:r>
            <a:r>
              <a:rPr kumimoji="1" lang="ja-JP" altLang="en-US" sz="3600" dirty="0" smtClean="0"/>
              <a:t>のまとめ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02896" y="6448251"/>
            <a:ext cx="2133600" cy="365125"/>
          </a:xfrm>
        </p:spPr>
        <p:txBody>
          <a:bodyPr/>
          <a:lstStyle/>
          <a:p>
            <a:fld id="{735792B8-4907-4832-B6DB-FFDFB2776905}" type="slidenum">
              <a:rPr kumimoji="1" lang="ja-JP" altLang="en-US" sz="24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fld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2067" y="1274026"/>
            <a:ext cx="8075240" cy="2536249"/>
          </a:xfrm>
          <a:prstGeom prst="rect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txBody>
          <a:bodyPr wrap="square" lIns="360000" tIns="144000" rIns="36000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200" u="sng" dirty="0" smtClean="0">
                <a:latin typeface="+mn-ea"/>
              </a:rPr>
              <a:t>行動としては・・・</a:t>
            </a:r>
            <a:endParaRPr lang="en-US" altLang="ja-JP" sz="2200" u="sng" dirty="0">
              <a:latin typeface="+mn-ea"/>
            </a:endParaRPr>
          </a:p>
          <a:p>
            <a:pPr algn="just">
              <a:lnSpc>
                <a:spcPts val="3000"/>
              </a:lnSpc>
            </a:pPr>
            <a:r>
              <a:rPr lang="ja-JP" altLang="en-US" sz="2200" dirty="0" smtClean="0">
                <a:latin typeface="+mn-ea"/>
              </a:rPr>
              <a:t>□　</a:t>
            </a:r>
            <a:r>
              <a:rPr lang="ja-JP" altLang="en-US" sz="2200" dirty="0" smtClean="0">
                <a:latin typeface="+mn-ea"/>
                <a:cs typeface="Meiryo UI" pitchFamily="50" charset="-128"/>
              </a:rPr>
              <a:t>まず</a:t>
            </a:r>
            <a:r>
              <a:rPr lang="ja-JP" altLang="en-US" sz="2200" dirty="0">
                <a:latin typeface="+mn-ea"/>
                <a:cs typeface="Meiryo UI" pitchFamily="50" charset="-128"/>
              </a:rPr>
              <a:t>は死なない約束をする。約束してくれない時は、</a:t>
            </a:r>
            <a:r>
              <a:rPr lang="ja-JP" altLang="en-US" sz="2200" dirty="0" smtClean="0">
                <a:latin typeface="+mn-ea"/>
                <a:cs typeface="Meiryo UI" pitchFamily="50" charset="-128"/>
              </a:rPr>
              <a:t>次回　　</a:t>
            </a:r>
            <a:endParaRPr lang="en-US" altLang="ja-JP" sz="2200" dirty="0" smtClean="0">
              <a:latin typeface="+mn-ea"/>
              <a:cs typeface="Meiryo UI" pitchFamily="50" charset="-128"/>
            </a:endParaRPr>
          </a:p>
          <a:p>
            <a:pPr algn="just">
              <a:lnSpc>
                <a:spcPts val="3000"/>
              </a:lnSpc>
            </a:pPr>
            <a:r>
              <a:rPr lang="ja-JP" altLang="en-US" sz="2200" dirty="0">
                <a:latin typeface="+mn-ea"/>
                <a:cs typeface="Meiryo UI" pitchFamily="50" charset="-128"/>
              </a:rPr>
              <a:t>　</a:t>
            </a:r>
            <a:r>
              <a:rPr lang="ja-JP" altLang="en-US" sz="2200" dirty="0" smtClean="0">
                <a:latin typeface="+mn-ea"/>
                <a:cs typeface="Meiryo UI" pitchFamily="50" charset="-128"/>
              </a:rPr>
              <a:t>　 会う</a:t>
            </a:r>
            <a:r>
              <a:rPr lang="ja-JP" altLang="en-US" sz="2200" dirty="0">
                <a:latin typeface="+mn-ea"/>
                <a:cs typeface="Meiryo UI" pitchFamily="50" charset="-128"/>
              </a:rPr>
              <a:t>時までの有期限の約束を</a:t>
            </a:r>
            <a:r>
              <a:rPr lang="ja-JP" altLang="en-US" sz="2200" dirty="0" smtClean="0">
                <a:latin typeface="+mn-ea"/>
                <a:cs typeface="Meiryo UI" pitchFamily="50" charset="-128"/>
              </a:rPr>
              <a:t>する</a:t>
            </a:r>
            <a:endParaRPr lang="en-US" altLang="ja-JP" sz="2200" dirty="0" smtClean="0">
              <a:latin typeface="+mn-ea"/>
              <a:cs typeface="Meiryo UI" pitchFamily="50" charset="-128"/>
            </a:endParaRPr>
          </a:p>
          <a:p>
            <a:pPr algn="just">
              <a:lnSpc>
                <a:spcPts val="3000"/>
              </a:lnSpc>
            </a:pPr>
            <a:r>
              <a:rPr lang="ja-JP" altLang="en-US" sz="2200" dirty="0" smtClean="0">
                <a:latin typeface="+mn-ea"/>
                <a:cs typeface="Meiryo UI" pitchFamily="50" charset="-128"/>
              </a:rPr>
              <a:t>□　直ぐ</a:t>
            </a:r>
            <a:r>
              <a:rPr lang="ja-JP" altLang="en-US" sz="2200" dirty="0">
                <a:latin typeface="+mn-ea"/>
                <a:cs typeface="Meiryo UI" pitchFamily="50" charset="-128"/>
              </a:rPr>
              <a:t>主治医や家族に連絡する。入院が必要な場合も</a:t>
            </a:r>
            <a:r>
              <a:rPr lang="ja-JP" altLang="en-US" sz="2200" dirty="0" smtClean="0">
                <a:latin typeface="+mn-ea"/>
                <a:cs typeface="Meiryo UI" pitchFamily="50" charset="-128"/>
              </a:rPr>
              <a:t>ある</a:t>
            </a:r>
            <a:endParaRPr lang="en-US" altLang="ja-JP" sz="2200" dirty="0">
              <a:latin typeface="+mn-ea"/>
              <a:cs typeface="Meiryo UI" pitchFamily="50" charset="-128"/>
            </a:endParaRPr>
          </a:p>
          <a:p>
            <a:pPr algn="just">
              <a:lnSpc>
                <a:spcPts val="3000"/>
              </a:lnSpc>
              <a:buNone/>
              <a:defRPr/>
            </a:pPr>
            <a:r>
              <a:rPr lang="ja-JP" altLang="en-US" sz="2200" dirty="0" smtClean="0">
                <a:latin typeface="+mn-ea"/>
                <a:cs typeface="Meiryo UI" pitchFamily="50" charset="-128"/>
              </a:rPr>
              <a:t>□　口止め</a:t>
            </a:r>
            <a:r>
              <a:rPr lang="ja-JP" altLang="en-US" sz="2200" dirty="0">
                <a:latin typeface="+mn-ea"/>
                <a:cs typeface="Meiryo UI" pitchFamily="50" charset="-128"/>
              </a:rPr>
              <a:t>されても「重要なことは必ず報告する</a:t>
            </a:r>
            <a:r>
              <a:rPr lang="ja-JP" altLang="en-US" sz="2200" dirty="0" smtClean="0">
                <a:latin typeface="+mn-ea"/>
                <a:cs typeface="Meiryo UI" pitchFamily="50" charset="-128"/>
              </a:rPr>
              <a:t>こと</a:t>
            </a:r>
            <a:r>
              <a:rPr lang="ja-JP" altLang="en-US" sz="2200" dirty="0">
                <a:latin typeface="+mn-ea"/>
                <a:cs typeface="Meiryo UI" pitchFamily="50" charset="-128"/>
              </a:rPr>
              <a:t>が規則</a:t>
            </a:r>
            <a:r>
              <a:rPr lang="ja-JP" altLang="en-US" sz="2200" dirty="0" smtClean="0">
                <a:latin typeface="+mn-ea"/>
                <a:cs typeface="Meiryo UI" pitchFamily="50" charset="-128"/>
              </a:rPr>
              <a:t>な</a:t>
            </a:r>
            <a:endParaRPr lang="en-US" altLang="ja-JP" sz="2200" dirty="0" smtClean="0">
              <a:latin typeface="+mn-ea"/>
              <a:cs typeface="Meiryo UI" pitchFamily="50" charset="-128"/>
            </a:endParaRPr>
          </a:p>
          <a:p>
            <a:pPr algn="just">
              <a:lnSpc>
                <a:spcPts val="3000"/>
              </a:lnSpc>
              <a:buNone/>
              <a:defRPr/>
            </a:pPr>
            <a:r>
              <a:rPr lang="ja-JP" altLang="en-US" sz="2200" dirty="0" smtClean="0">
                <a:latin typeface="+mn-ea"/>
                <a:cs typeface="Meiryo UI" pitchFamily="50" charset="-128"/>
              </a:rPr>
              <a:t>　　 んです」と毅然と断る</a:t>
            </a:r>
            <a:endParaRPr lang="en-US" altLang="ja-JP" sz="2200" dirty="0">
              <a:latin typeface="+mn-ea"/>
              <a:cs typeface="Meiryo UI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67544" y="3910998"/>
            <a:ext cx="8075240" cy="2599137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 lIns="360000" tIns="144000" rIns="360000" bIns="144000">
            <a:spAutoFit/>
          </a:bodyPr>
          <a:lstStyle/>
          <a:p>
            <a:pPr algn="just">
              <a:lnSpc>
                <a:spcPts val="3000"/>
              </a:lnSpc>
            </a:pPr>
            <a:r>
              <a:rPr lang="ja-JP" altLang="en-US" sz="2200" b="1" dirty="0" smtClean="0">
                <a:latin typeface="+mn-ea"/>
              </a:rPr>
              <a:t>「死なないって約束してくださいね」</a:t>
            </a:r>
            <a:endParaRPr lang="en-US" altLang="ja-JP" sz="2200" b="1" dirty="0" smtClean="0">
              <a:latin typeface="+mn-ea"/>
            </a:endParaRPr>
          </a:p>
          <a:p>
            <a:pPr algn="just">
              <a:lnSpc>
                <a:spcPts val="3000"/>
              </a:lnSpc>
            </a:pPr>
            <a:r>
              <a:rPr lang="ja-JP" altLang="en-US" sz="2200" b="1" dirty="0" smtClean="0">
                <a:latin typeface="+mn-ea"/>
              </a:rPr>
              <a:t>「明日また伺いますから、またお会いできること約束してくださいね（その時またお顔を見せてくださいね）」</a:t>
            </a:r>
            <a:endParaRPr lang="en-US" altLang="ja-JP" sz="2200" b="1" dirty="0">
              <a:latin typeface="+mn-ea"/>
            </a:endParaRPr>
          </a:p>
          <a:p>
            <a:pPr algn="just">
              <a:lnSpc>
                <a:spcPts val="3000"/>
              </a:lnSpc>
            </a:pPr>
            <a:r>
              <a:rPr lang="ja-JP" altLang="en-US" sz="2200" b="1" dirty="0" smtClean="0">
                <a:latin typeface="+mn-ea"/>
              </a:rPr>
              <a:t>「次回、またお話ししましょうね」</a:t>
            </a:r>
            <a:endParaRPr lang="en-US" altLang="ja-JP" sz="2200" b="1" dirty="0" smtClean="0">
              <a:latin typeface="+mn-ea"/>
            </a:endParaRPr>
          </a:p>
          <a:p>
            <a:pPr algn="just">
              <a:lnSpc>
                <a:spcPts val="3000"/>
              </a:lnSpc>
            </a:pPr>
            <a:r>
              <a:rPr lang="ja-JP" altLang="en-US" sz="2200" b="1" dirty="0">
                <a:latin typeface="+mn-ea"/>
              </a:rPr>
              <a:t>過去</a:t>
            </a:r>
            <a:r>
              <a:rPr lang="ja-JP" altLang="en-US" sz="2200" b="1" dirty="0" smtClean="0">
                <a:latin typeface="+mn-ea"/>
              </a:rPr>
              <a:t>に本人と共有した話題を出し、「私には今ここにつながりがある人がいる」という実感を持ってもらう</a:t>
            </a:r>
            <a:endParaRPr lang="en-US" altLang="ja-JP" sz="2200" b="1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©</a:t>
            </a:r>
            <a:r>
              <a:rPr kumimoji="1" lang="en-US" altLang="ja-JP" sz="900" dirty="0" smtClean="0"/>
              <a:t>2016</a:t>
            </a:r>
            <a:r>
              <a:rPr kumimoji="1" lang="ja-JP" altLang="en-US" sz="900" dirty="0" smtClean="0"/>
              <a:t>　公益社団法人日本精神保健福祉士協会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0896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サーマル</Template>
  <TotalTime>1299</TotalTime>
  <Words>514</Words>
  <Application>Microsoft Office PowerPoint</Application>
  <PresentationFormat>画面に合わせる (4:3)</PresentationFormat>
  <Paragraphs>113</Paragraphs>
  <Slides>9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演習Ａ及びＢの進め方</vt:lpstr>
      <vt:lpstr>演習Ａ及びＢの進め方</vt:lpstr>
      <vt:lpstr>～  自  己  紹  介 ～</vt:lpstr>
      <vt:lpstr>演習Ａ：想定場面での対応</vt:lpstr>
      <vt:lpstr>演習の上での注意</vt:lpstr>
      <vt:lpstr>居宅介護を利用しているＤさん宅にて・・・場面1</vt:lpstr>
      <vt:lpstr>演習Aのまとめ</vt:lpstr>
      <vt:lpstr>演習Aのまとめ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Ⅰ　タイトル</dc:title>
  <dc:creator>Kyomi</dc:creator>
  <cp:lastModifiedBy>yoda</cp:lastModifiedBy>
  <cp:revision>115</cp:revision>
  <cp:lastPrinted>2016-03-04T01:50:29Z</cp:lastPrinted>
  <dcterms:created xsi:type="dcterms:W3CDTF">2015-11-15T16:03:49Z</dcterms:created>
  <dcterms:modified xsi:type="dcterms:W3CDTF">2018-07-18T09:12:24Z</dcterms:modified>
</cp:coreProperties>
</file>