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84" r:id="rId3"/>
    <p:sldId id="285" r:id="rId4"/>
    <p:sldId id="280" r:id="rId5"/>
    <p:sldId id="287" r:id="rId6"/>
    <p:sldId id="257" r:id="rId7"/>
    <p:sldId id="277" r:id="rId8"/>
    <p:sldId id="282" r:id="rId9"/>
    <p:sldId id="283"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L7yJwy4ht/HQ+XOLmKa06w==" hashData="wCt1PrhAdzXu0n7ctW1JH64JCGY="/>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594" y="-372"/>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4C4F5E-D8A3-4C67-B6DF-B4FE3B7B093D}" type="datetimeFigureOut">
              <a:rPr kumimoji="1" lang="ja-JP" altLang="en-US" smtClean="0"/>
              <a:t>2018/7/18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9991BE-857C-4BEC-A50D-BBE84A08D132}" type="slidenum">
              <a:rPr kumimoji="1" lang="ja-JP" altLang="en-US" smtClean="0"/>
              <a:t>‹#›</a:t>
            </a:fld>
            <a:endParaRPr kumimoji="1" lang="ja-JP" altLang="en-US"/>
          </a:p>
        </p:txBody>
      </p:sp>
    </p:spTree>
    <p:extLst>
      <p:ext uri="{BB962C8B-B14F-4D97-AF65-F5344CB8AC3E}">
        <p14:creationId xmlns:p14="http://schemas.microsoft.com/office/powerpoint/2010/main" val="31474258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9991BE-857C-4BEC-A50D-BBE84A08D132}" type="slidenum">
              <a:rPr kumimoji="1" lang="ja-JP" altLang="en-US" smtClean="0"/>
              <a:t>1</a:t>
            </a:fld>
            <a:endParaRPr kumimoji="1" lang="ja-JP" altLang="en-US"/>
          </a:p>
        </p:txBody>
      </p:sp>
    </p:spTree>
    <p:extLst>
      <p:ext uri="{BB962C8B-B14F-4D97-AF65-F5344CB8AC3E}">
        <p14:creationId xmlns:p14="http://schemas.microsoft.com/office/powerpoint/2010/main" val="68731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9991BE-857C-4BEC-A50D-BBE84A08D132}"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613049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0B5185-68BA-4775-82AE-9A55914CC8B5}"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6626061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84D057E-4375-4A96-AB81-19A4C224F067}"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370886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D0444A-AD19-4B3C-A3D5-85F3D0355388}"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348604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C21580-3A17-4A93-8B3D-49107777CE11}"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107303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C713D93-8EB6-4479-99F8-64A3E3597AC9}"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324390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E2D228E-CF1A-4F34-AE8E-842CE304AE99}" type="datetime1">
              <a:rPr kumimoji="1" lang="ja-JP" altLang="en-US" smtClean="0"/>
              <a:t>2018/7/18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343799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1E4A1D8-6978-4416-99B3-DD85F6633D79}" type="datetime1">
              <a:rPr kumimoji="1" lang="ja-JP" altLang="en-US" smtClean="0"/>
              <a:t>2018/7/18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265863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27E50EE-06CC-4B82-81B8-085F1C5EC5B8}" type="datetime1">
              <a:rPr kumimoji="1" lang="ja-JP" altLang="en-US" smtClean="0"/>
              <a:t>2018/7/18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4002993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469DF3A-B2CD-4078-A9AC-B79309D7ED8F}" type="datetime1">
              <a:rPr kumimoji="1" lang="ja-JP" altLang="en-US" smtClean="0"/>
              <a:t>2018/7/18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1905747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26FDF0-B43F-46E9-95C5-1F927B91BA5F}" type="datetime1">
              <a:rPr kumimoji="1" lang="ja-JP" altLang="en-US" smtClean="0"/>
              <a:t>2018/7/18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737436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6B008D0-9B4C-42AE-8606-4210E0AF81BE}" type="datetime1">
              <a:rPr kumimoji="1" lang="ja-JP" altLang="en-US" smtClean="0"/>
              <a:t>2018/7/18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489019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9578EA-B3E9-454B-969B-FE28D3F42DCE}" type="datetime1">
              <a:rPr kumimoji="1" lang="ja-JP" altLang="en-US" smtClean="0"/>
              <a:t>2018/7/18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792B8-4907-4832-B6DB-FFDFB2776905}" type="slidenum">
              <a:rPr kumimoji="1" lang="ja-JP" altLang="en-US" smtClean="0"/>
              <a:t>‹#›</a:t>
            </a:fld>
            <a:endParaRPr kumimoji="1" lang="ja-JP" altLang="en-US"/>
          </a:p>
        </p:txBody>
      </p:sp>
    </p:spTree>
    <p:extLst>
      <p:ext uri="{BB962C8B-B14F-4D97-AF65-F5344CB8AC3E}">
        <p14:creationId xmlns:p14="http://schemas.microsoft.com/office/powerpoint/2010/main" val="2067357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00" y="1440000"/>
            <a:ext cx="7920000" cy="4824536"/>
          </a:xfrm>
        </p:spPr>
        <p:txBody>
          <a:bodyPr anchor="t" anchorCtr="0">
            <a:normAutofit/>
          </a:bodyPr>
          <a:lstStyle/>
          <a:p>
            <a:pPr algn="l"/>
            <a:r>
              <a:rPr lang="en-US" altLang="ja-JP" sz="4000" dirty="0" smtClean="0">
                <a:latin typeface="ＭＳ Ｐゴシック" panose="020B0600070205080204" pitchFamily="50" charset="-128"/>
                <a:ea typeface="ＭＳ Ｐゴシック" panose="020B0600070205080204" pitchFamily="50" charset="-128"/>
              </a:rPr>
              <a:t>【 </a:t>
            </a:r>
            <a:r>
              <a:rPr lang="ja-JP" altLang="en-US" sz="4000" dirty="0" smtClean="0">
                <a:latin typeface="ＭＳ Ｐゴシック" panose="020B0600070205080204" pitchFamily="50" charset="-128"/>
                <a:ea typeface="ＭＳ Ｐゴシック" panose="020B0600070205080204" pitchFamily="50" charset="-128"/>
              </a:rPr>
              <a:t>演習Ｂ </a:t>
            </a:r>
            <a:r>
              <a:rPr lang="en-US" altLang="ja-JP" sz="4000" dirty="0" smtClean="0">
                <a:latin typeface="ＭＳ Ｐゴシック" panose="020B0600070205080204" pitchFamily="50" charset="-128"/>
                <a:ea typeface="ＭＳ Ｐゴシック" panose="020B0600070205080204" pitchFamily="50" charset="-128"/>
              </a:rPr>
              <a:t>】</a:t>
            </a:r>
            <a:br>
              <a:rPr lang="en-US" altLang="ja-JP" sz="4000" dirty="0" smtClean="0">
                <a:latin typeface="ＭＳ Ｐゴシック" panose="020B0600070205080204" pitchFamily="50" charset="-128"/>
                <a:ea typeface="ＭＳ Ｐゴシック" panose="020B0600070205080204" pitchFamily="50" charset="-128"/>
              </a:rPr>
            </a:br>
            <a:r>
              <a:rPr lang="en-US" altLang="ja-JP" sz="4000" dirty="0">
                <a:latin typeface="ＭＳ Ｐゴシック" panose="020B0600070205080204" pitchFamily="50" charset="-128"/>
                <a:ea typeface="ＭＳ Ｐゴシック" panose="020B0600070205080204" pitchFamily="50" charset="-128"/>
              </a:rPr>
              <a:t/>
            </a:r>
            <a:br>
              <a:rPr lang="en-US" altLang="ja-JP" sz="4000" dirty="0">
                <a:latin typeface="ＭＳ Ｐゴシック" panose="020B0600070205080204" pitchFamily="50" charset="-128"/>
                <a:ea typeface="ＭＳ Ｐゴシック" panose="020B0600070205080204" pitchFamily="50" charset="-128"/>
              </a:rPr>
            </a:br>
            <a:r>
              <a:rPr lang="ja-JP" altLang="en-US" sz="4000" dirty="0" smtClean="0">
                <a:latin typeface="ＭＳ Ｐゴシック" panose="020B0600070205080204" pitchFamily="50" charset="-128"/>
                <a:ea typeface="ＭＳ Ｐゴシック" panose="020B0600070205080204" pitchFamily="50" charset="-128"/>
              </a:rPr>
              <a:t>想定場面での対応</a:t>
            </a:r>
            <a:r>
              <a:rPr lang="ja-JP" altLang="en-US" sz="4000" dirty="0">
                <a:latin typeface="ＭＳ Ｐゴシック" panose="020B0600070205080204" pitchFamily="50" charset="-128"/>
                <a:ea typeface="ＭＳ Ｐゴシック" panose="020B0600070205080204" pitchFamily="50" charset="-128"/>
              </a:rPr>
              <a:t>②</a:t>
            </a:r>
            <a:r>
              <a:rPr lang="en-US" altLang="ja-JP" sz="4000" dirty="0" smtClean="0">
                <a:latin typeface="ＭＳ Ｐゴシック" panose="020B0600070205080204" pitchFamily="50" charset="-128"/>
                <a:ea typeface="ＭＳ Ｐゴシック" panose="020B0600070205080204" pitchFamily="50" charset="-128"/>
              </a:rPr>
              <a:t/>
            </a:r>
            <a:br>
              <a:rPr lang="en-US" altLang="ja-JP" sz="4000" dirty="0" smtClean="0">
                <a:latin typeface="ＭＳ Ｐゴシック" panose="020B0600070205080204" pitchFamily="50" charset="-128"/>
                <a:ea typeface="ＭＳ Ｐゴシック" panose="020B0600070205080204" pitchFamily="50" charset="-128"/>
              </a:rPr>
            </a:br>
            <a:r>
              <a:rPr lang="ja-JP" altLang="en-US" sz="4000" dirty="0" smtClean="0">
                <a:latin typeface="ＭＳ Ｐゴシック" panose="020B0600070205080204" pitchFamily="50" charset="-128"/>
                <a:ea typeface="ＭＳ Ｐゴシック" panose="020B0600070205080204" pitchFamily="50" charset="-128"/>
              </a:rPr>
              <a:t>　　　　　</a:t>
            </a:r>
            <a:r>
              <a:rPr lang="en-US" altLang="ja-JP" sz="4000" dirty="0" smtClean="0">
                <a:latin typeface="ＭＳ Ｐゴシック" panose="020B0600070205080204" pitchFamily="50" charset="-128"/>
                <a:ea typeface="ＭＳ Ｐゴシック" panose="020B0600070205080204" pitchFamily="50" charset="-128"/>
              </a:rPr>
              <a:t/>
            </a:r>
            <a:br>
              <a:rPr lang="en-US" altLang="ja-JP" sz="4000" dirty="0" smtClean="0">
                <a:latin typeface="ＭＳ Ｐゴシック" panose="020B0600070205080204" pitchFamily="50" charset="-128"/>
                <a:ea typeface="ＭＳ Ｐゴシック" panose="020B0600070205080204" pitchFamily="50" charset="-128"/>
              </a:rPr>
            </a:br>
            <a:r>
              <a:rPr lang="en-US" altLang="ja-JP" sz="4000" dirty="0">
                <a:latin typeface="ＭＳ Ｐゴシック" panose="020B0600070205080204" pitchFamily="50" charset="-128"/>
                <a:ea typeface="ＭＳ Ｐゴシック" panose="020B0600070205080204" pitchFamily="50" charset="-128"/>
              </a:rPr>
              <a:t/>
            </a:r>
            <a:br>
              <a:rPr lang="en-US" altLang="ja-JP" sz="4000" dirty="0">
                <a:latin typeface="ＭＳ Ｐゴシック" panose="020B0600070205080204" pitchFamily="50" charset="-128"/>
                <a:ea typeface="ＭＳ Ｐゴシック" panose="020B0600070205080204" pitchFamily="50" charset="-128"/>
              </a:rPr>
            </a:br>
            <a:r>
              <a:rPr lang="en-US" altLang="ja-JP" sz="4000" dirty="0" smtClean="0">
                <a:latin typeface="ＭＳ Ｐゴシック" panose="020B0600070205080204" pitchFamily="50" charset="-128"/>
                <a:ea typeface="ＭＳ Ｐゴシック" panose="020B0600070205080204" pitchFamily="50" charset="-128"/>
              </a:rPr>
              <a:t> </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a:xfrm>
            <a:off x="6758880" y="6309320"/>
            <a:ext cx="2133600" cy="365125"/>
          </a:xfrm>
        </p:spPr>
        <p:txBody>
          <a:bodyPr/>
          <a:lstStyle/>
          <a:p>
            <a:fld id="{735792B8-4907-4832-B6DB-FFDFB2776905}"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99551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8229600" cy="706090"/>
          </a:xfrm>
        </p:spPr>
        <p:txBody>
          <a:bodyPr>
            <a:noAutofit/>
          </a:bodyPr>
          <a:lstStyle/>
          <a:p>
            <a:r>
              <a:rPr lang="ja-JP" altLang="en-US" sz="3600" b="1" dirty="0" smtClean="0"/>
              <a:t>演習Ａ及びＢの進め方</a:t>
            </a:r>
            <a:endParaRPr kumimoji="1" lang="ja-JP" altLang="en-US" sz="3600" b="1" dirty="0"/>
          </a:p>
        </p:txBody>
      </p:sp>
      <p:sp>
        <p:nvSpPr>
          <p:cNvPr id="3" name="コンテンツ プレースホルダー 2"/>
          <p:cNvSpPr>
            <a:spLocks noGrp="1"/>
          </p:cNvSpPr>
          <p:nvPr>
            <p:ph idx="1"/>
          </p:nvPr>
        </p:nvSpPr>
        <p:spPr>
          <a:xfrm>
            <a:off x="540000" y="1440000"/>
            <a:ext cx="7776000" cy="4525963"/>
          </a:xfrm>
        </p:spPr>
        <p:txBody>
          <a:bodyPr lIns="90000">
            <a:normAutofit/>
          </a:bodyPr>
          <a:lstStyle/>
          <a:p>
            <a:pPr marL="398700" indent="0">
              <a:buNone/>
            </a:pPr>
            <a:r>
              <a:rPr lang="ja-JP" altLang="en-US" dirty="0">
                <a:latin typeface="+mn-ea"/>
              </a:rPr>
              <a:t>１</a:t>
            </a:r>
            <a:r>
              <a:rPr lang="ja-JP" altLang="en-US" dirty="0" smtClean="0">
                <a:latin typeface="+mn-ea"/>
              </a:rPr>
              <a:t>．演習</a:t>
            </a:r>
            <a:r>
              <a:rPr lang="en-US" altLang="ja-JP" dirty="0">
                <a:latin typeface="+mn-ea"/>
              </a:rPr>
              <a:t>A</a:t>
            </a:r>
            <a:r>
              <a:rPr lang="ja-JP" altLang="en-US" dirty="0" err="1">
                <a:latin typeface="+mn-ea"/>
              </a:rPr>
              <a:t>、</a:t>
            </a:r>
            <a:r>
              <a:rPr lang="en-US" altLang="ja-JP" dirty="0">
                <a:latin typeface="+mn-ea"/>
              </a:rPr>
              <a:t>B</a:t>
            </a:r>
            <a:r>
              <a:rPr lang="ja-JP" altLang="en-US" dirty="0">
                <a:latin typeface="+mn-ea"/>
              </a:rPr>
              <a:t>ではロールプレイ</a:t>
            </a:r>
            <a:r>
              <a:rPr lang="ja-JP" altLang="en-US" dirty="0" smtClean="0">
                <a:latin typeface="+mn-ea"/>
              </a:rPr>
              <a:t>を行う</a:t>
            </a:r>
          </a:p>
          <a:p>
            <a:pPr marL="741600">
              <a:spcBef>
                <a:spcPts val="2400"/>
              </a:spcBef>
            </a:pPr>
            <a:r>
              <a:rPr lang="ja-JP" altLang="en-US" sz="2800" dirty="0" smtClean="0">
                <a:latin typeface="+mn-ea"/>
              </a:rPr>
              <a:t>ロールプレイをするために、班内でさらに小グループに分かれるが、参加者が必ず、３つの役割すべてを経験できるように、グループの編成は６人か７人に設定するのが望ましい</a:t>
            </a:r>
          </a:p>
          <a:p>
            <a:pPr marL="741600" indent="0">
              <a:spcBef>
                <a:spcPts val="2400"/>
              </a:spcBef>
              <a:buNone/>
            </a:pPr>
            <a:r>
              <a:rPr lang="ja-JP" altLang="en-US" sz="2800" dirty="0" smtClean="0">
                <a:latin typeface="+mn-ea"/>
              </a:rPr>
              <a:t>◆７人</a:t>
            </a:r>
            <a:r>
              <a:rPr lang="ja-JP" altLang="en-US" sz="2800" dirty="0">
                <a:latin typeface="+mn-ea"/>
              </a:rPr>
              <a:t>の班　　</a:t>
            </a:r>
            <a:r>
              <a:rPr lang="ja-JP" altLang="en-US" sz="2800" dirty="0" smtClean="0">
                <a:latin typeface="+mn-ea"/>
              </a:rPr>
              <a:t>３人組と４人組</a:t>
            </a:r>
            <a:r>
              <a:rPr lang="ja-JP" altLang="en-US" sz="2800" dirty="0">
                <a:latin typeface="+mn-ea"/>
              </a:rPr>
              <a:t>に分かれる</a:t>
            </a:r>
          </a:p>
          <a:p>
            <a:pPr marL="741600" indent="0">
              <a:buNone/>
            </a:pPr>
            <a:r>
              <a:rPr lang="ja-JP" altLang="en-US" sz="2800" dirty="0" smtClean="0">
                <a:latin typeface="+mn-ea"/>
              </a:rPr>
              <a:t>◆６人</a:t>
            </a:r>
            <a:r>
              <a:rPr lang="ja-JP" altLang="en-US" sz="2800" dirty="0">
                <a:latin typeface="+mn-ea"/>
              </a:rPr>
              <a:t>の班　　</a:t>
            </a:r>
            <a:r>
              <a:rPr lang="ja-JP" altLang="en-US" sz="2800" dirty="0" smtClean="0">
                <a:latin typeface="+mn-ea"/>
              </a:rPr>
              <a:t>３人組</a:t>
            </a:r>
            <a:r>
              <a:rPr lang="ja-JP" altLang="en-US" sz="2800" dirty="0">
                <a:latin typeface="+mn-ea"/>
              </a:rPr>
              <a:t>が</a:t>
            </a:r>
            <a:r>
              <a:rPr lang="ja-JP" altLang="en-US" sz="2800" dirty="0" smtClean="0">
                <a:latin typeface="+mn-ea"/>
              </a:rPr>
              <a:t>２つ</a:t>
            </a:r>
            <a:endParaRPr kumimoji="1" lang="en-US" altLang="ja-JP" sz="2800" dirty="0" smtClean="0">
              <a:latin typeface="+mn-ea"/>
            </a:endParaRPr>
          </a:p>
        </p:txBody>
      </p:sp>
      <p:sp>
        <p:nvSpPr>
          <p:cNvPr id="4" name="スライド番号プレースホルダー 3"/>
          <p:cNvSpPr>
            <a:spLocks noGrp="1"/>
          </p:cNvSpPr>
          <p:nvPr>
            <p:ph type="sldNum" sz="quarter" idx="12"/>
          </p:nvPr>
        </p:nvSpPr>
        <p:spPr>
          <a:xfrm>
            <a:off x="6758880" y="6356350"/>
            <a:ext cx="2133600" cy="365125"/>
          </a:xfrm>
        </p:spPr>
        <p:txBody>
          <a:bodyPr/>
          <a:lstStyle/>
          <a:p>
            <a:fld id="{735792B8-4907-4832-B6DB-FFDFB2776905}" type="slidenum">
              <a:rPr kumimoji="1" lang="ja-JP" altLang="en-US" sz="2400" smtClean="0">
                <a:solidFill>
                  <a:schemeClr val="tx1"/>
                </a:solidFill>
                <a:latin typeface="+mn-ea"/>
              </a:rPr>
              <a:t>2</a:t>
            </a:fld>
            <a:endParaRPr kumimoji="1" lang="ja-JP" altLang="en-US" sz="2400" dirty="0">
              <a:solidFill>
                <a:schemeClr val="tx1"/>
              </a:solidFill>
              <a:latin typeface="+mn-ea"/>
            </a:endParaRPr>
          </a:p>
        </p:txBody>
      </p:sp>
      <p:sp>
        <p:nvSpPr>
          <p:cNvPr id="5" name="テキスト ボックス 4"/>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258257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404664"/>
            <a:ext cx="8229600" cy="706090"/>
          </a:xfrm>
        </p:spPr>
        <p:txBody>
          <a:bodyPr>
            <a:normAutofit/>
          </a:bodyPr>
          <a:lstStyle/>
          <a:p>
            <a:r>
              <a:rPr lang="ja-JP" altLang="en-US" sz="3600" b="1" dirty="0" smtClean="0"/>
              <a:t>演習Ａ及びＢの</a:t>
            </a:r>
            <a:r>
              <a:rPr lang="ja-JP" altLang="en-US" sz="3600" b="1" dirty="0"/>
              <a:t>進め方</a:t>
            </a:r>
            <a:endParaRPr kumimoji="1" lang="ja-JP" altLang="en-US" sz="3600" b="1" dirty="0"/>
          </a:p>
        </p:txBody>
      </p:sp>
      <p:sp>
        <p:nvSpPr>
          <p:cNvPr id="3" name="コンテンツ プレースホルダー 2"/>
          <p:cNvSpPr>
            <a:spLocks noGrp="1"/>
          </p:cNvSpPr>
          <p:nvPr>
            <p:ph idx="1"/>
          </p:nvPr>
        </p:nvSpPr>
        <p:spPr>
          <a:xfrm>
            <a:off x="540000" y="1304664"/>
            <a:ext cx="8136000" cy="5085344"/>
          </a:xfrm>
        </p:spPr>
        <p:txBody>
          <a:bodyPr>
            <a:noAutofit/>
          </a:bodyPr>
          <a:lstStyle/>
          <a:p>
            <a:pPr marL="398700" indent="0">
              <a:buNone/>
            </a:pPr>
            <a:r>
              <a:rPr lang="ja-JP" altLang="en-US" dirty="0" smtClean="0">
                <a:latin typeface="+mn-ea"/>
              </a:rPr>
              <a:t>２．ロールプレイの流れは以下のとおり</a:t>
            </a:r>
          </a:p>
          <a:p>
            <a:pPr marL="741600">
              <a:lnSpc>
                <a:spcPts val="2800"/>
              </a:lnSpc>
              <a:spcBef>
                <a:spcPts val="2400"/>
              </a:spcBef>
            </a:pPr>
            <a:r>
              <a:rPr lang="ja-JP" altLang="en-US" sz="2300" dirty="0" smtClean="0">
                <a:latin typeface="+mn-ea"/>
              </a:rPr>
              <a:t>ロールプレイに１回の時間の長さは、目安なの</a:t>
            </a:r>
            <a:r>
              <a:rPr lang="ja-JP" altLang="en-US" sz="2300" dirty="0">
                <a:latin typeface="+mn-ea"/>
              </a:rPr>
              <a:t>で</a:t>
            </a:r>
            <a:r>
              <a:rPr lang="ja-JP" altLang="en-US" sz="2300" dirty="0" smtClean="0">
                <a:latin typeface="+mn-ea"/>
              </a:rPr>
              <a:t>研修</a:t>
            </a:r>
            <a:r>
              <a:rPr lang="en-US" altLang="ja-JP" sz="2300" dirty="0" smtClean="0">
                <a:latin typeface="+mn-ea"/>
              </a:rPr>
              <a:t/>
            </a:r>
            <a:br>
              <a:rPr lang="en-US" altLang="ja-JP" sz="2300" dirty="0" smtClean="0">
                <a:latin typeface="+mn-ea"/>
              </a:rPr>
            </a:br>
            <a:r>
              <a:rPr lang="ja-JP" altLang="en-US" sz="2300" dirty="0" smtClean="0">
                <a:latin typeface="+mn-ea"/>
              </a:rPr>
              <a:t>全体の時間枠に余裕があれば調整してかまわない</a:t>
            </a:r>
          </a:p>
          <a:p>
            <a:pPr marL="741600">
              <a:lnSpc>
                <a:spcPts val="2800"/>
              </a:lnSpc>
              <a:spcBef>
                <a:spcPts val="600"/>
              </a:spcBef>
            </a:pPr>
            <a:r>
              <a:rPr lang="ja-JP" altLang="en-US" sz="2300" dirty="0" smtClean="0">
                <a:latin typeface="+mn-ea"/>
              </a:rPr>
              <a:t>運営</a:t>
            </a:r>
            <a:r>
              <a:rPr lang="ja-JP" altLang="en-US" sz="2300" dirty="0">
                <a:latin typeface="+mn-ea"/>
              </a:rPr>
              <a:t>する講師がタイムキーパーをして、「始め、やめ」</a:t>
            </a:r>
            <a:r>
              <a:rPr lang="ja-JP" altLang="en-US" sz="2300" dirty="0" smtClean="0">
                <a:latin typeface="+mn-ea"/>
              </a:rPr>
              <a:t>の</a:t>
            </a:r>
            <a:r>
              <a:rPr lang="en-US" altLang="ja-JP" sz="2300" dirty="0" smtClean="0">
                <a:latin typeface="+mn-ea"/>
              </a:rPr>
              <a:t/>
            </a:r>
            <a:br>
              <a:rPr lang="en-US" altLang="ja-JP" sz="2300" dirty="0" smtClean="0">
                <a:latin typeface="+mn-ea"/>
              </a:rPr>
            </a:br>
            <a:r>
              <a:rPr lang="ja-JP" altLang="en-US" sz="2300" dirty="0" smtClean="0">
                <a:latin typeface="+mn-ea"/>
              </a:rPr>
              <a:t>合図に合わせて</a:t>
            </a:r>
            <a:r>
              <a:rPr lang="ja-JP" altLang="en-US" sz="2300" dirty="0">
                <a:latin typeface="+mn-ea"/>
              </a:rPr>
              <a:t>、すべてのグループ</a:t>
            </a:r>
            <a:r>
              <a:rPr lang="ja-JP" altLang="en-US" sz="2300" dirty="0" smtClean="0">
                <a:latin typeface="+mn-ea"/>
              </a:rPr>
              <a:t>が同時</a:t>
            </a:r>
            <a:r>
              <a:rPr lang="ja-JP" altLang="en-US" sz="2300" dirty="0">
                <a:latin typeface="+mn-ea"/>
              </a:rPr>
              <a:t>に</a:t>
            </a:r>
            <a:r>
              <a:rPr lang="ja-JP" altLang="en-US" sz="2300" dirty="0" smtClean="0">
                <a:latin typeface="+mn-ea"/>
              </a:rPr>
              <a:t>ロールプ</a:t>
            </a:r>
            <a:r>
              <a:rPr lang="en-US" altLang="ja-JP" sz="2300" dirty="0" smtClean="0">
                <a:latin typeface="+mn-ea"/>
              </a:rPr>
              <a:t/>
            </a:r>
            <a:br>
              <a:rPr lang="en-US" altLang="ja-JP" sz="2300" dirty="0" smtClean="0">
                <a:latin typeface="+mn-ea"/>
              </a:rPr>
            </a:br>
            <a:r>
              <a:rPr lang="ja-JP" altLang="en-US" sz="2300" dirty="0" smtClean="0">
                <a:latin typeface="+mn-ea"/>
              </a:rPr>
              <a:t>レイ</a:t>
            </a:r>
            <a:r>
              <a:rPr lang="ja-JP" altLang="en-US" sz="2300" dirty="0">
                <a:latin typeface="+mn-ea"/>
              </a:rPr>
              <a:t>できるように</a:t>
            </a:r>
            <a:r>
              <a:rPr lang="ja-JP" altLang="en-US" sz="2300" dirty="0" smtClean="0">
                <a:latin typeface="+mn-ea"/>
              </a:rPr>
              <a:t>進め</a:t>
            </a:r>
            <a:r>
              <a:rPr lang="ja-JP" altLang="en-US" sz="2300" dirty="0">
                <a:latin typeface="+mn-ea"/>
              </a:rPr>
              <a:t>る</a:t>
            </a:r>
          </a:p>
          <a:p>
            <a:pPr marL="741600">
              <a:lnSpc>
                <a:spcPts val="2800"/>
              </a:lnSpc>
              <a:spcBef>
                <a:spcPts val="600"/>
              </a:spcBef>
            </a:pPr>
            <a:r>
              <a:rPr lang="ja-JP" altLang="en-US" sz="2300" dirty="0">
                <a:solidFill>
                  <a:srgbClr val="FF0000"/>
                </a:solidFill>
                <a:latin typeface="+mn-ea"/>
              </a:rPr>
              <a:t>ＰＰＴの資料の解説部分は受講者には事前</a:t>
            </a:r>
            <a:r>
              <a:rPr lang="ja-JP" altLang="en-US" sz="2300" dirty="0" smtClean="0">
                <a:solidFill>
                  <a:srgbClr val="FF0000"/>
                </a:solidFill>
                <a:latin typeface="+mn-ea"/>
              </a:rPr>
              <a:t>に配布せず</a:t>
            </a:r>
            <a:r>
              <a:rPr lang="en-US" altLang="ja-JP" sz="2300" dirty="0" smtClean="0">
                <a:solidFill>
                  <a:srgbClr val="FF0000"/>
                </a:solidFill>
                <a:latin typeface="+mn-ea"/>
              </a:rPr>
              <a:t/>
            </a:r>
            <a:br>
              <a:rPr lang="en-US" altLang="ja-JP" sz="2300" dirty="0" smtClean="0">
                <a:solidFill>
                  <a:srgbClr val="FF0000"/>
                </a:solidFill>
                <a:latin typeface="+mn-ea"/>
              </a:rPr>
            </a:br>
            <a:r>
              <a:rPr lang="ja-JP" altLang="en-US" sz="2300" dirty="0" smtClean="0">
                <a:solidFill>
                  <a:srgbClr val="FF0000"/>
                </a:solidFill>
                <a:latin typeface="+mn-ea"/>
              </a:rPr>
              <a:t>全体</a:t>
            </a:r>
            <a:r>
              <a:rPr lang="ja-JP" altLang="en-US" sz="2300" dirty="0">
                <a:solidFill>
                  <a:srgbClr val="FF0000"/>
                </a:solidFill>
                <a:latin typeface="+mn-ea"/>
              </a:rPr>
              <a:t>のまとめの時に</a:t>
            </a:r>
            <a:r>
              <a:rPr lang="ja-JP" altLang="en-US" sz="2300" dirty="0" smtClean="0">
                <a:solidFill>
                  <a:srgbClr val="FF0000"/>
                </a:solidFill>
                <a:latin typeface="+mn-ea"/>
              </a:rPr>
              <a:t>活用する</a:t>
            </a:r>
            <a:endParaRPr lang="en-US" altLang="ja-JP" sz="2300" dirty="0" smtClean="0">
              <a:solidFill>
                <a:srgbClr val="FF0000"/>
              </a:solidFill>
              <a:latin typeface="+mn-ea"/>
            </a:endParaRPr>
          </a:p>
          <a:p>
            <a:pPr marL="741600">
              <a:lnSpc>
                <a:spcPts val="2800"/>
              </a:lnSpc>
              <a:spcBef>
                <a:spcPts val="600"/>
              </a:spcBef>
            </a:pPr>
            <a:r>
              <a:rPr lang="ja-JP" altLang="en-US" sz="2300" dirty="0">
                <a:latin typeface="+mn-ea"/>
              </a:rPr>
              <a:t>ロールプレイ</a:t>
            </a:r>
            <a:r>
              <a:rPr lang="ja-JP" altLang="en-US" sz="2300" dirty="0" smtClean="0">
                <a:latin typeface="+mn-ea"/>
              </a:rPr>
              <a:t>終了後、大きな</a:t>
            </a:r>
            <a:r>
              <a:rPr lang="ja-JP" altLang="en-US" sz="2300" dirty="0">
                <a:latin typeface="+mn-ea"/>
              </a:rPr>
              <a:t>班にもどり、互いの所感</a:t>
            </a:r>
            <a:r>
              <a:rPr lang="ja-JP" altLang="en-US" sz="2300" dirty="0" smtClean="0">
                <a:latin typeface="+mn-ea"/>
              </a:rPr>
              <a:t>を</a:t>
            </a:r>
            <a:r>
              <a:rPr lang="en-US" altLang="ja-JP" sz="2300" dirty="0" smtClean="0">
                <a:latin typeface="+mn-ea"/>
              </a:rPr>
              <a:t/>
            </a:r>
            <a:br>
              <a:rPr lang="en-US" altLang="ja-JP" sz="2300" dirty="0" smtClean="0">
                <a:latin typeface="+mn-ea"/>
              </a:rPr>
            </a:br>
            <a:r>
              <a:rPr lang="ja-JP" altLang="en-US" sz="2300" dirty="0" smtClean="0">
                <a:latin typeface="+mn-ea"/>
              </a:rPr>
              <a:t>話し合う</a:t>
            </a:r>
            <a:endParaRPr lang="ja-JP" altLang="en-US" sz="2300" dirty="0">
              <a:latin typeface="+mn-ea"/>
            </a:endParaRPr>
          </a:p>
          <a:p>
            <a:pPr marL="741600">
              <a:lnSpc>
                <a:spcPts val="2800"/>
              </a:lnSpc>
              <a:spcBef>
                <a:spcPts val="600"/>
              </a:spcBef>
            </a:pPr>
            <a:r>
              <a:rPr lang="ja-JP" altLang="en-US" sz="2300" dirty="0">
                <a:latin typeface="+mn-ea"/>
              </a:rPr>
              <a:t>講師が全体のまとめをする前に</a:t>
            </a:r>
            <a:r>
              <a:rPr lang="ja-JP" altLang="en-US" sz="2300" dirty="0" smtClean="0">
                <a:latin typeface="+mn-ea"/>
              </a:rPr>
              <a:t>、２～</a:t>
            </a:r>
            <a:r>
              <a:rPr lang="ja-JP" altLang="en-US" sz="2300" dirty="0">
                <a:latin typeface="+mn-ea"/>
              </a:rPr>
              <a:t>３班くらいから</a:t>
            </a:r>
            <a:r>
              <a:rPr lang="ja-JP" altLang="en-US" sz="2300" dirty="0" smtClean="0">
                <a:latin typeface="+mn-ea"/>
              </a:rPr>
              <a:t>発表</a:t>
            </a:r>
            <a:r>
              <a:rPr lang="en-US" altLang="ja-JP" sz="2300" dirty="0" smtClean="0">
                <a:latin typeface="+mn-ea"/>
              </a:rPr>
              <a:t/>
            </a:r>
            <a:br>
              <a:rPr lang="en-US" altLang="ja-JP" sz="2300" dirty="0" smtClean="0">
                <a:latin typeface="+mn-ea"/>
              </a:rPr>
            </a:br>
            <a:r>
              <a:rPr lang="ja-JP" altLang="en-US" sz="2300" dirty="0" smtClean="0">
                <a:latin typeface="+mn-ea"/>
              </a:rPr>
              <a:t>してもら</a:t>
            </a:r>
            <a:r>
              <a:rPr lang="ja-JP" altLang="en-US" sz="2300" dirty="0">
                <a:latin typeface="+mn-ea"/>
              </a:rPr>
              <a:t>う</a:t>
            </a:r>
          </a:p>
          <a:p>
            <a:pPr marL="741600">
              <a:lnSpc>
                <a:spcPts val="3300"/>
              </a:lnSpc>
              <a:spcBef>
                <a:spcPts val="1200"/>
              </a:spcBef>
            </a:pPr>
            <a:endParaRPr lang="ja-JP" altLang="en-US" sz="2400" dirty="0">
              <a:latin typeface="+mn-ea"/>
            </a:endParaRPr>
          </a:p>
        </p:txBody>
      </p:sp>
      <p:sp>
        <p:nvSpPr>
          <p:cNvPr id="4" name="スライド番号プレースホルダー 3"/>
          <p:cNvSpPr>
            <a:spLocks noGrp="1"/>
          </p:cNvSpPr>
          <p:nvPr>
            <p:ph type="sldNum" sz="quarter" idx="12"/>
          </p:nvPr>
        </p:nvSpPr>
        <p:spPr>
          <a:xfrm>
            <a:off x="6758880" y="6356350"/>
            <a:ext cx="2133600" cy="365125"/>
          </a:xfrm>
        </p:spPr>
        <p:txBody>
          <a:bodyPr/>
          <a:lstStyle/>
          <a:p>
            <a:fld id="{735792B8-4907-4832-B6DB-FFDFB2776905}" type="slidenum">
              <a:rPr kumimoji="1" lang="ja-JP" altLang="en-US" sz="2400" smtClean="0">
                <a:solidFill>
                  <a:schemeClr val="tx1"/>
                </a:solidFill>
                <a:latin typeface="+mn-ea"/>
              </a:rPr>
              <a:t>3</a:t>
            </a:fld>
            <a:endParaRPr kumimoji="1" lang="ja-JP" altLang="en-US" sz="2400" dirty="0">
              <a:solidFill>
                <a:schemeClr val="tx1"/>
              </a:solidFill>
              <a:latin typeface="+mn-ea"/>
            </a:endParaRPr>
          </a:p>
        </p:txBody>
      </p:sp>
      <p:sp>
        <p:nvSpPr>
          <p:cNvPr id="5" name="テキスト ボックス 4"/>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3502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8136000" cy="793411"/>
          </a:xfrm>
        </p:spPr>
        <p:txBody>
          <a:bodyPr anchor="t" anchorCtr="0">
            <a:normAutofit/>
          </a:bodyPr>
          <a:lstStyle/>
          <a:p>
            <a:pPr algn="l"/>
            <a:r>
              <a:rPr kumimoji="1" lang="ja-JP" altLang="en-US" sz="3600" dirty="0" smtClean="0"/>
              <a:t>演習Ｂ：想定場面での対応</a:t>
            </a:r>
            <a:endParaRPr kumimoji="1" lang="ja-JP" altLang="en-US" sz="3600" dirty="0"/>
          </a:p>
        </p:txBody>
      </p:sp>
      <p:sp>
        <p:nvSpPr>
          <p:cNvPr id="4" name="スライド番号プレースホルダー 3"/>
          <p:cNvSpPr>
            <a:spLocks noGrp="1"/>
          </p:cNvSpPr>
          <p:nvPr>
            <p:ph type="sldNum" sz="quarter" idx="12"/>
          </p:nvPr>
        </p:nvSpPr>
        <p:spPr>
          <a:xfrm>
            <a:off x="6758880" y="6356350"/>
            <a:ext cx="2133600" cy="365125"/>
          </a:xfrm>
        </p:spPr>
        <p:txBody>
          <a:bodyPr/>
          <a:lstStyle/>
          <a:p>
            <a:fld id="{735792B8-4907-4832-B6DB-FFDFB2776905}" type="slidenum">
              <a:rPr lang="ja-JP" altLang="en-US" sz="2400" smtClean="0">
                <a:solidFill>
                  <a:schemeClr val="tx1"/>
                </a:solidFill>
                <a:latin typeface="ＭＳ Ｐゴシック" panose="020B0600070205080204" pitchFamily="50" charset="-128"/>
                <a:ea typeface="ＭＳ Ｐゴシック" panose="020B0600070205080204" pitchFamily="50" charset="-128"/>
              </a:rPr>
              <a:pPr/>
              <a:t>4</a:t>
            </a:fld>
            <a:endParaRPr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6" name="正方形/長方形 15"/>
          <p:cNvSpPr/>
          <p:nvPr/>
        </p:nvSpPr>
        <p:spPr>
          <a:xfrm>
            <a:off x="539552" y="1417638"/>
            <a:ext cx="7918589" cy="1949805"/>
          </a:xfrm>
          <a:prstGeom prst="rect">
            <a:avLst/>
          </a:prstGeom>
        </p:spPr>
        <p:style>
          <a:lnRef idx="2">
            <a:schemeClr val="dk1"/>
          </a:lnRef>
          <a:fillRef idx="1">
            <a:schemeClr val="lt1"/>
          </a:fillRef>
          <a:effectRef idx="0">
            <a:schemeClr val="dk1"/>
          </a:effectRef>
          <a:fontRef idx="minor">
            <a:schemeClr val="dk1"/>
          </a:fontRef>
        </p:style>
        <p:txBody>
          <a:bodyPr lIns="360000" tIns="180000" rIns="360000" bIns="180000" rtlCol="0" anchor="ctr"/>
          <a:lstStyle/>
          <a:p>
            <a:pPr>
              <a:lnSpc>
                <a:spcPts val="2800"/>
              </a:lnSpc>
            </a:pPr>
            <a:r>
              <a:rPr lang="ja-JP" altLang="en-US" sz="2000" dirty="0" smtClean="0">
                <a:solidFill>
                  <a:prstClr val="black"/>
                </a:solidFill>
                <a:latin typeface="+mn-ea"/>
              </a:rPr>
              <a:t>１．３つの役割を決める</a:t>
            </a:r>
            <a:endParaRPr lang="en-US" altLang="ja-JP" sz="2000" dirty="0" smtClean="0">
              <a:solidFill>
                <a:prstClr val="black"/>
              </a:solidFill>
              <a:latin typeface="+mn-ea"/>
            </a:endParaRPr>
          </a:p>
          <a:p>
            <a:pPr>
              <a:lnSpc>
                <a:spcPts val="2800"/>
              </a:lnSpc>
            </a:pPr>
            <a:r>
              <a:rPr lang="ja-JP" altLang="en-US" sz="2000" dirty="0" smtClean="0">
                <a:solidFill>
                  <a:prstClr val="black"/>
                </a:solidFill>
                <a:latin typeface="+mn-ea"/>
              </a:rPr>
              <a:t>２．利用者役、支援者役は指定された想定場面についての</a:t>
            </a:r>
            <a:endParaRPr lang="en-US" altLang="ja-JP" sz="2000" dirty="0" smtClean="0">
              <a:solidFill>
                <a:prstClr val="black"/>
              </a:solidFill>
              <a:latin typeface="+mn-ea"/>
            </a:endParaRPr>
          </a:p>
          <a:p>
            <a:pPr>
              <a:lnSpc>
                <a:spcPts val="2800"/>
              </a:lnSpc>
            </a:pPr>
            <a:r>
              <a:rPr lang="en-US" altLang="ja-JP" sz="2000" dirty="0">
                <a:solidFill>
                  <a:prstClr val="black"/>
                </a:solidFill>
                <a:latin typeface="+mn-ea"/>
              </a:rPr>
              <a:t> </a:t>
            </a:r>
            <a:r>
              <a:rPr lang="en-US" altLang="ja-JP" sz="2000" dirty="0" smtClean="0">
                <a:solidFill>
                  <a:prstClr val="black"/>
                </a:solidFill>
                <a:latin typeface="+mn-ea"/>
              </a:rPr>
              <a:t>   </a:t>
            </a:r>
            <a:r>
              <a:rPr lang="ja-JP" altLang="en-US" sz="2000" dirty="0" smtClean="0">
                <a:solidFill>
                  <a:prstClr val="black"/>
                </a:solidFill>
                <a:latin typeface="+mn-ea"/>
              </a:rPr>
              <a:t>ロールプレイを行う。</a:t>
            </a:r>
            <a:endParaRPr lang="en-US" altLang="ja-JP" sz="2000" dirty="0" smtClean="0">
              <a:solidFill>
                <a:prstClr val="black"/>
              </a:solidFill>
              <a:latin typeface="+mn-ea"/>
            </a:endParaRPr>
          </a:p>
          <a:p>
            <a:pPr>
              <a:lnSpc>
                <a:spcPts val="2800"/>
              </a:lnSpc>
            </a:pPr>
            <a:r>
              <a:rPr lang="ja-JP" altLang="en-US" sz="2000" dirty="0" smtClean="0">
                <a:solidFill>
                  <a:prstClr val="black"/>
                </a:solidFill>
                <a:latin typeface="+mn-ea"/>
              </a:rPr>
              <a:t>３．終了後、３役ともそれぞれの立場から感想を述べる</a:t>
            </a:r>
            <a:endParaRPr lang="en-US" altLang="ja-JP" sz="2000" dirty="0" smtClean="0">
              <a:solidFill>
                <a:prstClr val="black"/>
              </a:solidFill>
              <a:latin typeface="+mn-ea"/>
            </a:endParaRPr>
          </a:p>
          <a:p>
            <a:pPr>
              <a:lnSpc>
                <a:spcPts val="2800"/>
              </a:lnSpc>
            </a:pPr>
            <a:r>
              <a:rPr lang="ja-JP" altLang="en-US" sz="2000" dirty="0" smtClean="0">
                <a:solidFill>
                  <a:prstClr val="black"/>
                </a:solidFill>
                <a:latin typeface="+mn-ea"/>
              </a:rPr>
              <a:t>４．役割をチェンジして行う。３つの役割すべてを行う</a:t>
            </a:r>
            <a:endParaRPr lang="en-US" altLang="ja-JP" sz="2000" dirty="0" smtClean="0">
              <a:solidFill>
                <a:prstClr val="black"/>
              </a:solidFill>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3161744356"/>
              </p:ext>
            </p:extLst>
          </p:nvPr>
        </p:nvGraphicFramePr>
        <p:xfrm>
          <a:off x="4067944" y="4321966"/>
          <a:ext cx="4390197" cy="1854200"/>
        </p:xfrm>
        <a:graphic>
          <a:graphicData uri="http://schemas.openxmlformats.org/drawingml/2006/table">
            <a:tbl>
              <a:tblPr firstRow="1" bandRow="1">
                <a:tableStyleId>{5940675A-B579-460E-94D1-54222C63F5DA}</a:tableStyleId>
              </a:tblPr>
              <a:tblGrid>
                <a:gridCol w="824890"/>
                <a:gridCol w="612979"/>
                <a:gridCol w="936104"/>
                <a:gridCol w="1008112"/>
                <a:gridCol w="1008112"/>
              </a:tblGrid>
              <a:tr h="370840">
                <a:tc>
                  <a:txBody>
                    <a:bodyPr/>
                    <a:lstStyle/>
                    <a:p>
                      <a:pPr algn="ctr"/>
                      <a:endParaRPr kumimoji="1" lang="ja-JP" altLang="en-US" dirty="0">
                        <a:latin typeface="+mn-ea"/>
                        <a:ea typeface="+mn-ea"/>
                      </a:endParaRPr>
                    </a:p>
                  </a:txBody>
                  <a:tcPr anchor="ctr"/>
                </a:tc>
                <a:tc>
                  <a:txBody>
                    <a:bodyPr/>
                    <a:lstStyle/>
                    <a:p>
                      <a:pPr algn="ctr"/>
                      <a:endParaRPr kumimoji="1" lang="ja-JP" altLang="en-US" dirty="0">
                        <a:latin typeface="+mn-ea"/>
                        <a:ea typeface="+mn-ea"/>
                      </a:endParaRPr>
                    </a:p>
                  </a:txBody>
                  <a:tcPr anchor="ctr"/>
                </a:tc>
                <a:tc>
                  <a:txBody>
                    <a:bodyPr/>
                    <a:lstStyle/>
                    <a:p>
                      <a:pPr algn="ctr"/>
                      <a:r>
                        <a:rPr kumimoji="1" lang="ja-JP" altLang="en-US" dirty="0" smtClean="0">
                          <a:latin typeface="+mn-ea"/>
                          <a:ea typeface="+mn-ea"/>
                        </a:rPr>
                        <a:t>１回目</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２回目</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３回目</a:t>
                      </a:r>
                      <a:endParaRPr kumimoji="1" lang="ja-JP" altLang="en-US" dirty="0">
                        <a:latin typeface="+mn-ea"/>
                        <a:ea typeface="+mn-ea"/>
                      </a:endParaRPr>
                    </a:p>
                  </a:txBody>
                  <a:tcPr anchor="ctr"/>
                </a:tc>
              </a:tr>
              <a:tr h="370840">
                <a:tc rowSpan="2">
                  <a:txBody>
                    <a:bodyPr/>
                    <a:lstStyle/>
                    <a:p>
                      <a:pPr algn="ctr"/>
                      <a:r>
                        <a:rPr kumimoji="1" lang="en-US" altLang="ja-JP" dirty="0" smtClean="0">
                          <a:latin typeface="+mn-ea"/>
                          <a:ea typeface="+mn-ea"/>
                        </a:rPr>
                        <a:t>A</a:t>
                      </a:r>
                      <a:r>
                        <a:rPr kumimoji="1" lang="ja-JP" altLang="en-US" dirty="0" smtClean="0">
                          <a:latin typeface="+mn-ea"/>
                          <a:ea typeface="+mn-ea"/>
                        </a:rPr>
                        <a:t>ﾁｰﾑ</a:t>
                      </a:r>
                      <a:endParaRPr kumimoji="1" lang="ja-JP" altLang="en-US" dirty="0">
                        <a:latin typeface="+mn-ea"/>
                        <a:ea typeface="+mn-ea"/>
                      </a:endParaRPr>
                    </a:p>
                  </a:txBody>
                  <a:tcPr anchor="ctr"/>
                </a:tc>
                <a:tc>
                  <a:txBody>
                    <a:bodyPr/>
                    <a:lstStyle/>
                    <a:p>
                      <a:pPr algn="ctr"/>
                      <a:r>
                        <a:rPr kumimoji="1" lang="en-US" altLang="ja-JP" dirty="0" smtClean="0">
                          <a:latin typeface="+mn-ea"/>
                          <a:ea typeface="+mn-ea"/>
                        </a:rPr>
                        <a:t>A</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支援者</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利用者</a:t>
                      </a:r>
                      <a:endParaRPr kumimoji="1" lang="ja-JP" altLang="en-US" dirty="0">
                        <a:latin typeface="+mn-ea"/>
                        <a:ea typeface="+mn-ea"/>
                      </a:endParaRPr>
                    </a:p>
                  </a:txBody>
                  <a:tcPr anchor="ctr"/>
                </a:tc>
                <a:tc rowSpan="2">
                  <a:txBody>
                    <a:bodyPr/>
                    <a:lstStyle/>
                    <a:p>
                      <a:pPr algn="ctr">
                        <a:lnSpc>
                          <a:spcPts val="1700"/>
                        </a:lnSpc>
                      </a:pPr>
                      <a:r>
                        <a:rPr lang="ja-JP" altLang="en-US" dirty="0" smtClean="0">
                          <a:latin typeface="+mn-ea"/>
                          <a:ea typeface="+mn-ea"/>
                        </a:rPr>
                        <a:t>観察者</a:t>
                      </a:r>
                      <a:endParaRPr lang="en-US" altLang="ja-JP" dirty="0" smtClean="0">
                        <a:latin typeface="+mn-ea"/>
                        <a:ea typeface="+mn-ea"/>
                      </a:endParaRPr>
                    </a:p>
                    <a:p>
                      <a:pPr algn="ctr">
                        <a:lnSpc>
                          <a:spcPts val="1700"/>
                        </a:lnSpc>
                      </a:pPr>
                      <a:r>
                        <a:rPr lang="en-US" altLang="ja-JP" sz="1600" i="1" dirty="0" smtClean="0">
                          <a:solidFill>
                            <a:srgbClr val="0070C0"/>
                          </a:solidFill>
                          <a:latin typeface="+mn-ea"/>
                          <a:ea typeface="+mn-ea"/>
                        </a:rPr>
                        <a:t>B</a:t>
                      </a:r>
                      <a:r>
                        <a:rPr lang="ja-JP" altLang="en-US" sz="1600" i="1" dirty="0" smtClean="0">
                          <a:solidFill>
                            <a:srgbClr val="0070C0"/>
                          </a:solidFill>
                          <a:latin typeface="+mn-ea"/>
                          <a:ea typeface="+mn-ea"/>
                        </a:rPr>
                        <a:t>ﾁｰﾑを観察</a:t>
                      </a:r>
                      <a:endParaRPr lang="ja-JP" altLang="en-US" sz="1600" i="1" dirty="0">
                        <a:solidFill>
                          <a:srgbClr val="0070C0"/>
                        </a:solidFill>
                        <a:latin typeface="+mn-ea"/>
                        <a:ea typeface="+mn-ea"/>
                      </a:endParaRPr>
                    </a:p>
                  </a:txBody>
                  <a:tcPr anchor="ctr"/>
                </a:tc>
              </a:tr>
              <a:tr h="370840">
                <a:tc vMerge="1">
                  <a:txBody>
                    <a:bodyPr/>
                    <a:lstStyle/>
                    <a:p>
                      <a:endParaRPr kumimoji="1" lang="ja-JP" altLang="en-US" dirty="0"/>
                    </a:p>
                  </a:txBody>
                  <a:tcPr/>
                </a:tc>
                <a:tc>
                  <a:txBody>
                    <a:bodyPr/>
                    <a:lstStyle/>
                    <a:p>
                      <a:pPr algn="ctr"/>
                      <a:r>
                        <a:rPr kumimoji="1" lang="en-US" altLang="ja-JP" dirty="0" smtClean="0">
                          <a:latin typeface="+mn-ea"/>
                          <a:ea typeface="+mn-ea"/>
                        </a:rPr>
                        <a:t>B</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利用者</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支援者</a:t>
                      </a:r>
                      <a:endParaRPr kumimoji="1" lang="ja-JP" altLang="en-US" dirty="0">
                        <a:latin typeface="+mn-ea"/>
                        <a:ea typeface="+mn-ea"/>
                      </a:endParaRPr>
                    </a:p>
                  </a:txBody>
                  <a:tcPr anchor="ctr"/>
                </a:tc>
                <a:tc vMerge="1">
                  <a:txBody>
                    <a:bodyPr/>
                    <a:lstStyle/>
                    <a:p>
                      <a:endParaRPr kumimoji="1" lang="en-US" altLang="ja-JP" dirty="0" smtClean="0"/>
                    </a:p>
                  </a:txBody>
                  <a:tcPr/>
                </a:tc>
              </a:tr>
              <a:tr h="370840">
                <a:tc rowSpan="2">
                  <a:txBody>
                    <a:bodyPr/>
                    <a:lstStyle/>
                    <a:p>
                      <a:pPr algn="ctr"/>
                      <a:r>
                        <a:rPr kumimoji="1" lang="en-US" altLang="ja-JP" dirty="0" smtClean="0">
                          <a:latin typeface="+mn-ea"/>
                          <a:ea typeface="+mn-ea"/>
                        </a:rPr>
                        <a:t>B</a:t>
                      </a:r>
                      <a:r>
                        <a:rPr kumimoji="1" lang="ja-JP" altLang="en-US" dirty="0" smtClean="0">
                          <a:latin typeface="+mn-ea"/>
                          <a:ea typeface="+mn-ea"/>
                        </a:rPr>
                        <a:t>ﾁｰﾑ</a:t>
                      </a:r>
                      <a:endParaRPr kumimoji="1" lang="ja-JP" altLang="en-US" dirty="0">
                        <a:latin typeface="+mn-ea"/>
                        <a:ea typeface="+mn-ea"/>
                      </a:endParaRPr>
                    </a:p>
                  </a:txBody>
                  <a:tcPr anchor="ctr"/>
                </a:tc>
                <a:tc>
                  <a:txBody>
                    <a:bodyPr/>
                    <a:lstStyle/>
                    <a:p>
                      <a:pPr algn="ctr"/>
                      <a:r>
                        <a:rPr kumimoji="1" lang="en-US" altLang="ja-JP" dirty="0" smtClean="0">
                          <a:latin typeface="+mn-ea"/>
                          <a:ea typeface="+mn-ea"/>
                        </a:rPr>
                        <a:t>C</a:t>
                      </a:r>
                      <a:endParaRPr kumimoji="1" lang="ja-JP" altLang="en-US" dirty="0">
                        <a:latin typeface="+mn-ea"/>
                        <a:ea typeface="+mn-ea"/>
                      </a:endParaRPr>
                    </a:p>
                  </a:txBody>
                  <a:tcPr anchor="ctr"/>
                </a:tc>
                <a:tc rowSpan="2">
                  <a:txBody>
                    <a:bodyPr/>
                    <a:lstStyle/>
                    <a:p>
                      <a:pPr algn="ctr">
                        <a:lnSpc>
                          <a:spcPts val="1700"/>
                        </a:lnSpc>
                      </a:pPr>
                      <a:r>
                        <a:rPr lang="ja-JP" altLang="en-US" dirty="0" smtClean="0">
                          <a:latin typeface="+mn-ea"/>
                          <a:ea typeface="+mn-ea"/>
                        </a:rPr>
                        <a:t>観察者</a:t>
                      </a:r>
                      <a:endParaRPr lang="en-US" altLang="ja-JP" dirty="0" smtClean="0">
                        <a:latin typeface="+mn-ea"/>
                        <a:ea typeface="+mn-ea"/>
                      </a:endParaRPr>
                    </a:p>
                    <a:p>
                      <a:pPr algn="ctr">
                        <a:lnSpc>
                          <a:spcPts val="1700"/>
                        </a:lnSpc>
                      </a:pPr>
                      <a:r>
                        <a:rPr lang="en-US" altLang="ja-JP" sz="1600" i="1" dirty="0" smtClean="0">
                          <a:solidFill>
                            <a:srgbClr val="0070C0"/>
                          </a:solidFill>
                          <a:latin typeface="+mn-ea"/>
                          <a:ea typeface="+mn-ea"/>
                        </a:rPr>
                        <a:t>A</a:t>
                      </a:r>
                      <a:r>
                        <a:rPr lang="ja-JP" altLang="en-US" sz="1600" i="1" dirty="0" smtClean="0">
                          <a:solidFill>
                            <a:srgbClr val="0070C0"/>
                          </a:solidFill>
                          <a:latin typeface="+mn-ea"/>
                          <a:ea typeface="+mn-ea"/>
                        </a:rPr>
                        <a:t>ﾁｰﾑを観察</a:t>
                      </a:r>
                      <a:endParaRPr lang="ja-JP" altLang="en-US" sz="1600" i="1" dirty="0">
                        <a:solidFill>
                          <a:srgbClr val="0070C0"/>
                        </a:solidFill>
                        <a:latin typeface="+mn-ea"/>
                        <a:ea typeface="+mn-ea"/>
                      </a:endParaRPr>
                    </a:p>
                  </a:txBody>
                  <a:tcPr anchor="ctr"/>
                </a:tc>
                <a:tc>
                  <a:txBody>
                    <a:bodyPr/>
                    <a:lstStyle/>
                    <a:p>
                      <a:pPr algn="ctr"/>
                      <a:r>
                        <a:rPr kumimoji="1" lang="ja-JP" altLang="en-US" dirty="0" smtClean="0">
                          <a:latin typeface="+mn-ea"/>
                          <a:ea typeface="+mn-ea"/>
                        </a:rPr>
                        <a:t>支援者</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利用者</a:t>
                      </a:r>
                      <a:endParaRPr kumimoji="1" lang="ja-JP" altLang="en-US" dirty="0">
                        <a:latin typeface="+mn-ea"/>
                        <a:ea typeface="+mn-ea"/>
                      </a:endParaRPr>
                    </a:p>
                  </a:txBody>
                  <a:tcPr anchor="ctr"/>
                </a:tc>
              </a:tr>
              <a:tr h="370840">
                <a:tc vMerge="1">
                  <a:txBody>
                    <a:bodyPr/>
                    <a:lstStyle/>
                    <a:p>
                      <a:endParaRPr kumimoji="1" lang="ja-JP" altLang="en-US" dirty="0"/>
                    </a:p>
                  </a:txBody>
                  <a:tcPr/>
                </a:tc>
                <a:tc>
                  <a:txBody>
                    <a:bodyPr/>
                    <a:lstStyle/>
                    <a:p>
                      <a:pPr algn="ctr"/>
                      <a:r>
                        <a:rPr kumimoji="1" lang="en-US" altLang="ja-JP" dirty="0" smtClean="0">
                          <a:latin typeface="+mn-ea"/>
                          <a:ea typeface="+mn-ea"/>
                        </a:rPr>
                        <a:t>D</a:t>
                      </a:r>
                      <a:endParaRPr kumimoji="1" lang="ja-JP" altLang="en-US" dirty="0">
                        <a:latin typeface="+mn-ea"/>
                        <a:ea typeface="+mn-ea"/>
                      </a:endParaRPr>
                    </a:p>
                  </a:txBody>
                  <a:tcPr anchor="ctr"/>
                </a:tc>
                <a:tc vMerge="1">
                  <a:txBody>
                    <a:bodyPr/>
                    <a:lstStyle/>
                    <a:p>
                      <a:endParaRPr lang="ja-JP" altLang="en-US" dirty="0"/>
                    </a:p>
                  </a:txBody>
                  <a:tcPr/>
                </a:tc>
                <a:tc>
                  <a:txBody>
                    <a:bodyPr/>
                    <a:lstStyle/>
                    <a:p>
                      <a:pPr algn="ctr"/>
                      <a:r>
                        <a:rPr kumimoji="1" lang="ja-JP" altLang="en-US" dirty="0" smtClean="0">
                          <a:latin typeface="+mn-ea"/>
                          <a:ea typeface="+mn-ea"/>
                        </a:rPr>
                        <a:t>利用者</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支援者</a:t>
                      </a:r>
                      <a:endParaRPr kumimoji="1" lang="ja-JP" altLang="en-US" dirty="0">
                        <a:latin typeface="+mn-ea"/>
                        <a:ea typeface="+mn-ea"/>
                      </a:endParaRPr>
                    </a:p>
                  </a:txBody>
                  <a:tcPr anchor="ct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2760441072"/>
              </p:ext>
            </p:extLst>
          </p:nvPr>
        </p:nvGraphicFramePr>
        <p:xfrm>
          <a:off x="539552" y="4321966"/>
          <a:ext cx="3366241" cy="1483360"/>
        </p:xfrm>
        <a:graphic>
          <a:graphicData uri="http://schemas.openxmlformats.org/drawingml/2006/table">
            <a:tbl>
              <a:tblPr firstRow="1" bandRow="1">
                <a:tableStyleId>{5940675A-B579-460E-94D1-54222C63F5DA}</a:tableStyleId>
              </a:tblPr>
              <a:tblGrid>
                <a:gridCol w="576064"/>
                <a:gridCol w="917969"/>
                <a:gridCol w="936104"/>
                <a:gridCol w="936104"/>
              </a:tblGrid>
              <a:tr h="370840">
                <a:tc>
                  <a:txBody>
                    <a:bodyPr/>
                    <a:lstStyle/>
                    <a:p>
                      <a:pPr algn="ctr"/>
                      <a:endParaRPr kumimoji="1" lang="ja-JP" altLang="en-US" dirty="0">
                        <a:latin typeface="+mn-ea"/>
                        <a:ea typeface="+mn-ea"/>
                      </a:endParaRPr>
                    </a:p>
                  </a:txBody>
                  <a:tcPr anchor="ctr"/>
                </a:tc>
                <a:tc>
                  <a:txBody>
                    <a:bodyPr/>
                    <a:lstStyle/>
                    <a:p>
                      <a:pPr algn="ctr"/>
                      <a:r>
                        <a:rPr kumimoji="1" lang="ja-JP" altLang="en-US" dirty="0" smtClean="0">
                          <a:latin typeface="+mn-ea"/>
                          <a:ea typeface="+mn-ea"/>
                        </a:rPr>
                        <a:t>１回目</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２回目</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３回目</a:t>
                      </a:r>
                      <a:endParaRPr kumimoji="1" lang="ja-JP" altLang="en-US" dirty="0">
                        <a:latin typeface="+mn-ea"/>
                        <a:ea typeface="+mn-ea"/>
                      </a:endParaRPr>
                    </a:p>
                  </a:txBody>
                  <a:tcPr anchor="ctr"/>
                </a:tc>
              </a:tr>
              <a:tr h="370840">
                <a:tc>
                  <a:txBody>
                    <a:bodyPr/>
                    <a:lstStyle/>
                    <a:p>
                      <a:pPr algn="ctr"/>
                      <a:r>
                        <a:rPr kumimoji="1" lang="en-US" altLang="ja-JP" dirty="0" smtClean="0">
                          <a:latin typeface="+mn-ea"/>
                          <a:ea typeface="+mn-ea"/>
                        </a:rPr>
                        <a:t>A</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支援者</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利用者</a:t>
                      </a:r>
                      <a:endParaRPr kumimoji="1" lang="ja-JP" altLang="en-US" dirty="0">
                        <a:latin typeface="+mn-ea"/>
                        <a:ea typeface="+mn-ea"/>
                      </a:endParaRPr>
                    </a:p>
                  </a:txBody>
                  <a:tcPr anchor="ctr"/>
                </a:tc>
                <a:tc>
                  <a:txBody>
                    <a:bodyPr/>
                    <a:lstStyle/>
                    <a:p>
                      <a:pPr algn="ctr">
                        <a:lnSpc>
                          <a:spcPct val="100000"/>
                        </a:lnSpc>
                      </a:pPr>
                      <a:r>
                        <a:rPr kumimoji="1" lang="ja-JP" altLang="en-US" dirty="0" smtClean="0">
                          <a:latin typeface="+mn-ea"/>
                          <a:ea typeface="+mn-ea"/>
                        </a:rPr>
                        <a:t>観察者</a:t>
                      </a:r>
                      <a:endParaRPr kumimoji="1" lang="en-US" altLang="ja-JP" dirty="0" smtClean="0">
                        <a:latin typeface="+mn-ea"/>
                        <a:ea typeface="+mn-ea"/>
                      </a:endParaRPr>
                    </a:p>
                  </a:txBody>
                  <a:tcPr anchor="ctr"/>
                </a:tc>
              </a:tr>
              <a:tr h="370840">
                <a:tc>
                  <a:txBody>
                    <a:bodyPr/>
                    <a:lstStyle/>
                    <a:p>
                      <a:pPr algn="ctr"/>
                      <a:r>
                        <a:rPr kumimoji="1" lang="en-US" altLang="ja-JP" dirty="0" smtClean="0">
                          <a:latin typeface="+mn-ea"/>
                          <a:ea typeface="+mn-ea"/>
                        </a:rPr>
                        <a:t>B</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利用者</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観察者</a:t>
                      </a:r>
                      <a:endParaRPr kumimoji="1" lang="ja-JP" altLang="en-US" dirty="0">
                        <a:latin typeface="+mn-ea"/>
                        <a:ea typeface="+mn-ea"/>
                      </a:endParaRPr>
                    </a:p>
                  </a:txBody>
                  <a:tcPr anchor="ctr"/>
                </a:tc>
                <a:tc>
                  <a:txBody>
                    <a:bodyPr/>
                    <a:lstStyle/>
                    <a:p>
                      <a:pPr algn="ctr">
                        <a:lnSpc>
                          <a:spcPct val="100000"/>
                        </a:lnSpc>
                      </a:pPr>
                      <a:r>
                        <a:rPr kumimoji="1" lang="ja-JP" altLang="en-US" dirty="0" smtClean="0">
                          <a:latin typeface="+mn-ea"/>
                          <a:ea typeface="+mn-ea"/>
                        </a:rPr>
                        <a:t>支援者</a:t>
                      </a:r>
                      <a:endParaRPr kumimoji="1" lang="en-US" altLang="ja-JP" dirty="0" smtClean="0">
                        <a:latin typeface="+mn-ea"/>
                        <a:ea typeface="+mn-ea"/>
                      </a:endParaRPr>
                    </a:p>
                  </a:txBody>
                  <a:tcPr anchor="ctr"/>
                </a:tc>
              </a:tr>
              <a:tr h="370840">
                <a:tc>
                  <a:txBody>
                    <a:bodyPr/>
                    <a:lstStyle/>
                    <a:p>
                      <a:pPr algn="ctr"/>
                      <a:r>
                        <a:rPr kumimoji="1" lang="en-US" altLang="ja-JP" dirty="0" smtClean="0">
                          <a:latin typeface="+mn-ea"/>
                          <a:ea typeface="+mn-ea"/>
                        </a:rPr>
                        <a:t>C</a:t>
                      </a:r>
                      <a:endParaRPr kumimoji="1" lang="ja-JP" altLang="en-US" dirty="0">
                        <a:latin typeface="+mn-ea"/>
                        <a:ea typeface="+mn-ea"/>
                      </a:endParaRPr>
                    </a:p>
                  </a:txBody>
                  <a:tcPr anchor="ctr"/>
                </a:tc>
                <a:tc>
                  <a:txBody>
                    <a:bodyPr/>
                    <a:lstStyle/>
                    <a:p>
                      <a:pPr algn="ctr">
                        <a:lnSpc>
                          <a:spcPct val="100000"/>
                        </a:lnSpc>
                      </a:pPr>
                      <a:r>
                        <a:rPr lang="ja-JP" altLang="en-US" dirty="0" smtClean="0">
                          <a:latin typeface="+mn-ea"/>
                          <a:ea typeface="+mn-ea"/>
                        </a:rPr>
                        <a:t>観察者</a:t>
                      </a:r>
                      <a:endParaRPr lang="ja-JP" altLang="en-US" dirty="0">
                        <a:latin typeface="+mn-ea"/>
                        <a:ea typeface="+mn-ea"/>
                      </a:endParaRPr>
                    </a:p>
                  </a:txBody>
                  <a:tcPr anchor="ctr"/>
                </a:tc>
                <a:tc>
                  <a:txBody>
                    <a:bodyPr/>
                    <a:lstStyle/>
                    <a:p>
                      <a:pPr algn="ctr"/>
                      <a:r>
                        <a:rPr kumimoji="1" lang="ja-JP" altLang="en-US" dirty="0" smtClean="0">
                          <a:latin typeface="+mn-ea"/>
                          <a:ea typeface="+mn-ea"/>
                        </a:rPr>
                        <a:t>支援者</a:t>
                      </a:r>
                      <a:endParaRPr kumimoji="1" lang="ja-JP" altLang="en-US" dirty="0">
                        <a:latin typeface="+mn-ea"/>
                        <a:ea typeface="+mn-ea"/>
                      </a:endParaRPr>
                    </a:p>
                  </a:txBody>
                  <a:tcPr anchor="ctr"/>
                </a:tc>
                <a:tc>
                  <a:txBody>
                    <a:bodyPr/>
                    <a:lstStyle/>
                    <a:p>
                      <a:pPr algn="ctr"/>
                      <a:r>
                        <a:rPr kumimoji="1" lang="ja-JP" altLang="en-US" dirty="0" smtClean="0">
                          <a:latin typeface="+mn-ea"/>
                          <a:ea typeface="+mn-ea"/>
                        </a:rPr>
                        <a:t>利用者</a:t>
                      </a:r>
                      <a:endParaRPr kumimoji="1" lang="ja-JP" altLang="en-US" dirty="0">
                        <a:latin typeface="+mn-ea"/>
                        <a:ea typeface="+mn-ea"/>
                      </a:endParaRPr>
                    </a:p>
                  </a:txBody>
                  <a:tcPr anchor="ctr"/>
                </a:tc>
              </a:tr>
            </a:tbl>
          </a:graphicData>
        </a:graphic>
      </p:graphicFrame>
      <p:sp>
        <p:nvSpPr>
          <p:cNvPr id="6" name="正方形/長方形 5"/>
          <p:cNvSpPr/>
          <p:nvPr/>
        </p:nvSpPr>
        <p:spPr>
          <a:xfrm>
            <a:off x="559024" y="3853750"/>
            <a:ext cx="136815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prstClr val="black"/>
                </a:solidFill>
                <a:latin typeface="+mn-ea"/>
              </a:rPr>
              <a:t>３</a:t>
            </a:r>
            <a:r>
              <a:rPr lang="ja-JP" altLang="en-US" dirty="0" smtClean="0">
                <a:solidFill>
                  <a:prstClr val="black"/>
                </a:solidFill>
                <a:latin typeface="+mn-ea"/>
              </a:rPr>
              <a:t>人の場合</a:t>
            </a:r>
            <a:endParaRPr lang="ja-JP" altLang="en-US" dirty="0">
              <a:solidFill>
                <a:prstClr val="black"/>
              </a:solidFill>
              <a:latin typeface="+mn-ea"/>
            </a:endParaRPr>
          </a:p>
        </p:txBody>
      </p:sp>
      <p:sp>
        <p:nvSpPr>
          <p:cNvPr id="20" name="正方形/長方形 19"/>
          <p:cNvSpPr/>
          <p:nvPr/>
        </p:nvSpPr>
        <p:spPr>
          <a:xfrm>
            <a:off x="4067944" y="3853750"/>
            <a:ext cx="136815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prstClr val="black"/>
                </a:solidFill>
                <a:latin typeface="+mn-ea"/>
              </a:rPr>
              <a:t>４</a:t>
            </a:r>
            <a:r>
              <a:rPr lang="ja-JP" altLang="en-US" dirty="0" smtClean="0">
                <a:solidFill>
                  <a:prstClr val="black"/>
                </a:solidFill>
                <a:latin typeface="+mn-ea"/>
              </a:rPr>
              <a:t>人の場合</a:t>
            </a:r>
            <a:endParaRPr lang="ja-JP" altLang="en-US" dirty="0">
              <a:solidFill>
                <a:prstClr val="black"/>
              </a:solidFill>
              <a:latin typeface="+mn-ea"/>
            </a:endParaRPr>
          </a:p>
        </p:txBody>
      </p:sp>
      <p:sp>
        <p:nvSpPr>
          <p:cNvPr id="9" name="テキスト ボックス 8"/>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673079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8229600" cy="706090"/>
          </a:xfrm>
        </p:spPr>
        <p:txBody>
          <a:bodyPr>
            <a:normAutofit/>
          </a:bodyPr>
          <a:lstStyle/>
          <a:p>
            <a:r>
              <a:rPr lang="ja-JP" altLang="en-US" sz="3600" b="1" dirty="0"/>
              <a:t>演習の上での注意</a:t>
            </a:r>
          </a:p>
        </p:txBody>
      </p:sp>
      <p:sp>
        <p:nvSpPr>
          <p:cNvPr id="3" name="コンテンツ プレースホルダー 2"/>
          <p:cNvSpPr>
            <a:spLocks noGrp="1"/>
          </p:cNvSpPr>
          <p:nvPr>
            <p:ph idx="1"/>
          </p:nvPr>
        </p:nvSpPr>
        <p:spPr>
          <a:xfrm>
            <a:off x="540000" y="1620000"/>
            <a:ext cx="7488384" cy="4525963"/>
          </a:xfrm>
        </p:spPr>
        <p:txBody>
          <a:bodyPr>
            <a:normAutofit/>
          </a:bodyPr>
          <a:lstStyle/>
          <a:p>
            <a:pPr marL="855900" indent="-457200" algn="just">
              <a:spcBef>
                <a:spcPts val="2400"/>
              </a:spcBef>
            </a:pPr>
            <a:r>
              <a:rPr lang="ja-JP" altLang="en-US" sz="2800" dirty="0" smtClean="0"/>
              <a:t>事例では「Ｈさん」だが、受講者本人の名前に置き換えて行う</a:t>
            </a:r>
          </a:p>
          <a:p>
            <a:pPr marL="855900" indent="-457200">
              <a:spcBef>
                <a:spcPts val="2400"/>
              </a:spcBef>
            </a:pPr>
            <a:r>
              <a:rPr lang="ja-JP" altLang="en-US" sz="2800" dirty="0" smtClean="0"/>
              <a:t>観察役はロールプレイの中に入り込まず、</a:t>
            </a:r>
            <a:r>
              <a:rPr lang="en-US" altLang="ja-JP" sz="2800" dirty="0" smtClean="0"/>
              <a:t/>
            </a:r>
            <a:br>
              <a:rPr lang="en-US" altLang="ja-JP" sz="2800" dirty="0" smtClean="0"/>
            </a:br>
            <a:r>
              <a:rPr lang="ja-JP" altLang="en-US" sz="2800" dirty="0" smtClean="0"/>
              <a:t>脇で静かに様子を観察する</a:t>
            </a:r>
            <a:r>
              <a:rPr lang="en-US" altLang="ja-JP" sz="2800" dirty="0" smtClean="0"/>
              <a:t/>
            </a:r>
            <a:br>
              <a:rPr lang="en-US" altLang="ja-JP" sz="2800" dirty="0" smtClean="0"/>
            </a:br>
            <a:r>
              <a:rPr lang="ja-JP" altLang="en-US" sz="2800" dirty="0" smtClean="0"/>
              <a:t>（脇でうなずいたり、笑ったりの反応をして</a:t>
            </a:r>
            <a:r>
              <a:rPr lang="en-US" altLang="ja-JP" sz="2800" dirty="0" smtClean="0"/>
              <a:t/>
            </a:r>
            <a:br>
              <a:rPr lang="en-US" altLang="ja-JP" sz="2800" dirty="0" smtClean="0"/>
            </a:br>
            <a:r>
              <a:rPr lang="ja-JP" altLang="en-US" sz="2800" dirty="0" smtClean="0"/>
              <a:t>　２人の気を散らさない）</a:t>
            </a:r>
          </a:p>
          <a:p>
            <a:pPr marL="855900" indent="-457200" algn="just">
              <a:spcBef>
                <a:spcPts val="2400"/>
              </a:spcBef>
            </a:pPr>
            <a:r>
              <a:rPr lang="ja-JP" altLang="en-US" sz="2800" dirty="0" smtClean="0"/>
              <a:t>観察役も重要。日頃の実践で自分を客観</a:t>
            </a:r>
            <a:r>
              <a:rPr lang="en-US" altLang="ja-JP" sz="2800" dirty="0" smtClean="0"/>
              <a:t/>
            </a:r>
            <a:br>
              <a:rPr lang="en-US" altLang="ja-JP" sz="2800" dirty="0" smtClean="0"/>
            </a:br>
            <a:r>
              <a:rPr lang="ja-JP" altLang="en-US" sz="2800" dirty="0" smtClean="0"/>
              <a:t>視する視点を理解する</a:t>
            </a:r>
            <a:endParaRPr kumimoji="1" lang="en-US" altLang="ja-JP" sz="2800" dirty="0" smtClean="0"/>
          </a:p>
        </p:txBody>
      </p:sp>
      <p:sp>
        <p:nvSpPr>
          <p:cNvPr id="4" name="スライド番号プレースホルダー 3"/>
          <p:cNvSpPr>
            <a:spLocks noGrp="1"/>
          </p:cNvSpPr>
          <p:nvPr>
            <p:ph type="sldNum" sz="quarter" idx="12"/>
          </p:nvPr>
        </p:nvSpPr>
        <p:spPr/>
        <p:txBody>
          <a:bodyPr/>
          <a:lstStyle/>
          <a:p>
            <a:fld id="{735792B8-4907-4832-B6DB-FFDFB2776905}" type="slidenum">
              <a:rPr kumimoji="1" lang="ja-JP" altLang="en-US" sz="2400" smtClean="0">
                <a:solidFill>
                  <a:schemeClr val="tx1"/>
                </a:solidFill>
                <a:latin typeface="+mn-ea"/>
              </a:rPr>
              <a:t>5</a:t>
            </a:fld>
            <a:endParaRPr kumimoji="1" lang="ja-JP" altLang="en-US" sz="2400" dirty="0">
              <a:solidFill>
                <a:schemeClr val="tx1"/>
              </a:solidFill>
              <a:latin typeface="+mn-ea"/>
            </a:endParaRPr>
          </a:p>
        </p:txBody>
      </p:sp>
      <p:sp>
        <p:nvSpPr>
          <p:cNvPr id="5" name="テキスト ボックス 4"/>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98599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8136000" cy="615367"/>
          </a:xfrm>
        </p:spPr>
        <p:txBody>
          <a:bodyPr anchor="t" anchorCtr="0">
            <a:normAutofit/>
          </a:bodyPr>
          <a:lstStyle/>
          <a:p>
            <a:pPr algn="l"/>
            <a:r>
              <a:rPr lang="ja-JP" altLang="en-US" sz="3200" dirty="0" smtClean="0">
                <a:latin typeface="ＭＳ Ｐゴシック" panose="020B0600070205080204" pitchFamily="50" charset="-128"/>
                <a:ea typeface="ＭＳ Ｐゴシック" panose="020B0600070205080204" pitchFamily="50" charset="-128"/>
              </a:rPr>
              <a:t>養護老人</a:t>
            </a:r>
            <a:r>
              <a:rPr lang="ja-JP" altLang="en-US" sz="3200" dirty="0">
                <a:latin typeface="ＭＳ Ｐゴシック" panose="020B0600070205080204" pitchFamily="50" charset="-128"/>
                <a:ea typeface="ＭＳ Ｐゴシック" panose="020B0600070205080204" pitchFamily="50" charset="-128"/>
              </a:rPr>
              <a:t>ホーム</a:t>
            </a:r>
            <a:r>
              <a:rPr lang="ja-JP" altLang="en-US" sz="3200" dirty="0" smtClean="0">
                <a:latin typeface="ＭＳ Ｐゴシック" panose="020B0600070205080204" pitchFamily="50" charset="-128"/>
                <a:ea typeface="ＭＳ Ｐゴシック" panose="020B0600070205080204" pitchFamily="50" charset="-128"/>
              </a:rPr>
              <a:t>に入居したＨ</a:t>
            </a:r>
            <a:r>
              <a:rPr lang="ja-JP" altLang="en-US" sz="3200" dirty="0" smtClean="0">
                <a:latin typeface="ＭＳ Ｐゴシック" panose="020B0600070205080204" pitchFamily="50" charset="-128"/>
              </a:rPr>
              <a:t>さん</a:t>
            </a:r>
            <a:r>
              <a:rPr lang="ja-JP" altLang="en-US" sz="3200" dirty="0">
                <a:latin typeface="ＭＳ Ｐゴシック" panose="020B0600070205080204" pitchFamily="50" charset="-128"/>
              </a:rPr>
              <a:t>・・・場面</a:t>
            </a:r>
            <a:r>
              <a:rPr lang="en-US" altLang="ja-JP" sz="3200" dirty="0">
                <a:latin typeface="ＭＳ Ｐゴシック" panose="020B0600070205080204" pitchFamily="50" charset="-128"/>
              </a:rPr>
              <a:t>1</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a:xfrm>
            <a:off x="6686872" y="6309320"/>
            <a:ext cx="2133600" cy="365125"/>
          </a:xfrm>
        </p:spPr>
        <p:txBody>
          <a:bodyPr/>
          <a:lstStyle/>
          <a:p>
            <a:fld id="{735792B8-4907-4832-B6DB-FFDFB2776905}"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6</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角丸四角形 2"/>
          <p:cNvSpPr/>
          <p:nvPr/>
        </p:nvSpPr>
        <p:spPr>
          <a:xfrm>
            <a:off x="755576" y="1268760"/>
            <a:ext cx="7632848" cy="5184576"/>
          </a:xfrm>
          <a:prstGeom prst="roundRect">
            <a:avLst>
              <a:gd name="adj" fmla="val 15111"/>
            </a:avLst>
          </a:prstGeom>
          <a:noFill/>
        </p:spPr>
        <p:style>
          <a:lnRef idx="2">
            <a:schemeClr val="accent1">
              <a:shade val="50000"/>
            </a:schemeClr>
          </a:lnRef>
          <a:fillRef idx="1">
            <a:schemeClr val="accent1"/>
          </a:fillRef>
          <a:effectRef idx="0">
            <a:schemeClr val="accent1"/>
          </a:effectRef>
          <a:fontRef idx="minor">
            <a:schemeClr val="lt1"/>
          </a:fontRef>
        </p:style>
        <p:txBody>
          <a:bodyPr lIns="360000" tIns="180000" rIns="360000" bIns="180000" rtlCol="0" anchor="ctr"/>
          <a:lstStyle/>
          <a:p>
            <a:pPr indent="216000" algn="just">
              <a:lnSpc>
                <a:spcPts val="3000"/>
              </a:lnSpc>
              <a:spcBef>
                <a:spcPts val="600"/>
              </a:spcBef>
            </a:pPr>
            <a:r>
              <a:rPr lang="ja-JP" altLang="en-US" dirty="0" smtClean="0">
                <a:solidFill>
                  <a:schemeClr val="tx1"/>
                </a:solidFill>
                <a:latin typeface="ＭＳ Ｐゴシック" panose="020B0600070205080204" pitchFamily="50" charset="-128"/>
              </a:rPr>
              <a:t>Ｈさんは</a:t>
            </a:r>
            <a:r>
              <a:rPr lang="en-US" altLang="ja-JP" dirty="0" smtClean="0">
                <a:solidFill>
                  <a:schemeClr val="tx1"/>
                </a:solidFill>
                <a:latin typeface="ＭＳ Ｐゴシック" panose="020B0600070205080204" pitchFamily="50" charset="-128"/>
              </a:rPr>
              <a:t>70</a:t>
            </a:r>
            <a:r>
              <a:rPr lang="ja-JP" altLang="en-US" dirty="0" smtClean="0">
                <a:solidFill>
                  <a:schemeClr val="tx1"/>
                </a:solidFill>
                <a:latin typeface="ＭＳ Ｐゴシック" panose="020B0600070205080204" pitchFamily="50" charset="-128"/>
              </a:rPr>
              <a:t>代</a:t>
            </a:r>
            <a:r>
              <a:rPr lang="ja-JP" altLang="en-US" dirty="0">
                <a:solidFill>
                  <a:schemeClr val="tx1"/>
                </a:solidFill>
                <a:latin typeface="ＭＳ Ｐゴシック" panose="020B0600070205080204" pitchFamily="50" charset="-128"/>
              </a:rPr>
              <a:t>の男性、統合失調症</a:t>
            </a:r>
            <a:r>
              <a:rPr lang="ja-JP" altLang="en-US" dirty="0" smtClean="0">
                <a:solidFill>
                  <a:schemeClr val="tx1"/>
                </a:solidFill>
                <a:latin typeface="ＭＳ Ｐゴシック" panose="020B0600070205080204" pitchFamily="50" charset="-128"/>
              </a:rPr>
              <a:t>です。</a:t>
            </a:r>
            <a:endParaRPr lang="en-US" altLang="ja-JP" dirty="0">
              <a:solidFill>
                <a:schemeClr val="tx1"/>
              </a:solidFill>
              <a:latin typeface="ＭＳ Ｐゴシック" panose="020B0600070205080204" pitchFamily="50" charset="-128"/>
            </a:endParaRPr>
          </a:p>
          <a:p>
            <a:pPr indent="216000" algn="just">
              <a:lnSpc>
                <a:spcPts val="3000"/>
              </a:lnSpc>
              <a:spcBef>
                <a:spcPts val="600"/>
              </a:spcBef>
            </a:pPr>
            <a:r>
              <a:rPr lang="en-US" altLang="ja-JP" dirty="0" smtClean="0">
                <a:solidFill>
                  <a:schemeClr val="tx1"/>
                </a:solidFill>
                <a:latin typeface="ＭＳ Ｐゴシック" panose="020B0600070205080204" pitchFamily="50" charset="-128"/>
              </a:rPr>
              <a:t>30</a:t>
            </a:r>
            <a:r>
              <a:rPr lang="ja-JP" altLang="en-US" dirty="0" smtClean="0">
                <a:solidFill>
                  <a:schemeClr val="tx1"/>
                </a:solidFill>
                <a:latin typeface="ＭＳ Ｐゴシック" panose="020B0600070205080204" pitchFamily="50" charset="-128"/>
              </a:rPr>
              <a:t>代</a:t>
            </a:r>
            <a:r>
              <a:rPr lang="ja-JP" altLang="en-US" dirty="0">
                <a:solidFill>
                  <a:schemeClr val="tx1"/>
                </a:solidFill>
                <a:latin typeface="ＭＳ Ｐゴシック" panose="020B0600070205080204" pitchFamily="50" charset="-128"/>
              </a:rPr>
              <a:t>までは路上生活をして</a:t>
            </a:r>
            <a:r>
              <a:rPr lang="ja-JP" altLang="en-US" dirty="0" smtClean="0">
                <a:solidFill>
                  <a:schemeClr val="tx1"/>
                </a:solidFill>
                <a:latin typeface="ＭＳ Ｐゴシック" panose="020B0600070205080204" pitchFamily="50" charset="-128"/>
              </a:rPr>
              <a:t>いました</a:t>
            </a:r>
            <a:r>
              <a:rPr lang="ja-JP" altLang="en-US" dirty="0">
                <a:solidFill>
                  <a:schemeClr val="tx1"/>
                </a:solidFill>
                <a:latin typeface="ＭＳ Ｐゴシック" panose="020B0600070205080204" pitchFamily="50" charset="-128"/>
              </a:rPr>
              <a:t>が、石や金属などを異食したことをきっかけに、救命救急で治療を受けた後、精神科病院へ転院し、その後はその</a:t>
            </a:r>
            <a:r>
              <a:rPr lang="ja-JP" altLang="en-US" dirty="0" smtClean="0">
                <a:solidFill>
                  <a:schemeClr val="tx1"/>
                </a:solidFill>
                <a:latin typeface="ＭＳ Ｐゴシック" panose="020B0600070205080204" pitchFamily="50" charset="-128"/>
              </a:rPr>
              <a:t>まま</a:t>
            </a:r>
            <a:r>
              <a:rPr lang="en-US" altLang="ja-JP" dirty="0" smtClean="0">
                <a:solidFill>
                  <a:schemeClr val="tx1"/>
                </a:solidFill>
                <a:latin typeface="ＭＳ Ｐゴシック" panose="020B0600070205080204" pitchFamily="50" charset="-128"/>
              </a:rPr>
              <a:t>30</a:t>
            </a:r>
            <a:r>
              <a:rPr lang="ja-JP" altLang="en-US" dirty="0" smtClean="0">
                <a:solidFill>
                  <a:schemeClr val="tx1"/>
                </a:solidFill>
                <a:latin typeface="ＭＳ Ｐゴシック" panose="020B0600070205080204" pitchFamily="50" charset="-128"/>
              </a:rPr>
              <a:t>年</a:t>
            </a:r>
            <a:r>
              <a:rPr lang="ja-JP" altLang="en-US" dirty="0">
                <a:solidFill>
                  <a:schemeClr val="tx1"/>
                </a:solidFill>
                <a:latin typeface="ＭＳ Ｐゴシック" panose="020B0600070205080204" pitchFamily="50" charset="-128"/>
              </a:rPr>
              <a:t>近く入院をして</a:t>
            </a:r>
            <a:r>
              <a:rPr lang="ja-JP" altLang="en-US" dirty="0" smtClean="0">
                <a:solidFill>
                  <a:schemeClr val="tx1"/>
                </a:solidFill>
                <a:latin typeface="ＭＳ Ｐゴシック" panose="020B0600070205080204" pitchFamily="50" charset="-128"/>
              </a:rPr>
              <a:t>いました。</a:t>
            </a:r>
            <a:endParaRPr lang="en-US" altLang="ja-JP" dirty="0">
              <a:solidFill>
                <a:schemeClr val="tx1"/>
              </a:solidFill>
              <a:latin typeface="ＭＳ Ｐゴシック" panose="020B0600070205080204" pitchFamily="50" charset="-128"/>
            </a:endParaRPr>
          </a:p>
          <a:p>
            <a:pPr indent="216000" algn="just">
              <a:lnSpc>
                <a:spcPts val="3000"/>
              </a:lnSpc>
              <a:spcBef>
                <a:spcPts val="600"/>
              </a:spcBef>
            </a:pPr>
            <a:r>
              <a:rPr lang="ja-JP" altLang="en-US" dirty="0">
                <a:solidFill>
                  <a:schemeClr val="tx1"/>
                </a:solidFill>
                <a:latin typeface="ＭＳ Ｐゴシック" panose="020B0600070205080204" pitchFamily="50" charset="-128"/>
              </a:rPr>
              <a:t>ホーム入居前の病院での生活は開放病棟で、対人トラブルはありませんでしたが、むしろ他の人と交流することは少なく、一人で書き物をしたり、“体力作り”のために廊下を歩いたりしていることが多かった</a:t>
            </a:r>
            <a:r>
              <a:rPr lang="ja-JP" altLang="en-US" dirty="0" smtClean="0">
                <a:solidFill>
                  <a:schemeClr val="tx1"/>
                </a:solidFill>
                <a:latin typeface="ＭＳ Ｐゴシック" panose="020B0600070205080204" pitchFamily="50" charset="-128"/>
              </a:rPr>
              <a:t>です。</a:t>
            </a:r>
            <a:endParaRPr lang="en-US" altLang="ja-JP" dirty="0">
              <a:solidFill>
                <a:schemeClr val="tx1"/>
              </a:solidFill>
              <a:latin typeface="ＭＳ Ｐゴシック" panose="020B0600070205080204" pitchFamily="50" charset="-128"/>
            </a:endParaRPr>
          </a:p>
          <a:p>
            <a:pPr indent="216000" algn="just">
              <a:lnSpc>
                <a:spcPts val="3000"/>
              </a:lnSpc>
              <a:spcBef>
                <a:spcPts val="600"/>
              </a:spcBef>
            </a:pPr>
            <a:r>
              <a:rPr lang="ja-JP" altLang="en-US" dirty="0">
                <a:solidFill>
                  <a:schemeClr val="tx1"/>
                </a:solidFill>
                <a:latin typeface="ＭＳ Ｐゴシック" panose="020B0600070205080204" pitchFamily="50" charset="-128"/>
              </a:rPr>
              <a:t>精神科のお薬の副作用で便秘をしやすい体質</a:t>
            </a:r>
            <a:r>
              <a:rPr lang="ja-JP" altLang="en-US" dirty="0" smtClean="0">
                <a:solidFill>
                  <a:schemeClr val="tx1"/>
                </a:solidFill>
                <a:latin typeface="ＭＳ Ｐゴシック" panose="020B0600070205080204" pitchFamily="50" charset="-128"/>
              </a:rPr>
              <a:t>です。</a:t>
            </a:r>
            <a:endParaRPr lang="en-US" altLang="ja-JP" dirty="0">
              <a:solidFill>
                <a:schemeClr val="tx1"/>
              </a:solidFill>
              <a:latin typeface="ＭＳ Ｐゴシック" panose="020B0600070205080204" pitchFamily="50" charset="-128"/>
            </a:endParaRPr>
          </a:p>
          <a:p>
            <a:pPr indent="216000" algn="just">
              <a:lnSpc>
                <a:spcPts val="3000"/>
              </a:lnSpc>
              <a:spcBef>
                <a:spcPts val="600"/>
              </a:spcBef>
            </a:pPr>
            <a:r>
              <a:rPr lang="ja-JP" altLang="en-US" dirty="0">
                <a:solidFill>
                  <a:schemeClr val="tx1"/>
                </a:solidFill>
                <a:latin typeface="ＭＳ Ｐゴシック" panose="020B0600070205080204" pitchFamily="50" charset="-128"/>
              </a:rPr>
              <a:t>独特のこだわり（妄想）はあっても、お薬を飲んでいるので病院では長年穏やかに過ごせて</a:t>
            </a:r>
            <a:r>
              <a:rPr lang="ja-JP" altLang="en-US" dirty="0" smtClean="0">
                <a:solidFill>
                  <a:schemeClr val="tx1"/>
                </a:solidFill>
                <a:latin typeface="ＭＳ Ｐゴシック" panose="020B0600070205080204" pitchFamily="50" charset="-128"/>
              </a:rPr>
              <a:t>いました。</a:t>
            </a:r>
            <a:endParaRPr kumimoji="1" lang="ja-JP" altLang="en-US" dirty="0">
              <a:solidFill>
                <a:schemeClr val="tx1"/>
              </a:solidFill>
            </a:endParaRPr>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6336" y="3308195"/>
            <a:ext cx="1400525" cy="3001125"/>
          </a:xfrm>
          <a:prstGeom prst="rect">
            <a:avLst/>
          </a:prstGeom>
        </p:spPr>
      </p:pic>
      <p:sp>
        <p:nvSpPr>
          <p:cNvPr id="7" name="テキスト ボックス 6"/>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3635751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758880" y="6356350"/>
            <a:ext cx="2133600" cy="365125"/>
          </a:xfrm>
        </p:spPr>
        <p:txBody>
          <a:bodyPr/>
          <a:lstStyle/>
          <a:p>
            <a:fld id="{735792B8-4907-4832-B6DB-FFDFB2776905}"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7</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9" name="コンテンツ プレースホルダー 2"/>
          <p:cNvSpPr>
            <a:spLocks noGrp="1"/>
          </p:cNvSpPr>
          <p:nvPr>
            <p:ph idx="4294967295"/>
          </p:nvPr>
        </p:nvSpPr>
        <p:spPr>
          <a:xfrm>
            <a:off x="684642" y="476672"/>
            <a:ext cx="8136000" cy="4532245"/>
          </a:xfrm>
          <a:ln>
            <a:solidFill>
              <a:schemeClr val="bg2">
                <a:lumMod val="25000"/>
              </a:schemeClr>
            </a:solidFill>
          </a:ln>
        </p:spPr>
        <p:txBody>
          <a:bodyPr lIns="360000" tIns="180000" rIns="360000" bIns="180000">
            <a:noAutofit/>
          </a:bodyPr>
          <a:lstStyle/>
          <a:p>
            <a:pPr marL="0" indent="0">
              <a:buNone/>
            </a:pPr>
            <a:r>
              <a:rPr lang="ja-JP" altLang="en-US" sz="2400" dirty="0">
                <a:latin typeface="ＭＳ Ｐゴシック" panose="020B0600070205080204" pitchFamily="50" charset="-128"/>
              </a:rPr>
              <a:t>場面</a:t>
            </a:r>
            <a:r>
              <a:rPr lang="en-US" altLang="ja-JP" sz="2400" dirty="0" smtClean="0">
                <a:latin typeface="ＭＳ Ｐゴシック" panose="020B0600070205080204" pitchFamily="50" charset="-128"/>
              </a:rPr>
              <a:t>1</a:t>
            </a:r>
            <a:r>
              <a:rPr lang="en-US" altLang="ja-JP" sz="2400" i="1" dirty="0" smtClean="0">
                <a:latin typeface="ＭＳ Ｐゴシック" panose="020B0600070205080204" pitchFamily="50" charset="-128"/>
              </a:rPr>
              <a:t> </a:t>
            </a:r>
            <a:r>
              <a:rPr lang="ja-JP" altLang="en-US" sz="2400" dirty="0" smtClean="0">
                <a:latin typeface="ＭＳ Ｐゴシック" panose="020B0600070205080204" pitchFamily="50" charset="-128"/>
              </a:rPr>
              <a:t>： 数日前</a:t>
            </a:r>
            <a:r>
              <a:rPr lang="ja-JP" altLang="en-US" sz="2400" dirty="0">
                <a:latin typeface="ＭＳ Ｐゴシック" panose="020B0600070205080204" pitchFamily="50" charset="-128"/>
              </a:rPr>
              <a:t>に</a:t>
            </a:r>
            <a:endParaRPr lang="en-US" altLang="ja-JP" sz="2400" dirty="0">
              <a:latin typeface="ＭＳ Ｐゴシック" panose="020B0600070205080204" pitchFamily="50" charset="-128"/>
            </a:endParaRPr>
          </a:p>
          <a:p>
            <a:pPr marL="0" indent="216000" algn="just">
              <a:lnSpc>
                <a:spcPts val="3200"/>
              </a:lnSpc>
              <a:spcBef>
                <a:spcPts val="1200"/>
              </a:spcBef>
              <a:buNone/>
            </a:pPr>
            <a:r>
              <a:rPr lang="ja-JP" altLang="en-US" sz="2200" dirty="0" smtClean="0">
                <a:latin typeface="ＭＳ Ｐゴシック" panose="020B0600070205080204" pitchFamily="50" charset="-128"/>
                <a:ea typeface="ＭＳ Ｐゴシック" panose="020B0600070205080204" pitchFamily="50" charset="-128"/>
              </a:rPr>
              <a:t>他の入居者から「Ｈさんが、洗濯場でズボンを脱いでいる」という情報がありました。</a:t>
            </a:r>
            <a:endParaRPr lang="en-US" altLang="ja-JP" sz="2200" dirty="0" smtClean="0">
              <a:latin typeface="ＭＳ Ｐゴシック" panose="020B0600070205080204" pitchFamily="50" charset="-128"/>
              <a:ea typeface="ＭＳ Ｐゴシック" panose="020B0600070205080204" pitchFamily="50" charset="-128"/>
            </a:endParaRPr>
          </a:p>
          <a:p>
            <a:pPr marL="0" indent="216000" algn="just">
              <a:lnSpc>
                <a:spcPts val="3200"/>
              </a:lnSpc>
              <a:spcBef>
                <a:spcPts val="600"/>
              </a:spcBef>
              <a:buNone/>
            </a:pPr>
            <a:r>
              <a:rPr lang="ja-JP" altLang="en-US" sz="2200" dirty="0" smtClean="0">
                <a:latin typeface="ＭＳ Ｐゴシック" panose="020B0600070205080204" pitchFamily="50" charset="-128"/>
                <a:ea typeface="ＭＳ Ｐゴシック" panose="020B0600070205080204" pitchFamily="50" charset="-128"/>
              </a:rPr>
              <a:t>今日は「下半身裸で、屋上の洗濯場へと階段を上がっている人がいる」との報告があり、確認に向かうと、興奮した様子の</a:t>
            </a:r>
            <a:r>
              <a:rPr lang="en-US" altLang="ja-JP" sz="2200" dirty="0" smtClean="0">
                <a:latin typeface="ＭＳ Ｐゴシック" panose="020B0600070205080204" pitchFamily="50" charset="-128"/>
                <a:ea typeface="ＭＳ Ｐゴシック" panose="020B0600070205080204" pitchFamily="50" charset="-128"/>
              </a:rPr>
              <a:t/>
            </a:r>
            <a:br>
              <a:rPr lang="en-US" altLang="ja-JP" sz="2200" dirty="0" smtClean="0">
                <a:latin typeface="ＭＳ Ｐゴシック" panose="020B0600070205080204" pitchFamily="50" charset="-128"/>
                <a:ea typeface="ＭＳ Ｐゴシック" panose="020B0600070205080204" pitchFamily="50" charset="-128"/>
              </a:rPr>
            </a:br>
            <a:r>
              <a:rPr lang="ja-JP" altLang="en-US" sz="2200" dirty="0" smtClean="0">
                <a:latin typeface="ＭＳ Ｐゴシック" panose="020B0600070205080204" pitchFamily="50" charset="-128"/>
                <a:ea typeface="ＭＳ Ｐゴシック" panose="020B0600070205080204" pitchFamily="50" charset="-128"/>
              </a:rPr>
              <a:t>Ｈさんが、そこにいました。手には便で汚れたパンツとズボンを持っています。少し下痢をしているようです。「どうして下半身裸なのですか？」と尋ねると、Ｈさんは「尻がおかしいから」「石をのむと（お腹の調子が）良くなるんだよ」と、大きな声で落ち着きなく訴えてきました。</a:t>
            </a:r>
            <a:endParaRPr lang="en-US" altLang="ja-JP" sz="2200" dirty="0" smtClean="0">
              <a:latin typeface="ＭＳ Ｐゴシック" panose="020B0600070205080204" pitchFamily="50" charset="-128"/>
              <a:ea typeface="ＭＳ Ｐゴシック" panose="020B0600070205080204" pitchFamily="50" charset="-128"/>
            </a:endParaRPr>
          </a:p>
        </p:txBody>
      </p:sp>
      <p:sp>
        <p:nvSpPr>
          <p:cNvPr id="17" name="角丸四角形吹き出し 16"/>
          <p:cNvSpPr/>
          <p:nvPr/>
        </p:nvSpPr>
        <p:spPr>
          <a:xfrm>
            <a:off x="1226609" y="5125522"/>
            <a:ext cx="4896544" cy="1343174"/>
          </a:xfrm>
          <a:prstGeom prst="wedgeRoundRectCallout">
            <a:avLst>
              <a:gd name="adj1" fmla="val -55088"/>
              <a:gd name="adj2" fmla="val -42216"/>
              <a:gd name="adj3" fmla="val 16667"/>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01" y="4365104"/>
            <a:ext cx="1079362" cy="2284364"/>
          </a:xfrm>
          <a:prstGeom prst="rect">
            <a:avLst/>
          </a:prstGeom>
        </p:spPr>
      </p:pic>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4208" y="4440853"/>
            <a:ext cx="2130009" cy="2098059"/>
          </a:xfrm>
          <a:prstGeom prst="rect">
            <a:avLst/>
          </a:prstGeom>
        </p:spPr>
      </p:pic>
      <p:sp>
        <p:nvSpPr>
          <p:cNvPr id="7" name="テキスト ボックス 6"/>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3587838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8229600" cy="656752"/>
          </a:xfrm>
        </p:spPr>
        <p:txBody>
          <a:bodyPr anchor="t" anchorCtr="0">
            <a:normAutofit/>
          </a:bodyPr>
          <a:lstStyle/>
          <a:p>
            <a:pPr algn="l"/>
            <a:r>
              <a:rPr kumimoji="1" lang="ja-JP" altLang="en-US" sz="3600" dirty="0" smtClean="0"/>
              <a:t>演習Ｂのまとめ</a:t>
            </a:r>
            <a:endParaRPr kumimoji="1" lang="ja-JP" altLang="en-US" sz="3600" dirty="0"/>
          </a:p>
        </p:txBody>
      </p:sp>
      <p:sp>
        <p:nvSpPr>
          <p:cNvPr id="4" name="スライド番号プレースホルダー 3"/>
          <p:cNvSpPr>
            <a:spLocks noGrp="1"/>
          </p:cNvSpPr>
          <p:nvPr>
            <p:ph type="sldNum" sz="quarter" idx="12"/>
          </p:nvPr>
        </p:nvSpPr>
        <p:spPr>
          <a:xfrm>
            <a:off x="6758880" y="6356350"/>
            <a:ext cx="2133600" cy="365125"/>
          </a:xfrm>
        </p:spPr>
        <p:txBody>
          <a:bodyPr/>
          <a:lstStyle/>
          <a:p>
            <a:fld id="{735792B8-4907-4832-B6DB-FFDFB2776905}" type="slidenum">
              <a:rPr lang="ja-JP" altLang="en-US" sz="2400" smtClean="0">
                <a:solidFill>
                  <a:schemeClr val="tx1"/>
                </a:solidFill>
                <a:latin typeface="ＭＳ Ｐゴシック" panose="020B0600070205080204" pitchFamily="50" charset="-128"/>
                <a:ea typeface="ＭＳ Ｐゴシック" panose="020B0600070205080204" pitchFamily="50" charset="-128"/>
              </a:rPr>
              <a:pPr/>
              <a:t>8</a:t>
            </a:fld>
            <a:endParaRPr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正方形/長方形 2"/>
          <p:cNvSpPr/>
          <p:nvPr/>
        </p:nvSpPr>
        <p:spPr>
          <a:xfrm>
            <a:off x="643536" y="1375659"/>
            <a:ext cx="7920000" cy="1630973"/>
          </a:xfrm>
          <a:prstGeom prst="rect">
            <a:avLst/>
          </a:prstGeom>
          <a:ln w="25400">
            <a:solidFill>
              <a:schemeClr val="tx2">
                <a:lumMod val="75000"/>
              </a:schemeClr>
            </a:solidFill>
          </a:ln>
        </p:spPr>
        <p:txBody>
          <a:bodyPr wrap="square" lIns="360000" tIns="180000" rIns="360000" bIns="216000">
            <a:spAutoFit/>
          </a:bodyPr>
          <a:lstStyle/>
          <a:p>
            <a:pPr>
              <a:lnSpc>
                <a:spcPts val="3000"/>
              </a:lnSpc>
            </a:pPr>
            <a:r>
              <a:rPr lang="ja-JP" altLang="en-US" sz="2400" u="sng" dirty="0" smtClean="0">
                <a:solidFill>
                  <a:prstClr val="black"/>
                </a:solidFill>
                <a:latin typeface="+mn-ea"/>
              </a:rPr>
              <a:t>態度としては・・・</a:t>
            </a:r>
            <a:endParaRPr lang="en-US" altLang="ja-JP" sz="2400" dirty="0" smtClean="0">
              <a:solidFill>
                <a:prstClr val="black"/>
              </a:solidFill>
              <a:latin typeface="+mn-ea"/>
            </a:endParaRPr>
          </a:p>
          <a:p>
            <a:pPr>
              <a:lnSpc>
                <a:spcPts val="3000"/>
              </a:lnSpc>
              <a:spcBef>
                <a:spcPts val="600"/>
              </a:spcBef>
            </a:pPr>
            <a:r>
              <a:rPr lang="ja-JP" altLang="en-US" sz="2250" dirty="0" smtClean="0">
                <a:solidFill>
                  <a:prstClr val="black"/>
                </a:solidFill>
                <a:latin typeface="+mn-ea"/>
              </a:rPr>
              <a:t>□　</a:t>
            </a:r>
            <a:r>
              <a:rPr lang="ja-JP" altLang="en-US" sz="2250" dirty="0">
                <a:solidFill>
                  <a:prstClr val="black"/>
                </a:solidFill>
                <a:latin typeface="+mn-ea"/>
              </a:rPr>
              <a:t>状況</a:t>
            </a:r>
            <a:r>
              <a:rPr lang="ja-JP" altLang="en-US" sz="2250" dirty="0" smtClean="0">
                <a:solidFill>
                  <a:prstClr val="black"/>
                </a:solidFill>
                <a:latin typeface="+mn-ea"/>
              </a:rPr>
              <a:t>に</a:t>
            </a:r>
            <a:r>
              <a:rPr lang="ja-JP" altLang="en-US" sz="2250" dirty="0">
                <a:solidFill>
                  <a:prstClr val="black"/>
                </a:solidFill>
                <a:latin typeface="+mn-ea"/>
              </a:rPr>
              <a:t>慌</a:t>
            </a:r>
            <a:r>
              <a:rPr lang="ja-JP" altLang="en-US" sz="2250" dirty="0" smtClean="0">
                <a:solidFill>
                  <a:prstClr val="black"/>
                </a:solidFill>
                <a:latin typeface="+mn-ea"/>
              </a:rPr>
              <a:t>てることな</a:t>
            </a:r>
            <a:r>
              <a:rPr lang="ja-JP" altLang="en-US" sz="2250" dirty="0">
                <a:solidFill>
                  <a:prstClr val="black"/>
                </a:solidFill>
                <a:latin typeface="+mn-ea"/>
              </a:rPr>
              <a:t>く</a:t>
            </a:r>
            <a:r>
              <a:rPr lang="ja-JP" altLang="en-US" sz="2250" dirty="0" smtClean="0">
                <a:solidFill>
                  <a:prstClr val="black"/>
                </a:solidFill>
                <a:latin typeface="+mn-ea"/>
              </a:rPr>
              <a:t>、話</a:t>
            </a:r>
            <a:r>
              <a:rPr lang="ja-JP" altLang="en-US" sz="2250" dirty="0">
                <a:solidFill>
                  <a:prstClr val="black"/>
                </a:solidFill>
                <a:latin typeface="+mn-ea"/>
              </a:rPr>
              <a:t>に耳を</a:t>
            </a:r>
            <a:r>
              <a:rPr lang="ja-JP" altLang="en-US" sz="2250" dirty="0" smtClean="0">
                <a:solidFill>
                  <a:prstClr val="black"/>
                </a:solidFill>
                <a:latin typeface="+mn-ea"/>
              </a:rPr>
              <a:t>傾ける</a:t>
            </a:r>
            <a:endParaRPr lang="en-US" altLang="ja-JP" sz="2250" dirty="0" smtClean="0">
              <a:solidFill>
                <a:prstClr val="black"/>
              </a:solidFill>
              <a:latin typeface="+mn-ea"/>
            </a:endParaRPr>
          </a:p>
          <a:p>
            <a:pPr>
              <a:lnSpc>
                <a:spcPts val="3000"/>
              </a:lnSpc>
            </a:pPr>
            <a:r>
              <a:rPr lang="ja-JP" altLang="en-US" sz="2250" dirty="0" smtClean="0">
                <a:solidFill>
                  <a:prstClr val="black"/>
                </a:solidFill>
                <a:latin typeface="+mn-ea"/>
              </a:rPr>
              <a:t>□　説得するのではな</a:t>
            </a:r>
            <a:r>
              <a:rPr lang="ja-JP" altLang="en-US" sz="2250" dirty="0">
                <a:solidFill>
                  <a:prstClr val="black"/>
                </a:solidFill>
                <a:latin typeface="+mn-ea"/>
              </a:rPr>
              <a:t>く</a:t>
            </a:r>
            <a:r>
              <a:rPr lang="ja-JP" altLang="en-US" sz="2250" dirty="0" smtClean="0">
                <a:solidFill>
                  <a:prstClr val="black"/>
                </a:solidFill>
                <a:latin typeface="+mn-ea"/>
              </a:rPr>
              <a:t>、本当は何に困っているのかを知る</a:t>
            </a:r>
            <a:endParaRPr lang="en-US" altLang="ja-JP" sz="2250" dirty="0" smtClean="0">
              <a:solidFill>
                <a:prstClr val="black"/>
              </a:solidFill>
              <a:latin typeface="+mn-ea"/>
            </a:endParaRPr>
          </a:p>
        </p:txBody>
      </p:sp>
      <p:sp>
        <p:nvSpPr>
          <p:cNvPr id="8" name="正方形/長方形 7"/>
          <p:cNvSpPr/>
          <p:nvPr/>
        </p:nvSpPr>
        <p:spPr>
          <a:xfrm>
            <a:off x="944658" y="4705391"/>
            <a:ext cx="7704000" cy="1517678"/>
          </a:xfrm>
          <a:prstGeom prst="rect">
            <a:avLst/>
          </a:prstGeom>
          <a:ln>
            <a:solidFill>
              <a:schemeClr val="bg2">
                <a:lumMod val="25000"/>
              </a:schemeClr>
            </a:solidFill>
          </a:ln>
        </p:spPr>
        <p:txBody>
          <a:bodyPr wrap="square" lIns="360000" tIns="180000" rIns="360000" bIns="180000">
            <a:spAutoFit/>
          </a:bodyPr>
          <a:lstStyle/>
          <a:p>
            <a:pPr>
              <a:lnSpc>
                <a:spcPts val="3000"/>
              </a:lnSpc>
            </a:pPr>
            <a:r>
              <a:rPr lang="ja-JP" altLang="en-US" sz="2200" b="1" dirty="0" smtClean="0">
                <a:solidFill>
                  <a:prstClr val="black"/>
                </a:solidFill>
                <a:latin typeface="+mn-ea"/>
              </a:rPr>
              <a:t>「石を飲むなんて変なことを言わないで！」・・・・否定</a:t>
            </a:r>
            <a:endParaRPr lang="en-US" altLang="ja-JP" sz="2200" b="1" dirty="0" smtClean="0">
              <a:solidFill>
                <a:prstClr val="black"/>
              </a:solidFill>
              <a:latin typeface="+mn-ea"/>
            </a:endParaRPr>
          </a:p>
          <a:p>
            <a:pPr>
              <a:lnSpc>
                <a:spcPts val="3000"/>
              </a:lnSpc>
            </a:pPr>
            <a:r>
              <a:rPr lang="ja-JP" altLang="en-US" sz="2200" b="1" dirty="0" smtClean="0">
                <a:solidFill>
                  <a:prstClr val="black"/>
                </a:solidFill>
                <a:latin typeface="+mn-ea"/>
              </a:rPr>
              <a:t>「いいから早くパンツをはきましょう」・・・・・・・・・・説得</a:t>
            </a:r>
            <a:endParaRPr lang="en-US" altLang="ja-JP" sz="2200" b="1" dirty="0">
              <a:solidFill>
                <a:prstClr val="black"/>
              </a:solidFill>
              <a:latin typeface="+mn-ea"/>
            </a:endParaRPr>
          </a:p>
          <a:p>
            <a:pPr>
              <a:lnSpc>
                <a:spcPts val="3000"/>
              </a:lnSpc>
            </a:pPr>
            <a:r>
              <a:rPr lang="ja-JP" altLang="en-US" sz="2200" b="1" dirty="0" smtClean="0">
                <a:solidFill>
                  <a:prstClr val="black"/>
                </a:solidFill>
                <a:latin typeface="+mn-ea"/>
              </a:rPr>
              <a:t>「話は後にして汚れた服を片付けましょう」・・・・・話をそらす</a:t>
            </a:r>
            <a:endParaRPr lang="en-US" altLang="ja-JP" sz="2200" b="1" dirty="0">
              <a:solidFill>
                <a:prstClr val="black"/>
              </a:solidFill>
              <a:latin typeface="+mn-ea"/>
            </a:endParaRPr>
          </a:p>
        </p:txBody>
      </p:sp>
      <p:sp>
        <p:nvSpPr>
          <p:cNvPr id="10" name="乗算記号 9"/>
          <p:cNvSpPr/>
          <p:nvPr/>
        </p:nvSpPr>
        <p:spPr>
          <a:xfrm>
            <a:off x="540000" y="4425272"/>
            <a:ext cx="900000" cy="900000"/>
          </a:xfrm>
          <a:prstGeom prst="mathMultiply">
            <a:avLst/>
          </a:prstGeom>
          <a:solidFill>
            <a:schemeClr val="tx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正方形/長方形 11"/>
          <p:cNvSpPr/>
          <p:nvPr/>
        </p:nvSpPr>
        <p:spPr>
          <a:xfrm>
            <a:off x="694800" y="3292316"/>
            <a:ext cx="7920000" cy="1132957"/>
          </a:xfrm>
          <a:prstGeom prst="rect">
            <a:avLst/>
          </a:prstGeom>
          <a:ln>
            <a:solidFill>
              <a:schemeClr val="bg2">
                <a:lumMod val="25000"/>
              </a:schemeClr>
            </a:solidFill>
          </a:ln>
        </p:spPr>
        <p:txBody>
          <a:bodyPr wrap="square" lIns="360000" tIns="180000" rIns="360000" bIns="180000">
            <a:spAutoFit/>
          </a:bodyPr>
          <a:lstStyle/>
          <a:p>
            <a:pPr>
              <a:lnSpc>
                <a:spcPts val="3000"/>
              </a:lnSpc>
            </a:pPr>
            <a:r>
              <a:rPr lang="ja-JP" altLang="en-US" sz="2050" b="1" dirty="0">
                <a:solidFill>
                  <a:prstClr val="black"/>
                </a:solidFill>
                <a:latin typeface="+mn-ea"/>
              </a:rPr>
              <a:t>突拍子</a:t>
            </a:r>
            <a:r>
              <a:rPr lang="ja-JP" altLang="en-US" sz="2050" b="1" dirty="0" smtClean="0">
                <a:solidFill>
                  <a:prstClr val="black"/>
                </a:solidFill>
                <a:latin typeface="+mn-ea"/>
              </a:rPr>
              <a:t>の無い話でも、まずはしっかりと聞く・・・・・・・・・・・・・・</a:t>
            </a:r>
            <a:r>
              <a:rPr lang="ja-JP" altLang="en-US" sz="2050" b="1" dirty="0">
                <a:solidFill>
                  <a:prstClr val="black"/>
                </a:solidFill>
                <a:latin typeface="+mn-ea"/>
              </a:rPr>
              <a:t>・</a:t>
            </a:r>
            <a:r>
              <a:rPr lang="ja-JP" altLang="en-US" sz="2050" b="1" dirty="0" smtClean="0">
                <a:solidFill>
                  <a:prstClr val="black"/>
                </a:solidFill>
                <a:latin typeface="+mn-ea"/>
              </a:rPr>
              <a:t>傾聴</a:t>
            </a:r>
            <a:endParaRPr lang="en-US" altLang="ja-JP" sz="2050" b="1" dirty="0" smtClean="0">
              <a:solidFill>
                <a:prstClr val="black"/>
              </a:solidFill>
              <a:latin typeface="+mn-ea"/>
            </a:endParaRPr>
          </a:p>
          <a:p>
            <a:pPr>
              <a:lnSpc>
                <a:spcPts val="3000"/>
              </a:lnSpc>
            </a:pPr>
            <a:r>
              <a:rPr lang="ja-JP" altLang="en-US" sz="2050" b="1" dirty="0" smtClean="0">
                <a:solidFill>
                  <a:prstClr val="black"/>
                </a:solidFill>
                <a:latin typeface="+mn-ea"/>
              </a:rPr>
              <a:t>「体調が悪いのですね」「お腹の具合が心配なのですね」 ・・・共感</a:t>
            </a:r>
            <a:endParaRPr lang="en-US" altLang="ja-JP" sz="2050" b="1" dirty="0">
              <a:solidFill>
                <a:prstClr val="black"/>
              </a:solidFill>
              <a:latin typeface="+mn-ea"/>
            </a:endParaRPr>
          </a:p>
        </p:txBody>
      </p:sp>
      <p:sp>
        <p:nvSpPr>
          <p:cNvPr id="9" name="テキスト ボックス 8"/>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637248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540000"/>
            <a:ext cx="8229600" cy="736068"/>
          </a:xfrm>
        </p:spPr>
        <p:txBody>
          <a:bodyPr anchor="t" anchorCtr="0">
            <a:normAutofit/>
          </a:bodyPr>
          <a:lstStyle/>
          <a:p>
            <a:pPr algn="l"/>
            <a:r>
              <a:rPr kumimoji="1" lang="ja-JP" altLang="en-US" sz="3600" dirty="0" smtClean="0"/>
              <a:t>演習</a:t>
            </a:r>
            <a:r>
              <a:rPr lang="ja-JP" altLang="en-US" sz="3600" dirty="0"/>
              <a:t>Ｂ</a:t>
            </a:r>
            <a:r>
              <a:rPr kumimoji="1" lang="ja-JP" altLang="en-US" sz="3600" dirty="0" smtClean="0"/>
              <a:t>のまとめ</a:t>
            </a:r>
            <a:endParaRPr kumimoji="1" lang="ja-JP" altLang="en-US" sz="3600" dirty="0"/>
          </a:p>
        </p:txBody>
      </p:sp>
      <p:sp>
        <p:nvSpPr>
          <p:cNvPr id="4" name="スライド番号プレースホルダー 3"/>
          <p:cNvSpPr>
            <a:spLocks noGrp="1"/>
          </p:cNvSpPr>
          <p:nvPr>
            <p:ph type="sldNum" sz="quarter" idx="12"/>
          </p:nvPr>
        </p:nvSpPr>
        <p:spPr>
          <a:xfrm>
            <a:off x="6948264" y="6448251"/>
            <a:ext cx="2133600" cy="365125"/>
          </a:xfrm>
        </p:spPr>
        <p:txBody>
          <a:bodyPr/>
          <a:lstStyle/>
          <a:p>
            <a:fld id="{735792B8-4907-4832-B6DB-FFDFB2776905}" type="slidenum">
              <a:rPr lang="ja-JP" altLang="en-US" sz="2400" smtClean="0">
                <a:solidFill>
                  <a:schemeClr val="tx1"/>
                </a:solidFill>
                <a:latin typeface="ＭＳ Ｐゴシック" panose="020B0600070205080204" pitchFamily="50" charset="-128"/>
                <a:ea typeface="ＭＳ Ｐゴシック" panose="020B0600070205080204" pitchFamily="50" charset="-128"/>
              </a:rPr>
              <a:pPr/>
              <a:t>9</a:t>
            </a:fld>
            <a:endParaRPr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539552" y="1175351"/>
            <a:ext cx="8075240" cy="2607619"/>
          </a:xfrm>
          <a:prstGeom prst="rect">
            <a:avLst/>
          </a:prstGeom>
          <a:ln w="25400">
            <a:solidFill>
              <a:schemeClr val="tx2">
                <a:lumMod val="75000"/>
              </a:schemeClr>
            </a:solidFill>
          </a:ln>
        </p:spPr>
        <p:txBody>
          <a:bodyPr wrap="square" lIns="360000" tIns="72000" rIns="360000" bIns="72000">
            <a:spAutoFit/>
          </a:bodyPr>
          <a:lstStyle/>
          <a:p>
            <a:pPr algn="just">
              <a:lnSpc>
                <a:spcPts val="3000"/>
              </a:lnSpc>
            </a:pPr>
            <a:r>
              <a:rPr lang="ja-JP" altLang="en-US" sz="2200" u="sng" dirty="0" smtClean="0">
                <a:solidFill>
                  <a:prstClr val="black"/>
                </a:solidFill>
                <a:latin typeface="ＭＳ Ｐゴシック" panose="020B0600070205080204" pitchFamily="50" charset="-128"/>
              </a:rPr>
              <a:t>行動としては・・・</a:t>
            </a:r>
            <a:endParaRPr lang="en-US" altLang="ja-JP" sz="2200" u="sng" dirty="0">
              <a:solidFill>
                <a:prstClr val="black"/>
              </a:solidFill>
              <a:latin typeface="ＭＳ Ｐゴシック" panose="020B0600070205080204" pitchFamily="50" charset="-128"/>
            </a:endParaRPr>
          </a:p>
          <a:p>
            <a:pPr algn="just">
              <a:lnSpc>
                <a:spcPts val="2600"/>
              </a:lnSpc>
              <a:spcBef>
                <a:spcPts val="600"/>
              </a:spcBef>
            </a:pPr>
            <a:r>
              <a:rPr lang="ja-JP" altLang="en-US" sz="2000" dirty="0" smtClean="0">
                <a:solidFill>
                  <a:prstClr val="black"/>
                </a:solidFill>
                <a:latin typeface="ＭＳ Ｐゴシック" panose="020B0600070205080204" pitchFamily="50" charset="-128"/>
              </a:rPr>
              <a:t>□　</a:t>
            </a:r>
            <a:r>
              <a:rPr lang="ja-JP" altLang="en-US" dirty="0" smtClean="0">
                <a:solidFill>
                  <a:prstClr val="black"/>
                </a:solidFill>
                <a:latin typeface="ＭＳ Ｐゴシック" panose="020B0600070205080204" pitchFamily="50" charset="-128"/>
              </a:rPr>
              <a:t>まわりからは訳の分からない行動も、本人なりの理由があって行って</a:t>
            </a:r>
            <a:endParaRPr lang="en-US" altLang="ja-JP" dirty="0" smtClean="0">
              <a:solidFill>
                <a:prstClr val="black"/>
              </a:solidFill>
              <a:latin typeface="ＭＳ Ｐゴシック" panose="020B0600070205080204" pitchFamily="50" charset="-128"/>
            </a:endParaRPr>
          </a:p>
          <a:p>
            <a:pPr algn="just">
              <a:lnSpc>
                <a:spcPts val="2600"/>
              </a:lnSpc>
            </a:pPr>
            <a:r>
              <a:rPr lang="en-US" altLang="ja-JP" dirty="0">
                <a:solidFill>
                  <a:prstClr val="black"/>
                </a:solidFill>
                <a:latin typeface="ＭＳ Ｐゴシック" panose="020B0600070205080204" pitchFamily="50" charset="-128"/>
              </a:rPr>
              <a:t> </a:t>
            </a:r>
            <a:r>
              <a:rPr lang="en-US" altLang="ja-JP" dirty="0" smtClean="0">
                <a:solidFill>
                  <a:prstClr val="black"/>
                </a:solidFill>
                <a:latin typeface="ＭＳ Ｐゴシック" panose="020B0600070205080204" pitchFamily="50" charset="-128"/>
              </a:rPr>
              <a:t>     </a:t>
            </a:r>
            <a:r>
              <a:rPr lang="ja-JP" altLang="en-US" dirty="0" smtClean="0">
                <a:solidFill>
                  <a:prstClr val="black"/>
                </a:solidFill>
                <a:latin typeface="ＭＳ Ｐゴシック" panose="020B0600070205080204" pitchFamily="50" charset="-128"/>
              </a:rPr>
              <a:t>いるもの。「本当に困っていること」をうまく表現できずにいたり、独特の</a:t>
            </a:r>
            <a:endParaRPr lang="en-US" altLang="ja-JP" dirty="0" smtClean="0">
              <a:solidFill>
                <a:prstClr val="black"/>
              </a:solidFill>
              <a:latin typeface="ＭＳ Ｐゴシック" panose="020B0600070205080204" pitchFamily="50" charset="-128"/>
            </a:endParaRPr>
          </a:p>
          <a:p>
            <a:pPr algn="just">
              <a:lnSpc>
                <a:spcPts val="2600"/>
              </a:lnSpc>
            </a:pPr>
            <a:r>
              <a:rPr lang="en-US" altLang="ja-JP" dirty="0">
                <a:solidFill>
                  <a:prstClr val="black"/>
                </a:solidFill>
                <a:latin typeface="ＭＳ Ｐゴシック" panose="020B0600070205080204" pitchFamily="50" charset="-128"/>
              </a:rPr>
              <a:t> </a:t>
            </a:r>
            <a:r>
              <a:rPr lang="en-US" altLang="ja-JP" dirty="0" smtClean="0">
                <a:solidFill>
                  <a:prstClr val="black"/>
                </a:solidFill>
                <a:latin typeface="ＭＳ Ｐゴシック" panose="020B0600070205080204" pitchFamily="50" charset="-128"/>
              </a:rPr>
              <a:t>     </a:t>
            </a:r>
            <a:r>
              <a:rPr lang="ja-JP" altLang="en-US" dirty="0" smtClean="0">
                <a:solidFill>
                  <a:prstClr val="black"/>
                </a:solidFill>
                <a:latin typeface="ＭＳ Ｐゴシック" panose="020B0600070205080204" pitchFamily="50" charset="-128"/>
              </a:rPr>
              <a:t>こだわりがあることを理解する</a:t>
            </a:r>
            <a:endParaRPr lang="en-US" altLang="ja-JP" dirty="0" smtClean="0">
              <a:solidFill>
                <a:prstClr val="black"/>
              </a:solidFill>
              <a:latin typeface="ＭＳ Ｐゴシック" panose="020B0600070205080204" pitchFamily="50" charset="-128"/>
            </a:endParaRPr>
          </a:p>
          <a:p>
            <a:pPr algn="just">
              <a:lnSpc>
                <a:spcPts val="2600"/>
              </a:lnSpc>
            </a:pPr>
            <a:r>
              <a:rPr lang="ja-JP" altLang="en-US" dirty="0" smtClean="0">
                <a:solidFill>
                  <a:prstClr val="black"/>
                </a:solidFill>
                <a:latin typeface="ＭＳ Ｐゴシック" panose="020B0600070205080204" pitchFamily="50" charset="-128"/>
                <a:cs typeface="Meiryo UI" pitchFamily="50" charset="-128"/>
              </a:rPr>
              <a:t>□　精神科薬を長期に服用していると薬の副作用で便秘になる人は多いです。</a:t>
            </a:r>
            <a:endParaRPr lang="en-US" altLang="ja-JP" dirty="0" smtClean="0">
              <a:solidFill>
                <a:prstClr val="black"/>
              </a:solidFill>
              <a:latin typeface="ＭＳ Ｐゴシック" panose="020B0600070205080204" pitchFamily="50" charset="-128"/>
              <a:cs typeface="Meiryo UI" pitchFamily="50" charset="-128"/>
            </a:endParaRPr>
          </a:p>
          <a:p>
            <a:pPr algn="just">
              <a:lnSpc>
                <a:spcPts val="2600"/>
              </a:lnSpc>
            </a:pPr>
            <a:r>
              <a:rPr lang="en-US" altLang="ja-JP" dirty="0">
                <a:solidFill>
                  <a:prstClr val="black"/>
                </a:solidFill>
                <a:latin typeface="ＭＳ Ｐゴシック" panose="020B0600070205080204" pitchFamily="50" charset="-128"/>
                <a:cs typeface="Meiryo UI" pitchFamily="50" charset="-128"/>
              </a:rPr>
              <a:t> </a:t>
            </a:r>
            <a:r>
              <a:rPr lang="en-US" altLang="ja-JP" dirty="0" smtClean="0">
                <a:solidFill>
                  <a:prstClr val="black"/>
                </a:solidFill>
                <a:latin typeface="ＭＳ Ｐゴシック" panose="020B0600070205080204" pitchFamily="50" charset="-128"/>
                <a:cs typeface="Meiryo UI" pitchFamily="50" charset="-128"/>
              </a:rPr>
              <a:t>    </a:t>
            </a:r>
            <a:r>
              <a:rPr lang="ja-JP" altLang="en-US" dirty="0" smtClean="0">
                <a:solidFill>
                  <a:prstClr val="black"/>
                </a:solidFill>
                <a:latin typeface="ＭＳ Ｐゴシック" panose="020B0600070205080204" pitchFamily="50" charset="-128"/>
                <a:cs typeface="Meiryo UI" pitchFamily="50" charset="-128"/>
              </a:rPr>
              <a:t>その副作用を調整するために、下剤を常用することがあるので、医師とも</a:t>
            </a:r>
            <a:endParaRPr lang="en-US" altLang="ja-JP" dirty="0" smtClean="0">
              <a:solidFill>
                <a:prstClr val="black"/>
              </a:solidFill>
              <a:latin typeface="ＭＳ Ｐゴシック" panose="020B0600070205080204" pitchFamily="50" charset="-128"/>
              <a:cs typeface="Meiryo UI" pitchFamily="50" charset="-128"/>
            </a:endParaRPr>
          </a:p>
          <a:p>
            <a:pPr algn="just">
              <a:lnSpc>
                <a:spcPts val="2600"/>
              </a:lnSpc>
            </a:pPr>
            <a:r>
              <a:rPr lang="en-US" altLang="ja-JP" dirty="0">
                <a:solidFill>
                  <a:prstClr val="black"/>
                </a:solidFill>
                <a:latin typeface="ＭＳ Ｐゴシック" panose="020B0600070205080204" pitchFamily="50" charset="-128"/>
                <a:cs typeface="Meiryo UI" pitchFamily="50" charset="-128"/>
              </a:rPr>
              <a:t> </a:t>
            </a:r>
            <a:r>
              <a:rPr lang="en-US" altLang="ja-JP" dirty="0" smtClean="0">
                <a:solidFill>
                  <a:prstClr val="black"/>
                </a:solidFill>
                <a:latin typeface="ＭＳ Ｐゴシック" panose="020B0600070205080204" pitchFamily="50" charset="-128"/>
                <a:cs typeface="Meiryo UI" pitchFamily="50" charset="-128"/>
              </a:rPr>
              <a:t>     </a:t>
            </a:r>
            <a:r>
              <a:rPr lang="ja-JP" altLang="en-US" dirty="0" smtClean="0">
                <a:solidFill>
                  <a:prstClr val="black"/>
                </a:solidFill>
                <a:latin typeface="ＭＳ Ｐゴシック" panose="020B0600070205080204" pitchFamily="50" charset="-128"/>
                <a:cs typeface="Meiryo UI" pitchFamily="50" charset="-128"/>
              </a:rPr>
              <a:t>相談をしてみましょう</a:t>
            </a:r>
            <a:endParaRPr lang="en-US" altLang="ja-JP" dirty="0">
              <a:solidFill>
                <a:prstClr val="black"/>
              </a:solidFill>
              <a:latin typeface="ＭＳ Ｐゴシック" panose="020B0600070205080204" pitchFamily="50" charset="-128"/>
              <a:cs typeface="Meiryo UI" pitchFamily="50" charset="-128"/>
            </a:endParaRPr>
          </a:p>
        </p:txBody>
      </p:sp>
      <p:sp>
        <p:nvSpPr>
          <p:cNvPr id="7" name="正方形/長方形 6"/>
          <p:cNvSpPr/>
          <p:nvPr/>
        </p:nvSpPr>
        <p:spPr>
          <a:xfrm>
            <a:off x="553244" y="3985483"/>
            <a:ext cx="8075240" cy="2299842"/>
          </a:xfrm>
          <a:prstGeom prst="rect">
            <a:avLst/>
          </a:prstGeom>
          <a:ln>
            <a:solidFill>
              <a:schemeClr val="bg2">
                <a:lumMod val="25000"/>
              </a:schemeClr>
            </a:solidFill>
          </a:ln>
        </p:spPr>
        <p:txBody>
          <a:bodyPr wrap="square" lIns="360000" tIns="72000" rIns="360000" bIns="72000">
            <a:spAutoFit/>
          </a:bodyPr>
          <a:lstStyle/>
          <a:p>
            <a:pPr algn="just">
              <a:lnSpc>
                <a:spcPts val="2800"/>
              </a:lnSpc>
            </a:pPr>
            <a:r>
              <a:rPr lang="ja-JP" altLang="en-US" b="1" dirty="0" smtClean="0">
                <a:solidFill>
                  <a:prstClr val="black"/>
                </a:solidFill>
                <a:latin typeface="ＭＳ Ｐゴシック" panose="020B0600070205080204" pitchFamily="50" charset="-128"/>
              </a:rPr>
              <a:t>「汚れ物を洗いたくて、下を全部脱いだんですね。一人で片づけるのは大変でしょう」</a:t>
            </a:r>
            <a:endParaRPr lang="en-US" altLang="ja-JP" b="1" dirty="0">
              <a:solidFill>
                <a:prstClr val="black"/>
              </a:solidFill>
              <a:latin typeface="ＭＳ Ｐゴシック" panose="020B0600070205080204" pitchFamily="50" charset="-128"/>
            </a:endParaRPr>
          </a:p>
          <a:p>
            <a:pPr algn="just">
              <a:lnSpc>
                <a:spcPts val="2800"/>
              </a:lnSpc>
            </a:pPr>
            <a:r>
              <a:rPr lang="ja-JP" altLang="en-US" b="1" dirty="0" smtClean="0">
                <a:solidFill>
                  <a:prstClr val="black"/>
                </a:solidFill>
                <a:latin typeface="ＭＳ Ｐゴシック" panose="020B0600070205080204" pitchFamily="50" charset="-128"/>
              </a:rPr>
              <a:t>「お</a:t>
            </a:r>
            <a:r>
              <a:rPr lang="ja-JP" altLang="en-US" b="1" dirty="0">
                <a:solidFill>
                  <a:prstClr val="black"/>
                </a:solidFill>
                <a:latin typeface="ＭＳ Ｐゴシック" panose="020B0600070205080204" pitchFamily="50" charset="-128"/>
              </a:rPr>
              <a:t>腹</a:t>
            </a:r>
            <a:r>
              <a:rPr lang="ja-JP" altLang="en-US" b="1" dirty="0" smtClean="0">
                <a:solidFill>
                  <a:prstClr val="black"/>
                </a:solidFill>
                <a:latin typeface="ＭＳ Ｐゴシック" panose="020B0600070205080204" pitchFamily="50" charset="-128"/>
              </a:rPr>
              <a:t>の調子が悪いのは心配ですね。良くなるようにご相談に乗って力になりますから、安心してください」</a:t>
            </a:r>
            <a:endParaRPr lang="en-US" altLang="ja-JP" b="1" dirty="0" smtClean="0">
              <a:solidFill>
                <a:prstClr val="black"/>
              </a:solidFill>
              <a:latin typeface="ＭＳ Ｐゴシック" panose="020B0600070205080204" pitchFamily="50" charset="-128"/>
            </a:endParaRPr>
          </a:p>
          <a:p>
            <a:pPr algn="just">
              <a:lnSpc>
                <a:spcPts val="2800"/>
              </a:lnSpc>
            </a:pPr>
            <a:r>
              <a:rPr lang="ja-JP" altLang="en-US" b="1" dirty="0" smtClean="0">
                <a:solidFill>
                  <a:srgbClr val="0070C0"/>
                </a:solidFill>
                <a:latin typeface="ＭＳ Ｐゴシック" panose="020B0600070205080204" pitchFamily="50" charset="-128"/>
              </a:rPr>
              <a:t>本人なりのやり方で解決しようとしていたことをねぎらいながら、周囲の人は味方になってくれて、力を貸してくれるのだ、という安心を届ける</a:t>
            </a:r>
            <a:endParaRPr lang="en-US" altLang="ja-JP" b="1" dirty="0" smtClean="0">
              <a:solidFill>
                <a:srgbClr val="0070C0"/>
              </a:solidFill>
              <a:latin typeface="ＭＳ Ｐゴシック" panose="020B0600070205080204" pitchFamily="50" charset="-128"/>
            </a:endParaRPr>
          </a:p>
        </p:txBody>
      </p:sp>
      <p:sp>
        <p:nvSpPr>
          <p:cNvPr id="6" name="テキスト ボックス 5"/>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805698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サーマル</Template>
  <TotalTime>995</TotalTime>
  <Words>696</Words>
  <Application>Microsoft Office PowerPoint</Application>
  <PresentationFormat>画面に合わせる (4:3)</PresentationFormat>
  <Paragraphs>110</Paragraphs>
  <Slides>9</Slides>
  <Notes>2</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 演習Ｂ 】  想定場面での対応② 　　　　　   </vt:lpstr>
      <vt:lpstr>演習Ａ及びＢの進め方</vt:lpstr>
      <vt:lpstr>演習Ａ及びＢの進め方</vt:lpstr>
      <vt:lpstr>演習Ｂ：想定場面での対応</vt:lpstr>
      <vt:lpstr>演習の上での注意</vt:lpstr>
      <vt:lpstr>養護老人ホームに入居したＨさん・・・場面1</vt:lpstr>
      <vt:lpstr>PowerPoint プレゼンテーション</vt:lpstr>
      <vt:lpstr>演習Ｂのまとめ</vt:lpstr>
      <vt:lpstr>演習Ｂのまとめ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Ⅰ　タイトル</dc:title>
  <dc:creator>Kyomi</dc:creator>
  <cp:lastModifiedBy>yoda</cp:lastModifiedBy>
  <cp:revision>98</cp:revision>
  <cp:lastPrinted>2016-03-01T00:21:40Z</cp:lastPrinted>
  <dcterms:created xsi:type="dcterms:W3CDTF">2015-11-15T16:03:49Z</dcterms:created>
  <dcterms:modified xsi:type="dcterms:W3CDTF">2018-07-18T09:25:34Z</dcterms:modified>
</cp:coreProperties>
</file>