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56" r:id="rId3"/>
    <p:sldId id="281" r:id="rId4"/>
    <p:sldId id="275" r:id="rId5"/>
    <p:sldId id="257" r:id="rId6"/>
    <p:sldId id="280" r:id="rId7"/>
    <p:sldId id="282" r:id="rId8"/>
    <p:sldId id="274" r:id="rId9"/>
    <p:sldId id="283" r:id="rId10"/>
    <p:sldId id="263" r:id="rId11"/>
    <p:sldId id="271" r:id="rId12"/>
    <p:sldId id="272" r:id="rId13"/>
    <p:sldId id="284" r:id="rId14"/>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h05AN6F/nFUmBvlGCOykcA==" hashData="XK3QjCaikFmuQ5cGaq7NTiGoEgM="/>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9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80CE7CDF-5591-4D29-A38B-4DD6FAD39FD9}" type="datetimeFigureOut">
              <a:rPr kumimoji="1" lang="ja-JP" altLang="en-US" smtClean="0"/>
              <a:t>2018/9/6</a:t>
            </a:fld>
            <a:endParaRPr kumimoji="1" lang="ja-JP" altLang="en-US"/>
          </a:p>
        </p:txBody>
      </p:sp>
      <p:sp>
        <p:nvSpPr>
          <p:cNvPr id="4" name="スライド イメージ プレースホルダー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E7F959BB-F8C0-4FFA-8970-3A114E6040B1}" type="slidenum">
              <a:rPr kumimoji="1" lang="ja-JP" altLang="en-US" smtClean="0"/>
              <a:t>‹#›</a:t>
            </a:fld>
            <a:endParaRPr kumimoji="1" lang="ja-JP" altLang="en-US"/>
          </a:p>
        </p:txBody>
      </p:sp>
    </p:spTree>
    <p:extLst>
      <p:ext uri="{BB962C8B-B14F-4D97-AF65-F5344CB8AC3E}">
        <p14:creationId xmlns:p14="http://schemas.microsoft.com/office/powerpoint/2010/main" val="19758666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89750F2-B20B-4AB5-A4A0-C0D6FAF50BF7}" type="datetime1">
              <a:rPr kumimoji="1" lang="ja-JP" altLang="en-US" smtClean="0"/>
              <a:t>2018/9/6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sz="2400">
                <a:solidFill>
                  <a:schemeClr val="tx1"/>
                </a:solidFill>
                <a:latin typeface="ＭＳ Ｐゴシック" panose="020B0600070205080204" pitchFamily="50" charset="-128"/>
                <a:ea typeface="ＭＳ Ｐゴシック" panose="020B0600070205080204" pitchFamily="50" charset="-128"/>
              </a:defRPr>
            </a:lvl1pPr>
          </a:lstStyle>
          <a:p>
            <a:fld id="{86A68F62-AFB5-4045-87F2-1924D194C3DB}" type="slidenum">
              <a:rPr lang="ja-JP" altLang="en-US" smtClean="0"/>
              <a:pPr/>
              <a:t>‹#›</a:t>
            </a:fld>
            <a:endParaRPr lang="ja-JP" altLang="en-US" dirty="0"/>
          </a:p>
        </p:txBody>
      </p:sp>
    </p:spTree>
    <p:extLst>
      <p:ext uri="{BB962C8B-B14F-4D97-AF65-F5344CB8AC3E}">
        <p14:creationId xmlns:p14="http://schemas.microsoft.com/office/powerpoint/2010/main" val="2883770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0576D9A-8C8A-4D9D-9012-B6FBFD89BBD3}" type="datetime1">
              <a:rPr kumimoji="1" lang="ja-JP" altLang="en-US" smtClean="0"/>
              <a:t>2018/9/6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A68F62-AFB5-4045-87F2-1924D194C3DB}" type="slidenum">
              <a:rPr kumimoji="1" lang="ja-JP" altLang="en-US" smtClean="0"/>
              <a:t>‹#›</a:t>
            </a:fld>
            <a:endParaRPr kumimoji="1" lang="ja-JP" altLang="en-US"/>
          </a:p>
        </p:txBody>
      </p:sp>
    </p:spTree>
    <p:extLst>
      <p:ext uri="{BB962C8B-B14F-4D97-AF65-F5344CB8AC3E}">
        <p14:creationId xmlns:p14="http://schemas.microsoft.com/office/powerpoint/2010/main" val="3502350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11C11D-6C93-447A-8CDF-8E9675EF9952}" type="datetime1">
              <a:rPr kumimoji="1" lang="ja-JP" altLang="en-US" smtClean="0"/>
              <a:t>2018/9/6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A68F62-AFB5-4045-87F2-1924D194C3DB}" type="slidenum">
              <a:rPr kumimoji="1" lang="ja-JP" altLang="en-US" smtClean="0"/>
              <a:t>‹#›</a:t>
            </a:fld>
            <a:endParaRPr kumimoji="1" lang="ja-JP" altLang="en-US"/>
          </a:p>
        </p:txBody>
      </p:sp>
    </p:spTree>
    <p:extLst>
      <p:ext uri="{BB962C8B-B14F-4D97-AF65-F5344CB8AC3E}">
        <p14:creationId xmlns:p14="http://schemas.microsoft.com/office/powerpoint/2010/main" val="1209590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4"/>
            <a:ext cx="4038600"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8200" y="3938589"/>
            <a:ext cx="4038600"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p:cNvSpPr>
            <a:spLocks noGrp="1" noChangeArrowheads="1"/>
          </p:cNvSpPr>
          <p:nvPr>
            <p:ph type="dt" sz="half" idx="10"/>
          </p:nvPr>
        </p:nvSpPr>
        <p:spPr>
          <a:ln/>
        </p:spPr>
        <p:txBody>
          <a:bodyPr/>
          <a:lstStyle>
            <a:lvl1pPr>
              <a:defRPr/>
            </a:lvl1pPr>
          </a:lstStyle>
          <a:p>
            <a:pPr>
              <a:defRPr/>
            </a:pPr>
            <a:fld id="{F74C4419-46BB-4009-80B7-13A6E8CAE32B}" type="datetime1">
              <a:rPr lang="ja-JP" altLang="en-US" smtClean="0">
                <a:solidFill>
                  <a:prstClr val="black">
                    <a:tint val="75000"/>
                  </a:prstClr>
                </a:solidFill>
              </a:rPr>
              <a:t>2018/9/6</a:t>
            </a:fld>
            <a:endParaRPr lang="en-US" altLang="ja-JP">
              <a:solidFill>
                <a:prstClr val="black">
                  <a:tint val="75000"/>
                </a:prstClr>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tint val="75000"/>
                </a:prstClr>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36BDC335-13EA-4B28-9810-C3904A90F165}"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9225322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fld id="{D3A48168-E36F-432D-9FB1-FC37EF24C094}" type="datetime1">
              <a:rPr lang="ja-JP" altLang="en-US" smtClean="0">
                <a:solidFill>
                  <a:srgbClr val="000000"/>
                </a:solidFill>
              </a:rPr>
              <a:t>2018/9/6</a:t>
            </a:fld>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85AD9F61-9478-415E-97D9-8B699A9FE6E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1234895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DD821593-5715-4806-9D15-AF67C7A3256E}" type="datetime1">
              <a:rPr lang="ja-JP" altLang="en-US" smtClean="0">
                <a:solidFill>
                  <a:srgbClr val="000000"/>
                </a:solidFill>
              </a:rPr>
              <a:t>2018/9/6</a:t>
            </a:fld>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879E0948-03BB-4590-9576-A833FEAB0D1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945347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fld id="{A5EF87C3-6682-41BF-9E1F-B83C24878646}" type="datetime1">
              <a:rPr lang="ja-JP" altLang="en-US" smtClean="0">
                <a:solidFill>
                  <a:srgbClr val="000000"/>
                </a:solidFill>
              </a:rPr>
              <a:t>2018/9/6</a:t>
            </a:fld>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EB4ACE6F-5771-4D76-9B54-011AFEA0066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252099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fld id="{FEBE5127-4FA9-4855-8648-3BD9418BE816}" type="datetime1">
              <a:rPr lang="ja-JP" altLang="en-US" smtClean="0">
                <a:solidFill>
                  <a:srgbClr val="000000"/>
                </a:solidFill>
              </a:rPr>
              <a:t>2018/9/6</a:t>
            </a:fld>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E2DE96C9-0682-4685-A8EC-E62CC753077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6773028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fld id="{C7549CC2-8E62-4C13-855F-E27AACC388E2}" type="datetime1">
              <a:rPr lang="ja-JP" altLang="en-US" smtClean="0">
                <a:solidFill>
                  <a:srgbClr val="000000"/>
                </a:solidFill>
              </a:rPr>
              <a:t>2018/9/6</a:t>
            </a:fld>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lvl1pPr>
              <a:defRPr/>
            </a:lvl1pPr>
          </a:lstStyle>
          <a:p>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lvl1pPr>
              <a:defRPr/>
            </a:lvl1pPr>
          </a:lstStyle>
          <a:p>
            <a:fld id="{88F507A1-7C14-46CE-BDEF-4F0141A93DF1}"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8373563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fld id="{AF5EC6B8-BA92-4FBB-BACB-55429E9C2C02}" type="datetime1">
              <a:rPr lang="ja-JP" altLang="en-US" smtClean="0">
                <a:solidFill>
                  <a:srgbClr val="000000"/>
                </a:solidFill>
              </a:rPr>
              <a:t>2018/9/6</a:t>
            </a:fld>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lvl1pPr>
              <a:defRPr/>
            </a:lvl1pPr>
          </a:lstStyle>
          <a:p>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lvl1pPr>
              <a:defRPr/>
            </a:lvl1pPr>
          </a:lstStyle>
          <a:p>
            <a:fld id="{11ABD955-3E21-4141-83FE-EB973F3AC02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632584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fld id="{01EEC2E7-C333-4AF9-B753-3B78EB4E1AEE}" type="datetime1">
              <a:rPr lang="ja-JP" altLang="en-US" smtClean="0">
                <a:solidFill>
                  <a:srgbClr val="000000"/>
                </a:solidFill>
              </a:rPr>
              <a:t>2018/9/6</a:t>
            </a:fld>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lvl1pPr>
              <a:defRPr/>
            </a:lvl1pPr>
          </a:lstStyle>
          <a:p>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lvl1pPr>
              <a:defRPr/>
            </a:lvl1pPr>
          </a:lstStyle>
          <a:p>
            <a:fld id="{125CFF4A-B378-4BD6-BF3E-E5BD892AD0C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03539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A3D3004-81FA-42E0-9830-97E8A77306A6}" type="datetime1">
              <a:rPr kumimoji="1" lang="ja-JP" altLang="en-US" smtClean="0"/>
              <a:t>2018/9/6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A68F62-AFB5-4045-87F2-1924D194C3DB}" type="slidenum">
              <a:rPr kumimoji="1" lang="ja-JP" altLang="en-US" smtClean="0"/>
              <a:t>‹#›</a:t>
            </a:fld>
            <a:endParaRPr kumimoji="1" lang="ja-JP" altLang="en-US" dirty="0"/>
          </a:p>
        </p:txBody>
      </p:sp>
    </p:spTree>
    <p:extLst>
      <p:ext uri="{BB962C8B-B14F-4D97-AF65-F5344CB8AC3E}">
        <p14:creationId xmlns:p14="http://schemas.microsoft.com/office/powerpoint/2010/main" val="3086890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fld id="{95928DB0-9FA0-4A01-BDC2-6CEBD2ABF12C}" type="datetime1">
              <a:rPr lang="ja-JP" altLang="en-US" smtClean="0">
                <a:solidFill>
                  <a:srgbClr val="000000"/>
                </a:solidFill>
              </a:rPr>
              <a:t>2018/9/6</a:t>
            </a:fld>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2B3F34D9-6C3E-4F9E-9977-02599350828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457228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fld id="{D0D26885-38C8-4606-8134-1072032844F5}" type="datetime1">
              <a:rPr lang="ja-JP" altLang="en-US" smtClean="0">
                <a:solidFill>
                  <a:srgbClr val="000000"/>
                </a:solidFill>
              </a:rPr>
              <a:t>2018/9/6</a:t>
            </a:fld>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712D500D-02F2-4F37-873B-31FAD04A734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216214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9051A60A-5EB9-4DD2-8EC4-E8E898908CC2}" type="datetime1">
              <a:rPr lang="ja-JP" altLang="en-US" smtClean="0">
                <a:solidFill>
                  <a:srgbClr val="000000"/>
                </a:solidFill>
              </a:rPr>
              <a:t>2018/9/6</a:t>
            </a:fld>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6BD78359-40B6-4DCE-AA37-F49AFD46FDB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604342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3CB3951B-BA8A-48C9-9019-9FA69BA5891F}" type="datetime1">
              <a:rPr lang="ja-JP" altLang="en-US" smtClean="0">
                <a:solidFill>
                  <a:srgbClr val="000000"/>
                </a:solidFill>
              </a:rPr>
              <a:t>2018/9/6</a:t>
            </a:fld>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1B416D2A-785B-4E4E-8F1C-BA05A48B8D3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55993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B6940BD-59F3-4DBB-808F-5D2A42AF519B}" type="datetime1">
              <a:rPr kumimoji="1" lang="ja-JP" altLang="en-US" smtClean="0"/>
              <a:t>2018/9/6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A68F62-AFB5-4045-87F2-1924D194C3DB}" type="slidenum">
              <a:rPr kumimoji="1" lang="ja-JP" altLang="en-US" smtClean="0"/>
              <a:t>‹#›</a:t>
            </a:fld>
            <a:endParaRPr kumimoji="1" lang="ja-JP" altLang="en-US"/>
          </a:p>
        </p:txBody>
      </p:sp>
    </p:spTree>
    <p:extLst>
      <p:ext uri="{BB962C8B-B14F-4D97-AF65-F5344CB8AC3E}">
        <p14:creationId xmlns:p14="http://schemas.microsoft.com/office/powerpoint/2010/main" val="1966618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CA74556-D637-4B60-A0AB-C3D922A2BC90}" type="datetime1">
              <a:rPr kumimoji="1" lang="ja-JP" altLang="en-US" smtClean="0"/>
              <a:t>2018/9/6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A68F62-AFB5-4045-87F2-1924D194C3DB}" type="slidenum">
              <a:rPr kumimoji="1" lang="ja-JP" altLang="en-US" smtClean="0"/>
              <a:t>‹#›</a:t>
            </a:fld>
            <a:endParaRPr kumimoji="1" lang="ja-JP" altLang="en-US"/>
          </a:p>
        </p:txBody>
      </p:sp>
    </p:spTree>
    <p:extLst>
      <p:ext uri="{BB962C8B-B14F-4D97-AF65-F5344CB8AC3E}">
        <p14:creationId xmlns:p14="http://schemas.microsoft.com/office/powerpoint/2010/main" val="748508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18E93CF-417A-4648-A3A9-BBDDF9CD4B35}" type="datetime1">
              <a:rPr kumimoji="1" lang="ja-JP" altLang="en-US" smtClean="0"/>
              <a:t>2018/9/6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6A68F62-AFB5-4045-87F2-1924D194C3DB}" type="slidenum">
              <a:rPr kumimoji="1" lang="ja-JP" altLang="en-US" smtClean="0"/>
              <a:t>‹#›</a:t>
            </a:fld>
            <a:endParaRPr kumimoji="1" lang="ja-JP" altLang="en-US"/>
          </a:p>
        </p:txBody>
      </p:sp>
    </p:spTree>
    <p:extLst>
      <p:ext uri="{BB962C8B-B14F-4D97-AF65-F5344CB8AC3E}">
        <p14:creationId xmlns:p14="http://schemas.microsoft.com/office/powerpoint/2010/main" val="2136668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FB91668-E1AA-4C6F-BF70-C18BC9639BCD}" type="datetime1">
              <a:rPr kumimoji="1" lang="ja-JP" altLang="en-US" smtClean="0"/>
              <a:t>2018/9/6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6A68F62-AFB5-4045-87F2-1924D194C3DB}" type="slidenum">
              <a:rPr kumimoji="1" lang="ja-JP" altLang="en-US" smtClean="0"/>
              <a:t>‹#›</a:t>
            </a:fld>
            <a:endParaRPr kumimoji="1" lang="ja-JP" altLang="en-US"/>
          </a:p>
        </p:txBody>
      </p:sp>
    </p:spTree>
    <p:extLst>
      <p:ext uri="{BB962C8B-B14F-4D97-AF65-F5344CB8AC3E}">
        <p14:creationId xmlns:p14="http://schemas.microsoft.com/office/powerpoint/2010/main" val="3863105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6B894CA-9A36-46BF-A1CD-CBBB142B13D4}" type="datetime1">
              <a:rPr kumimoji="1" lang="ja-JP" altLang="en-US" smtClean="0"/>
              <a:t>2018/9/6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6A68F62-AFB5-4045-87F2-1924D194C3DB}" type="slidenum">
              <a:rPr kumimoji="1" lang="ja-JP" altLang="en-US" smtClean="0"/>
              <a:t>‹#›</a:t>
            </a:fld>
            <a:endParaRPr kumimoji="1" lang="ja-JP" altLang="en-US"/>
          </a:p>
        </p:txBody>
      </p:sp>
    </p:spTree>
    <p:extLst>
      <p:ext uri="{BB962C8B-B14F-4D97-AF65-F5344CB8AC3E}">
        <p14:creationId xmlns:p14="http://schemas.microsoft.com/office/powerpoint/2010/main" val="2785497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30084D9-7002-44A3-852E-8A721A44489E}" type="datetime1">
              <a:rPr kumimoji="1" lang="ja-JP" altLang="en-US" smtClean="0"/>
              <a:t>2018/9/6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A68F62-AFB5-4045-87F2-1924D194C3DB}" type="slidenum">
              <a:rPr kumimoji="1" lang="ja-JP" altLang="en-US" smtClean="0"/>
              <a:t>‹#›</a:t>
            </a:fld>
            <a:endParaRPr kumimoji="1" lang="ja-JP" altLang="en-US"/>
          </a:p>
        </p:txBody>
      </p:sp>
    </p:spTree>
    <p:extLst>
      <p:ext uri="{BB962C8B-B14F-4D97-AF65-F5344CB8AC3E}">
        <p14:creationId xmlns:p14="http://schemas.microsoft.com/office/powerpoint/2010/main" val="1092495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2087F7A-0930-4DB4-A25D-0EE972F025E7}" type="datetime1">
              <a:rPr kumimoji="1" lang="ja-JP" altLang="en-US" smtClean="0"/>
              <a:t>2018/9/6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A68F62-AFB5-4045-87F2-1924D194C3DB}" type="slidenum">
              <a:rPr kumimoji="1" lang="ja-JP" altLang="en-US" smtClean="0"/>
              <a:t>‹#›</a:t>
            </a:fld>
            <a:endParaRPr kumimoji="1" lang="ja-JP" altLang="en-US"/>
          </a:p>
        </p:txBody>
      </p:sp>
    </p:spTree>
    <p:extLst>
      <p:ext uri="{BB962C8B-B14F-4D97-AF65-F5344CB8AC3E}">
        <p14:creationId xmlns:p14="http://schemas.microsoft.com/office/powerpoint/2010/main" val="3336280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E22874-41A1-4308-8D55-79D2CB8DA200}" type="datetime1">
              <a:rPr kumimoji="1" lang="ja-JP" altLang="en-US" smtClean="0"/>
              <a:t>2018/9/6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A68F62-AFB5-4045-87F2-1924D194C3DB}" type="slidenum">
              <a:rPr kumimoji="1" lang="ja-JP" altLang="en-US" smtClean="0"/>
              <a:t>‹#›</a:t>
            </a:fld>
            <a:endParaRPr kumimoji="1" lang="ja-JP" altLang="en-US"/>
          </a:p>
        </p:txBody>
      </p:sp>
    </p:spTree>
    <p:extLst>
      <p:ext uri="{BB962C8B-B14F-4D97-AF65-F5344CB8AC3E}">
        <p14:creationId xmlns:p14="http://schemas.microsoft.com/office/powerpoint/2010/main" val="1412516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spcBef>
                <a:spcPct val="0"/>
              </a:spcBef>
              <a:defRPr sz="1400">
                <a:solidFill>
                  <a:schemeClr val="tx1"/>
                </a:solidFill>
              </a:defRPr>
            </a:lvl1pPr>
          </a:lstStyle>
          <a:p>
            <a:pPr fontAlgn="base">
              <a:spcAft>
                <a:spcPct val="0"/>
              </a:spcAft>
            </a:pPr>
            <a:fld id="{34690FB7-7687-4764-891B-EE07D74FAFE1}" type="datetime1">
              <a:rPr lang="ja-JP" altLang="en-US" smtClean="0">
                <a:solidFill>
                  <a:srgbClr val="000000"/>
                </a:solidFill>
              </a:rPr>
              <a:t>2018/9/6</a:t>
            </a:fld>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defRPr sz="1400">
                <a:solidFill>
                  <a:schemeClr val="tx1"/>
                </a:solidFill>
              </a:defRPr>
            </a:lvl1pPr>
          </a:lstStyle>
          <a:p>
            <a:pPr algn="ctr" fontAlgn="base">
              <a:spcAft>
                <a:spcPct val="0"/>
              </a:spcAft>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400">
                <a:solidFill>
                  <a:schemeClr val="tx1"/>
                </a:solidFill>
              </a:defRPr>
            </a:lvl1pPr>
          </a:lstStyle>
          <a:p>
            <a:pPr fontAlgn="base">
              <a:spcAft>
                <a:spcPct val="0"/>
              </a:spcAft>
            </a:pPr>
            <a:fld id="{881C446E-0E9F-483C-9F7A-A89C04BC1447}" type="slidenum">
              <a:rPr lang="en-US" altLang="ja-JP">
                <a:solidFill>
                  <a:srgbClr val="000000"/>
                </a:solidFill>
              </a:rPr>
              <a:pPr fontAlgn="base">
                <a:spcAft>
                  <a:spcPct val="0"/>
                </a:spcAft>
              </a:pPr>
              <a:t>‹#›</a:t>
            </a:fld>
            <a:endParaRPr lang="en-US" altLang="ja-JP">
              <a:solidFill>
                <a:srgbClr val="000000"/>
              </a:solidFill>
            </a:endParaRPr>
          </a:p>
        </p:txBody>
      </p:sp>
    </p:spTree>
    <p:extLst>
      <p:ext uri="{BB962C8B-B14F-4D97-AF65-F5344CB8AC3E}">
        <p14:creationId xmlns:p14="http://schemas.microsoft.com/office/powerpoint/2010/main" val="5712414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charset="0"/>
          <a:ea typeface="ＭＳ Ｐゴシック" pitchFamily="50" charset="-128"/>
        </a:defRPr>
      </a:lvl2pPr>
      <a:lvl3pPr algn="ctr" rtl="0" fontAlgn="base">
        <a:spcBef>
          <a:spcPct val="0"/>
        </a:spcBef>
        <a:spcAft>
          <a:spcPct val="0"/>
        </a:spcAft>
        <a:defRPr kumimoji="1" sz="4400">
          <a:solidFill>
            <a:schemeClr val="tx2"/>
          </a:solidFill>
          <a:latin typeface="Arial" charset="0"/>
          <a:ea typeface="ＭＳ Ｐゴシック" pitchFamily="50" charset="-128"/>
        </a:defRPr>
      </a:lvl3pPr>
      <a:lvl4pPr algn="ctr" rtl="0" fontAlgn="base">
        <a:spcBef>
          <a:spcPct val="0"/>
        </a:spcBef>
        <a:spcAft>
          <a:spcPct val="0"/>
        </a:spcAft>
        <a:defRPr kumimoji="1" sz="4400">
          <a:solidFill>
            <a:schemeClr val="tx2"/>
          </a:solidFill>
          <a:latin typeface="Arial" charset="0"/>
          <a:ea typeface="ＭＳ Ｐゴシック" pitchFamily="50" charset="-128"/>
        </a:defRPr>
      </a:lvl4pPr>
      <a:lvl5pPr algn="ctr" rtl="0" fontAlgn="base">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gif"/><Relationship Id="rId4" Type="http://schemas.openxmlformats.org/officeDocument/2006/relationships/image" Target="../media/image4.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04000" y="1844824"/>
            <a:ext cx="8136000" cy="2137953"/>
          </a:xfrm>
        </p:spPr>
        <p:txBody>
          <a:bodyPr anchor="t" anchorCtr="0">
            <a:noAutofit/>
          </a:bodyPr>
          <a:lstStyle/>
          <a:p>
            <a:pPr>
              <a:lnSpc>
                <a:spcPct val="150000"/>
              </a:lnSpc>
            </a:pPr>
            <a:r>
              <a:rPr lang="ja-JP" altLang="en-US" sz="4800" b="1" dirty="0">
                <a:ln w="0"/>
                <a:effectLst>
                  <a:outerShdw blurRad="38100" dist="19050" dir="2700000" algn="tl" rotWithShape="0">
                    <a:schemeClr val="dk1">
                      <a:alpha val="40000"/>
                    </a:schemeClr>
                  </a:outerShdw>
                </a:effectLst>
                <a:latin typeface="+mn-ea"/>
                <a:ea typeface="+mn-ea"/>
              </a:rPr>
              <a:t>精神障害者の障害特性と</a:t>
            </a:r>
            <a:br>
              <a:rPr lang="en-US" altLang="ja-JP" sz="4800" b="1" dirty="0">
                <a:ln w="0"/>
                <a:effectLst>
                  <a:outerShdw blurRad="38100" dist="19050" dir="2700000" algn="tl" rotWithShape="0">
                    <a:schemeClr val="dk1">
                      <a:alpha val="40000"/>
                    </a:schemeClr>
                  </a:outerShdw>
                </a:effectLst>
                <a:latin typeface="+mn-ea"/>
                <a:ea typeface="+mn-ea"/>
              </a:rPr>
            </a:br>
            <a:r>
              <a:rPr lang="ja-JP" altLang="en-US" sz="4800" b="1" dirty="0">
                <a:ln w="0"/>
                <a:effectLst>
                  <a:outerShdw blurRad="38100" dist="19050" dir="2700000" algn="tl" rotWithShape="0">
                    <a:schemeClr val="dk1">
                      <a:alpha val="40000"/>
                    </a:schemeClr>
                  </a:outerShdw>
                </a:effectLst>
                <a:latin typeface="+mn-ea"/>
                <a:ea typeface="+mn-ea"/>
              </a:rPr>
              <a:t>支援技法を学ぶ研修</a:t>
            </a:r>
            <a:endParaRPr kumimoji="1" lang="ja-JP" altLang="en-US" sz="4800" b="1" dirty="0">
              <a:ln w="0"/>
              <a:effectLst>
                <a:outerShdw blurRad="38100" dist="19050" dir="2700000" algn="tl" rotWithShape="0">
                  <a:schemeClr val="dk1">
                    <a:alpha val="40000"/>
                  </a:schemeClr>
                </a:outerShdw>
              </a:effectLst>
              <a:latin typeface="+mn-ea"/>
              <a:ea typeface="+mn-ea"/>
            </a:endParaRPr>
          </a:p>
        </p:txBody>
      </p:sp>
      <p:sp>
        <p:nvSpPr>
          <p:cNvPr id="5" name="スライド番号プレースホルダー 4"/>
          <p:cNvSpPr>
            <a:spLocks noGrp="1"/>
          </p:cNvSpPr>
          <p:nvPr>
            <p:ph type="sldNum" sz="quarter" idx="12"/>
          </p:nvPr>
        </p:nvSpPr>
        <p:spPr/>
        <p:txBody>
          <a:bodyPr/>
          <a:lstStyle/>
          <a:p>
            <a:fld id="{86A68F62-AFB5-4045-87F2-1924D194C3DB}" type="slidenum">
              <a:rPr kumimoji="1" lang="ja-JP" altLang="en-US" smtClean="0"/>
              <a:t>1</a:t>
            </a:fld>
            <a:endParaRPr kumimoji="1" lang="ja-JP" altLang="en-US"/>
          </a:p>
        </p:txBody>
      </p:sp>
      <p:sp>
        <p:nvSpPr>
          <p:cNvPr id="3" name="テキスト ボックス 2"/>
          <p:cNvSpPr txBox="1"/>
          <p:nvPr/>
        </p:nvSpPr>
        <p:spPr>
          <a:xfrm>
            <a:off x="35496" y="6597352"/>
            <a:ext cx="2664296" cy="230832"/>
          </a:xfrm>
          <a:prstGeom prst="rect">
            <a:avLst/>
          </a:prstGeom>
          <a:noFill/>
        </p:spPr>
        <p:txBody>
          <a:bodyPr wrap="square" rtlCol="0">
            <a:spAutoFit/>
          </a:bodyPr>
          <a:lstStyle/>
          <a:p>
            <a:r>
              <a:rPr kumimoji="1" lang="en-US" altLang="ja-JP" sz="900" dirty="0"/>
              <a:t>©2016</a:t>
            </a:r>
            <a:r>
              <a:rPr kumimoji="1" lang="ja-JP" altLang="en-US" sz="900" dirty="0"/>
              <a:t>　公益社団法人日本精神保健福祉士協会</a:t>
            </a:r>
          </a:p>
        </p:txBody>
      </p:sp>
    </p:spTree>
    <p:extLst>
      <p:ext uri="{BB962C8B-B14F-4D97-AF65-F5344CB8AC3E}">
        <p14:creationId xmlns:p14="http://schemas.microsoft.com/office/powerpoint/2010/main" val="2365261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04000" y="1600200"/>
            <a:ext cx="8136000" cy="4756150"/>
          </a:xfrm>
        </p:spPr>
        <p:txBody>
          <a:bodyPr>
            <a:normAutofit lnSpcReduction="10000"/>
          </a:bodyPr>
          <a:lstStyle/>
          <a:p>
            <a:pPr marL="540000" algn="just"/>
            <a:r>
              <a:rPr kumimoji="1" lang="ja-JP" altLang="en-US" sz="2400" dirty="0"/>
              <a:t>疾病と障害が分かちがたく併存し、病状が障害に影響</a:t>
            </a:r>
            <a:br>
              <a:rPr kumimoji="1" lang="en-US" altLang="ja-JP" sz="2400" dirty="0"/>
            </a:br>
            <a:r>
              <a:rPr kumimoji="1" lang="ja-JP" altLang="en-US" sz="2400" dirty="0"/>
              <a:t>する。このため日常生活および社会生活において障害の現われ方に波がある</a:t>
            </a:r>
            <a:endParaRPr kumimoji="1" lang="en-US" altLang="ja-JP" sz="2400" dirty="0"/>
          </a:p>
          <a:p>
            <a:pPr marL="163762" indent="0" algn="just">
              <a:buNone/>
            </a:pPr>
            <a:r>
              <a:rPr lang="ja-JP" altLang="en-US" sz="2000" dirty="0"/>
              <a:t>　　</a:t>
            </a:r>
            <a:r>
              <a:rPr lang="ja-JP" altLang="en-US" sz="2000" dirty="0">
                <a:solidFill>
                  <a:srgbClr val="0070C0"/>
                </a:solidFill>
              </a:rPr>
              <a:t>例）昨日やれていたことが今日はできない</a:t>
            </a:r>
            <a:endParaRPr kumimoji="1" lang="en-US" altLang="ja-JP" sz="2400" dirty="0">
              <a:solidFill>
                <a:srgbClr val="0070C0"/>
              </a:solidFill>
            </a:endParaRPr>
          </a:p>
          <a:p>
            <a:pPr marL="540000" algn="just">
              <a:spcBef>
                <a:spcPts val="1800"/>
              </a:spcBef>
            </a:pPr>
            <a:r>
              <a:rPr lang="ja-JP" altLang="en-US" sz="2400" dirty="0"/>
              <a:t>社会的障壁が活動制限や参加制約の要因となって、本人の生きづらさ、生活のしづらさにつながっている</a:t>
            </a:r>
            <a:endParaRPr lang="en-US" altLang="ja-JP" sz="2400" dirty="0"/>
          </a:p>
          <a:p>
            <a:pPr marL="197100" indent="0" algn="just">
              <a:buNone/>
            </a:pPr>
            <a:r>
              <a:rPr lang="ja-JP" altLang="en-US" sz="2000" dirty="0"/>
              <a:t>　　</a:t>
            </a:r>
            <a:r>
              <a:rPr lang="ja-JP" altLang="en-US" sz="2000" dirty="0">
                <a:solidFill>
                  <a:srgbClr val="0070C0"/>
                </a:solidFill>
              </a:rPr>
              <a:t>例）精神障害者に対する誤解や偏見、理解の低さ</a:t>
            </a:r>
            <a:endParaRPr lang="en-US" altLang="ja-JP" sz="2000" dirty="0">
              <a:solidFill>
                <a:srgbClr val="0070C0"/>
              </a:solidFill>
            </a:endParaRPr>
          </a:p>
          <a:p>
            <a:pPr marL="540000" algn="just">
              <a:spcBef>
                <a:spcPts val="1800"/>
              </a:spcBef>
            </a:pPr>
            <a:r>
              <a:rPr lang="ja-JP" altLang="en-US" sz="2400" dirty="0"/>
              <a:t>過度の自信喪失、自己肯定感の低下が認められる場合がある</a:t>
            </a:r>
            <a:endParaRPr lang="en-US" altLang="ja-JP" sz="2400" dirty="0"/>
          </a:p>
          <a:p>
            <a:pPr marL="540000" algn="just">
              <a:spcBef>
                <a:spcPts val="1800"/>
              </a:spcBef>
            </a:pPr>
            <a:r>
              <a:rPr lang="ja-JP" altLang="en-US" sz="2400" dirty="0"/>
              <a:t>二次的な障害である長期間にわたり刺激の少ない環境にいたことによる施設症（感情の平板化、意欲の低下、従順さ等）と区別する</a:t>
            </a:r>
            <a:endParaRPr lang="en-US" altLang="ja-JP" sz="2400" dirty="0"/>
          </a:p>
          <a:p>
            <a:pPr marL="685800">
              <a:buFont typeface="Wingdings" panose="05000000000000000000" pitchFamily="2" charset="2"/>
              <a:buChar char="l"/>
            </a:pPr>
            <a:endParaRPr lang="en-US" altLang="ja-JP" sz="2400" dirty="0"/>
          </a:p>
          <a:p>
            <a:pPr indent="17463">
              <a:buFont typeface="Wingdings" panose="05000000000000000000" pitchFamily="2" charset="2"/>
              <a:buChar char="n"/>
            </a:pPr>
            <a:endParaRPr lang="en-US" altLang="ja-JP" sz="2400" dirty="0"/>
          </a:p>
          <a:p>
            <a:pPr marL="0" indent="0">
              <a:buNone/>
            </a:pPr>
            <a:endParaRPr kumimoji="1" lang="en-US"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86A68F62-AFB5-4045-87F2-1924D194C3DB}" type="slidenum">
              <a:rPr kumimoji="1" lang="ja-JP" altLang="en-US" sz="2400" smtClean="0">
                <a:solidFill>
                  <a:schemeClr val="tx1"/>
                </a:solidFill>
                <a:latin typeface="ＭＳ Ｐゴシック" panose="020B0600070205080204" pitchFamily="50" charset="-128"/>
                <a:ea typeface="ＭＳ Ｐゴシック" panose="020B0600070205080204" pitchFamily="50" charset="-128"/>
              </a:rPr>
              <a:t>10</a:t>
            </a:fld>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5" name="タイトル 1"/>
          <p:cNvSpPr txBox="1">
            <a:spLocks/>
          </p:cNvSpPr>
          <p:nvPr/>
        </p:nvSpPr>
        <p:spPr>
          <a:xfrm>
            <a:off x="540000" y="540000"/>
            <a:ext cx="8136000" cy="648000"/>
          </a:xfrm>
          <a:prstGeom prst="rect">
            <a:avLst/>
          </a:prstGeom>
        </p:spPr>
        <p:txBody>
          <a:bodyPr vert="horz" lIns="91440" tIns="45720" rIns="91440" bIns="4572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3200" dirty="0">
                <a:latin typeface="ＭＳ Ｐゴシック" panose="020B0600070205080204" pitchFamily="50" charset="-128"/>
                <a:ea typeface="ＭＳ Ｐゴシック" panose="020B0600070205080204" pitchFamily="50" charset="-128"/>
              </a:rPr>
              <a:t>(</a:t>
            </a:r>
            <a:r>
              <a:rPr lang="ja-JP" altLang="en-US" sz="3200" dirty="0">
                <a:latin typeface="ＭＳ Ｐゴシック" panose="020B0600070205080204" pitchFamily="50" charset="-128"/>
                <a:ea typeface="ＭＳ Ｐゴシック" panose="020B0600070205080204" pitchFamily="50" charset="-128"/>
              </a:rPr>
              <a:t>３</a:t>
            </a:r>
            <a:r>
              <a:rPr lang="en-US" altLang="ja-JP" sz="3200" dirty="0">
                <a:latin typeface="ＭＳ Ｐゴシック" panose="020B0600070205080204" pitchFamily="50" charset="-128"/>
                <a:ea typeface="ＭＳ Ｐゴシック" panose="020B0600070205080204" pitchFamily="50" charset="-128"/>
              </a:rPr>
              <a:t>)</a:t>
            </a:r>
            <a:r>
              <a:rPr lang="ja-JP" altLang="en-US" sz="3000" dirty="0"/>
              <a:t>精神障害者の障害特性理解のためのポイント</a:t>
            </a:r>
            <a:endParaRPr lang="ja-JP" altLang="en-US" sz="3000" dirty="0">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35496" y="6597352"/>
            <a:ext cx="2664296" cy="230832"/>
          </a:xfrm>
          <a:prstGeom prst="rect">
            <a:avLst/>
          </a:prstGeom>
          <a:noFill/>
        </p:spPr>
        <p:txBody>
          <a:bodyPr wrap="square" rtlCol="0">
            <a:spAutoFit/>
          </a:bodyPr>
          <a:lstStyle/>
          <a:p>
            <a:r>
              <a:rPr kumimoji="1" lang="en-US" altLang="ja-JP" sz="900" dirty="0"/>
              <a:t>©2016</a:t>
            </a:r>
            <a:r>
              <a:rPr kumimoji="1" lang="ja-JP" altLang="en-US" sz="900" dirty="0"/>
              <a:t>　公益社団法人日本精神保健福祉士協会</a:t>
            </a:r>
          </a:p>
        </p:txBody>
      </p:sp>
    </p:spTree>
    <p:extLst>
      <p:ext uri="{BB962C8B-B14F-4D97-AF65-F5344CB8AC3E}">
        <p14:creationId xmlns:p14="http://schemas.microsoft.com/office/powerpoint/2010/main" val="1700682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04000" y="1440000"/>
            <a:ext cx="8136000" cy="5281475"/>
          </a:xfrm>
        </p:spPr>
        <p:txBody>
          <a:bodyPr>
            <a:normAutofit/>
          </a:bodyPr>
          <a:lstStyle/>
          <a:p>
            <a:pPr marL="540000" algn="just"/>
            <a:r>
              <a:rPr lang="ja-JP" altLang="en-US" sz="2600" b="1" dirty="0">
                <a:solidFill>
                  <a:srgbClr val="C00000"/>
                </a:solidFill>
              </a:rPr>
              <a:t>支援や対応の仕方に正解はありません</a:t>
            </a:r>
            <a:endParaRPr lang="en-US" altLang="ja-JP" sz="2600" b="1" dirty="0">
              <a:solidFill>
                <a:srgbClr val="C00000"/>
              </a:solidFill>
            </a:endParaRPr>
          </a:p>
          <a:p>
            <a:pPr marL="540000" algn="just">
              <a:spcBef>
                <a:spcPts val="1800"/>
              </a:spcBef>
            </a:pPr>
            <a:r>
              <a:rPr lang="ja-JP" altLang="en-US" sz="2600" dirty="0"/>
              <a:t>障害があっても、高齢になっても、適切な環境で成長、変化できることに確信をもち、その人なりの自立を　　支援してください</a:t>
            </a:r>
            <a:endParaRPr lang="en-US" altLang="ja-JP" sz="2600" dirty="0"/>
          </a:p>
          <a:p>
            <a:pPr marL="540000" algn="just">
              <a:spcBef>
                <a:spcPts val="1800"/>
              </a:spcBef>
            </a:pPr>
            <a:r>
              <a:rPr lang="en-US" altLang="ja-JP" sz="2600" dirty="0">
                <a:latin typeface="+mn-ea"/>
              </a:rPr>
              <a:t>1</a:t>
            </a:r>
            <a:r>
              <a:rPr lang="ja-JP" altLang="en-US" sz="2600" dirty="0"/>
              <a:t>人で抱え込まず、他の支援者や機関とチームを組んで支援するという意識を持ちましょう。　連携、協働　　していくことで答えが見えてきます</a:t>
            </a:r>
            <a:endParaRPr lang="en-US" altLang="ja-JP" sz="2600" dirty="0"/>
          </a:p>
          <a:p>
            <a:pPr marL="540000" algn="just">
              <a:spcBef>
                <a:spcPts val="1800"/>
              </a:spcBef>
            </a:pPr>
            <a:r>
              <a:rPr lang="ja-JP" altLang="en-US" sz="2600" dirty="0"/>
              <a:t>苦手に思えることも視点を変えてみると、その人への理解が深まり、支援が楽しくなります。リフレ</a:t>
            </a:r>
            <a:r>
              <a:rPr lang="en-US" altLang="ja-JP" sz="2600" dirty="0"/>
              <a:t>―</a:t>
            </a:r>
            <a:r>
              <a:rPr lang="ja-JP" altLang="en-US" sz="2600" dirty="0"/>
              <a:t>ミング　してみましょう！</a:t>
            </a:r>
            <a:endParaRPr lang="en-US" altLang="ja-JP" sz="2600" dirty="0"/>
          </a:p>
          <a:p>
            <a:pPr>
              <a:buFont typeface="Wingdings" panose="05000000000000000000" pitchFamily="2" charset="2"/>
              <a:buChar char="ü"/>
            </a:pPr>
            <a:endParaRPr lang="en-US" altLang="ja-JP" sz="2600" dirty="0"/>
          </a:p>
          <a:p>
            <a:endParaRPr lang="en-US" altLang="ja-JP" sz="2600" dirty="0"/>
          </a:p>
          <a:p>
            <a:endParaRPr kumimoji="1" lang="ja-JP" altLang="en-US" sz="2600" dirty="0"/>
          </a:p>
        </p:txBody>
      </p:sp>
      <p:sp>
        <p:nvSpPr>
          <p:cNvPr id="4" name="スライド番号プレースホルダー 3"/>
          <p:cNvSpPr>
            <a:spLocks noGrp="1"/>
          </p:cNvSpPr>
          <p:nvPr>
            <p:ph type="sldNum" sz="quarter" idx="12"/>
          </p:nvPr>
        </p:nvSpPr>
        <p:spPr/>
        <p:txBody>
          <a:bodyPr/>
          <a:lstStyle/>
          <a:p>
            <a:fld id="{86A68F62-AFB5-4045-87F2-1924D194C3DB}" type="slidenum">
              <a:rPr kumimoji="1" lang="ja-JP" altLang="en-US" sz="2400" smtClean="0">
                <a:solidFill>
                  <a:schemeClr val="tx1"/>
                </a:solidFill>
                <a:latin typeface="ＭＳ Ｐゴシック" panose="020B0600070205080204" pitchFamily="50" charset="-128"/>
                <a:ea typeface="ＭＳ Ｐゴシック" panose="020B0600070205080204" pitchFamily="50" charset="-128"/>
              </a:rPr>
              <a:t>11</a:t>
            </a:fld>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5" name="タイトル 1"/>
          <p:cNvSpPr txBox="1">
            <a:spLocks/>
          </p:cNvSpPr>
          <p:nvPr/>
        </p:nvSpPr>
        <p:spPr>
          <a:xfrm>
            <a:off x="540000" y="540000"/>
            <a:ext cx="8136000" cy="648000"/>
          </a:xfrm>
          <a:prstGeom prst="rect">
            <a:avLst/>
          </a:prstGeom>
        </p:spPr>
        <p:txBody>
          <a:bodyPr vert="horz" lIns="91440" tIns="45720" rIns="91440" bIns="45720" rtlCol="0" anchor="t" anchorCtr="0">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a:latin typeface="ＭＳ Ｐゴシック" panose="020B0600070205080204" pitchFamily="50" charset="-128"/>
                <a:ea typeface="ＭＳ Ｐゴシック" panose="020B0600070205080204" pitchFamily="50" charset="-128"/>
              </a:rPr>
              <a:t>（４）</a:t>
            </a:r>
            <a:r>
              <a:rPr lang="ja-JP" altLang="en-US" sz="3600" dirty="0"/>
              <a:t>支援のポイント</a:t>
            </a:r>
            <a:endParaRPr lang="ja-JP" altLang="en-US" sz="3600" dirty="0">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35496" y="6597352"/>
            <a:ext cx="2664296" cy="230832"/>
          </a:xfrm>
          <a:prstGeom prst="rect">
            <a:avLst/>
          </a:prstGeom>
          <a:noFill/>
        </p:spPr>
        <p:txBody>
          <a:bodyPr wrap="square" rtlCol="0">
            <a:spAutoFit/>
          </a:bodyPr>
          <a:lstStyle/>
          <a:p>
            <a:r>
              <a:rPr kumimoji="1" lang="en-US" altLang="ja-JP" sz="900" dirty="0"/>
              <a:t>©2016</a:t>
            </a:r>
            <a:r>
              <a:rPr kumimoji="1" lang="ja-JP" altLang="en-US" sz="900" dirty="0"/>
              <a:t>　公益社団法人日本精神保健福祉士協会</a:t>
            </a:r>
          </a:p>
        </p:txBody>
      </p:sp>
    </p:spTree>
    <p:extLst>
      <p:ext uri="{BB962C8B-B14F-4D97-AF65-F5344CB8AC3E}">
        <p14:creationId xmlns:p14="http://schemas.microsoft.com/office/powerpoint/2010/main" val="4169296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95536" y="1152000"/>
            <a:ext cx="8136000" cy="2592288"/>
          </a:xfrm>
        </p:spPr>
        <p:txBody>
          <a:bodyPr>
            <a:normAutofit fontScale="92500" lnSpcReduction="10000"/>
          </a:bodyPr>
          <a:lstStyle/>
          <a:p>
            <a:pPr marL="540000" algn="just"/>
            <a:r>
              <a:rPr lang="ja-JP" altLang="en-US" sz="2400" dirty="0"/>
              <a:t>世界的な名画も、額縁（フレーム）を変えると、その印象も</a:t>
            </a:r>
            <a:br>
              <a:rPr lang="en-US" altLang="ja-JP" sz="2400" dirty="0"/>
            </a:br>
            <a:r>
              <a:rPr lang="ja-JP" altLang="en-US" sz="2400" dirty="0"/>
              <a:t>がらりと変わります</a:t>
            </a:r>
            <a:endParaRPr lang="en-US" altLang="ja-JP" sz="2400" dirty="0"/>
          </a:p>
          <a:p>
            <a:pPr marL="540000" algn="just">
              <a:spcBef>
                <a:spcPts val="1200"/>
              </a:spcBef>
            </a:pPr>
            <a:r>
              <a:rPr lang="ja-JP" altLang="en-US" sz="2400" dirty="0"/>
              <a:t>リフレーミングとは、ある枠組み（フレーム）で捉えられて</a:t>
            </a:r>
            <a:br>
              <a:rPr lang="en-US" altLang="ja-JP" sz="2400" dirty="0"/>
            </a:br>
            <a:r>
              <a:rPr lang="ja-JP" altLang="en-US" sz="2400" dirty="0"/>
              <a:t>いる物事を枠組みをはずして、違う枠組みで見ることです</a:t>
            </a:r>
            <a:endParaRPr lang="en-US" altLang="ja-JP" sz="2400" dirty="0"/>
          </a:p>
          <a:p>
            <a:pPr marL="540000" algn="just">
              <a:spcBef>
                <a:spcPts val="1200"/>
              </a:spcBef>
            </a:pPr>
            <a:r>
              <a:rPr lang="ja-JP" altLang="en-US" sz="2400" dirty="0"/>
              <a:t>同じ物事でも、人によって見方や感じ方が異なり、ある</a:t>
            </a:r>
            <a:br>
              <a:rPr lang="en-US" altLang="ja-JP" sz="2400" dirty="0"/>
            </a:br>
            <a:r>
              <a:rPr lang="ja-JP" altLang="en-US" sz="2400" dirty="0"/>
              <a:t>角度で見たら長所や強みになり、また短所や弱みにもなるものです</a:t>
            </a:r>
            <a:endParaRPr kumimoji="1" lang="ja-JP" altLang="en-US" sz="2400" dirty="0"/>
          </a:p>
        </p:txBody>
      </p:sp>
      <p:grpSp>
        <p:nvGrpSpPr>
          <p:cNvPr id="14" name="グループ化 13"/>
          <p:cNvGrpSpPr>
            <a:grpSpLocks noChangeAspect="1"/>
          </p:cNvGrpSpPr>
          <p:nvPr/>
        </p:nvGrpSpPr>
        <p:grpSpPr>
          <a:xfrm>
            <a:off x="2018047" y="3501008"/>
            <a:ext cx="5107906" cy="2308318"/>
            <a:chOff x="1645294" y="3523449"/>
            <a:chExt cx="5578569" cy="2521014"/>
          </a:xfrm>
        </p:grpSpPr>
        <p:pic>
          <p:nvPicPr>
            <p:cNvPr id="4" name="コンテンツ プレースホルダー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36096" y="3933056"/>
              <a:ext cx="1659841" cy="1639093"/>
            </a:xfrm>
            <a:prstGeom prst="rect">
              <a:avLst/>
            </a:prstGeom>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19833" y="3995763"/>
              <a:ext cx="1576386" cy="1576386"/>
            </a:xfrm>
            <a:prstGeom prst="rect">
              <a:avLst/>
            </a:prstGeom>
          </p:spPr>
        </p:pic>
        <p:grpSp>
          <p:nvGrpSpPr>
            <p:cNvPr id="9" name="グループ化 8"/>
            <p:cNvGrpSpPr/>
            <p:nvPr/>
          </p:nvGrpSpPr>
          <p:grpSpPr>
            <a:xfrm>
              <a:off x="1645294" y="3523449"/>
              <a:ext cx="5578569" cy="2521014"/>
              <a:chOff x="1660284" y="3523449"/>
              <a:chExt cx="5578569" cy="2521014"/>
            </a:xfrm>
          </p:grpSpPr>
          <p:pic>
            <p:nvPicPr>
              <p:cNvPr id="7" name="Picture 3"/>
              <p:cNvPicPr>
                <a:picLocks noChangeAspect="1" noChangeArrowheads="1"/>
              </p:cNvPicPr>
              <p:nvPr/>
            </p:nvPicPr>
            <p:blipFill>
              <a:blip r:embed="rId4" cstate="print"/>
              <a:srcRect/>
              <a:stretch>
                <a:fillRect/>
              </a:stretch>
            </p:blipFill>
            <p:spPr bwMode="auto">
              <a:xfrm>
                <a:off x="1660284" y="3529791"/>
                <a:ext cx="1811837" cy="2514672"/>
              </a:xfrm>
              <a:prstGeom prst="rect">
                <a:avLst/>
              </a:prstGeom>
              <a:noFill/>
              <a:ln w="9525">
                <a:noFill/>
                <a:miter lim="800000"/>
                <a:headEnd/>
                <a:tailEnd/>
              </a:ln>
              <a:effectLst/>
            </p:spPr>
          </p:pic>
          <p:pic>
            <p:nvPicPr>
              <p:cNvPr id="6" name="Picture 2"/>
              <p:cNvPicPr>
                <a:picLocks noChangeAspect="1" noChangeArrowheads="1"/>
              </p:cNvPicPr>
              <p:nvPr/>
            </p:nvPicPr>
            <p:blipFill>
              <a:blip r:embed="rId5" cstate="print"/>
              <a:srcRect/>
              <a:stretch>
                <a:fillRect/>
              </a:stretch>
            </p:blipFill>
            <p:spPr bwMode="auto">
              <a:xfrm>
                <a:off x="5293178" y="3523449"/>
                <a:ext cx="1945675" cy="2521014"/>
              </a:xfrm>
              <a:prstGeom prst="rect">
                <a:avLst/>
              </a:prstGeom>
              <a:noFill/>
              <a:ln w="9525">
                <a:noFill/>
                <a:miter lim="800000"/>
                <a:headEnd/>
                <a:tailEnd/>
              </a:ln>
              <a:effectLst/>
            </p:spPr>
          </p:pic>
          <p:sp>
            <p:nvSpPr>
              <p:cNvPr id="8" name="右矢印 7"/>
              <p:cNvSpPr/>
              <p:nvPr/>
            </p:nvSpPr>
            <p:spPr>
              <a:xfrm>
                <a:off x="3923928" y="4437112"/>
                <a:ext cx="1008112"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10" name="角丸四角形 9"/>
          <p:cNvSpPr/>
          <p:nvPr/>
        </p:nvSpPr>
        <p:spPr>
          <a:xfrm>
            <a:off x="2018046" y="5949280"/>
            <a:ext cx="5107907" cy="648072"/>
          </a:xfrm>
          <a:prstGeom prst="roundRect">
            <a:avLst/>
          </a:prstGeom>
          <a:solidFill>
            <a:schemeClr val="accent2">
              <a:lumMod val="20000"/>
              <a:lumOff val="80000"/>
            </a:schemeClr>
          </a:solidFill>
          <a:ln w="412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algn="ctr"/>
            <a:r>
              <a:rPr kumimoji="1" lang="ja-JP" altLang="en-US" sz="2400" b="1" dirty="0">
                <a:solidFill>
                  <a:srgbClr val="C00000"/>
                </a:solidFill>
                <a:latin typeface="+mn-ea"/>
              </a:rPr>
              <a:t>今日１日を楽しく過ごしましょう！</a:t>
            </a:r>
          </a:p>
        </p:txBody>
      </p:sp>
      <p:sp>
        <p:nvSpPr>
          <p:cNvPr id="11" name="スライド番号プレースホルダー 10"/>
          <p:cNvSpPr>
            <a:spLocks noGrp="1"/>
          </p:cNvSpPr>
          <p:nvPr>
            <p:ph type="sldNum" sz="quarter" idx="12"/>
          </p:nvPr>
        </p:nvSpPr>
        <p:spPr/>
        <p:txBody>
          <a:bodyPr/>
          <a:lstStyle/>
          <a:p>
            <a:fld id="{86A68F62-AFB5-4045-87F2-1924D194C3DB}" type="slidenum">
              <a:rPr kumimoji="1" lang="ja-JP" altLang="en-US" sz="2400" smtClean="0">
                <a:solidFill>
                  <a:schemeClr val="tx1"/>
                </a:solidFill>
                <a:latin typeface="ＭＳ Ｐゴシック" panose="020B0600070205080204" pitchFamily="50" charset="-128"/>
                <a:ea typeface="ＭＳ Ｐゴシック" panose="020B0600070205080204" pitchFamily="50" charset="-128"/>
              </a:rPr>
              <a:t>12</a:t>
            </a:fld>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12" name="タイトル 1"/>
          <p:cNvSpPr txBox="1">
            <a:spLocks/>
          </p:cNvSpPr>
          <p:nvPr/>
        </p:nvSpPr>
        <p:spPr>
          <a:xfrm>
            <a:off x="540000" y="252000"/>
            <a:ext cx="8136000" cy="648000"/>
          </a:xfrm>
          <a:prstGeom prst="rect">
            <a:avLst/>
          </a:prstGeom>
        </p:spPr>
        <p:txBody>
          <a:bodyPr vert="horz" lIns="91440" tIns="45720" rIns="91440" bIns="45720" rtlCol="0" anchor="t" anchorCtr="0">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a:latin typeface="ＭＳ Ｐゴシック" panose="020B0600070205080204" pitchFamily="50" charset="-128"/>
                <a:ea typeface="ＭＳ Ｐゴシック" panose="020B0600070205080204" pitchFamily="50" charset="-128"/>
              </a:rPr>
              <a:t>（５）</a:t>
            </a:r>
            <a:r>
              <a:rPr lang="ja-JP" altLang="en-US" sz="3600" dirty="0"/>
              <a:t>リフレーミングとは</a:t>
            </a:r>
            <a:endParaRPr lang="ja-JP" altLang="en-US" sz="3600" dirty="0">
              <a:latin typeface="ＭＳ Ｐゴシック" panose="020B0600070205080204" pitchFamily="50" charset="-128"/>
              <a:ea typeface="ＭＳ Ｐゴシック" panose="020B0600070205080204" pitchFamily="50" charset="-128"/>
            </a:endParaRPr>
          </a:p>
        </p:txBody>
      </p:sp>
      <p:sp>
        <p:nvSpPr>
          <p:cNvPr id="15" name="テキスト ボックス 14"/>
          <p:cNvSpPr txBox="1"/>
          <p:nvPr/>
        </p:nvSpPr>
        <p:spPr>
          <a:xfrm>
            <a:off x="35496" y="6597352"/>
            <a:ext cx="2664296" cy="230832"/>
          </a:xfrm>
          <a:prstGeom prst="rect">
            <a:avLst/>
          </a:prstGeom>
          <a:noFill/>
        </p:spPr>
        <p:txBody>
          <a:bodyPr wrap="square" rtlCol="0">
            <a:spAutoFit/>
          </a:bodyPr>
          <a:lstStyle/>
          <a:p>
            <a:r>
              <a:rPr kumimoji="1" lang="en-US" altLang="ja-JP" sz="900" dirty="0"/>
              <a:t>©2016</a:t>
            </a:r>
            <a:r>
              <a:rPr kumimoji="1" lang="ja-JP" altLang="en-US" sz="900" dirty="0"/>
              <a:t>　公益社団法人日本精神保健福祉士協会</a:t>
            </a:r>
          </a:p>
        </p:txBody>
      </p:sp>
    </p:spTree>
    <p:extLst>
      <p:ext uri="{BB962C8B-B14F-4D97-AF65-F5344CB8AC3E}">
        <p14:creationId xmlns:p14="http://schemas.microsoft.com/office/powerpoint/2010/main" val="1440620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720000" y="1440000"/>
            <a:ext cx="8136000" cy="4680519"/>
          </a:xfrm>
        </p:spPr>
        <p:txBody>
          <a:bodyPr anchor="t" anchorCtr="0">
            <a:normAutofit/>
          </a:bodyPr>
          <a:lstStyle/>
          <a:p>
            <a:pPr algn="l"/>
            <a:r>
              <a:rPr lang="en-US" altLang="ja-JP" sz="4000" dirty="0">
                <a:latin typeface="ＭＳ Ｐゴシック" panose="020B0600070205080204" pitchFamily="50" charset="-128"/>
                <a:ea typeface="ＭＳ Ｐゴシック" panose="020B0600070205080204" pitchFamily="50" charset="-128"/>
              </a:rPr>
              <a:t>【 </a:t>
            </a:r>
            <a:r>
              <a:rPr lang="ja-JP" altLang="en-US" sz="4000" dirty="0">
                <a:latin typeface="ＭＳ Ｐゴシック" panose="020B0600070205080204" pitchFamily="50" charset="-128"/>
              </a:rPr>
              <a:t>講義１ </a:t>
            </a:r>
            <a:r>
              <a:rPr lang="en-US" altLang="ja-JP" sz="4000" dirty="0">
                <a:latin typeface="ＭＳ Ｐゴシック" panose="020B0600070205080204" pitchFamily="50" charset="-128"/>
              </a:rPr>
              <a:t>】</a:t>
            </a:r>
            <a:br>
              <a:rPr lang="en-US" altLang="ja-JP" sz="4000" dirty="0">
                <a:latin typeface="ＭＳ Ｐゴシック" panose="020B0600070205080204" pitchFamily="50" charset="-128"/>
                <a:ea typeface="ＭＳ Ｐゴシック" panose="020B0600070205080204" pitchFamily="50" charset="-128"/>
              </a:rPr>
            </a:br>
            <a:br>
              <a:rPr lang="en-US" altLang="ja-JP" sz="4000" dirty="0">
                <a:latin typeface="ＭＳ Ｐゴシック" panose="020B0600070205080204" pitchFamily="50" charset="-128"/>
                <a:ea typeface="ＭＳ Ｐゴシック" panose="020B0600070205080204" pitchFamily="50" charset="-128"/>
              </a:rPr>
            </a:br>
            <a:r>
              <a:rPr lang="ja-JP" altLang="en-US" sz="4000" dirty="0">
                <a:latin typeface="ＭＳ Ｐゴシック" panose="020B0600070205080204" pitchFamily="50" charset="-128"/>
                <a:ea typeface="ＭＳ Ｐゴシック" panose="020B0600070205080204" pitchFamily="50" charset="-128"/>
              </a:rPr>
              <a:t>本研修の目的と</a:t>
            </a:r>
            <a:br>
              <a:rPr lang="en-US" altLang="ja-JP" sz="4000" dirty="0">
                <a:latin typeface="ＭＳ Ｐゴシック" panose="020B0600070205080204" pitchFamily="50" charset="-128"/>
                <a:ea typeface="ＭＳ Ｐゴシック" panose="020B0600070205080204" pitchFamily="50" charset="-128"/>
              </a:rPr>
            </a:br>
            <a:r>
              <a:rPr lang="ja-JP" altLang="en-US" sz="4000" dirty="0">
                <a:latin typeface="ＭＳ Ｐゴシック" panose="020B0600070205080204" pitchFamily="50" charset="-128"/>
                <a:ea typeface="ＭＳ Ｐゴシック" panose="020B0600070205080204" pitchFamily="50" charset="-128"/>
              </a:rPr>
              <a:t>精神障害者の障害特性の</a:t>
            </a:r>
            <a:br>
              <a:rPr lang="en-US" altLang="ja-JP" sz="4000" dirty="0">
                <a:latin typeface="ＭＳ Ｐゴシック" panose="020B0600070205080204" pitchFamily="50" charset="-128"/>
                <a:ea typeface="ＭＳ Ｐゴシック" panose="020B0600070205080204" pitchFamily="50" charset="-128"/>
              </a:rPr>
            </a:br>
            <a:r>
              <a:rPr lang="ja-JP" altLang="en-US" sz="4000" dirty="0">
                <a:latin typeface="ＭＳ Ｐゴシック" panose="020B0600070205080204" pitchFamily="50" charset="-128"/>
                <a:ea typeface="ＭＳ Ｐゴシック" panose="020B0600070205080204" pitchFamily="50" charset="-128"/>
              </a:rPr>
              <a:t>総論的理解　　</a:t>
            </a:r>
            <a:br>
              <a:rPr lang="en-US" altLang="ja-JP" sz="4000" dirty="0">
                <a:latin typeface="ＭＳ Ｐゴシック" panose="020B0600070205080204" pitchFamily="50" charset="-128"/>
                <a:ea typeface="ＭＳ Ｐゴシック" panose="020B0600070205080204" pitchFamily="50" charset="-128"/>
              </a:rPr>
            </a:br>
            <a:endParaRPr kumimoji="1" lang="ja-JP" altLang="en-US" sz="4000" dirty="0"/>
          </a:p>
        </p:txBody>
      </p:sp>
      <p:sp>
        <p:nvSpPr>
          <p:cNvPr id="2" name="スライド番号プレースホルダー 1"/>
          <p:cNvSpPr>
            <a:spLocks noGrp="1"/>
          </p:cNvSpPr>
          <p:nvPr>
            <p:ph type="sldNum" sz="quarter" idx="12"/>
          </p:nvPr>
        </p:nvSpPr>
        <p:spPr/>
        <p:txBody>
          <a:bodyPr/>
          <a:lstStyle/>
          <a:p>
            <a:fld id="{86A68F62-AFB5-4045-87F2-1924D194C3DB}" type="slidenum">
              <a:rPr kumimoji="1" lang="ja-JP" altLang="en-US" smtClean="0"/>
              <a:t>2</a:t>
            </a:fld>
            <a:endParaRPr kumimoji="1" lang="ja-JP" altLang="en-US"/>
          </a:p>
        </p:txBody>
      </p:sp>
      <p:sp>
        <p:nvSpPr>
          <p:cNvPr id="6" name="テキスト ボックス 5"/>
          <p:cNvSpPr txBox="1"/>
          <p:nvPr/>
        </p:nvSpPr>
        <p:spPr>
          <a:xfrm>
            <a:off x="35496" y="6597352"/>
            <a:ext cx="2664296" cy="230832"/>
          </a:xfrm>
          <a:prstGeom prst="rect">
            <a:avLst/>
          </a:prstGeom>
          <a:noFill/>
        </p:spPr>
        <p:txBody>
          <a:bodyPr wrap="square" rtlCol="0">
            <a:spAutoFit/>
          </a:bodyPr>
          <a:lstStyle/>
          <a:p>
            <a:r>
              <a:rPr kumimoji="1" lang="en-US" altLang="ja-JP" sz="900" dirty="0"/>
              <a:t>©2016</a:t>
            </a:r>
            <a:r>
              <a:rPr kumimoji="1" lang="ja-JP" altLang="en-US" sz="900" dirty="0"/>
              <a:t>　公益社団法人日本精神保健福祉士協会</a:t>
            </a:r>
          </a:p>
        </p:txBody>
      </p:sp>
    </p:spTree>
    <p:extLst>
      <p:ext uri="{BB962C8B-B14F-4D97-AF65-F5344CB8AC3E}">
        <p14:creationId xmlns:p14="http://schemas.microsoft.com/office/powerpoint/2010/main" val="363583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800000" y="2700000"/>
            <a:ext cx="5364288" cy="1362075"/>
          </a:xfrm>
        </p:spPr>
        <p:txBody>
          <a:bodyPr/>
          <a:lstStyle/>
          <a:p>
            <a:r>
              <a:rPr kumimoji="1" lang="ja-JP" altLang="en-US" b="0" dirty="0"/>
              <a:t>１．本研修の目的</a:t>
            </a:r>
          </a:p>
        </p:txBody>
      </p:sp>
      <p:sp>
        <p:nvSpPr>
          <p:cNvPr id="2" name="スライド番号プレースホルダー 1"/>
          <p:cNvSpPr>
            <a:spLocks noGrp="1"/>
          </p:cNvSpPr>
          <p:nvPr>
            <p:ph type="sldNum" sz="quarter" idx="12"/>
          </p:nvPr>
        </p:nvSpPr>
        <p:spPr>
          <a:xfrm>
            <a:off x="6804248" y="6309320"/>
            <a:ext cx="2133600" cy="365125"/>
          </a:xfrm>
        </p:spPr>
        <p:txBody>
          <a:bodyPr/>
          <a:lstStyle/>
          <a:p>
            <a:fld id="{86A68F62-AFB5-4045-87F2-1924D194C3DB}" type="slidenum">
              <a:rPr kumimoji="1" lang="ja-JP" altLang="en-US" sz="2400" smtClean="0">
                <a:solidFill>
                  <a:schemeClr val="tx1"/>
                </a:solidFill>
                <a:latin typeface="ＭＳ Ｐゴシック" panose="020B0600070205080204" pitchFamily="50" charset="-128"/>
                <a:ea typeface="ＭＳ Ｐゴシック" panose="020B0600070205080204" pitchFamily="50" charset="-128"/>
              </a:rPr>
              <a:t>3</a:t>
            </a:fld>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5" name="テキスト ボックス 4"/>
          <p:cNvSpPr txBox="1"/>
          <p:nvPr/>
        </p:nvSpPr>
        <p:spPr>
          <a:xfrm>
            <a:off x="35496" y="6597352"/>
            <a:ext cx="2664296" cy="230832"/>
          </a:xfrm>
          <a:prstGeom prst="rect">
            <a:avLst/>
          </a:prstGeom>
          <a:noFill/>
        </p:spPr>
        <p:txBody>
          <a:bodyPr wrap="square" rtlCol="0">
            <a:spAutoFit/>
          </a:bodyPr>
          <a:lstStyle/>
          <a:p>
            <a:r>
              <a:rPr kumimoji="1" lang="en-US" altLang="ja-JP" sz="900" dirty="0"/>
              <a:t>©2016</a:t>
            </a:r>
            <a:r>
              <a:rPr kumimoji="1" lang="ja-JP" altLang="en-US" sz="900" dirty="0"/>
              <a:t>　公益社団法人日本精神保健福祉士協会</a:t>
            </a:r>
          </a:p>
        </p:txBody>
      </p:sp>
    </p:spTree>
    <p:extLst>
      <p:ext uri="{BB962C8B-B14F-4D97-AF65-F5344CB8AC3E}">
        <p14:creationId xmlns:p14="http://schemas.microsoft.com/office/powerpoint/2010/main" val="1593252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chor="ctr">
            <a:normAutofit fontScale="90000"/>
          </a:bodyPr>
          <a:lstStyle/>
          <a:p>
            <a:pPr algn="ctr"/>
            <a:br>
              <a:rPr kumimoji="1" lang="en-US" altLang="ja-JP" sz="3600" dirty="0"/>
            </a:br>
            <a:endParaRPr kumimoji="1" lang="ja-JP" altLang="en-US" sz="3600" dirty="0"/>
          </a:p>
        </p:txBody>
      </p:sp>
      <p:sp>
        <p:nvSpPr>
          <p:cNvPr id="3" name="テキスト プレースホルダー 2"/>
          <p:cNvSpPr>
            <a:spLocks noGrp="1"/>
          </p:cNvSpPr>
          <p:nvPr>
            <p:ph type="body" idx="1"/>
          </p:nvPr>
        </p:nvSpPr>
        <p:spPr>
          <a:xfrm>
            <a:off x="467544" y="908720"/>
            <a:ext cx="4040188" cy="639762"/>
          </a:xfrm>
        </p:spPr>
        <p:txBody>
          <a:bodyPr>
            <a:noAutofit/>
          </a:bodyPr>
          <a:lstStyle/>
          <a:p>
            <a:pPr algn="ctr"/>
            <a:r>
              <a:rPr lang="ja-JP" altLang="en-US" sz="1800" dirty="0">
                <a:solidFill>
                  <a:srgbClr val="0070C0"/>
                </a:solidFill>
              </a:rPr>
              <a:t>① 長期入院精神障害者の</a:t>
            </a:r>
            <a:br>
              <a:rPr lang="en-US" altLang="ja-JP" sz="1800" dirty="0">
                <a:solidFill>
                  <a:srgbClr val="0070C0"/>
                </a:solidFill>
              </a:rPr>
            </a:br>
            <a:r>
              <a:rPr lang="ja-JP" altLang="en-US" sz="1800" dirty="0">
                <a:solidFill>
                  <a:srgbClr val="0070C0"/>
                </a:solidFill>
              </a:rPr>
              <a:t>地域移行の促進</a:t>
            </a:r>
          </a:p>
        </p:txBody>
      </p:sp>
      <p:sp>
        <p:nvSpPr>
          <p:cNvPr id="2" name="コンテンツ プレースホルダー 1"/>
          <p:cNvSpPr>
            <a:spLocks noGrp="1"/>
          </p:cNvSpPr>
          <p:nvPr>
            <p:ph sz="half" idx="2"/>
          </p:nvPr>
        </p:nvSpPr>
        <p:spPr>
          <a:xfrm>
            <a:off x="457200" y="1556792"/>
            <a:ext cx="4040188" cy="2232248"/>
          </a:xfrm>
          <a:ln>
            <a:solidFill>
              <a:schemeClr val="accent1"/>
            </a:solidFill>
          </a:ln>
        </p:spPr>
        <p:txBody>
          <a:bodyPr lIns="180000" tIns="180000" rIns="180000" bIns="180000">
            <a:normAutofit fontScale="92500" lnSpcReduction="20000"/>
          </a:bodyPr>
          <a:lstStyle/>
          <a:p>
            <a:pPr algn="just">
              <a:lnSpc>
                <a:spcPct val="150000"/>
              </a:lnSpc>
              <a:buFont typeface="Wingdings" panose="05000000000000000000" pitchFamily="2" charset="2"/>
              <a:buChar char="u"/>
            </a:pPr>
            <a:r>
              <a:rPr kumimoji="1" lang="ja-JP" altLang="en-US" sz="1600" dirty="0"/>
              <a:t>長期入院となっている精神障害者の地域社会への移行が政策課題となっているが、長期入院者の多くが高齢化しており、</a:t>
            </a:r>
            <a:br>
              <a:rPr kumimoji="1" lang="en-US" altLang="ja-JP" sz="1600" dirty="0"/>
            </a:br>
            <a:r>
              <a:rPr kumimoji="1" lang="ja-JP" altLang="en-US" sz="1600" dirty="0"/>
              <a:t>在宅、通所、入所の</a:t>
            </a:r>
            <a:r>
              <a:rPr lang="ja-JP" altLang="en-US" sz="1600" dirty="0"/>
              <a:t>介護保険</a:t>
            </a:r>
            <a:r>
              <a:rPr kumimoji="1" lang="ja-JP" altLang="en-US" sz="1600" dirty="0"/>
              <a:t>サービスをはじめとする高齢者向けの施策の活用を進めていく必要がある</a:t>
            </a:r>
            <a:endParaRPr kumimoji="1" lang="en-US" altLang="ja-JP" sz="1600" dirty="0"/>
          </a:p>
        </p:txBody>
      </p:sp>
      <p:sp>
        <p:nvSpPr>
          <p:cNvPr id="6" name="テキスト プレースホルダー 5"/>
          <p:cNvSpPr>
            <a:spLocks noGrp="1"/>
          </p:cNvSpPr>
          <p:nvPr>
            <p:ph type="body" sz="quarter" idx="3"/>
          </p:nvPr>
        </p:nvSpPr>
        <p:spPr>
          <a:xfrm>
            <a:off x="4644008" y="836712"/>
            <a:ext cx="4041775" cy="639762"/>
          </a:xfrm>
        </p:spPr>
        <p:txBody>
          <a:bodyPr>
            <a:noAutofit/>
          </a:bodyPr>
          <a:lstStyle/>
          <a:p>
            <a:pPr marL="179388" indent="-179388" algn="ctr"/>
            <a:r>
              <a:rPr kumimoji="1" lang="ja-JP" altLang="en-US" sz="1800" dirty="0">
                <a:solidFill>
                  <a:srgbClr val="0070C0"/>
                </a:solidFill>
              </a:rPr>
              <a:t>②　障害福祉サービス等に対する</a:t>
            </a:r>
            <a:br>
              <a:rPr kumimoji="1" lang="en-US" altLang="ja-JP" sz="1800" dirty="0">
                <a:solidFill>
                  <a:srgbClr val="0070C0"/>
                </a:solidFill>
              </a:rPr>
            </a:br>
            <a:r>
              <a:rPr lang="ja-JP" altLang="en-US" sz="1800" dirty="0">
                <a:solidFill>
                  <a:srgbClr val="0070C0"/>
                </a:solidFill>
              </a:rPr>
              <a:t>精神障害者の利用ニーズの増大</a:t>
            </a:r>
            <a:endParaRPr kumimoji="1" lang="ja-JP" altLang="en-US" sz="1800" dirty="0">
              <a:solidFill>
                <a:srgbClr val="0070C0"/>
              </a:solidFill>
            </a:endParaRPr>
          </a:p>
        </p:txBody>
      </p:sp>
      <p:sp>
        <p:nvSpPr>
          <p:cNvPr id="7" name="コンテンツ プレースホルダー 6"/>
          <p:cNvSpPr>
            <a:spLocks noGrp="1"/>
          </p:cNvSpPr>
          <p:nvPr>
            <p:ph sz="quarter" idx="4"/>
          </p:nvPr>
        </p:nvSpPr>
        <p:spPr>
          <a:xfrm>
            <a:off x="4645025" y="1556792"/>
            <a:ext cx="4041775" cy="2232248"/>
          </a:xfrm>
          <a:ln>
            <a:solidFill>
              <a:schemeClr val="accent1"/>
            </a:solidFill>
          </a:ln>
        </p:spPr>
        <p:txBody>
          <a:bodyPr lIns="180000" tIns="180000" rIns="180000" bIns="180000">
            <a:noAutofit/>
          </a:bodyPr>
          <a:lstStyle/>
          <a:p>
            <a:pPr algn="just">
              <a:lnSpc>
                <a:spcPct val="120000"/>
              </a:lnSpc>
              <a:buFont typeface="Wingdings" panose="05000000000000000000" pitchFamily="2" charset="2"/>
              <a:buChar char="u"/>
            </a:pPr>
            <a:r>
              <a:rPr kumimoji="1" lang="ja-JP" altLang="en-US" sz="1500" dirty="0"/>
              <a:t>障害者総合支援法に基づく障害福祉サービス等に対する精神障害者の利用は、</a:t>
            </a:r>
            <a:br>
              <a:rPr kumimoji="1" lang="en-US" altLang="ja-JP" sz="1500" dirty="0"/>
            </a:br>
            <a:r>
              <a:rPr kumimoji="1" lang="ja-JP" altLang="en-US" sz="1500" dirty="0"/>
              <a:t>他障害と比較しても増えており、精神障害者数の増加と相まって、今後も利用ニーズが高まることが予想され、これまで精神障害者の受け入れが少なかった事業所での利用促進を図る必要がある</a:t>
            </a:r>
            <a:endParaRPr kumimoji="1" lang="en-US" altLang="ja-JP" sz="1500" dirty="0"/>
          </a:p>
        </p:txBody>
      </p:sp>
      <p:sp>
        <p:nvSpPr>
          <p:cNvPr id="8" name="テキスト ボックス 7"/>
          <p:cNvSpPr txBox="1"/>
          <p:nvPr/>
        </p:nvSpPr>
        <p:spPr>
          <a:xfrm>
            <a:off x="395536" y="4221088"/>
            <a:ext cx="8352928" cy="699404"/>
          </a:xfrm>
          <a:prstGeom prst="rect">
            <a:avLst/>
          </a:prstGeom>
          <a:solidFill>
            <a:srgbClr val="FFFF00"/>
          </a:solidFill>
          <a:ln>
            <a:solidFill>
              <a:schemeClr val="accent1"/>
            </a:solidFill>
          </a:ln>
        </p:spPr>
        <p:txBody>
          <a:bodyPr wrap="square" lIns="108000" tIns="72000" rIns="108000" bIns="72000" rtlCol="0">
            <a:spAutoFit/>
          </a:bodyPr>
          <a:lstStyle/>
          <a:p>
            <a:pPr algn="just"/>
            <a:r>
              <a:rPr lang="ja-JP" altLang="en-US" dirty="0"/>
              <a:t>高齢者向け、障害者向けのサービス事業所の従事者の多くは、精神障害者の受け</a:t>
            </a:r>
            <a:br>
              <a:rPr lang="en-US" altLang="ja-JP" dirty="0"/>
            </a:br>
            <a:r>
              <a:rPr lang="ja-JP" altLang="en-US" dirty="0"/>
              <a:t>入れを進めていくにあたって、その対応に不安や戸惑いを感じている</a:t>
            </a:r>
          </a:p>
        </p:txBody>
      </p:sp>
      <p:sp>
        <p:nvSpPr>
          <p:cNvPr id="9" name="右中かっこ 8"/>
          <p:cNvSpPr/>
          <p:nvPr/>
        </p:nvSpPr>
        <p:spPr>
          <a:xfrm rot="5400000">
            <a:off x="4355976" y="1916832"/>
            <a:ext cx="432048" cy="4176464"/>
          </a:xfrm>
          <a:prstGeom prst="rightBrace">
            <a:avLst>
              <a:gd name="adj1" fmla="val 44085"/>
              <a:gd name="adj2" fmla="val 49282"/>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下矢印 9"/>
          <p:cNvSpPr/>
          <p:nvPr/>
        </p:nvSpPr>
        <p:spPr>
          <a:xfrm>
            <a:off x="4175956" y="4867419"/>
            <a:ext cx="792088" cy="5418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395536" y="5409220"/>
            <a:ext cx="8352928" cy="1068736"/>
          </a:xfrm>
          <a:prstGeom prst="rect">
            <a:avLst/>
          </a:prstGeom>
          <a:noFill/>
          <a:ln w="25400">
            <a:solidFill>
              <a:srgbClr val="FF0000"/>
            </a:solidFill>
          </a:ln>
        </p:spPr>
        <p:txBody>
          <a:bodyPr wrap="square" lIns="108000" tIns="72000" rIns="108000" bIns="72000" rtlCol="0">
            <a:spAutoFit/>
          </a:bodyPr>
          <a:lstStyle/>
          <a:p>
            <a:pPr algn="just"/>
            <a:r>
              <a:rPr kumimoji="1" lang="ja-JP" altLang="en-US" sz="2000" dirty="0"/>
              <a:t>研修に参加した従事者が</a:t>
            </a:r>
            <a:r>
              <a:rPr lang="ja-JP" altLang="en-US" sz="2000" dirty="0"/>
              <a:t>精神障害者の障害特性を理解し、基本的な支援</a:t>
            </a:r>
            <a:br>
              <a:rPr lang="en-US" altLang="ja-JP" sz="2000" dirty="0"/>
            </a:br>
            <a:r>
              <a:rPr lang="ja-JP" altLang="en-US" sz="2000" dirty="0"/>
              <a:t>技法を学ぶことを通じて、精神障害者の自立と社会参加が促進されることを目的とする</a:t>
            </a:r>
            <a:endParaRPr kumimoji="1" lang="ja-JP" altLang="en-US" sz="2000" dirty="0"/>
          </a:p>
        </p:txBody>
      </p:sp>
      <p:sp>
        <p:nvSpPr>
          <p:cNvPr id="5" name="円/楕円 4"/>
          <p:cNvSpPr/>
          <p:nvPr/>
        </p:nvSpPr>
        <p:spPr>
          <a:xfrm rot="20875186">
            <a:off x="28378" y="3806310"/>
            <a:ext cx="1512168" cy="41889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しかし</a:t>
            </a:r>
            <a:r>
              <a:rPr kumimoji="1" lang="en-US" altLang="ja-JP" dirty="0">
                <a:solidFill>
                  <a:srgbClr val="FF0000"/>
                </a:solidFill>
              </a:rPr>
              <a:t>‥</a:t>
            </a:r>
            <a:endParaRPr kumimoji="1" lang="ja-JP" altLang="en-US" dirty="0">
              <a:solidFill>
                <a:srgbClr val="FF0000"/>
              </a:solidFill>
            </a:endParaRPr>
          </a:p>
        </p:txBody>
      </p:sp>
      <p:sp>
        <p:nvSpPr>
          <p:cNvPr id="11" name="スライド番号プレースホルダー 10"/>
          <p:cNvSpPr>
            <a:spLocks noGrp="1"/>
          </p:cNvSpPr>
          <p:nvPr>
            <p:ph type="sldNum" sz="quarter" idx="12"/>
          </p:nvPr>
        </p:nvSpPr>
        <p:spPr>
          <a:xfrm>
            <a:off x="6948264" y="6409926"/>
            <a:ext cx="2133600" cy="365125"/>
          </a:xfrm>
        </p:spPr>
        <p:txBody>
          <a:bodyPr/>
          <a:lstStyle/>
          <a:p>
            <a:fld id="{86A68F62-AFB5-4045-87F2-1924D194C3DB}" type="slidenum">
              <a:rPr kumimoji="1" lang="ja-JP" altLang="en-US" sz="2400" smtClean="0">
                <a:solidFill>
                  <a:schemeClr val="tx1"/>
                </a:solidFill>
                <a:latin typeface="ＭＳ Ｐゴシック" panose="020B0600070205080204" pitchFamily="50" charset="-128"/>
                <a:ea typeface="ＭＳ Ｐゴシック" panose="020B0600070205080204" pitchFamily="50" charset="-128"/>
              </a:rPr>
              <a:t>4</a:t>
            </a:fld>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14" name="タイトル 1"/>
          <p:cNvSpPr txBox="1">
            <a:spLocks/>
          </p:cNvSpPr>
          <p:nvPr/>
        </p:nvSpPr>
        <p:spPr>
          <a:xfrm>
            <a:off x="540000" y="252001"/>
            <a:ext cx="8136000" cy="648000"/>
          </a:xfrm>
          <a:prstGeom prst="rect">
            <a:avLst/>
          </a:prstGeom>
        </p:spPr>
        <p:txBody>
          <a:bodyPr vert="horz" lIns="91440" tIns="45720" rIns="91440" bIns="45720" rtlCol="0" anchor="t" anchorCtr="0">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a:latin typeface="ＭＳ Ｐゴシック" panose="020B0600070205080204" pitchFamily="50" charset="-128"/>
                <a:ea typeface="ＭＳ Ｐゴシック" panose="020B0600070205080204" pitchFamily="50" charset="-128"/>
              </a:rPr>
              <a:t>（１）</a:t>
            </a:r>
            <a:r>
              <a:rPr lang="ja-JP" altLang="en-US" sz="3600" dirty="0"/>
              <a:t>研修の目的</a:t>
            </a:r>
            <a:endParaRPr lang="ja-JP" altLang="en-US" sz="3600" dirty="0">
              <a:latin typeface="ＭＳ Ｐゴシック" panose="020B0600070205080204" pitchFamily="50" charset="-128"/>
              <a:ea typeface="ＭＳ Ｐゴシック" panose="020B0600070205080204" pitchFamily="50" charset="-128"/>
            </a:endParaRPr>
          </a:p>
        </p:txBody>
      </p:sp>
      <p:sp>
        <p:nvSpPr>
          <p:cNvPr id="15" name="テキスト ボックス 14"/>
          <p:cNvSpPr txBox="1"/>
          <p:nvPr/>
        </p:nvSpPr>
        <p:spPr>
          <a:xfrm>
            <a:off x="35496" y="6597352"/>
            <a:ext cx="2664296" cy="230832"/>
          </a:xfrm>
          <a:prstGeom prst="rect">
            <a:avLst/>
          </a:prstGeom>
          <a:noFill/>
        </p:spPr>
        <p:txBody>
          <a:bodyPr wrap="square" rtlCol="0">
            <a:spAutoFit/>
          </a:bodyPr>
          <a:lstStyle/>
          <a:p>
            <a:r>
              <a:rPr kumimoji="1" lang="en-US" altLang="ja-JP" sz="900" dirty="0"/>
              <a:t>©2016</a:t>
            </a:r>
            <a:r>
              <a:rPr kumimoji="1" lang="ja-JP" altLang="en-US" sz="900" dirty="0"/>
              <a:t>　公益社団法人日本精神保健福祉士協会</a:t>
            </a:r>
          </a:p>
        </p:txBody>
      </p:sp>
    </p:spTree>
    <p:extLst>
      <p:ext uri="{BB962C8B-B14F-4D97-AF65-F5344CB8AC3E}">
        <p14:creationId xmlns:p14="http://schemas.microsoft.com/office/powerpoint/2010/main" val="6094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10" descr="辛い表情の男性のイラスト（3段階）"/>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41984" y="2489599"/>
            <a:ext cx="1708785" cy="2738438"/>
          </a:xfrm>
          <a:prstGeom prst="rect">
            <a:avLst/>
          </a:prstGeom>
          <a:noFill/>
          <a:extLst>
            <a:ext uri="{909E8E84-426E-40DD-AFC4-6F175D3DCCD1}">
              <a14:hiddenFill xmlns:a14="http://schemas.microsoft.com/office/drawing/2010/main">
                <a:solidFill>
                  <a:srgbClr val="FFFFFF"/>
                </a:solidFill>
              </a14:hiddenFill>
            </a:ext>
          </a:extLst>
        </p:spPr>
      </p:pic>
      <p:sp>
        <p:nvSpPr>
          <p:cNvPr id="10" name="円形吹き出し 9"/>
          <p:cNvSpPr/>
          <p:nvPr/>
        </p:nvSpPr>
        <p:spPr>
          <a:xfrm>
            <a:off x="395536" y="1080220"/>
            <a:ext cx="1777966" cy="1260000"/>
          </a:xfrm>
          <a:prstGeom prst="wedgeEllipseCallout">
            <a:avLst>
              <a:gd name="adj1" fmla="val 86667"/>
              <a:gd name="adj2" fmla="val 68767"/>
            </a:avLst>
          </a:prstGeom>
          <a:solidFill>
            <a:schemeClr val="bg1">
              <a:lumMod val="95000"/>
            </a:schemeClr>
          </a:solidFill>
          <a:ln w="19050">
            <a:solidFill>
              <a:schemeClr val="bg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just"/>
            <a:r>
              <a:rPr kumimoji="1" lang="ja-JP" altLang="en-US" sz="1600" dirty="0">
                <a:solidFill>
                  <a:schemeClr val="tx1"/>
                </a:solidFill>
                <a:latin typeface="+mn-ea"/>
              </a:rPr>
              <a:t>１日に何回も</a:t>
            </a:r>
            <a:br>
              <a:rPr kumimoji="1" lang="en-US" altLang="ja-JP" sz="1600" dirty="0">
                <a:solidFill>
                  <a:schemeClr val="tx1"/>
                </a:solidFill>
                <a:latin typeface="+mn-ea"/>
              </a:rPr>
            </a:br>
            <a:r>
              <a:rPr kumimoji="1" lang="ja-JP" altLang="en-US" sz="1600" dirty="0">
                <a:solidFill>
                  <a:schemeClr val="tx1"/>
                </a:solidFill>
                <a:latin typeface="+mn-ea"/>
              </a:rPr>
              <a:t>電話がくる</a:t>
            </a:r>
            <a:r>
              <a:rPr lang="ja-JP" altLang="en-US" sz="1600" dirty="0">
                <a:solidFill>
                  <a:schemeClr val="tx1"/>
                </a:solidFill>
                <a:latin typeface="+mn-ea"/>
              </a:rPr>
              <a:t>の</a:t>
            </a:r>
            <a:br>
              <a:rPr kumimoji="1" lang="en-US" altLang="ja-JP" sz="1600" dirty="0">
                <a:solidFill>
                  <a:schemeClr val="tx1"/>
                </a:solidFill>
                <a:latin typeface="+mn-ea"/>
              </a:rPr>
            </a:br>
            <a:r>
              <a:rPr kumimoji="1" lang="ja-JP" altLang="en-US" sz="1600" dirty="0">
                <a:solidFill>
                  <a:schemeClr val="tx1"/>
                </a:solidFill>
                <a:latin typeface="+mn-ea"/>
              </a:rPr>
              <a:t>だけど</a:t>
            </a:r>
            <a:r>
              <a:rPr lang="ja-JP" altLang="en-US" sz="1600" dirty="0">
                <a:solidFill>
                  <a:schemeClr val="tx1"/>
                </a:solidFill>
                <a:latin typeface="+mn-ea"/>
              </a:rPr>
              <a:t>・・・</a:t>
            </a:r>
            <a:endParaRPr kumimoji="1" lang="ja-JP" altLang="en-US" sz="1600" dirty="0"/>
          </a:p>
        </p:txBody>
      </p:sp>
      <p:sp>
        <p:nvSpPr>
          <p:cNvPr id="11" name="円形吹き出し 10"/>
          <p:cNvSpPr/>
          <p:nvPr/>
        </p:nvSpPr>
        <p:spPr>
          <a:xfrm>
            <a:off x="539552" y="2452948"/>
            <a:ext cx="2340524" cy="1260000"/>
          </a:xfrm>
          <a:prstGeom prst="wedgeEllipseCallout">
            <a:avLst>
              <a:gd name="adj1" fmla="val 64214"/>
              <a:gd name="adj2" fmla="val 27784"/>
            </a:avLst>
          </a:prstGeom>
          <a:solidFill>
            <a:schemeClr val="bg1">
              <a:lumMod val="95000"/>
            </a:schemeClr>
          </a:solidFill>
          <a:ln w="19050">
            <a:solidFill>
              <a:schemeClr val="bg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just"/>
            <a:r>
              <a:rPr kumimoji="1" lang="ja-JP" altLang="en-US" sz="1600" dirty="0">
                <a:solidFill>
                  <a:schemeClr val="tx1"/>
                </a:solidFill>
              </a:rPr>
              <a:t>周りの人に意地悪をされていると言うのだけど</a:t>
            </a:r>
            <a:r>
              <a:rPr lang="ja-JP" altLang="en-US" sz="1600" dirty="0">
                <a:solidFill>
                  <a:schemeClr val="tx1"/>
                </a:solidFill>
              </a:rPr>
              <a:t>・・・</a:t>
            </a:r>
            <a:endParaRPr kumimoji="1" lang="ja-JP" altLang="en-US" sz="1600" dirty="0"/>
          </a:p>
        </p:txBody>
      </p:sp>
      <p:sp>
        <p:nvSpPr>
          <p:cNvPr id="12" name="円形吹き出し 11"/>
          <p:cNvSpPr/>
          <p:nvPr/>
        </p:nvSpPr>
        <p:spPr>
          <a:xfrm>
            <a:off x="6141914" y="3942699"/>
            <a:ext cx="2232247" cy="1260000"/>
          </a:xfrm>
          <a:prstGeom prst="wedgeEllipseCallout">
            <a:avLst>
              <a:gd name="adj1" fmla="val -57891"/>
              <a:gd name="adj2" fmla="val -32433"/>
            </a:avLst>
          </a:prstGeom>
          <a:solidFill>
            <a:schemeClr val="bg1">
              <a:lumMod val="95000"/>
            </a:schemeClr>
          </a:solidFill>
          <a:ln w="19050">
            <a:solidFill>
              <a:schemeClr val="bg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just"/>
            <a:r>
              <a:rPr kumimoji="1" lang="ja-JP" altLang="en-US" sz="1600" dirty="0">
                <a:solidFill>
                  <a:schemeClr val="tx1"/>
                </a:solidFill>
              </a:rPr>
              <a:t>必要なのに支援を</a:t>
            </a:r>
            <a:br>
              <a:rPr kumimoji="1" lang="en-US" altLang="ja-JP" sz="1600" dirty="0">
                <a:solidFill>
                  <a:schemeClr val="tx1"/>
                </a:solidFill>
              </a:rPr>
            </a:br>
            <a:r>
              <a:rPr kumimoji="1" lang="ja-JP" altLang="en-US" sz="1600" dirty="0">
                <a:solidFill>
                  <a:schemeClr val="tx1"/>
                </a:solidFill>
              </a:rPr>
              <a:t>拒否されてしまった</a:t>
            </a:r>
            <a:r>
              <a:rPr lang="ja-JP" altLang="en-US" sz="1600" dirty="0">
                <a:solidFill>
                  <a:schemeClr val="tx1"/>
                </a:solidFill>
              </a:rPr>
              <a:t>・・・</a:t>
            </a:r>
            <a:endParaRPr kumimoji="1" lang="ja-JP" altLang="en-US" sz="1600" dirty="0"/>
          </a:p>
        </p:txBody>
      </p:sp>
      <p:sp>
        <p:nvSpPr>
          <p:cNvPr id="13" name="円形吹き出し 12"/>
          <p:cNvSpPr/>
          <p:nvPr/>
        </p:nvSpPr>
        <p:spPr>
          <a:xfrm>
            <a:off x="6228182" y="2615066"/>
            <a:ext cx="2304257" cy="1260000"/>
          </a:xfrm>
          <a:prstGeom prst="wedgeEllipseCallout">
            <a:avLst>
              <a:gd name="adj1" fmla="val -66593"/>
              <a:gd name="adj2" fmla="val 23271"/>
            </a:avLst>
          </a:prstGeom>
          <a:solidFill>
            <a:schemeClr val="bg1">
              <a:lumMod val="95000"/>
            </a:schemeClr>
          </a:solidFill>
          <a:ln w="19050">
            <a:solidFill>
              <a:schemeClr val="bg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just"/>
            <a:r>
              <a:rPr kumimoji="1" lang="ja-JP" altLang="en-US" sz="1600" dirty="0">
                <a:solidFill>
                  <a:schemeClr val="tx1"/>
                </a:solidFill>
              </a:rPr>
              <a:t>訪問したけどドアを開けてくれない</a:t>
            </a:r>
            <a:r>
              <a:rPr lang="ja-JP" altLang="en-US" sz="1600" dirty="0">
                <a:solidFill>
                  <a:schemeClr val="tx1"/>
                </a:solidFill>
              </a:rPr>
              <a:t>・・・</a:t>
            </a:r>
            <a:endParaRPr kumimoji="1" lang="ja-JP" altLang="en-US" sz="1600" dirty="0"/>
          </a:p>
        </p:txBody>
      </p:sp>
      <p:sp>
        <p:nvSpPr>
          <p:cNvPr id="14" name="円形吹き出し 13"/>
          <p:cNvSpPr/>
          <p:nvPr/>
        </p:nvSpPr>
        <p:spPr>
          <a:xfrm>
            <a:off x="4602293" y="916478"/>
            <a:ext cx="1944216" cy="1311155"/>
          </a:xfrm>
          <a:prstGeom prst="wedgeEllipseCallout">
            <a:avLst>
              <a:gd name="adj1" fmla="val -36560"/>
              <a:gd name="adj2" fmla="val 70066"/>
            </a:avLst>
          </a:prstGeom>
          <a:solidFill>
            <a:schemeClr val="bg1">
              <a:lumMod val="95000"/>
            </a:schemeClr>
          </a:solidFill>
          <a:ln w="19050">
            <a:solidFill>
              <a:schemeClr val="bg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just"/>
            <a:r>
              <a:rPr kumimoji="1" lang="ja-JP" altLang="en-US" sz="1600" dirty="0">
                <a:solidFill>
                  <a:schemeClr val="tx1"/>
                </a:solidFill>
              </a:rPr>
              <a:t>急に怒り出したけど、どうして？</a:t>
            </a:r>
            <a:endParaRPr kumimoji="1" lang="ja-JP" altLang="en-US" sz="1600" dirty="0"/>
          </a:p>
        </p:txBody>
      </p:sp>
      <p:sp>
        <p:nvSpPr>
          <p:cNvPr id="15" name="円形吹き出し 14"/>
          <p:cNvSpPr/>
          <p:nvPr/>
        </p:nvSpPr>
        <p:spPr>
          <a:xfrm>
            <a:off x="2192120" y="916478"/>
            <a:ext cx="2304256" cy="1260000"/>
          </a:xfrm>
          <a:prstGeom prst="wedgeEllipseCallout">
            <a:avLst>
              <a:gd name="adj1" fmla="val 33043"/>
              <a:gd name="adj2" fmla="val 78646"/>
            </a:avLst>
          </a:prstGeom>
          <a:solidFill>
            <a:schemeClr val="bg1">
              <a:lumMod val="95000"/>
            </a:schemeClr>
          </a:solidFill>
          <a:ln w="19050">
            <a:solidFill>
              <a:schemeClr val="bg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just"/>
            <a:r>
              <a:rPr kumimoji="1" lang="ja-JP" altLang="en-US" sz="1600" dirty="0">
                <a:solidFill>
                  <a:schemeClr val="tx1"/>
                </a:solidFill>
              </a:rPr>
              <a:t>病状なのか性格の問題なのか分からない？</a:t>
            </a:r>
            <a:endParaRPr kumimoji="1" lang="ja-JP" altLang="en-US" sz="1600" dirty="0"/>
          </a:p>
        </p:txBody>
      </p:sp>
      <p:sp>
        <p:nvSpPr>
          <p:cNvPr id="16" name="円形吹き出し 15"/>
          <p:cNvSpPr/>
          <p:nvPr/>
        </p:nvSpPr>
        <p:spPr>
          <a:xfrm>
            <a:off x="2291151" y="5462319"/>
            <a:ext cx="2088232" cy="1260000"/>
          </a:xfrm>
          <a:prstGeom prst="wedgeEllipseCallout">
            <a:avLst>
              <a:gd name="adj1" fmla="val 22086"/>
              <a:gd name="adj2" fmla="val -75576"/>
            </a:avLst>
          </a:prstGeom>
          <a:solidFill>
            <a:schemeClr val="bg1">
              <a:lumMod val="95000"/>
            </a:schemeClr>
          </a:solidFill>
          <a:ln w="19050">
            <a:solidFill>
              <a:schemeClr val="bg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just"/>
            <a:r>
              <a:rPr kumimoji="1" lang="ja-JP" altLang="en-US" sz="1600" dirty="0">
                <a:solidFill>
                  <a:schemeClr val="tx1"/>
                </a:solidFill>
              </a:rPr>
              <a:t>支援するときの距離の取り方が難しい・・・</a:t>
            </a:r>
            <a:endParaRPr kumimoji="1" lang="ja-JP" altLang="en-US" sz="1600" dirty="0"/>
          </a:p>
        </p:txBody>
      </p:sp>
      <p:sp>
        <p:nvSpPr>
          <p:cNvPr id="17" name="円形吹き出し 16"/>
          <p:cNvSpPr/>
          <p:nvPr/>
        </p:nvSpPr>
        <p:spPr>
          <a:xfrm>
            <a:off x="155729" y="5152411"/>
            <a:ext cx="2135422" cy="1260000"/>
          </a:xfrm>
          <a:prstGeom prst="wedgeEllipseCallout">
            <a:avLst>
              <a:gd name="adj1" fmla="val 73388"/>
              <a:gd name="adj2" fmla="val -47760"/>
            </a:avLst>
          </a:prstGeom>
          <a:solidFill>
            <a:schemeClr val="bg1">
              <a:lumMod val="95000"/>
            </a:schemeClr>
          </a:solidFill>
          <a:ln w="19050">
            <a:solidFill>
              <a:schemeClr val="bg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just"/>
            <a:r>
              <a:rPr kumimoji="1" lang="ja-JP" altLang="en-US" sz="1600" dirty="0">
                <a:solidFill>
                  <a:schemeClr val="tx1"/>
                </a:solidFill>
              </a:rPr>
              <a:t>寝てばかりいるときと元気なときとのギャップがありすぎる</a:t>
            </a:r>
            <a:endParaRPr kumimoji="1" lang="ja-JP" altLang="en-US" sz="1600" dirty="0"/>
          </a:p>
        </p:txBody>
      </p:sp>
      <p:sp>
        <p:nvSpPr>
          <p:cNvPr id="18" name="円形吹き出し 17"/>
          <p:cNvSpPr/>
          <p:nvPr/>
        </p:nvSpPr>
        <p:spPr>
          <a:xfrm>
            <a:off x="4418763" y="5504507"/>
            <a:ext cx="1840571" cy="1260000"/>
          </a:xfrm>
          <a:prstGeom prst="wedgeEllipseCallout">
            <a:avLst>
              <a:gd name="adj1" fmla="val -31492"/>
              <a:gd name="adj2" fmla="val -63134"/>
            </a:avLst>
          </a:prstGeom>
          <a:solidFill>
            <a:schemeClr val="bg1">
              <a:lumMod val="95000"/>
            </a:schemeClr>
          </a:solidFill>
          <a:ln w="19050">
            <a:solidFill>
              <a:schemeClr val="bg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just"/>
            <a:r>
              <a:rPr kumimoji="1" lang="ja-JP" altLang="en-US" sz="1600" dirty="0">
                <a:solidFill>
                  <a:schemeClr val="tx1"/>
                </a:solidFill>
              </a:rPr>
              <a:t>どこまで手を出していいのだろうか？</a:t>
            </a:r>
            <a:endParaRPr kumimoji="1" lang="ja-JP" altLang="en-US" sz="1600" dirty="0"/>
          </a:p>
        </p:txBody>
      </p:sp>
      <p:sp>
        <p:nvSpPr>
          <p:cNvPr id="19" name="円形吹き出し 18"/>
          <p:cNvSpPr/>
          <p:nvPr/>
        </p:nvSpPr>
        <p:spPr>
          <a:xfrm>
            <a:off x="539552" y="3779683"/>
            <a:ext cx="2376265" cy="1260000"/>
          </a:xfrm>
          <a:prstGeom prst="wedgeEllipseCallout">
            <a:avLst>
              <a:gd name="adj1" fmla="val 76664"/>
              <a:gd name="adj2" fmla="val -14382"/>
            </a:avLst>
          </a:prstGeom>
          <a:solidFill>
            <a:schemeClr val="bg1">
              <a:lumMod val="95000"/>
            </a:schemeClr>
          </a:solidFill>
          <a:ln w="19050">
            <a:solidFill>
              <a:schemeClr val="bg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just"/>
            <a:r>
              <a:rPr kumimoji="1" lang="ja-JP" altLang="en-US" sz="1600" dirty="0">
                <a:solidFill>
                  <a:schemeClr val="tx1"/>
                </a:solidFill>
              </a:rPr>
              <a:t>「死にたい」と言われてどう返せばいいの？</a:t>
            </a:r>
            <a:endParaRPr kumimoji="1" lang="ja-JP" altLang="en-US" sz="1600" dirty="0"/>
          </a:p>
        </p:txBody>
      </p:sp>
      <p:sp>
        <p:nvSpPr>
          <p:cNvPr id="20" name="円形吹き出し 19"/>
          <p:cNvSpPr/>
          <p:nvPr/>
        </p:nvSpPr>
        <p:spPr>
          <a:xfrm>
            <a:off x="6592552" y="900000"/>
            <a:ext cx="2358149" cy="1608318"/>
          </a:xfrm>
          <a:prstGeom prst="wedgeEllipseCallout">
            <a:avLst>
              <a:gd name="adj1" fmla="val -74233"/>
              <a:gd name="adj2" fmla="val 60342"/>
            </a:avLst>
          </a:prstGeom>
          <a:solidFill>
            <a:schemeClr val="bg1">
              <a:lumMod val="95000"/>
            </a:schemeClr>
          </a:solidFill>
          <a:ln w="19050">
            <a:solidFill>
              <a:schemeClr val="bg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just"/>
            <a:r>
              <a:rPr kumimoji="1" lang="ja-JP" altLang="en-US" sz="1600" dirty="0">
                <a:solidFill>
                  <a:schemeClr val="tx1"/>
                </a:solidFill>
              </a:rPr>
              <a:t>先週片付けたばかりなのに、また散らかっている。</a:t>
            </a:r>
            <a:endParaRPr kumimoji="1" lang="en-US" altLang="ja-JP" sz="1600" dirty="0">
              <a:solidFill>
                <a:schemeClr val="tx1"/>
              </a:solidFill>
            </a:endParaRPr>
          </a:p>
          <a:p>
            <a:pPr algn="just"/>
            <a:r>
              <a:rPr kumimoji="1" lang="ja-JP" altLang="en-US" sz="1600" dirty="0">
                <a:solidFill>
                  <a:schemeClr val="tx1"/>
                </a:solidFill>
              </a:rPr>
              <a:t>役に立っているのかしら</a:t>
            </a:r>
            <a:r>
              <a:rPr lang="ja-JP" altLang="en-US" sz="1600" dirty="0">
                <a:solidFill>
                  <a:schemeClr val="tx1"/>
                </a:solidFill>
              </a:rPr>
              <a:t>・・・？</a:t>
            </a:r>
            <a:endParaRPr kumimoji="1" lang="ja-JP" altLang="en-US" sz="1600" dirty="0"/>
          </a:p>
        </p:txBody>
      </p:sp>
      <p:sp>
        <p:nvSpPr>
          <p:cNvPr id="21" name="円形吹き出し 20"/>
          <p:cNvSpPr/>
          <p:nvPr/>
        </p:nvSpPr>
        <p:spPr>
          <a:xfrm>
            <a:off x="6277744" y="5239156"/>
            <a:ext cx="2470720" cy="1260000"/>
          </a:xfrm>
          <a:prstGeom prst="wedgeEllipseCallout">
            <a:avLst>
              <a:gd name="adj1" fmla="val -61761"/>
              <a:gd name="adj2" fmla="val -50733"/>
            </a:avLst>
          </a:prstGeom>
          <a:solidFill>
            <a:schemeClr val="bg1">
              <a:lumMod val="95000"/>
            </a:schemeClr>
          </a:solidFill>
          <a:ln w="19050">
            <a:solidFill>
              <a:schemeClr val="bg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just"/>
            <a:r>
              <a:rPr kumimoji="1" lang="ja-JP" altLang="en-US" sz="1600" dirty="0">
                <a:solidFill>
                  <a:schemeClr val="tx1"/>
                </a:solidFill>
              </a:rPr>
              <a:t>通院先と連携したいけど、敷居が高いな</a:t>
            </a:r>
            <a:r>
              <a:rPr lang="ja-JP" altLang="en-US" sz="1600" dirty="0">
                <a:solidFill>
                  <a:schemeClr val="tx1"/>
                </a:solidFill>
              </a:rPr>
              <a:t>・・・</a:t>
            </a:r>
            <a:endParaRPr kumimoji="1" lang="ja-JP" altLang="en-US" sz="1600" dirty="0"/>
          </a:p>
        </p:txBody>
      </p:sp>
      <p:sp>
        <p:nvSpPr>
          <p:cNvPr id="2" name="スライド番号プレースホルダー 1"/>
          <p:cNvSpPr>
            <a:spLocks noGrp="1"/>
          </p:cNvSpPr>
          <p:nvPr>
            <p:ph type="sldNum" sz="quarter" idx="12"/>
          </p:nvPr>
        </p:nvSpPr>
        <p:spPr>
          <a:xfrm>
            <a:off x="6867009" y="6352788"/>
            <a:ext cx="2140410" cy="387638"/>
          </a:xfrm>
        </p:spPr>
        <p:txBody>
          <a:bodyPr vert="horz" lIns="91440" tIns="45720" rIns="91440" bIns="45720" rtlCol="0" anchor="ctr"/>
          <a:lstStyle/>
          <a:p>
            <a:fld id="{86A68F62-AFB5-4045-87F2-1924D194C3DB}" type="slidenum">
              <a:rPr lang="ja-JP" altLang="en-US" sz="2400">
                <a:solidFill>
                  <a:schemeClr val="tx1"/>
                </a:solidFill>
                <a:latin typeface="ＭＳ Ｐゴシック" panose="020B0600070205080204" pitchFamily="50" charset="-128"/>
                <a:ea typeface="ＭＳ Ｐゴシック" panose="020B0600070205080204" pitchFamily="50" charset="-128"/>
              </a:rPr>
              <a:pPr/>
              <a:t>5</a:t>
            </a:fld>
            <a:endParaRPr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22" name="タイトル 1"/>
          <p:cNvSpPr txBox="1">
            <a:spLocks/>
          </p:cNvSpPr>
          <p:nvPr/>
        </p:nvSpPr>
        <p:spPr>
          <a:xfrm>
            <a:off x="540000" y="252000"/>
            <a:ext cx="8136000" cy="648000"/>
          </a:xfrm>
          <a:prstGeom prst="rect">
            <a:avLst/>
          </a:prstGeom>
        </p:spPr>
        <p:txBody>
          <a:bodyPr vert="horz" lIns="0" tIns="45720" rIns="0" bIns="4572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ＭＳ Ｐゴシック" panose="020B0600070205080204" pitchFamily="50" charset="-128"/>
                <a:ea typeface="ＭＳ Ｐゴシック" panose="020B0600070205080204" pitchFamily="50" charset="-128"/>
              </a:rPr>
              <a:t>（２）</a:t>
            </a:r>
            <a:r>
              <a:rPr lang="ja-JP" altLang="en-US" sz="2200" b="1" dirty="0"/>
              <a:t>こんなことで困っていたり対応に不安を感じたりしていませんか？</a:t>
            </a:r>
            <a:endParaRPr lang="ja-JP" altLang="en-US" sz="2200" dirty="0">
              <a:latin typeface="ＭＳ Ｐゴシック" panose="020B0600070205080204" pitchFamily="50" charset="-128"/>
              <a:ea typeface="ＭＳ Ｐゴシック" panose="020B0600070205080204" pitchFamily="50" charset="-128"/>
            </a:endParaRPr>
          </a:p>
        </p:txBody>
      </p:sp>
      <p:sp>
        <p:nvSpPr>
          <p:cNvPr id="23" name="テキスト ボックス 22"/>
          <p:cNvSpPr txBox="1"/>
          <p:nvPr/>
        </p:nvSpPr>
        <p:spPr>
          <a:xfrm>
            <a:off x="35496" y="6597352"/>
            <a:ext cx="2664296" cy="230832"/>
          </a:xfrm>
          <a:prstGeom prst="rect">
            <a:avLst/>
          </a:prstGeom>
          <a:noFill/>
        </p:spPr>
        <p:txBody>
          <a:bodyPr wrap="square" rtlCol="0">
            <a:spAutoFit/>
          </a:bodyPr>
          <a:lstStyle/>
          <a:p>
            <a:r>
              <a:rPr kumimoji="1" lang="en-US" altLang="ja-JP" sz="900" dirty="0"/>
              <a:t>©2016</a:t>
            </a:r>
            <a:r>
              <a:rPr kumimoji="1" lang="ja-JP" altLang="en-US" sz="900" dirty="0"/>
              <a:t>　公益社団法人日本精神保健福祉士協会</a:t>
            </a:r>
          </a:p>
        </p:txBody>
      </p:sp>
    </p:spTree>
    <p:extLst>
      <p:ext uri="{BB962C8B-B14F-4D97-AF65-F5344CB8AC3E}">
        <p14:creationId xmlns:p14="http://schemas.microsoft.com/office/powerpoint/2010/main" val="607609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04000" y="1600200"/>
            <a:ext cx="8136000" cy="4853136"/>
          </a:xfrm>
        </p:spPr>
        <p:txBody>
          <a:bodyPr>
            <a:normAutofit fontScale="62500" lnSpcReduction="20000"/>
          </a:bodyPr>
          <a:lstStyle/>
          <a:p>
            <a:pPr marL="0" indent="252000" algn="just">
              <a:lnSpc>
                <a:spcPts val="3800"/>
              </a:lnSpc>
              <a:buNone/>
            </a:pPr>
            <a:r>
              <a:rPr lang="ja-JP" altLang="en-US" sz="4000" dirty="0"/>
              <a:t>この研修では、</a:t>
            </a:r>
            <a:r>
              <a:rPr kumimoji="1" lang="ja-JP" altLang="en-US" sz="4000" dirty="0"/>
              <a:t>たくさんの精神疾患がある中で、皆さんが出会う可能性が高い、次の疾患について、その特性と対応技法、そしてよりよい支援のための連携のあり方について、</a:t>
            </a:r>
            <a:br>
              <a:rPr kumimoji="1" lang="en-US" altLang="ja-JP" sz="4000" dirty="0"/>
            </a:br>
            <a:r>
              <a:rPr kumimoji="1" lang="ja-JP" altLang="en-US" sz="4000" dirty="0"/>
              <a:t>講義と演習を織り交ぜて学んでいただきます</a:t>
            </a:r>
            <a:endParaRPr kumimoji="1" lang="en-US" altLang="ja-JP" sz="4000" dirty="0"/>
          </a:p>
          <a:p>
            <a:pPr marL="0" indent="0" algn="just">
              <a:buNone/>
            </a:pPr>
            <a:endParaRPr kumimoji="1" lang="en-US" altLang="ja-JP" dirty="0"/>
          </a:p>
          <a:p>
            <a:pPr marL="800100" indent="-457200" algn="just">
              <a:buFont typeface="Wingdings" panose="05000000000000000000" pitchFamily="2" charset="2"/>
              <a:buChar char="n"/>
            </a:pPr>
            <a:r>
              <a:rPr kumimoji="1" lang="ja-JP" altLang="en-US" sz="4500" b="1" dirty="0">
                <a:ln w="0"/>
                <a:solidFill>
                  <a:schemeClr val="accent1"/>
                </a:solidFill>
                <a:effectLst>
                  <a:outerShdw blurRad="38100" dist="25400" dir="5400000" algn="ctr" rotWithShape="0">
                    <a:srgbClr val="6E747A">
                      <a:alpha val="43000"/>
                    </a:srgbClr>
                  </a:outerShdw>
                </a:effectLst>
              </a:rPr>
              <a:t>統合失調症</a:t>
            </a:r>
            <a:endParaRPr kumimoji="1" lang="en-US" altLang="ja-JP" sz="4500" b="1" dirty="0">
              <a:ln w="0"/>
              <a:solidFill>
                <a:schemeClr val="accent1"/>
              </a:solidFill>
              <a:effectLst>
                <a:outerShdw blurRad="38100" dist="25400" dir="5400000" algn="ctr" rotWithShape="0">
                  <a:srgbClr val="6E747A">
                    <a:alpha val="43000"/>
                  </a:srgbClr>
                </a:outerShdw>
              </a:effectLst>
            </a:endParaRPr>
          </a:p>
          <a:p>
            <a:pPr marL="800100" indent="-457200" algn="just">
              <a:spcBef>
                <a:spcPts val="1200"/>
              </a:spcBef>
              <a:buFont typeface="Wingdings" panose="05000000000000000000" pitchFamily="2" charset="2"/>
              <a:buChar char="n"/>
            </a:pPr>
            <a:r>
              <a:rPr kumimoji="1" lang="ja-JP" altLang="en-US" sz="4500" b="1" dirty="0">
                <a:ln w="0"/>
                <a:solidFill>
                  <a:schemeClr val="accent1"/>
                </a:solidFill>
                <a:effectLst>
                  <a:outerShdw blurRad="38100" dist="25400" dir="5400000" algn="ctr" rotWithShape="0">
                    <a:srgbClr val="6E747A">
                      <a:alpha val="43000"/>
                    </a:srgbClr>
                  </a:outerShdw>
                </a:effectLst>
              </a:rPr>
              <a:t>気分障害（</a:t>
            </a:r>
            <a:r>
              <a:rPr lang="ja-JP" altLang="en-US" sz="4500" b="1" dirty="0">
                <a:ln w="0"/>
                <a:solidFill>
                  <a:schemeClr val="accent1"/>
                </a:solidFill>
                <a:effectLst>
                  <a:outerShdw blurRad="38100" dist="25400" dir="5400000" algn="ctr" rotWithShape="0">
                    <a:srgbClr val="6E747A">
                      <a:alpha val="43000"/>
                    </a:srgbClr>
                  </a:outerShdw>
                </a:effectLst>
              </a:rPr>
              <a:t>うつ病、</a:t>
            </a:r>
            <a:r>
              <a:rPr kumimoji="1" lang="ja-JP" altLang="en-US" sz="4500" b="1" dirty="0">
                <a:ln w="0"/>
                <a:solidFill>
                  <a:schemeClr val="accent1"/>
                </a:solidFill>
                <a:effectLst>
                  <a:outerShdw blurRad="38100" dist="25400" dir="5400000" algn="ctr" rotWithShape="0">
                    <a:srgbClr val="6E747A">
                      <a:alpha val="43000"/>
                    </a:srgbClr>
                  </a:outerShdw>
                </a:effectLst>
              </a:rPr>
              <a:t>双極性障害）</a:t>
            </a:r>
            <a:endParaRPr kumimoji="1" lang="en-US" altLang="ja-JP" sz="4500" b="1" dirty="0">
              <a:ln w="0"/>
              <a:solidFill>
                <a:schemeClr val="accent1"/>
              </a:solidFill>
              <a:effectLst>
                <a:outerShdw blurRad="38100" dist="25400" dir="5400000" algn="ctr" rotWithShape="0">
                  <a:srgbClr val="6E747A">
                    <a:alpha val="43000"/>
                  </a:srgbClr>
                </a:outerShdw>
              </a:effectLst>
            </a:endParaRPr>
          </a:p>
          <a:p>
            <a:pPr marL="800100" indent="-457200" algn="just">
              <a:spcBef>
                <a:spcPts val="1200"/>
              </a:spcBef>
              <a:buFont typeface="Wingdings" panose="05000000000000000000" pitchFamily="2" charset="2"/>
              <a:buChar char="n"/>
            </a:pPr>
            <a:r>
              <a:rPr kumimoji="1" lang="ja-JP" altLang="en-US" sz="4500" b="1" dirty="0">
                <a:ln w="0"/>
                <a:solidFill>
                  <a:schemeClr val="accent1"/>
                </a:solidFill>
                <a:effectLst>
                  <a:outerShdw blurRad="38100" dist="25400" dir="5400000" algn="ctr" rotWithShape="0">
                    <a:srgbClr val="6E747A">
                      <a:alpha val="43000"/>
                    </a:srgbClr>
                  </a:outerShdw>
                </a:effectLst>
              </a:rPr>
              <a:t>老年期の精神障害（高齢の統合失調症を含む）</a:t>
            </a:r>
            <a:endParaRPr kumimoji="1" lang="en-US" altLang="ja-JP" sz="4500" b="1" dirty="0">
              <a:ln w="0"/>
              <a:solidFill>
                <a:schemeClr val="accent1"/>
              </a:solidFill>
              <a:effectLst>
                <a:outerShdw blurRad="38100" dist="25400" dir="5400000" algn="ctr" rotWithShape="0">
                  <a:srgbClr val="6E747A">
                    <a:alpha val="43000"/>
                  </a:srgbClr>
                </a:outerShdw>
              </a:effectLst>
            </a:endParaRPr>
          </a:p>
          <a:p>
            <a:pPr marL="800100" indent="-457200" algn="just">
              <a:spcBef>
                <a:spcPts val="1200"/>
              </a:spcBef>
              <a:buFont typeface="Wingdings" panose="05000000000000000000" pitchFamily="2" charset="2"/>
              <a:buChar char="n"/>
            </a:pPr>
            <a:r>
              <a:rPr lang="ja-JP" altLang="en-US" sz="4500" b="1" dirty="0">
                <a:ln w="0"/>
                <a:solidFill>
                  <a:schemeClr val="accent1"/>
                </a:solidFill>
                <a:effectLst>
                  <a:outerShdw blurRad="38100" dist="25400" dir="5400000" algn="ctr" rotWithShape="0">
                    <a:srgbClr val="6E747A">
                      <a:alpha val="43000"/>
                    </a:srgbClr>
                  </a:outerShdw>
                </a:effectLst>
              </a:rPr>
              <a:t>アルコール依存症</a:t>
            </a:r>
            <a:endParaRPr kumimoji="1" lang="en-US" altLang="ja-JP" sz="4500" b="1" dirty="0">
              <a:ln w="0"/>
              <a:solidFill>
                <a:schemeClr val="accent1"/>
              </a:solidFill>
              <a:effectLst>
                <a:outerShdw blurRad="38100" dist="25400" dir="5400000" algn="ctr" rotWithShape="0">
                  <a:srgbClr val="6E747A">
                    <a:alpha val="43000"/>
                  </a:srgbClr>
                </a:outerShdw>
              </a:effectLst>
            </a:endParaRPr>
          </a:p>
          <a:p>
            <a:pPr marL="800100" indent="-457200" algn="just">
              <a:spcBef>
                <a:spcPts val="1200"/>
              </a:spcBef>
              <a:buFont typeface="Wingdings" panose="05000000000000000000" pitchFamily="2" charset="2"/>
              <a:buChar char="n"/>
            </a:pPr>
            <a:r>
              <a:rPr lang="ja-JP" altLang="en-US" sz="4500" b="1" dirty="0">
                <a:ln w="0"/>
                <a:solidFill>
                  <a:schemeClr val="accent1"/>
                </a:solidFill>
                <a:effectLst>
                  <a:outerShdw blurRad="38100" dist="25400" dir="5400000" algn="ctr" rotWithShape="0">
                    <a:srgbClr val="6E747A">
                      <a:alpha val="43000"/>
                    </a:srgbClr>
                  </a:outerShdw>
                </a:effectLst>
              </a:rPr>
              <a:t>発達障害</a:t>
            </a:r>
            <a:endParaRPr kumimoji="1" lang="ja-JP" altLang="en-US" sz="4500" b="1" dirty="0">
              <a:ln w="0"/>
              <a:solidFill>
                <a:schemeClr val="accent1"/>
              </a:solidFill>
              <a:effectLst>
                <a:outerShdw blurRad="38100" dist="25400" dir="5400000" algn="ctr" rotWithShape="0">
                  <a:srgbClr val="6E747A">
                    <a:alpha val="43000"/>
                  </a:srgbClr>
                </a:outerShdw>
              </a:effectLst>
            </a:endParaRPr>
          </a:p>
        </p:txBody>
      </p:sp>
      <p:sp>
        <p:nvSpPr>
          <p:cNvPr id="4" name="スライド番号プレースホルダー 3"/>
          <p:cNvSpPr>
            <a:spLocks noGrp="1"/>
          </p:cNvSpPr>
          <p:nvPr>
            <p:ph type="sldNum" sz="quarter" idx="12"/>
          </p:nvPr>
        </p:nvSpPr>
        <p:spPr>
          <a:xfrm>
            <a:off x="6732240" y="6309320"/>
            <a:ext cx="2133600" cy="365125"/>
          </a:xfrm>
        </p:spPr>
        <p:txBody>
          <a:bodyPr/>
          <a:lstStyle/>
          <a:p>
            <a:fld id="{86A68F62-AFB5-4045-87F2-1924D194C3DB}" type="slidenum">
              <a:rPr kumimoji="1" lang="ja-JP" altLang="en-US" sz="2400" smtClean="0">
                <a:solidFill>
                  <a:schemeClr val="tx1"/>
                </a:solidFill>
                <a:latin typeface="ＭＳ Ｐゴシック" panose="020B0600070205080204" pitchFamily="50" charset="-128"/>
                <a:ea typeface="ＭＳ Ｐゴシック" panose="020B0600070205080204" pitchFamily="50" charset="-128"/>
              </a:rPr>
              <a:t>6</a:t>
            </a:fld>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5" name="タイトル 1"/>
          <p:cNvSpPr txBox="1">
            <a:spLocks/>
          </p:cNvSpPr>
          <p:nvPr/>
        </p:nvSpPr>
        <p:spPr>
          <a:xfrm>
            <a:off x="540000" y="540000"/>
            <a:ext cx="8136000" cy="648000"/>
          </a:xfrm>
          <a:prstGeom prst="rect">
            <a:avLst/>
          </a:prstGeom>
        </p:spPr>
        <p:txBody>
          <a:bodyPr vert="horz" lIns="91440" tIns="45720" rIns="91440" bIns="45720" rtlCol="0" anchor="t" anchorCtr="0">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a:latin typeface="ＭＳ Ｐゴシック" panose="020B0600070205080204" pitchFamily="50" charset="-128"/>
                <a:ea typeface="ＭＳ Ｐゴシック" panose="020B0600070205080204" pitchFamily="50" charset="-128"/>
              </a:rPr>
              <a:t>（３）</a:t>
            </a:r>
            <a:r>
              <a:rPr lang="ja-JP" altLang="en-US" sz="3600" dirty="0"/>
              <a:t>この研修の流れ</a:t>
            </a:r>
            <a:endParaRPr lang="ja-JP" altLang="en-US" sz="3600" dirty="0">
              <a:latin typeface="ＭＳ Ｐゴシック" panose="020B0600070205080204" pitchFamily="50" charset="-128"/>
              <a:ea typeface="ＭＳ Ｐゴシック" panose="020B0600070205080204" pitchFamily="50" charset="-128"/>
            </a:endParaRPr>
          </a:p>
        </p:txBody>
      </p:sp>
      <p:sp>
        <p:nvSpPr>
          <p:cNvPr id="6" name="テキスト ボックス 5"/>
          <p:cNvSpPr txBox="1"/>
          <p:nvPr/>
        </p:nvSpPr>
        <p:spPr>
          <a:xfrm>
            <a:off x="35496" y="6597352"/>
            <a:ext cx="2664296" cy="230832"/>
          </a:xfrm>
          <a:prstGeom prst="rect">
            <a:avLst/>
          </a:prstGeom>
          <a:noFill/>
        </p:spPr>
        <p:txBody>
          <a:bodyPr wrap="square" rtlCol="0">
            <a:spAutoFit/>
          </a:bodyPr>
          <a:lstStyle/>
          <a:p>
            <a:r>
              <a:rPr kumimoji="1" lang="en-US" altLang="ja-JP" sz="900" dirty="0"/>
              <a:t>©2016</a:t>
            </a:r>
            <a:r>
              <a:rPr kumimoji="1" lang="ja-JP" altLang="en-US" sz="900" dirty="0"/>
              <a:t>　公益社団法人日本精神保健福祉士協会</a:t>
            </a:r>
          </a:p>
        </p:txBody>
      </p:sp>
    </p:spTree>
    <p:extLst>
      <p:ext uri="{BB962C8B-B14F-4D97-AF65-F5344CB8AC3E}">
        <p14:creationId xmlns:p14="http://schemas.microsoft.com/office/powerpoint/2010/main" val="937157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6A68F62-AFB5-4045-87F2-1924D194C3DB}" type="slidenum">
              <a:rPr kumimoji="1" lang="ja-JP" altLang="en-US" sz="2400" smtClean="0">
                <a:solidFill>
                  <a:schemeClr val="tx1"/>
                </a:solidFill>
                <a:latin typeface="ＭＳ Ｐゴシック" panose="020B0600070205080204" pitchFamily="50" charset="-128"/>
                <a:ea typeface="ＭＳ Ｐゴシック" panose="020B0600070205080204" pitchFamily="50" charset="-128"/>
              </a:rPr>
              <a:t>7</a:t>
            </a:fld>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4" name="タイトル 3"/>
          <p:cNvSpPr txBox="1">
            <a:spLocks/>
          </p:cNvSpPr>
          <p:nvPr/>
        </p:nvSpPr>
        <p:spPr>
          <a:xfrm>
            <a:off x="1260000" y="2520000"/>
            <a:ext cx="6655968" cy="1362075"/>
          </a:xfrm>
          <a:prstGeom prst="rect">
            <a:avLst/>
          </a:prstGeom>
        </p:spPr>
        <p:txBody>
          <a:bodyPr vert="horz" lIns="91440" tIns="45720" rIns="91440" bIns="45720" rtlCol="0" anchor="t">
            <a:noAutofit/>
          </a:bodyPr>
          <a:lstStyle>
            <a:lvl1pPr algn="l" defTabSz="914400" rtl="0" eaLnBrk="1" latinLnBrk="0" hangingPunct="1">
              <a:spcBef>
                <a:spcPct val="0"/>
              </a:spcBef>
              <a:buNone/>
              <a:defRPr kumimoji="1" sz="4000" b="1" kern="1200" cap="all">
                <a:solidFill>
                  <a:schemeClr val="tx1"/>
                </a:solidFill>
                <a:latin typeface="+mj-lt"/>
                <a:ea typeface="+mj-ea"/>
                <a:cs typeface="+mj-cs"/>
              </a:defRPr>
            </a:lvl1pPr>
          </a:lstStyle>
          <a:p>
            <a:r>
              <a:rPr lang="ja-JP" altLang="en-US" b="0" dirty="0"/>
              <a:t>２．精神障害者の障害特性の</a:t>
            </a:r>
            <a:br>
              <a:rPr lang="en-US" altLang="ja-JP" b="0" dirty="0"/>
            </a:br>
            <a:r>
              <a:rPr lang="en-US" altLang="ja-JP" b="0" dirty="0"/>
              <a:t>      </a:t>
            </a:r>
            <a:r>
              <a:rPr lang="ja-JP" altLang="en-US" b="0" dirty="0"/>
              <a:t>総論的理解</a:t>
            </a:r>
          </a:p>
        </p:txBody>
      </p:sp>
      <p:sp>
        <p:nvSpPr>
          <p:cNvPr id="5" name="テキスト ボックス 4"/>
          <p:cNvSpPr txBox="1"/>
          <p:nvPr/>
        </p:nvSpPr>
        <p:spPr>
          <a:xfrm>
            <a:off x="35496" y="6597352"/>
            <a:ext cx="2664296" cy="230832"/>
          </a:xfrm>
          <a:prstGeom prst="rect">
            <a:avLst/>
          </a:prstGeom>
          <a:noFill/>
        </p:spPr>
        <p:txBody>
          <a:bodyPr wrap="square" rtlCol="0">
            <a:spAutoFit/>
          </a:bodyPr>
          <a:lstStyle/>
          <a:p>
            <a:r>
              <a:rPr kumimoji="1" lang="en-US" altLang="ja-JP" sz="900" dirty="0"/>
              <a:t>©2016</a:t>
            </a:r>
            <a:r>
              <a:rPr kumimoji="1" lang="ja-JP" altLang="en-US" sz="900" dirty="0"/>
              <a:t>　公益社団法人日本精神保健福祉士協会</a:t>
            </a:r>
          </a:p>
        </p:txBody>
      </p:sp>
    </p:spTree>
    <p:extLst>
      <p:ext uri="{BB962C8B-B14F-4D97-AF65-F5344CB8AC3E}">
        <p14:creationId xmlns:p14="http://schemas.microsoft.com/office/powerpoint/2010/main" val="3779276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a:spLocks noGrp="1"/>
          </p:cNvSpPr>
          <p:nvPr>
            <p:ph sz="quarter" idx="2"/>
          </p:nvPr>
        </p:nvSpPr>
        <p:spPr>
          <a:xfrm>
            <a:off x="4648200" y="985664"/>
            <a:ext cx="4038600" cy="2001322"/>
          </a:xfrm>
        </p:spPr>
        <p:txBody>
          <a:bodyPr>
            <a:normAutofit/>
          </a:bodyPr>
          <a:lstStyle/>
          <a:p>
            <a:pPr marL="0" indent="0" algn="just">
              <a:buNone/>
            </a:pPr>
            <a:r>
              <a:rPr kumimoji="1" lang="ja-JP" altLang="en-US" sz="2400" b="1" dirty="0">
                <a:solidFill>
                  <a:srgbClr val="0070C0"/>
                </a:solidFill>
              </a:rPr>
              <a:t>精神</a:t>
            </a:r>
            <a:r>
              <a:rPr kumimoji="1" lang="ja-JP" altLang="en-US" sz="2400" b="1">
                <a:solidFill>
                  <a:srgbClr val="0070C0"/>
                </a:solidFill>
              </a:rPr>
              <a:t>保健福祉法</a:t>
            </a:r>
            <a:endParaRPr kumimoji="1" lang="en-US" altLang="ja-JP" sz="2400" b="1" dirty="0">
              <a:solidFill>
                <a:srgbClr val="0070C0"/>
              </a:solidFill>
            </a:endParaRPr>
          </a:p>
          <a:p>
            <a:pPr algn="just">
              <a:buFont typeface="Wingdings" panose="05000000000000000000" pitchFamily="2" charset="2"/>
              <a:buChar char="Ø"/>
            </a:pPr>
            <a:r>
              <a:rPr lang="ja-JP" altLang="en-US" sz="1600" dirty="0"/>
              <a:t>この法律で「精神障害者」とは、統合失調症、精神作用物質による急性中毒又は</a:t>
            </a:r>
            <a:br>
              <a:rPr lang="en-US" altLang="ja-JP" sz="1600" dirty="0"/>
            </a:br>
            <a:r>
              <a:rPr lang="ja-JP" altLang="en-US" sz="1600" dirty="0"/>
              <a:t>その依存症、知的障害、精神病質その他の精神疾患を有する者をいう </a:t>
            </a:r>
            <a:endParaRPr kumimoji="1" lang="ja-JP" altLang="en-US" sz="1600" dirty="0"/>
          </a:p>
        </p:txBody>
      </p:sp>
      <p:sp>
        <p:nvSpPr>
          <p:cNvPr id="7" name="コンテンツ プレースホルダー 6"/>
          <p:cNvSpPr>
            <a:spLocks noGrp="1"/>
          </p:cNvSpPr>
          <p:nvPr>
            <p:ph sz="quarter" idx="3"/>
          </p:nvPr>
        </p:nvSpPr>
        <p:spPr>
          <a:xfrm>
            <a:off x="4637856" y="3627703"/>
            <a:ext cx="4038600" cy="2514747"/>
          </a:xfrm>
        </p:spPr>
        <p:txBody>
          <a:bodyPr>
            <a:normAutofit/>
          </a:bodyPr>
          <a:lstStyle/>
          <a:p>
            <a:pPr marL="0" indent="0" algn="just">
              <a:buNone/>
            </a:pPr>
            <a:r>
              <a:rPr kumimoji="1" lang="ja-JP" altLang="en-US" sz="2400" b="1" dirty="0">
                <a:solidFill>
                  <a:srgbClr val="0070C0"/>
                </a:solidFill>
              </a:rPr>
              <a:t>障害者基本法</a:t>
            </a:r>
            <a:endParaRPr kumimoji="1" lang="en-US" altLang="ja-JP" sz="2400" b="1" dirty="0">
              <a:solidFill>
                <a:srgbClr val="0070C0"/>
              </a:solidFill>
            </a:endParaRPr>
          </a:p>
          <a:p>
            <a:pPr algn="just">
              <a:buFont typeface="Wingdings" panose="05000000000000000000" pitchFamily="2" charset="2"/>
              <a:buChar char="Ø"/>
            </a:pPr>
            <a:r>
              <a:rPr lang="ja-JP" altLang="en-US" sz="1600" dirty="0"/>
              <a:t>身体障害、知的障害、精神障害（発達障害を含む）その他の心身の機能の障害（以下「障害」と総称する）がある者であって、障害及び社会的障壁により継続的に日常生活又は社会生活に相当な</a:t>
            </a:r>
            <a:br>
              <a:rPr lang="en-US" altLang="ja-JP" sz="1600" dirty="0"/>
            </a:br>
            <a:r>
              <a:rPr lang="ja-JP" altLang="en-US" sz="1600" dirty="0"/>
              <a:t>制限を受ける状態にあるものをいう </a:t>
            </a:r>
            <a:endParaRPr kumimoji="1" lang="ja-JP" altLang="en-US" sz="1600" dirty="0"/>
          </a:p>
        </p:txBody>
      </p:sp>
      <p:grpSp>
        <p:nvGrpSpPr>
          <p:cNvPr id="5" name="グループ化 4"/>
          <p:cNvGrpSpPr/>
          <p:nvPr/>
        </p:nvGrpSpPr>
        <p:grpSpPr>
          <a:xfrm>
            <a:off x="755575" y="1174991"/>
            <a:ext cx="3600000" cy="5158443"/>
            <a:chOff x="685129" y="1520788"/>
            <a:chExt cx="3600000" cy="5158443"/>
          </a:xfrm>
        </p:grpSpPr>
        <p:sp>
          <p:nvSpPr>
            <p:cNvPr id="11" name="円/楕円 10"/>
            <p:cNvSpPr/>
            <p:nvPr/>
          </p:nvSpPr>
          <p:spPr>
            <a:xfrm>
              <a:off x="685130" y="1520788"/>
              <a:ext cx="3578433" cy="3096344"/>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円/楕円 9"/>
            <p:cNvSpPr/>
            <p:nvPr/>
          </p:nvSpPr>
          <p:spPr>
            <a:xfrm>
              <a:off x="1619672" y="2055035"/>
              <a:ext cx="2623386" cy="20278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 name="円/楕円 7"/>
            <p:cNvSpPr/>
            <p:nvPr/>
          </p:nvSpPr>
          <p:spPr>
            <a:xfrm>
              <a:off x="2395666" y="2420888"/>
              <a:ext cx="1831298" cy="1296143"/>
            </a:xfrm>
            <a:prstGeom prst="ellipse">
              <a:avLst/>
            </a:prstGeom>
            <a:solidFill>
              <a:srgbClr val="FFFF0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13" name="直線コネクタ 12"/>
            <p:cNvCxnSpPr>
              <a:stCxn id="11" idx="2"/>
            </p:cNvCxnSpPr>
            <p:nvPr/>
          </p:nvCxnSpPr>
          <p:spPr>
            <a:xfrm>
              <a:off x="685130" y="3068960"/>
              <a:ext cx="25474" cy="3544287"/>
            </a:xfrm>
            <a:prstGeom prst="line">
              <a:avLst/>
            </a:prstGeom>
            <a:ln w="254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263563" y="3068960"/>
              <a:ext cx="18916" cy="3515712"/>
            </a:xfrm>
            <a:prstGeom prst="line">
              <a:avLst/>
            </a:prstGeom>
            <a:ln w="254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685129" y="6309320"/>
              <a:ext cx="3600000"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865734" y="6371454"/>
              <a:ext cx="3255364" cy="307777"/>
            </a:xfrm>
            <a:prstGeom prst="rect">
              <a:avLst/>
            </a:prstGeom>
            <a:noFill/>
          </p:spPr>
          <p:txBody>
            <a:bodyPr wrap="square" rtlCol="0">
              <a:spAutoFit/>
            </a:bodyPr>
            <a:lstStyle/>
            <a:p>
              <a:pPr algn="ctr"/>
              <a:r>
                <a:rPr lang="ja-JP" altLang="en-US" sz="1400" dirty="0">
                  <a:solidFill>
                    <a:prstClr val="black"/>
                  </a:solidFill>
                </a:rPr>
                <a:t>メンタルヘルス課題を持つ国民</a:t>
              </a:r>
            </a:p>
          </p:txBody>
        </p:sp>
        <p:cxnSp>
          <p:nvCxnSpPr>
            <p:cNvPr id="20" name="直線コネクタ 19"/>
            <p:cNvCxnSpPr/>
            <p:nvPr/>
          </p:nvCxnSpPr>
          <p:spPr>
            <a:xfrm>
              <a:off x="1619672" y="3068959"/>
              <a:ext cx="34496" cy="2933009"/>
            </a:xfrm>
            <a:prstGeom prst="line">
              <a:avLst/>
            </a:prstGeom>
            <a:ln w="254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2395666" y="3068960"/>
              <a:ext cx="35613" cy="2304256"/>
            </a:xfrm>
            <a:prstGeom prst="line">
              <a:avLst/>
            </a:prstGeom>
            <a:ln w="254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2431279" y="5157192"/>
              <a:ext cx="1836000"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a:off x="1621233" y="5778741"/>
              <a:ext cx="2628000"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2462352" y="5206357"/>
              <a:ext cx="1752618" cy="523220"/>
            </a:xfrm>
            <a:prstGeom prst="rect">
              <a:avLst/>
            </a:prstGeom>
            <a:noFill/>
          </p:spPr>
          <p:txBody>
            <a:bodyPr wrap="square" rtlCol="0">
              <a:spAutoFit/>
            </a:bodyPr>
            <a:lstStyle/>
            <a:p>
              <a:r>
                <a:rPr lang="ja-JP" altLang="en-US" sz="1400" dirty="0">
                  <a:solidFill>
                    <a:prstClr val="black"/>
                  </a:solidFill>
                </a:rPr>
                <a:t>福祉的支援を必要とする精神障害者</a:t>
              </a:r>
            </a:p>
          </p:txBody>
        </p:sp>
        <p:sp>
          <p:nvSpPr>
            <p:cNvPr id="34" name="テキスト ボックス 33"/>
            <p:cNvSpPr txBox="1"/>
            <p:nvPr/>
          </p:nvSpPr>
          <p:spPr>
            <a:xfrm>
              <a:off x="1901868" y="5769259"/>
              <a:ext cx="2160240" cy="523220"/>
            </a:xfrm>
            <a:prstGeom prst="rect">
              <a:avLst/>
            </a:prstGeom>
            <a:noFill/>
          </p:spPr>
          <p:txBody>
            <a:bodyPr wrap="square" rtlCol="0">
              <a:spAutoFit/>
            </a:bodyPr>
            <a:lstStyle/>
            <a:p>
              <a:r>
                <a:rPr lang="ja-JP" altLang="en-US" sz="1400" dirty="0">
                  <a:solidFill>
                    <a:prstClr val="black"/>
                  </a:solidFill>
                </a:rPr>
                <a:t>医療的支援を必要とする精神障害者</a:t>
              </a:r>
            </a:p>
          </p:txBody>
        </p:sp>
      </p:grpSp>
      <p:sp>
        <p:nvSpPr>
          <p:cNvPr id="36" name="テキスト ボックス 35"/>
          <p:cNvSpPr txBox="1"/>
          <p:nvPr/>
        </p:nvSpPr>
        <p:spPr>
          <a:xfrm>
            <a:off x="4824214" y="2674279"/>
            <a:ext cx="3888432" cy="707886"/>
          </a:xfrm>
          <a:prstGeom prst="rect">
            <a:avLst/>
          </a:prstGeom>
          <a:noFill/>
          <a:ln>
            <a:solidFill>
              <a:srgbClr val="FF0000"/>
            </a:solidFill>
          </a:ln>
        </p:spPr>
        <p:txBody>
          <a:bodyPr wrap="square" rtlCol="0">
            <a:spAutoFit/>
          </a:bodyPr>
          <a:lstStyle/>
          <a:p>
            <a:r>
              <a:rPr lang="ja-JP" altLang="en-US" sz="2000" dirty="0">
                <a:solidFill>
                  <a:prstClr val="black"/>
                </a:solidFill>
                <a:latin typeface="+mn-ea"/>
              </a:rPr>
              <a:t>医療にかかっている精神障害者は</a:t>
            </a:r>
            <a:endParaRPr lang="en-US" altLang="ja-JP" sz="2000" dirty="0">
              <a:solidFill>
                <a:prstClr val="black"/>
              </a:solidFill>
              <a:latin typeface="+mn-ea"/>
            </a:endParaRPr>
          </a:p>
          <a:p>
            <a:r>
              <a:rPr lang="ja-JP" altLang="en-US" sz="2000" dirty="0">
                <a:solidFill>
                  <a:prstClr val="black"/>
                </a:solidFill>
                <a:latin typeface="+mn-ea"/>
              </a:rPr>
              <a:t>約</a:t>
            </a:r>
            <a:r>
              <a:rPr lang="en-US" altLang="ja-JP" sz="2000" dirty="0">
                <a:solidFill>
                  <a:prstClr val="black"/>
                </a:solidFill>
                <a:latin typeface="+mn-ea"/>
              </a:rPr>
              <a:t>392</a:t>
            </a:r>
            <a:r>
              <a:rPr lang="ja-JP" altLang="en-US" sz="2000" dirty="0">
                <a:solidFill>
                  <a:prstClr val="black"/>
                </a:solidFill>
                <a:latin typeface="+mn-ea"/>
              </a:rPr>
              <a:t>万４千人！</a:t>
            </a:r>
          </a:p>
        </p:txBody>
      </p:sp>
      <p:sp>
        <p:nvSpPr>
          <p:cNvPr id="37" name="テキスト ボックス 36"/>
          <p:cNvSpPr txBox="1"/>
          <p:nvPr/>
        </p:nvSpPr>
        <p:spPr>
          <a:xfrm>
            <a:off x="4824214" y="5656171"/>
            <a:ext cx="3888432" cy="707886"/>
          </a:xfrm>
          <a:prstGeom prst="rect">
            <a:avLst/>
          </a:prstGeom>
          <a:noFill/>
          <a:ln>
            <a:solidFill>
              <a:srgbClr val="FF0000"/>
            </a:solidFill>
          </a:ln>
        </p:spPr>
        <p:txBody>
          <a:bodyPr wrap="square" rtlCol="0">
            <a:spAutoFit/>
          </a:bodyPr>
          <a:lstStyle/>
          <a:p>
            <a:r>
              <a:rPr lang="ja-JP" altLang="en-US" sz="2000" dirty="0">
                <a:solidFill>
                  <a:prstClr val="black"/>
                </a:solidFill>
                <a:latin typeface="+mn-ea"/>
              </a:rPr>
              <a:t>障害福祉サービス等を利用している精神障害者は約</a:t>
            </a:r>
            <a:r>
              <a:rPr lang="en-US" altLang="ja-JP" sz="2000" dirty="0">
                <a:solidFill>
                  <a:prstClr val="black"/>
                </a:solidFill>
                <a:latin typeface="+mn-ea"/>
              </a:rPr>
              <a:t>17</a:t>
            </a:r>
            <a:r>
              <a:rPr lang="ja-JP" altLang="en-US" sz="2000" dirty="0">
                <a:solidFill>
                  <a:prstClr val="black"/>
                </a:solidFill>
                <a:latin typeface="+mn-ea"/>
              </a:rPr>
              <a:t>万４千人</a:t>
            </a:r>
          </a:p>
        </p:txBody>
      </p:sp>
      <p:sp>
        <p:nvSpPr>
          <p:cNvPr id="2" name="スライド番号プレースホルダー 1"/>
          <p:cNvSpPr>
            <a:spLocks noGrp="1"/>
          </p:cNvSpPr>
          <p:nvPr>
            <p:ph type="sldNum" sz="quarter" idx="12"/>
          </p:nvPr>
        </p:nvSpPr>
        <p:spPr>
          <a:xfrm>
            <a:off x="6830888" y="6381328"/>
            <a:ext cx="2133600" cy="365125"/>
          </a:xfrm>
        </p:spPr>
        <p:txBody>
          <a:bodyPr/>
          <a:lstStyle/>
          <a:p>
            <a:pPr>
              <a:defRPr/>
            </a:pPr>
            <a:fld id="{36BDC335-13EA-4B28-9810-C3904A90F165}" type="slidenum">
              <a:rPr lang="en-US" altLang="ja-JP" sz="2400" smtClean="0">
                <a:solidFill>
                  <a:schemeClr val="tx1"/>
                </a:solidFill>
                <a:latin typeface="ＭＳ Ｐゴシック" panose="020B0600070205080204" pitchFamily="50" charset="-128"/>
                <a:ea typeface="ＭＳ Ｐゴシック" panose="020B0600070205080204" pitchFamily="50" charset="-128"/>
              </a:rPr>
              <a:pPr>
                <a:defRPr/>
              </a:pPr>
              <a:t>8</a:t>
            </a:fld>
            <a:endParaRPr lang="en-US" altLang="ja-JP"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22" name="タイトル 1"/>
          <p:cNvSpPr txBox="1">
            <a:spLocks/>
          </p:cNvSpPr>
          <p:nvPr/>
        </p:nvSpPr>
        <p:spPr>
          <a:xfrm>
            <a:off x="540000" y="252000"/>
            <a:ext cx="8136000" cy="648000"/>
          </a:xfrm>
          <a:prstGeom prst="rect">
            <a:avLst/>
          </a:prstGeom>
        </p:spPr>
        <p:txBody>
          <a:bodyPr vert="horz" lIns="91440" tIns="45720" rIns="91440" bIns="45720" rtlCol="0" anchor="t" anchorCtr="0">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a:latin typeface="ＭＳ Ｐゴシック" panose="020B0600070205080204" pitchFamily="50" charset="-128"/>
                <a:ea typeface="ＭＳ Ｐゴシック" panose="020B0600070205080204" pitchFamily="50" charset="-128"/>
              </a:rPr>
              <a:t>（１）</a:t>
            </a:r>
            <a:r>
              <a:rPr lang="ja-JP" altLang="en-US" sz="3600" dirty="0"/>
              <a:t>精神障害者の定義</a:t>
            </a:r>
            <a:endParaRPr lang="ja-JP" altLang="en-US" sz="3600" dirty="0">
              <a:latin typeface="ＭＳ Ｐゴシック" panose="020B0600070205080204" pitchFamily="50" charset="-128"/>
              <a:ea typeface="ＭＳ Ｐゴシック" panose="020B0600070205080204" pitchFamily="50" charset="-128"/>
            </a:endParaRPr>
          </a:p>
        </p:txBody>
      </p:sp>
      <p:sp>
        <p:nvSpPr>
          <p:cNvPr id="3" name="テキスト ボックス 2"/>
          <p:cNvSpPr txBox="1"/>
          <p:nvPr/>
        </p:nvSpPr>
        <p:spPr>
          <a:xfrm>
            <a:off x="6374714" y="3382165"/>
            <a:ext cx="2477756" cy="261610"/>
          </a:xfrm>
          <a:prstGeom prst="rect">
            <a:avLst/>
          </a:prstGeom>
          <a:noFill/>
        </p:spPr>
        <p:txBody>
          <a:bodyPr wrap="square" rtlCol="0">
            <a:spAutoFit/>
          </a:bodyPr>
          <a:lstStyle/>
          <a:p>
            <a:pPr algn="r"/>
            <a:r>
              <a:rPr lang="ja-JP" altLang="en-US" sz="1100" dirty="0">
                <a:latin typeface="+mn-ea"/>
              </a:rPr>
              <a:t>（</a:t>
            </a:r>
            <a:r>
              <a:rPr lang="en-US" altLang="ja-JP" sz="1100" dirty="0">
                <a:latin typeface="+mn-ea"/>
              </a:rPr>
              <a:t>H26</a:t>
            </a:r>
            <a:r>
              <a:rPr lang="ja-JP" altLang="en-US" sz="1100" dirty="0">
                <a:latin typeface="+mn-ea"/>
              </a:rPr>
              <a:t>年厚生労働省「患者調査」より）</a:t>
            </a:r>
            <a:endParaRPr kumimoji="1" lang="ja-JP" altLang="en-US" sz="1100" dirty="0">
              <a:latin typeface="+mn-ea"/>
            </a:endParaRPr>
          </a:p>
        </p:txBody>
      </p:sp>
      <p:sp>
        <p:nvSpPr>
          <p:cNvPr id="23" name="テキスト ボックス 22"/>
          <p:cNvSpPr txBox="1"/>
          <p:nvPr/>
        </p:nvSpPr>
        <p:spPr>
          <a:xfrm>
            <a:off x="5436096" y="6364057"/>
            <a:ext cx="3276550" cy="261610"/>
          </a:xfrm>
          <a:prstGeom prst="rect">
            <a:avLst/>
          </a:prstGeom>
          <a:noFill/>
        </p:spPr>
        <p:txBody>
          <a:bodyPr wrap="square" rtlCol="0">
            <a:spAutoFit/>
          </a:bodyPr>
          <a:lstStyle/>
          <a:p>
            <a:pPr algn="r"/>
            <a:r>
              <a:rPr lang="ja-JP" altLang="en-US" sz="1100" dirty="0">
                <a:latin typeface="+mn-ea"/>
              </a:rPr>
              <a:t>（</a:t>
            </a:r>
            <a:r>
              <a:rPr lang="en-US" altLang="ja-JP" sz="1100" dirty="0">
                <a:latin typeface="+mn-ea"/>
              </a:rPr>
              <a:t>H27</a:t>
            </a:r>
            <a:r>
              <a:rPr lang="ja-JP" altLang="en-US" sz="1100" dirty="0">
                <a:latin typeface="+mn-ea"/>
              </a:rPr>
              <a:t>年</a:t>
            </a:r>
            <a:r>
              <a:rPr lang="en-US" altLang="ja-JP" sz="1100" dirty="0">
                <a:latin typeface="+mn-ea"/>
              </a:rPr>
              <a:t>10</a:t>
            </a:r>
            <a:r>
              <a:rPr lang="ja-JP" altLang="en-US" sz="1100" dirty="0">
                <a:latin typeface="+mn-ea"/>
              </a:rPr>
              <a:t>月「</a:t>
            </a:r>
            <a:r>
              <a:rPr lang="zh-CN" altLang="en-US" sz="1100" dirty="0">
                <a:latin typeface="+mn-ea"/>
              </a:rPr>
              <a:t>国民健康保険団体連合会</a:t>
            </a:r>
            <a:r>
              <a:rPr lang="ja-JP" altLang="en-US" sz="1100" dirty="0">
                <a:latin typeface="+mn-ea"/>
              </a:rPr>
              <a:t>データ」より）</a:t>
            </a:r>
            <a:endParaRPr kumimoji="1" lang="ja-JP" altLang="en-US" sz="1100" dirty="0">
              <a:latin typeface="+mn-ea"/>
            </a:endParaRPr>
          </a:p>
        </p:txBody>
      </p:sp>
      <p:sp>
        <p:nvSpPr>
          <p:cNvPr id="24" name="テキスト ボックス 23"/>
          <p:cNvSpPr txBox="1"/>
          <p:nvPr/>
        </p:nvSpPr>
        <p:spPr>
          <a:xfrm>
            <a:off x="35496" y="6597352"/>
            <a:ext cx="2664296" cy="230832"/>
          </a:xfrm>
          <a:prstGeom prst="rect">
            <a:avLst/>
          </a:prstGeom>
          <a:noFill/>
        </p:spPr>
        <p:txBody>
          <a:bodyPr wrap="square" rtlCol="0">
            <a:spAutoFit/>
          </a:bodyPr>
          <a:lstStyle/>
          <a:p>
            <a:r>
              <a:rPr kumimoji="1" lang="en-US" altLang="ja-JP" sz="900" dirty="0"/>
              <a:t>©2016</a:t>
            </a:r>
            <a:r>
              <a:rPr kumimoji="1" lang="ja-JP" altLang="en-US" sz="900" dirty="0"/>
              <a:t>　公益社団法人日本精神保健福祉士協会</a:t>
            </a:r>
          </a:p>
        </p:txBody>
      </p:sp>
    </p:spTree>
    <p:extLst>
      <p:ext uri="{BB962C8B-B14F-4D97-AF65-F5344CB8AC3E}">
        <p14:creationId xmlns:p14="http://schemas.microsoft.com/office/powerpoint/2010/main" val="2082327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bwMode="auto">
          <a:xfrm>
            <a:off x="1520061" y="1343257"/>
            <a:ext cx="6103879" cy="369332"/>
          </a:xfrm>
          <a:prstGeom prst="roundRect">
            <a:avLst/>
          </a:prstGeom>
          <a:solidFill>
            <a:srgbClr val="FFFF00"/>
          </a:solidFill>
          <a:ln w="9525" cap="flat" cmpd="sng" algn="ctr">
            <a:solidFill>
              <a:srgbClr val="000000"/>
            </a:solidFill>
            <a:prstDash val="solid"/>
            <a:round/>
            <a:headEnd type="none" w="med" len="med"/>
            <a:tailEnd type="none" w="med" len="med"/>
          </a:ln>
          <a:effectLst/>
          <a:extLst/>
        </p:spPr>
        <p:txBody>
          <a:bodyPr vert="horz" wrap="non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1" lang="ja-JP" altLang="en-US" sz="3000" b="0" i="0" u="none" strike="noStrike" cap="none" normalizeH="0" baseline="0">
              <a:ln>
                <a:noFill/>
              </a:ln>
              <a:solidFill>
                <a:schemeClr val="tx2"/>
              </a:solidFill>
              <a:effectLst/>
              <a:latin typeface="Arial" charset="0"/>
              <a:ea typeface="ＭＳ Ｐゴシック" pitchFamily="50" charset="-128"/>
            </a:endParaRPr>
          </a:p>
        </p:txBody>
      </p:sp>
      <p:grpSp>
        <p:nvGrpSpPr>
          <p:cNvPr id="7" name="グループ化 6"/>
          <p:cNvGrpSpPr/>
          <p:nvPr/>
        </p:nvGrpSpPr>
        <p:grpSpPr>
          <a:xfrm>
            <a:off x="217525" y="1895355"/>
            <a:ext cx="8708951" cy="3028981"/>
            <a:chOff x="307034" y="1038076"/>
            <a:chExt cx="8708951" cy="3028981"/>
          </a:xfrm>
        </p:grpSpPr>
        <p:sp>
          <p:nvSpPr>
            <p:cNvPr id="39958" name="Rectangle 22"/>
            <p:cNvSpPr>
              <a:spLocks noChangeArrowheads="1"/>
            </p:cNvSpPr>
            <p:nvPr/>
          </p:nvSpPr>
          <p:spPr bwMode="auto">
            <a:xfrm>
              <a:off x="307034" y="1978824"/>
              <a:ext cx="8691459" cy="1067915"/>
            </a:xfrm>
            <a:prstGeom prst="rect">
              <a:avLst/>
            </a:prstGeom>
            <a:solidFill>
              <a:srgbClr val="FFFF99"/>
            </a:solidFill>
            <a:ln w="19050">
              <a:solidFill>
                <a:schemeClr val="tx1"/>
              </a:solidFill>
              <a:prstDash val="solid"/>
              <a:miter lim="800000"/>
              <a:headEnd/>
              <a:tailEnd/>
            </a:ln>
          </p:spPr>
          <p:txBody>
            <a:bodyPr lIns="74295" tIns="8890" rIns="74295" bIns="8890"/>
            <a:lstStyle/>
            <a:p>
              <a:pPr algn="ctr" fontAlgn="base">
                <a:spcBef>
                  <a:spcPct val="50000"/>
                </a:spcBef>
                <a:spcAft>
                  <a:spcPct val="0"/>
                </a:spcAft>
              </a:pPr>
              <a:endParaRPr lang="ja-JP" altLang="en-US" sz="3000">
                <a:solidFill>
                  <a:srgbClr val="000000"/>
                </a:solidFill>
              </a:endParaRPr>
            </a:p>
          </p:txBody>
        </p:sp>
        <p:sp>
          <p:nvSpPr>
            <p:cNvPr id="39946" name="Line 10"/>
            <p:cNvSpPr>
              <a:spLocks noChangeShapeType="1"/>
            </p:cNvSpPr>
            <p:nvPr/>
          </p:nvSpPr>
          <p:spPr bwMode="auto">
            <a:xfrm flipV="1">
              <a:off x="5868144" y="2563706"/>
              <a:ext cx="792088" cy="2"/>
            </a:xfrm>
            <a:prstGeom prst="line">
              <a:avLst/>
            </a:prstGeom>
            <a:noFill/>
            <a:ln w="25400">
              <a:solidFill>
                <a:srgbClr val="000000"/>
              </a:solidFill>
              <a:round/>
              <a:headEnd type="stealth" w="lg" len="lg"/>
              <a:tailEnd type="stealth" w="lg" len="lg"/>
            </a:ln>
            <a:extLst>
              <a:ext uri="{909E8E84-426E-40DD-AFC4-6F175D3DCCD1}">
                <a14:hiddenFill xmlns:a14="http://schemas.microsoft.com/office/drawing/2010/main">
                  <a:noFill/>
                </a14:hiddenFill>
              </a:ext>
            </a:extLst>
          </p:spPr>
          <p:txBody>
            <a:bodyPr lIns="74295" tIns="8890" rIns="74295" bIns="8890"/>
            <a:lstStyle/>
            <a:p>
              <a:pPr algn="ctr" fontAlgn="base">
                <a:spcBef>
                  <a:spcPct val="50000"/>
                </a:spcBef>
                <a:spcAft>
                  <a:spcPct val="0"/>
                </a:spcAft>
              </a:pPr>
              <a:endParaRPr lang="ja-JP" altLang="en-US" sz="3000">
                <a:solidFill>
                  <a:srgbClr val="000000"/>
                </a:solidFill>
              </a:endParaRPr>
            </a:p>
          </p:txBody>
        </p:sp>
        <p:sp>
          <p:nvSpPr>
            <p:cNvPr id="39947" name="Line 11"/>
            <p:cNvSpPr>
              <a:spLocks noChangeShapeType="1"/>
            </p:cNvSpPr>
            <p:nvPr/>
          </p:nvSpPr>
          <p:spPr bwMode="auto">
            <a:xfrm flipV="1">
              <a:off x="2816025" y="2556011"/>
              <a:ext cx="838798" cy="0"/>
            </a:xfrm>
            <a:prstGeom prst="line">
              <a:avLst/>
            </a:prstGeom>
            <a:noFill/>
            <a:ln w="25400">
              <a:solidFill>
                <a:srgbClr val="000000"/>
              </a:solidFill>
              <a:round/>
              <a:headEnd type="stealth" w="lg" len="lg"/>
              <a:tailEnd type="stealth" w="lg" len="lg"/>
            </a:ln>
            <a:extLst>
              <a:ext uri="{909E8E84-426E-40DD-AFC4-6F175D3DCCD1}">
                <a14:hiddenFill xmlns:a14="http://schemas.microsoft.com/office/drawing/2010/main">
                  <a:noFill/>
                </a14:hiddenFill>
              </a:ext>
            </a:extLst>
          </p:spPr>
          <p:txBody>
            <a:bodyPr lIns="74295" tIns="8890" rIns="74295" bIns="8890"/>
            <a:lstStyle/>
            <a:p>
              <a:pPr algn="ctr" fontAlgn="base">
                <a:spcBef>
                  <a:spcPct val="50000"/>
                </a:spcBef>
                <a:spcAft>
                  <a:spcPct val="0"/>
                </a:spcAft>
              </a:pPr>
              <a:endParaRPr lang="ja-JP" altLang="en-US" sz="3000">
                <a:solidFill>
                  <a:srgbClr val="000000"/>
                </a:solidFill>
              </a:endParaRPr>
            </a:p>
          </p:txBody>
        </p:sp>
        <p:sp>
          <p:nvSpPr>
            <p:cNvPr id="39959" name="Rectangle 23"/>
            <p:cNvSpPr>
              <a:spLocks noChangeArrowheads="1"/>
            </p:cNvSpPr>
            <p:nvPr/>
          </p:nvSpPr>
          <p:spPr bwMode="auto">
            <a:xfrm>
              <a:off x="7718997" y="3026803"/>
              <a:ext cx="1296988" cy="315912"/>
            </a:xfrm>
            <a:prstGeom prst="rect">
              <a:avLst/>
            </a:prstGeom>
            <a:noFill/>
            <a:ln>
              <a:noFill/>
            </a:ln>
            <a:extLst/>
          </p:spPr>
          <p:txBody>
            <a:bodyPr lIns="74295" tIns="1800" rIns="74295" bIns="8890">
              <a:spAutoFit/>
            </a:bodyPr>
            <a:lstStyle/>
            <a:p>
              <a:pPr algn="ctr" fontAlgn="base">
                <a:spcBef>
                  <a:spcPct val="50000"/>
                </a:spcBef>
                <a:spcAft>
                  <a:spcPct val="0"/>
                </a:spcAft>
              </a:pPr>
              <a:r>
                <a:rPr lang="ja-JP" altLang="en-US" sz="2000" b="1" dirty="0">
                  <a:solidFill>
                    <a:srgbClr val="FF0000"/>
                  </a:solidFill>
                  <a:latin typeface="ＦＡ 丸ゴシックＭ" pitchFamily="49" charset="-128"/>
                  <a:ea typeface="ＦＡ 丸ゴシックＭ" pitchFamily="49" charset="-128"/>
                </a:rPr>
                <a:t>生活機能</a:t>
              </a:r>
              <a:endParaRPr lang="ja-JP" altLang="en-US" sz="5600" b="1" dirty="0">
                <a:solidFill>
                  <a:srgbClr val="FF0000"/>
                </a:solidFill>
              </a:endParaRPr>
            </a:p>
          </p:txBody>
        </p:sp>
        <p:sp>
          <p:nvSpPr>
            <p:cNvPr id="39939" name="Rectangle 3"/>
            <p:cNvSpPr>
              <a:spLocks noChangeArrowheads="1"/>
            </p:cNvSpPr>
            <p:nvPr/>
          </p:nvSpPr>
          <p:spPr bwMode="auto">
            <a:xfrm>
              <a:off x="3080857" y="1038076"/>
              <a:ext cx="2979738" cy="475456"/>
            </a:xfrm>
            <a:prstGeom prst="rect">
              <a:avLst/>
            </a:prstGeom>
            <a:noFill/>
            <a:ln w="9525">
              <a:solidFill>
                <a:srgbClr val="000000"/>
              </a:solidFill>
              <a:miter lim="800000"/>
              <a:headEnd/>
              <a:tailEnd/>
            </a:ln>
          </p:spPr>
          <p:txBody>
            <a:bodyPr lIns="74295" tIns="18000" rIns="74295" bIns="8890"/>
            <a:lstStyle/>
            <a:p>
              <a:pPr algn="ctr" fontAlgn="base">
                <a:lnSpc>
                  <a:spcPct val="96000"/>
                </a:lnSpc>
                <a:spcBef>
                  <a:spcPct val="50000"/>
                </a:spcBef>
                <a:spcAft>
                  <a:spcPct val="0"/>
                </a:spcAft>
              </a:pPr>
              <a:r>
                <a:rPr lang="ja-JP" altLang="en-US" sz="2800" dirty="0">
                  <a:solidFill>
                    <a:srgbClr val="000000"/>
                  </a:solidFill>
                  <a:latin typeface="ＭＳ ゴシック" pitchFamily="49" charset="-128"/>
                  <a:ea typeface="ＭＳ ゴシック" pitchFamily="49" charset="-128"/>
                </a:rPr>
                <a:t>健康状態</a:t>
              </a:r>
            </a:p>
          </p:txBody>
        </p:sp>
        <p:sp>
          <p:nvSpPr>
            <p:cNvPr id="39940" name="Rectangle 4"/>
            <p:cNvSpPr>
              <a:spLocks noChangeArrowheads="1"/>
            </p:cNvSpPr>
            <p:nvPr/>
          </p:nvSpPr>
          <p:spPr bwMode="auto">
            <a:xfrm>
              <a:off x="6660232" y="2178334"/>
              <a:ext cx="2159918" cy="720525"/>
            </a:xfrm>
            <a:prstGeom prst="rect">
              <a:avLst/>
            </a:prstGeom>
            <a:solidFill>
              <a:schemeClr val="accent5">
                <a:lumMod val="90000"/>
              </a:schemeClr>
            </a:solidFill>
            <a:ln w="9525">
              <a:solidFill>
                <a:srgbClr val="000000"/>
              </a:solidFill>
              <a:miter lim="800000"/>
              <a:headEnd/>
              <a:tailEnd/>
            </a:ln>
          </p:spPr>
          <p:txBody>
            <a:bodyPr lIns="18000" tIns="18000" rIns="0" bIns="8890" anchor="ctr"/>
            <a:lstStyle/>
            <a:p>
              <a:pPr algn="ctr" fontAlgn="base">
                <a:lnSpc>
                  <a:spcPts val="1200"/>
                </a:lnSpc>
                <a:spcBef>
                  <a:spcPct val="50000"/>
                </a:spcBef>
                <a:spcAft>
                  <a:spcPct val="0"/>
                </a:spcAft>
              </a:pPr>
              <a:r>
                <a:rPr lang="ja-JP" altLang="en-US" b="1" dirty="0">
                  <a:solidFill>
                    <a:srgbClr val="000000"/>
                  </a:solidFill>
                  <a:latin typeface="ＭＳ ゴシック" pitchFamily="49" charset="-128"/>
                  <a:ea typeface="ＭＳ ゴシック" pitchFamily="49" charset="-128"/>
                </a:rPr>
                <a:t>参加</a:t>
              </a:r>
              <a:endParaRPr lang="en-US" altLang="ja-JP" b="1" dirty="0">
                <a:solidFill>
                  <a:srgbClr val="000000"/>
                </a:solidFill>
                <a:latin typeface="ＭＳ ゴシック" pitchFamily="49" charset="-128"/>
                <a:ea typeface="ＭＳ ゴシック" pitchFamily="49" charset="-128"/>
              </a:endParaRPr>
            </a:p>
            <a:p>
              <a:pPr algn="ctr" fontAlgn="base">
                <a:lnSpc>
                  <a:spcPts val="1200"/>
                </a:lnSpc>
                <a:spcBef>
                  <a:spcPct val="50000"/>
                </a:spcBef>
                <a:spcAft>
                  <a:spcPct val="0"/>
                </a:spcAft>
              </a:pPr>
              <a:r>
                <a:rPr lang="ja-JP" altLang="en-US" sz="1600" dirty="0">
                  <a:solidFill>
                    <a:srgbClr val="000000"/>
                  </a:solidFill>
                  <a:latin typeface="ＭＳ ゴシック" pitchFamily="49" charset="-128"/>
                  <a:ea typeface="ＭＳ ゴシック" pitchFamily="49" charset="-128"/>
                </a:rPr>
                <a:t>（社会・人生レベル）</a:t>
              </a:r>
            </a:p>
          </p:txBody>
        </p:sp>
        <p:sp>
          <p:nvSpPr>
            <p:cNvPr id="39941" name="Rectangle 5"/>
            <p:cNvSpPr>
              <a:spLocks noChangeArrowheads="1"/>
            </p:cNvSpPr>
            <p:nvPr/>
          </p:nvSpPr>
          <p:spPr bwMode="auto">
            <a:xfrm>
              <a:off x="3635896" y="2170096"/>
              <a:ext cx="2232248" cy="720525"/>
            </a:xfrm>
            <a:prstGeom prst="rect">
              <a:avLst/>
            </a:prstGeom>
            <a:solidFill>
              <a:schemeClr val="accent5">
                <a:lumMod val="90000"/>
              </a:schemeClr>
            </a:solidFill>
            <a:ln w="9525">
              <a:solidFill>
                <a:srgbClr val="000000"/>
              </a:solidFill>
              <a:miter lim="800000"/>
              <a:headEnd/>
              <a:tailEnd/>
            </a:ln>
          </p:spPr>
          <p:txBody>
            <a:bodyPr lIns="74295" tIns="18000" rIns="74295" bIns="8890" anchor="ctr"/>
            <a:lstStyle/>
            <a:p>
              <a:pPr algn="ctr" fontAlgn="base">
                <a:lnSpc>
                  <a:spcPts val="1200"/>
                </a:lnSpc>
                <a:spcBef>
                  <a:spcPct val="50000"/>
                </a:spcBef>
                <a:spcAft>
                  <a:spcPct val="0"/>
                </a:spcAft>
              </a:pPr>
              <a:r>
                <a:rPr lang="ja-JP" altLang="en-US" b="1" dirty="0">
                  <a:solidFill>
                    <a:srgbClr val="000000"/>
                  </a:solidFill>
                  <a:latin typeface="ＭＳ ゴシック" pitchFamily="49" charset="-128"/>
                  <a:ea typeface="ＭＳ ゴシック" pitchFamily="49" charset="-128"/>
                </a:rPr>
                <a:t>活動</a:t>
              </a:r>
              <a:endParaRPr lang="en-US" altLang="ja-JP" b="1" dirty="0">
                <a:solidFill>
                  <a:srgbClr val="000000"/>
                </a:solidFill>
                <a:latin typeface="ＭＳ ゴシック" pitchFamily="49" charset="-128"/>
                <a:ea typeface="ＭＳ ゴシック" pitchFamily="49" charset="-128"/>
              </a:endParaRPr>
            </a:p>
            <a:p>
              <a:pPr algn="ctr" fontAlgn="base">
                <a:lnSpc>
                  <a:spcPts val="1200"/>
                </a:lnSpc>
                <a:spcBef>
                  <a:spcPct val="50000"/>
                </a:spcBef>
                <a:spcAft>
                  <a:spcPct val="0"/>
                </a:spcAft>
              </a:pPr>
              <a:r>
                <a:rPr lang="ja-JP" altLang="en-US" sz="1600" dirty="0">
                  <a:solidFill>
                    <a:srgbClr val="000000"/>
                  </a:solidFill>
                  <a:latin typeface="ＭＳ ゴシック" pitchFamily="49" charset="-128"/>
                  <a:ea typeface="ＭＳ ゴシック" pitchFamily="49" charset="-128"/>
                </a:rPr>
                <a:t>（個人・生活レベル）</a:t>
              </a:r>
            </a:p>
          </p:txBody>
        </p:sp>
        <p:sp>
          <p:nvSpPr>
            <p:cNvPr id="39942" name="Rectangle 6"/>
            <p:cNvSpPr>
              <a:spLocks noChangeArrowheads="1"/>
            </p:cNvSpPr>
            <p:nvPr/>
          </p:nvSpPr>
          <p:spPr bwMode="auto">
            <a:xfrm>
              <a:off x="467544" y="2194849"/>
              <a:ext cx="2348481" cy="720525"/>
            </a:xfrm>
            <a:prstGeom prst="rect">
              <a:avLst/>
            </a:prstGeom>
            <a:solidFill>
              <a:schemeClr val="accent5">
                <a:lumMod val="90000"/>
              </a:schemeClr>
            </a:solidFill>
            <a:ln w="9525">
              <a:solidFill>
                <a:srgbClr val="000000"/>
              </a:solidFill>
              <a:miter lim="800000"/>
              <a:headEnd/>
              <a:tailEnd/>
            </a:ln>
          </p:spPr>
          <p:txBody>
            <a:bodyPr lIns="74295" tIns="18000" rIns="74295" bIns="8890" anchor="ctr" anchorCtr="0"/>
            <a:lstStyle/>
            <a:p>
              <a:pPr algn="ctr" fontAlgn="base">
                <a:lnSpc>
                  <a:spcPts val="2160"/>
                </a:lnSpc>
                <a:spcBef>
                  <a:spcPct val="50000"/>
                </a:spcBef>
                <a:spcAft>
                  <a:spcPct val="0"/>
                </a:spcAft>
              </a:pPr>
              <a:r>
                <a:rPr lang="ja-JP" altLang="en-US" b="1" dirty="0">
                  <a:solidFill>
                    <a:srgbClr val="000000"/>
                  </a:solidFill>
                  <a:latin typeface="ＭＳ ゴシック" pitchFamily="49" charset="-128"/>
                  <a:ea typeface="ＭＳ ゴシック" pitchFamily="49" charset="-128"/>
                </a:rPr>
                <a:t>心身機能・身体構造</a:t>
              </a:r>
              <a:r>
                <a:rPr lang="ja-JP" altLang="en-US" sz="1600" dirty="0">
                  <a:solidFill>
                    <a:srgbClr val="000000"/>
                  </a:solidFill>
                  <a:latin typeface="ＭＳ ゴシック" pitchFamily="49" charset="-128"/>
                  <a:ea typeface="ＭＳ ゴシック" pitchFamily="49" charset="-128"/>
                </a:rPr>
                <a:t>（生物・生命レベル）</a:t>
              </a:r>
            </a:p>
          </p:txBody>
        </p:sp>
        <p:sp>
          <p:nvSpPr>
            <p:cNvPr id="39943" name="Rectangle 7"/>
            <p:cNvSpPr>
              <a:spLocks noChangeArrowheads="1"/>
            </p:cNvSpPr>
            <p:nvPr/>
          </p:nvSpPr>
          <p:spPr bwMode="auto">
            <a:xfrm>
              <a:off x="5436094" y="3700825"/>
              <a:ext cx="2195811" cy="366231"/>
            </a:xfrm>
            <a:prstGeom prst="rect">
              <a:avLst/>
            </a:prstGeom>
            <a:solidFill>
              <a:srgbClr val="FF99CC"/>
            </a:solidFill>
            <a:ln w="9525">
              <a:solidFill>
                <a:srgbClr val="000000"/>
              </a:solidFill>
              <a:miter lim="800000"/>
              <a:headEnd/>
              <a:tailEnd/>
            </a:ln>
          </p:spPr>
          <p:txBody>
            <a:bodyPr lIns="74295" tIns="18000" rIns="74295" bIns="8890" anchor="ctr"/>
            <a:lstStyle/>
            <a:p>
              <a:pPr algn="ctr" fontAlgn="base">
                <a:lnSpc>
                  <a:spcPct val="96000"/>
                </a:lnSpc>
                <a:spcBef>
                  <a:spcPct val="50000"/>
                </a:spcBef>
                <a:spcAft>
                  <a:spcPct val="0"/>
                </a:spcAft>
              </a:pPr>
              <a:r>
                <a:rPr lang="ja-JP" altLang="en-US" b="1" dirty="0">
                  <a:solidFill>
                    <a:srgbClr val="000000"/>
                  </a:solidFill>
                  <a:latin typeface="ＭＳ ゴシック" pitchFamily="49" charset="-128"/>
                  <a:ea typeface="ＭＳ ゴシック" pitchFamily="49" charset="-128"/>
                </a:rPr>
                <a:t>個人因子</a:t>
              </a:r>
            </a:p>
          </p:txBody>
        </p:sp>
        <p:sp>
          <p:nvSpPr>
            <p:cNvPr id="39944" name="Rectangle 8"/>
            <p:cNvSpPr>
              <a:spLocks noChangeArrowheads="1"/>
            </p:cNvSpPr>
            <p:nvPr/>
          </p:nvSpPr>
          <p:spPr bwMode="auto">
            <a:xfrm>
              <a:off x="1673327" y="3700825"/>
              <a:ext cx="2375669" cy="366232"/>
            </a:xfrm>
            <a:prstGeom prst="rect">
              <a:avLst/>
            </a:prstGeom>
            <a:solidFill>
              <a:srgbClr val="FF99CC"/>
            </a:solidFill>
            <a:ln w="9525">
              <a:solidFill>
                <a:srgbClr val="000000"/>
              </a:solidFill>
              <a:miter lim="800000"/>
              <a:headEnd/>
              <a:tailEnd/>
            </a:ln>
          </p:spPr>
          <p:txBody>
            <a:bodyPr lIns="74295" tIns="18000" rIns="74295" bIns="8890" anchor="ctr"/>
            <a:lstStyle/>
            <a:p>
              <a:pPr algn="ctr" fontAlgn="base">
                <a:lnSpc>
                  <a:spcPct val="96000"/>
                </a:lnSpc>
                <a:spcBef>
                  <a:spcPct val="50000"/>
                </a:spcBef>
                <a:spcAft>
                  <a:spcPct val="0"/>
                </a:spcAft>
              </a:pPr>
              <a:r>
                <a:rPr lang="ja-JP" altLang="en-US" b="1" dirty="0">
                  <a:solidFill>
                    <a:srgbClr val="000000"/>
                  </a:solidFill>
                  <a:latin typeface="ＭＳ ゴシック" pitchFamily="49" charset="-128"/>
                  <a:ea typeface="ＭＳ ゴシック" pitchFamily="49" charset="-128"/>
                </a:rPr>
                <a:t>環境因子</a:t>
              </a:r>
            </a:p>
          </p:txBody>
        </p:sp>
        <p:sp>
          <p:nvSpPr>
            <p:cNvPr id="39945" name="Line 9"/>
            <p:cNvSpPr>
              <a:spLocks noChangeShapeType="1"/>
            </p:cNvSpPr>
            <p:nvPr/>
          </p:nvSpPr>
          <p:spPr bwMode="auto">
            <a:xfrm>
              <a:off x="4655706" y="1513532"/>
              <a:ext cx="1" cy="681317"/>
            </a:xfrm>
            <a:prstGeom prst="line">
              <a:avLst/>
            </a:prstGeom>
            <a:noFill/>
            <a:ln w="25400">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lIns="74295" tIns="8890" rIns="74295" bIns="8890"/>
            <a:lstStyle/>
            <a:p>
              <a:pPr algn="ctr" fontAlgn="base">
                <a:spcBef>
                  <a:spcPct val="50000"/>
                </a:spcBef>
                <a:spcAft>
                  <a:spcPct val="0"/>
                </a:spcAft>
              </a:pPr>
              <a:endParaRPr lang="ja-JP" altLang="en-US" sz="3000">
                <a:solidFill>
                  <a:srgbClr val="000000"/>
                </a:solidFill>
              </a:endParaRPr>
            </a:p>
          </p:txBody>
        </p:sp>
        <p:sp>
          <p:nvSpPr>
            <p:cNvPr id="39948" name="Line 12"/>
            <p:cNvSpPr>
              <a:spLocks noChangeShapeType="1"/>
            </p:cNvSpPr>
            <p:nvPr/>
          </p:nvSpPr>
          <p:spPr bwMode="auto">
            <a:xfrm flipV="1">
              <a:off x="2816025" y="3411900"/>
              <a:ext cx="3673475" cy="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pPr algn="ctr" fontAlgn="base">
                <a:spcBef>
                  <a:spcPct val="50000"/>
                </a:spcBef>
                <a:spcAft>
                  <a:spcPct val="0"/>
                </a:spcAft>
              </a:pPr>
              <a:endParaRPr lang="ja-JP" altLang="en-US" sz="3000">
                <a:solidFill>
                  <a:srgbClr val="000000"/>
                </a:solidFill>
              </a:endParaRPr>
            </a:p>
          </p:txBody>
        </p:sp>
        <p:sp>
          <p:nvSpPr>
            <p:cNvPr id="39949" name="Line 13"/>
            <p:cNvSpPr>
              <a:spLocks noChangeShapeType="1"/>
            </p:cNvSpPr>
            <p:nvPr/>
          </p:nvSpPr>
          <p:spPr bwMode="auto">
            <a:xfrm>
              <a:off x="1741372" y="3270359"/>
              <a:ext cx="5903912" cy="5"/>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pPr algn="ctr" fontAlgn="base">
                <a:spcBef>
                  <a:spcPct val="50000"/>
                </a:spcBef>
                <a:spcAft>
                  <a:spcPct val="0"/>
                </a:spcAft>
              </a:pPr>
              <a:endParaRPr lang="ja-JP" altLang="en-US" sz="3000">
                <a:solidFill>
                  <a:srgbClr val="000000"/>
                </a:solidFill>
              </a:endParaRPr>
            </a:p>
          </p:txBody>
        </p:sp>
        <p:sp>
          <p:nvSpPr>
            <p:cNvPr id="39950" name="Line 14"/>
            <p:cNvSpPr>
              <a:spLocks noChangeShapeType="1"/>
            </p:cNvSpPr>
            <p:nvPr/>
          </p:nvSpPr>
          <p:spPr bwMode="auto">
            <a:xfrm>
              <a:off x="2816025" y="3411900"/>
              <a:ext cx="0" cy="288925"/>
            </a:xfrm>
            <a:prstGeom prst="line">
              <a:avLst/>
            </a:prstGeom>
            <a:noFill/>
            <a:ln w="25400">
              <a:solidFill>
                <a:srgbClr val="000000"/>
              </a:solidFill>
              <a:round/>
              <a:headEnd/>
              <a:tailEnd type="stealth" w="lg" len="lg"/>
            </a:ln>
            <a:extLst>
              <a:ext uri="{909E8E84-426E-40DD-AFC4-6F175D3DCCD1}">
                <a14:hiddenFill xmlns:a14="http://schemas.microsoft.com/office/drawing/2010/main">
                  <a:noFill/>
                </a14:hiddenFill>
              </a:ext>
            </a:extLst>
          </p:spPr>
          <p:txBody>
            <a:bodyPr lIns="74295" tIns="8890" rIns="74295" bIns="8890"/>
            <a:lstStyle/>
            <a:p>
              <a:pPr algn="ctr" fontAlgn="base">
                <a:spcBef>
                  <a:spcPct val="50000"/>
                </a:spcBef>
                <a:spcAft>
                  <a:spcPct val="0"/>
                </a:spcAft>
              </a:pPr>
              <a:endParaRPr lang="ja-JP" altLang="en-US" sz="3000">
                <a:solidFill>
                  <a:srgbClr val="000000"/>
                </a:solidFill>
              </a:endParaRPr>
            </a:p>
          </p:txBody>
        </p:sp>
        <p:sp>
          <p:nvSpPr>
            <p:cNvPr id="39951" name="Line 15"/>
            <p:cNvSpPr>
              <a:spLocks noChangeShapeType="1"/>
            </p:cNvSpPr>
            <p:nvPr/>
          </p:nvSpPr>
          <p:spPr bwMode="auto">
            <a:xfrm>
              <a:off x="6472369" y="3419373"/>
              <a:ext cx="0" cy="288925"/>
            </a:xfrm>
            <a:prstGeom prst="line">
              <a:avLst/>
            </a:prstGeom>
            <a:noFill/>
            <a:ln w="25400">
              <a:solidFill>
                <a:srgbClr val="000000"/>
              </a:solidFill>
              <a:round/>
              <a:headEnd/>
              <a:tailEnd type="stealth" w="lg" len="lg"/>
            </a:ln>
            <a:extLst>
              <a:ext uri="{909E8E84-426E-40DD-AFC4-6F175D3DCCD1}">
                <a14:hiddenFill xmlns:a14="http://schemas.microsoft.com/office/drawing/2010/main">
                  <a:noFill/>
                </a14:hiddenFill>
              </a:ext>
            </a:extLst>
          </p:spPr>
          <p:txBody>
            <a:bodyPr lIns="74295" tIns="8890" rIns="74295" bIns="8890"/>
            <a:lstStyle/>
            <a:p>
              <a:pPr algn="ctr" fontAlgn="base">
                <a:spcBef>
                  <a:spcPct val="50000"/>
                </a:spcBef>
                <a:spcAft>
                  <a:spcPct val="0"/>
                </a:spcAft>
              </a:pPr>
              <a:endParaRPr lang="ja-JP" altLang="en-US" sz="3000">
                <a:solidFill>
                  <a:srgbClr val="000000"/>
                </a:solidFill>
              </a:endParaRPr>
            </a:p>
          </p:txBody>
        </p:sp>
        <p:sp>
          <p:nvSpPr>
            <p:cNvPr id="39953" name="Line 17"/>
            <p:cNvSpPr>
              <a:spLocks noChangeShapeType="1"/>
            </p:cNvSpPr>
            <p:nvPr/>
          </p:nvSpPr>
          <p:spPr bwMode="auto">
            <a:xfrm flipH="1" flipV="1">
              <a:off x="4652761" y="2890620"/>
              <a:ext cx="0" cy="521279"/>
            </a:xfrm>
            <a:prstGeom prst="line">
              <a:avLst/>
            </a:prstGeom>
            <a:noFill/>
            <a:ln w="25400">
              <a:solidFill>
                <a:srgbClr val="000000"/>
              </a:solidFill>
              <a:round/>
              <a:headEnd/>
              <a:tailEnd type="stealth" w="lg" len="lg"/>
            </a:ln>
            <a:extLst>
              <a:ext uri="{909E8E84-426E-40DD-AFC4-6F175D3DCCD1}">
                <a14:hiddenFill xmlns:a14="http://schemas.microsoft.com/office/drawing/2010/main">
                  <a:noFill/>
                </a14:hiddenFill>
              </a:ext>
            </a:extLst>
          </p:spPr>
          <p:txBody>
            <a:bodyPr lIns="74295" tIns="8890" rIns="74295" bIns="8890"/>
            <a:lstStyle/>
            <a:p>
              <a:pPr algn="ctr" fontAlgn="base">
                <a:spcBef>
                  <a:spcPct val="50000"/>
                </a:spcBef>
                <a:spcAft>
                  <a:spcPct val="0"/>
                </a:spcAft>
              </a:pPr>
              <a:endParaRPr lang="ja-JP" altLang="en-US" sz="3000">
                <a:solidFill>
                  <a:srgbClr val="000000"/>
                </a:solidFill>
              </a:endParaRPr>
            </a:p>
          </p:txBody>
        </p:sp>
        <p:sp>
          <p:nvSpPr>
            <p:cNvPr id="39955" name="Line 19"/>
            <p:cNvSpPr>
              <a:spLocks noChangeShapeType="1"/>
            </p:cNvSpPr>
            <p:nvPr/>
          </p:nvSpPr>
          <p:spPr bwMode="auto">
            <a:xfrm>
              <a:off x="1741371" y="1762800"/>
              <a:ext cx="5903913" cy="0"/>
            </a:xfrm>
            <a:prstGeom prst="line">
              <a:avLst/>
            </a:prstGeom>
            <a:noFill/>
            <a:ln w="25400">
              <a:solidFill>
                <a:schemeClr val="tx1"/>
              </a:solidFill>
              <a:round/>
              <a:headEnd type="none" w="lg" len="lg"/>
              <a:tailEnd type="none" w="lg" len="lg"/>
            </a:ln>
            <a:extLst>
              <a:ext uri="{909E8E84-426E-40DD-AFC4-6F175D3DCCD1}">
                <a14:hiddenFill xmlns:a14="http://schemas.microsoft.com/office/drawing/2010/main">
                  <a:noFill/>
                </a14:hiddenFill>
              </a:ext>
            </a:extLst>
          </p:spPr>
          <p:txBody>
            <a:bodyPr lIns="74295" tIns="8890" rIns="74295" bIns="8890"/>
            <a:lstStyle/>
            <a:p>
              <a:pPr algn="ctr" fontAlgn="base">
                <a:spcBef>
                  <a:spcPct val="50000"/>
                </a:spcBef>
                <a:spcAft>
                  <a:spcPct val="0"/>
                </a:spcAft>
              </a:pPr>
              <a:endParaRPr lang="ja-JP" altLang="en-US" sz="3000">
                <a:solidFill>
                  <a:srgbClr val="000000"/>
                </a:solidFill>
              </a:endParaRPr>
            </a:p>
          </p:txBody>
        </p:sp>
        <p:sp>
          <p:nvSpPr>
            <p:cNvPr id="39956" name="Line 20"/>
            <p:cNvSpPr>
              <a:spLocks noChangeShapeType="1"/>
            </p:cNvSpPr>
            <p:nvPr/>
          </p:nvSpPr>
          <p:spPr bwMode="auto">
            <a:xfrm>
              <a:off x="1741371" y="1762801"/>
              <a:ext cx="1" cy="432048"/>
            </a:xfrm>
            <a:prstGeom prst="line">
              <a:avLst/>
            </a:prstGeom>
            <a:noFill/>
            <a:ln w="25400">
              <a:solidFill>
                <a:srgbClr val="000000"/>
              </a:solidFill>
              <a:round/>
              <a:headEnd/>
              <a:tailEnd type="stealth" w="lg" len="lg"/>
            </a:ln>
            <a:extLst>
              <a:ext uri="{909E8E84-426E-40DD-AFC4-6F175D3DCCD1}">
                <a14:hiddenFill xmlns:a14="http://schemas.microsoft.com/office/drawing/2010/main">
                  <a:noFill/>
                </a14:hiddenFill>
              </a:ext>
            </a:extLst>
          </p:spPr>
          <p:txBody>
            <a:bodyPr lIns="74295" tIns="8890" rIns="74295" bIns="8890"/>
            <a:lstStyle/>
            <a:p>
              <a:pPr algn="ctr" fontAlgn="base">
                <a:spcBef>
                  <a:spcPct val="50000"/>
                </a:spcBef>
                <a:spcAft>
                  <a:spcPct val="0"/>
                </a:spcAft>
              </a:pPr>
              <a:endParaRPr lang="ja-JP" altLang="en-US" sz="3000">
                <a:solidFill>
                  <a:srgbClr val="000000"/>
                </a:solidFill>
              </a:endParaRPr>
            </a:p>
          </p:txBody>
        </p:sp>
        <p:sp>
          <p:nvSpPr>
            <p:cNvPr id="39957" name="Line 21"/>
            <p:cNvSpPr>
              <a:spLocks noChangeShapeType="1"/>
            </p:cNvSpPr>
            <p:nvPr/>
          </p:nvSpPr>
          <p:spPr bwMode="auto">
            <a:xfrm>
              <a:off x="7631905" y="1762800"/>
              <a:ext cx="0" cy="432049"/>
            </a:xfrm>
            <a:prstGeom prst="line">
              <a:avLst/>
            </a:prstGeom>
            <a:noFill/>
            <a:ln w="25400">
              <a:solidFill>
                <a:srgbClr val="000000"/>
              </a:solidFill>
              <a:round/>
              <a:headEnd/>
              <a:tailEnd type="stealth" w="lg" len="lg"/>
            </a:ln>
            <a:extLst>
              <a:ext uri="{909E8E84-426E-40DD-AFC4-6F175D3DCCD1}">
                <a14:hiddenFill xmlns:a14="http://schemas.microsoft.com/office/drawing/2010/main">
                  <a:noFill/>
                </a14:hiddenFill>
              </a:ext>
            </a:extLst>
          </p:spPr>
          <p:txBody>
            <a:bodyPr lIns="74295" tIns="8890" rIns="74295" bIns="8890"/>
            <a:lstStyle/>
            <a:p>
              <a:pPr algn="ctr" fontAlgn="base">
                <a:spcBef>
                  <a:spcPct val="50000"/>
                </a:spcBef>
                <a:spcAft>
                  <a:spcPct val="0"/>
                </a:spcAft>
              </a:pPr>
              <a:endParaRPr lang="ja-JP" altLang="en-US" sz="3000">
                <a:solidFill>
                  <a:srgbClr val="000000"/>
                </a:solidFill>
              </a:endParaRPr>
            </a:p>
          </p:txBody>
        </p:sp>
        <p:sp>
          <p:nvSpPr>
            <p:cNvPr id="39962" name="Line 26"/>
            <p:cNvSpPr>
              <a:spLocks noChangeShapeType="1"/>
            </p:cNvSpPr>
            <p:nvPr/>
          </p:nvSpPr>
          <p:spPr bwMode="auto">
            <a:xfrm flipV="1">
              <a:off x="7631905" y="2890620"/>
              <a:ext cx="0" cy="379739"/>
            </a:xfrm>
            <a:prstGeom prst="line">
              <a:avLst/>
            </a:prstGeom>
            <a:noFill/>
            <a:ln w="25400">
              <a:solidFill>
                <a:srgbClr val="000000"/>
              </a:solidFill>
              <a:round/>
              <a:headEnd/>
              <a:tailEnd type="stealth" w="lg" len="lg"/>
            </a:ln>
            <a:extLst>
              <a:ext uri="{909E8E84-426E-40DD-AFC4-6F175D3DCCD1}">
                <a14:hiddenFill xmlns:a14="http://schemas.microsoft.com/office/drawing/2010/main">
                  <a:noFill/>
                </a14:hiddenFill>
              </a:ext>
            </a:extLst>
          </p:spPr>
          <p:txBody>
            <a:bodyPr lIns="74295" tIns="8890" rIns="74295" bIns="8890"/>
            <a:lstStyle/>
            <a:p>
              <a:pPr algn="ctr" fontAlgn="base">
                <a:spcBef>
                  <a:spcPct val="50000"/>
                </a:spcBef>
                <a:spcAft>
                  <a:spcPct val="0"/>
                </a:spcAft>
              </a:pPr>
              <a:endParaRPr lang="ja-JP" altLang="en-US" sz="3000">
                <a:solidFill>
                  <a:srgbClr val="000000"/>
                </a:solidFill>
              </a:endParaRPr>
            </a:p>
          </p:txBody>
        </p:sp>
        <p:sp>
          <p:nvSpPr>
            <p:cNvPr id="39963" name="Line 27"/>
            <p:cNvSpPr>
              <a:spLocks noChangeShapeType="1"/>
            </p:cNvSpPr>
            <p:nvPr/>
          </p:nvSpPr>
          <p:spPr bwMode="auto">
            <a:xfrm flipH="1" flipV="1">
              <a:off x="1741372" y="2875427"/>
              <a:ext cx="0" cy="379741"/>
            </a:xfrm>
            <a:prstGeom prst="line">
              <a:avLst/>
            </a:prstGeom>
            <a:noFill/>
            <a:ln w="25400">
              <a:solidFill>
                <a:srgbClr val="000000"/>
              </a:solidFill>
              <a:round/>
              <a:headEnd/>
              <a:tailEnd type="stealth" w="lg" len="lg"/>
            </a:ln>
            <a:extLst>
              <a:ext uri="{909E8E84-426E-40DD-AFC4-6F175D3DCCD1}">
                <a14:hiddenFill xmlns:a14="http://schemas.microsoft.com/office/drawing/2010/main">
                  <a:noFill/>
                </a14:hiddenFill>
              </a:ext>
            </a:extLst>
          </p:spPr>
          <p:txBody>
            <a:bodyPr lIns="74295" tIns="8890" rIns="74295" bIns="8890"/>
            <a:lstStyle/>
            <a:p>
              <a:pPr algn="ctr" fontAlgn="base">
                <a:spcBef>
                  <a:spcPct val="50000"/>
                </a:spcBef>
                <a:spcAft>
                  <a:spcPct val="0"/>
                </a:spcAft>
              </a:pPr>
              <a:endParaRPr lang="ja-JP" altLang="en-US" sz="3000">
                <a:solidFill>
                  <a:srgbClr val="000000"/>
                </a:solidFill>
              </a:endParaRPr>
            </a:p>
          </p:txBody>
        </p:sp>
      </p:grpSp>
      <p:sp>
        <p:nvSpPr>
          <p:cNvPr id="2" name="テキスト ボックス 1"/>
          <p:cNvSpPr txBox="1"/>
          <p:nvPr/>
        </p:nvSpPr>
        <p:spPr>
          <a:xfrm>
            <a:off x="315442" y="5180999"/>
            <a:ext cx="8513116" cy="1200329"/>
          </a:xfrm>
          <a:prstGeom prst="rect">
            <a:avLst/>
          </a:prstGeom>
          <a:noFill/>
          <a:ln>
            <a:solidFill>
              <a:schemeClr val="tx1"/>
            </a:solidFill>
          </a:ln>
        </p:spPr>
        <p:txBody>
          <a:bodyPr wrap="square" rtlCol="0">
            <a:spAutoFit/>
          </a:bodyPr>
          <a:lstStyle/>
          <a:p>
            <a:pPr marL="285750" indent="-285750">
              <a:buFont typeface="Wingdings" panose="05000000000000000000" pitchFamily="2" charset="2"/>
              <a:buChar char="l"/>
            </a:pPr>
            <a:r>
              <a:rPr lang="ja-JP" altLang="en-US" sz="2400" dirty="0"/>
              <a:t>生活機能の３レベル（心身の働き、生活行為、家庭・社会への関与・役割）は相互に影響を与え合い、また「健康状態」「環境因子」「個人因子」からも影響を受ける</a:t>
            </a:r>
            <a:r>
              <a:rPr lang="ja-JP" altLang="en-US" sz="2000" dirty="0"/>
              <a:t>　</a:t>
            </a:r>
            <a:endParaRPr lang="en-US" altLang="ja-JP" sz="2000" dirty="0"/>
          </a:p>
        </p:txBody>
      </p:sp>
      <p:sp>
        <p:nvSpPr>
          <p:cNvPr id="5" name="テキスト ボックス 4"/>
          <p:cNvSpPr txBox="1"/>
          <p:nvPr/>
        </p:nvSpPr>
        <p:spPr>
          <a:xfrm>
            <a:off x="1542629" y="1353712"/>
            <a:ext cx="6058743" cy="369332"/>
          </a:xfrm>
          <a:prstGeom prst="rect">
            <a:avLst/>
          </a:prstGeom>
          <a:noFill/>
        </p:spPr>
        <p:txBody>
          <a:bodyPr wrap="square" rtlCol="0">
            <a:spAutoFit/>
          </a:bodyPr>
          <a:lstStyle/>
          <a:p>
            <a:pPr algn="ctr"/>
            <a:r>
              <a:rPr lang="ja-JP" altLang="en-US" dirty="0"/>
              <a:t> </a:t>
            </a:r>
            <a:r>
              <a:rPr lang="en-US" altLang="ja-JP" dirty="0"/>
              <a:t>ICF </a:t>
            </a:r>
            <a:r>
              <a:rPr lang="ja-JP" altLang="en-US" dirty="0"/>
              <a:t>の目的　 「“生きることの全体像”を示す“共通言語”」</a:t>
            </a:r>
            <a:endParaRPr lang="en-US" altLang="ja-JP" dirty="0"/>
          </a:p>
        </p:txBody>
      </p:sp>
      <p:sp>
        <p:nvSpPr>
          <p:cNvPr id="3" name="スライド番号プレースホルダー 2"/>
          <p:cNvSpPr>
            <a:spLocks noGrp="1"/>
          </p:cNvSpPr>
          <p:nvPr>
            <p:ph type="sldNum" sz="quarter" idx="12"/>
          </p:nvPr>
        </p:nvSpPr>
        <p:spPr>
          <a:xfrm>
            <a:off x="6851964" y="6412139"/>
            <a:ext cx="2133600" cy="282176"/>
          </a:xfrm>
        </p:spPr>
        <p:txBody>
          <a:bodyPr/>
          <a:lstStyle/>
          <a:p>
            <a:fld id="{85AD9F61-9478-415E-97D9-8B699A9FE6E0}" type="slidenum">
              <a:rPr lang="en-US" altLang="ja-JP" sz="2400" smtClean="0">
                <a:latin typeface="ＭＳ Ｐゴシック" panose="020B0600070205080204" pitchFamily="50" charset="-128"/>
                <a:ea typeface="ＭＳ Ｐゴシック" panose="020B0600070205080204" pitchFamily="50" charset="-128"/>
              </a:rPr>
              <a:pPr/>
              <a:t>9</a:t>
            </a:fld>
            <a:endParaRPr lang="en-US" altLang="ja-JP" sz="2400" dirty="0">
              <a:latin typeface="ＭＳ Ｐゴシック" panose="020B0600070205080204" pitchFamily="50" charset="-128"/>
              <a:ea typeface="ＭＳ Ｐゴシック" panose="020B0600070205080204" pitchFamily="50" charset="-128"/>
            </a:endParaRPr>
          </a:p>
        </p:txBody>
      </p:sp>
      <p:sp>
        <p:nvSpPr>
          <p:cNvPr id="29" name="タイトル 1"/>
          <p:cNvSpPr txBox="1">
            <a:spLocks/>
          </p:cNvSpPr>
          <p:nvPr/>
        </p:nvSpPr>
        <p:spPr>
          <a:xfrm>
            <a:off x="540000" y="252000"/>
            <a:ext cx="8136000" cy="1166013"/>
          </a:xfrm>
          <a:prstGeom prst="rect">
            <a:avLst/>
          </a:prstGeom>
        </p:spPr>
        <p:txBody>
          <a:bodyPr vert="horz" lIns="91440" tIns="45720" rIns="91440" bIns="4572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fontAlgn="base">
              <a:spcAft>
                <a:spcPct val="0"/>
              </a:spcAft>
            </a:pPr>
            <a:r>
              <a:rPr lang="ja-JP" altLang="en-US" sz="3200" dirty="0">
                <a:latin typeface="ＭＳ Ｐゴシック" panose="020B0600070205080204" pitchFamily="50" charset="-128"/>
                <a:ea typeface="ＭＳ Ｐゴシック" panose="020B0600070205080204" pitchFamily="50" charset="-128"/>
              </a:rPr>
              <a:t>（２）</a:t>
            </a:r>
            <a:r>
              <a:rPr lang="ja-JP" altLang="en-US" sz="3200" dirty="0">
                <a:solidFill>
                  <a:srgbClr val="000000"/>
                </a:solidFill>
              </a:rPr>
              <a:t>精神障害者の障害特性の理解のために</a:t>
            </a:r>
            <a:endParaRPr lang="en-US" altLang="ja-JP" sz="3200" dirty="0">
              <a:solidFill>
                <a:srgbClr val="000000"/>
              </a:solidFill>
            </a:endParaRPr>
          </a:p>
          <a:p>
            <a:pPr algn="l" fontAlgn="base">
              <a:spcAft>
                <a:spcPct val="0"/>
              </a:spcAft>
            </a:pPr>
            <a:r>
              <a:rPr lang="ja-JP" altLang="en-US" sz="2800" dirty="0">
                <a:solidFill>
                  <a:srgbClr val="000000"/>
                </a:solidFill>
              </a:rPr>
              <a:t>　　  ～国際生活機能分類（</a:t>
            </a:r>
            <a:r>
              <a:rPr lang="en-US" altLang="ja-JP" sz="2800" dirty="0">
                <a:solidFill>
                  <a:srgbClr val="000000"/>
                </a:solidFill>
              </a:rPr>
              <a:t>ICF</a:t>
            </a:r>
            <a:r>
              <a:rPr lang="ja-JP" altLang="en-US" sz="2800" dirty="0">
                <a:solidFill>
                  <a:srgbClr val="000000"/>
                </a:solidFill>
              </a:rPr>
              <a:t>）の活用～</a:t>
            </a:r>
          </a:p>
        </p:txBody>
      </p:sp>
      <p:sp>
        <p:nvSpPr>
          <p:cNvPr id="31" name="テキスト ボックス 30"/>
          <p:cNvSpPr txBox="1"/>
          <p:nvPr/>
        </p:nvSpPr>
        <p:spPr>
          <a:xfrm>
            <a:off x="35496" y="6597352"/>
            <a:ext cx="2664296" cy="230832"/>
          </a:xfrm>
          <a:prstGeom prst="rect">
            <a:avLst/>
          </a:prstGeom>
          <a:noFill/>
        </p:spPr>
        <p:txBody>
          <a:bodyPr wrap="square" rtlCol="0">
            <a:spAutoFit/>
          </a:bodyPr>
          <a:lstStyle/>
          <a:p>
            <a:r>
              <a:rPr kumimoji="1" lang="en-US" altLang="ja-JP" sz="900" dirty="0"/>
              <a:t>©2016</a:t>
            </a:r>
            <a:r>
              <a:rPr kumimoji="1" lang="ja-JP" altLang="en-US" sz="900" dirty="0"/>
              <a:t>　公益社団法人日本精神保健福祉士協会</a:t>
            </a:r>
          </a:p>
        </p:txBody>
      </p:sp>
    </p:spTree>
    <p:extLst>
      <p:ext uri="{BB962C8B-B14F-4D97-AF65-F5344CB8AC3E}">
        <p14:creationId xmlns:p14="http://schemas.microsoft.com/office/powerpoint/2010/main" val="30072474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CC"/>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non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1" lang="ja-JP" altLang="en-US" sz="3000" b="0" i="0" u="none" strike="noStrike" cap="none" normalizeH="0" baseline="0" smtClean="0">
            <a:ln>
              <a:noFill/>
            </a:ln>
            <a:solidFill>
              <a:schemeClr val="tx2"/>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rgbClr val="FF99CC"/>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non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1" lang="ja-JP" altLang="en-US" sz="3000" b="0" i="0" u="none" strike="noStrike" cap="none" normalizeH="0" baseline="0" smtClean="0">
            <a:ln>
              <a:noFill/>
            </a:ln>
            <a:solidFill>
              <a:schemeClr val="tx2"/>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1549</TotalTime>
  <Words>713</Words>
  <Application>Microsoft Office PowerPoint</Application>
  <PresentationFormat>画面に合わせる (4:3)</PresentationFormat>
  <Paragraphs>105</Paragraphs>
  <Slides>12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12</vt:i4>
      </vt:variant>
    </vt:vector>
  </HeadingPairs>
  <TitlesOfParts>
    <vt:vector size="22" baseType="lpstr">
      <vt:lpstr>ＦＡ 丸ゴシックＭ</vt:lpstr>
      <vt:lpstr>ＭＳ Ｐゴシック</vt:lpstr>
      <vt:lpstr>ＭＳ ゴシック</vt:lpstr>
      <vt:lpstr>宋体</vt:lpstr>
      <vt:lpstr>Arial</vt:lpstr>
      <vt:lpstr>Calibri</vt:lpstr>
      <vt:lpstr>Calibri Light</vt:lpstr>
      <vt:lpstr>Wingdings</vt:lpstr>
      <vt:lpstr>Office ​​テーマ</vt:lpstr>
      <vt:lpstr>標準デザイン</vt:lpstr>
      <vt:lpstr>精神障害者の障害特性と 支援技法を学ぶ研修</vt:lpstr>
      <vt:lpstr>【 講義１ 】  本研修の目的と 精神障害者の障害特性の 総論的理解　　 </vt:lpstr>
      <vt:lpstr>１．本研修の目的</vt:lpstr>
      <vt:lpstr>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精神障害の特性に応じた サービス提供ができる従事者養成 モデル研修</dc:title>
  <dc:creator>japsw</dc:creator>
  <cp:lastModifiedBy>japsw</cp:lastModifiedBy>
  <cp:revision>108</cp:revision>
  <cp:lastPrinted>2016-03-01T00:20:27Z</cp:lastPrinted>
  <dcterms:created xsi:type="dcterms:W3CDTF">2015-11-19T05:03:51Z</dcterms:created>
  <dcterms:modified xsi:type="dcterms:W3CDTF">2018-09-06T08:00:54Z</dcterms:modified>
</cp:coreProperties>
</file>