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617" r:id="rId2"/>
    <p:sldId id="618" r:id="rId3"/>
    <p:sldId id="604" r:id="rId4"/>
    <p:sldId id="606" r:id="rId5"/>
    <p:sldId id="583" r:id="rId6"/>
    <p:sldId id="584" r:id="rId7"/>
    <p:sldId id="609" r:id="rId8"/>
    <p:sldId id="607" r:id="rId9"/>
    <p:sldId id="616" r:id="rId10"/>
    <p:sldId id="585" r:id="rId11"/>
    <p:sldId id="619" r:id="rId12"/>
    <p:sldId id="611" r:id="rId13"/>
    <p:sldId id="587" r:id="rId14"/>
    <p:sldId id="621" r:id="rId15"/>
    <p:sldId id="620" r:id="rId16"/>
    <p:sldId id="622" r:id="rId17"/>
    <p:sldId id="624" r:id="rId18"/>
    <p:sldId id="625" r:id="rId19"/>
  </p:sldIdLst>
  <p:sldSz cx="9144000" cy="6858000" type="screen4x3"/>
  <p:notesSz cx="10234613" cy="7099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8TvrKfP55bzK1ldUUsY77w==" hashData="Ud5ePLxL9lwRq4BgPTExtzair0s="/>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3F3"/>
    <a:srgbClr val="F0F8FA"/>
    <a:srgbClr val="CCCCFF"/>
    <a:srgbClr val="FFCC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5388" autoAdjust="0"/>
  </p:normalViewPr>
  <p:slideViewPr>
    <p:cSldViewPr>
      <p:cViewPr>
        <p:scale>
          <a:sx n="90" d="100"/>
          <a:sy n="90" d="100"/>
        </p:scale>
        <p:origin x="-774"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434999" cy="354965"/>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5797246" y="0"/>
            <a:ext cx="4434999" cy="354965"/>
          </a:xfrm>
          <a:prstGeom prst="rect">
            <a:avLst/>
          </a:prstGeom>
        </p:spPr>
        <p:txBody>
          <a:bodyPr vert="horz" lIns="99048" tIns="49524" rIns="99048" bIns="49524" rtlCol="0"/>
          <a:lstStyle>
            <a:lvl1pPr algn="r">
              <a:defRPr sz="1300"/>
            </a:lvl1pPr>
          </a:lstStyle>
          <a:p>
            <a:fld id="{4694D402-0FE1-47BE-AE6E-2E4525449640}" type="datetimeFigureOut">
              <a:rPr kumimoji="1" lang="ja-JP" altLang="en-US" smtClean="0"/>
              <a:pPr/>
              <a:t>2018/7/18</a:t>
            </a:fld>
            <a:endParaRPr kumimoji="1" lang="ja-JP" altLang="en-US"/>
          </a:p>
        </p:txBody>
      </p:sp>
      <p:sp>
        <p:nvSpPr>
          <p:cNvPr id="4" name="フッター プレースホルダ 3"/>
          <p:cNvSpPr>
            <a:spLocks noGrp="1"/>
          </p:cNvSpPr>
          <p:nvPr>
            <p:ph type="ftr" sz="quarter" idx="2"/>
          </p:nvPr>
        </p:nvSpPr>
        <p:spPr>
          <a:xfrm>
            <a:off x="0" y="6743103"/>
            <a:ext cx="4434999" cy="354965"/>
          </a:xfrm>
          <a:prstGeom prst="rect">
            <a:avLst/>
          </a:prstGeom>
        </p:spPr>
        <p:txBody>
          <a:bodyPr vert="horz" lIns="99048" tIns="49524" rIns="99048" bIns="49524"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5797246" y="6743103"/>
            <a:ext cx="4434999" cy="354965"/>
          </a:xfrm>
          <a:prstGeom prst="rect">
            <a:avLst/>
          </a:prstGeom>
        </p:spPr>
        <p:txBody>
          <a:bodyPr vert="horz" lIns="99048" tIns="49524" rIns="99048" bIns="49524" rtlCol="0" anchor="b"/>
          <a:lstStyle>
            <a:lvl1pPr algn="r">
              <a:defRPr sz="1300"/>
            </a:lvl1pPr>
          </a:lstStyle>
          <a:p>
            <a:fld id="{1F577944-76E0-4987-BA4F-604733FB16EE}" type="slidenum">
              <a:rPr kumimoji="1" lang="ja-JP" altLang="en-US" smtClean="0"/>
              <a:pPr/>
              <a:t>‹#›</a:t>
            </a:fld>
            <a:endParaRPr kumimoji="1" lang="ja-JP" altLang="en-US"/>
          </a:p>
        </p:txBody>
      </p:sp>
    </p:spTree>
    <p:extLst>
      <p:ext uri="{BB962C8B-B14F-4D97-AF65-F5344CB8AC3E}">
        <p14:creationId xmlns:p14="http://schemas.microsoft.com/office/powerpoint/2010/main" val="3716055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4999" cy="354965"/>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5797246" y="0"/>
            <a:ext cx="4434999" cy="354965"/>
          </a:xfrm>
          <a:prstGeom prst="rect">
            <a:avLst/>
          </a:prstGeom>
        </p:spPr>
        <p:txBody>
          <a:bodyPr vert="horz" lIns="99048" tIns="49524" rIns="99048" bIns="49524" rtlCol="0"/>
          <a:lstStyle>
            <a:lvl1pPr algn="r">
              <a:defRPr sz="1300"/>
            </a:lvl1pPr>
          </a:lstStyle>
          <a:p>
            <a:fld id="{C7472583-F8CE-4C3E-A245-8715F150ABE1}" type="datetimeFigureOut">
              <a:rPr kumimoji="1" lang="ja-JP" altLang="en-US" smtClean="0"/>
              <a:pPr/>
              <a:t>2018/7/18</a:t>
            </a:fld>
            <a:endParaRPr kumimoji="1" lang="ja-JP" altLang="en-US"/>
          </a:p>
        </p:txBody>
      </p:sp>
      <p:sp>
        <p:nvSpPr>
          <p:cNvPr id="4" name="スライド イメージ プレースホルダー 3"/>
          <p:cNvSpPr>
            <a:spLocks noGrp="1" noRot="1" noChangeAspect="1"/>
          </p:cNvSpPr>
          <p:nvPr>
            <p:ph type="sldImg" idx="2"/>
          </p:nvPr>
        </p:nvSpPr>
        <p:spPr>
          <a:xfrm>
            <a:off x="3341688" y="531813"/>
            <a:ext cx="3551237" cy="2662237"/>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1023462" y="3372168"/>
            <a:ext cx="8187690" cy="3194685"/>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743103"/>
            <a:ext cx="4434999" cy="354965"/>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797246" y="6743103"/>
            <a:ext cx="4434999" cy="354965"/>
          </a:xfrm>
          <a:prstGeom prst="rect">
            <a:avLst/>
          </a:prstGeom>
        </p:spPr>
        <p:txBody>
          <a:bodyPr vert="horz" lIns="99048" tIns="49524" rIns="99048" bIns="49524" rtlCol="0" anchor="b"/>
          <a:lstStyle>
            <a:lvl1pPr algn="r">
              <a:defRPr sz="1300"/>
            </a:lvl1pPr>
          </a:lstStyle>
          <a:p>
            <a:fld id="{9D336600-F92C-4A53-9AA9-1C0587FBADFB}" type="slidenum">
              <a:rPr kumimoji="1" lang="ja-JP" altLang="en-US" smtClean="0"/>
              <a:pPr/>
              <a:t>‹#›</a:t>
            </a:fld>
            <a:endParaRPr kumimoji="1" lang="ja-JP" altLang="en-US"/>
          </a:p>
        </p:txBody>
      </p:sp>
    </p:spTree>
    <p:extLst>
      <p:ext uri="{BB962C8B-B14F-4D97-AF65-F5344CB8AC3E}">
        <p14:creationId xmlns:p14="http://schemas.microsoft.com/office/powerpoint/2010/main" val="5506347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9991BE-857C-4BEC-A50D-BBE84A08D132}" type="slidenum">
              <a:rPr kumimoji="1" lang="ja-JP" altLang="en-US" smtClean="0"/>
              <a:t>1</a:t>
            </a:fld>
            <a:endParaRPr kumimoji="1" lang="ja-JP" altLang="en-US"/>
          </a:p>
        </p:txBody>
      </p:sp>
    </p:spTree>
    <p:extLst>
      <p:ext uri="{BB962C8B-B14F-4D97-AF65-F5344CB8AC3E}">
        <p14:creationId xmlns:p14="http://schemas.microsoft.com/office/powerpoint/2010/main" val="3352194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195E14-2E06-4369-8AF0-E099B35C71D3}"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tx1"/>
                </a:solidFill>
              </a:defRPr>
            </a:lvl1pPr>
          </a:lstStyle>
          <a:p>
            <a:fld id="{CC67323E-0BEC-4659-8D90-71F14AB724B9}" type="slidenum">
              <a:rPr lang="ja-JP" altLang="en-US" smtClean="0"/>
              <a:pPr/>
              <a:t>‹#›</a:t>
            </a:fld>
            <a:endParaRPr lang="ja-JP" altLang="en-US" dirty="0"/>
          </a:p>
        </p:txBody>
      </p:sp>
    </p:spTree>
    <p:extLst>
      <p:ext uri="{BB962C8B-B14F-4D97-AF65-F5344CB8AC3E}">
        <p14:creationId xmlns:p14="http://schemas.microsoft.com/office/powerpoint/2010/main" val="3274402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AB57E8-A243-435E-8AFD-0607B8B898CB}"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3634269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A0E00-9377-40E8-ABC1-3D3F25426A38}"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1836664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D4F6CE-B690-4C45-88A9-0DD545C23BA9}"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1019511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AF578CD-843E-4649-A496-1ABB92C0B622}" type="datetime1">
              <a:rPr kumimoji="1" lang="ja-JP" altLang="en-US" smtClean="0"/>
              <a:t>2018/7/18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1016241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73727BD-E1CD-455E-918E-5E6C265A71FA}" type="datetime1">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14433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34098F-BBE7-4FDE-8C76-5152D8D5D698}" type="datetime1">
              <a:rPr kumimoji="1" lang="ja-JP" altLang="en-US" smtClean="0"/>
              <a:t>2018/7/18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3156643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EE885-0CA9-4DE7-B392-717989138BA9}" type="datetime1">
              <a:rPr kumimoji="1" lang="ja-JP" altLang="en-US" smtClean="0"/>
              <a:t>2018/7/18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347415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50CEDF-0316-49FB-9760-49F8B1774DAC}" type="datetime1">
              <a:rPr kumimoji="1" lang="ja-JP" altLang="en-US" smtClean="0"/>
              <a:t>2018/7/18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504584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E0F6D7-7107-4C38-BF8F-0267AD190E81}" type="datetime1">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2346345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87DCFC-C029-4F5C-90E6-B9F0A50FB053}" type="datetime1">
              <a:rPr kumimoji="1" lang="ja-JP" altLang="en-US" smtClean="0"/>
              <a:t>2018/7/18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67323E-0BEC-4659-8D90-71F14AB724B9}" type="slidenum">
              <a:rPr kumimoji="1" lang="ja-JP" altLang="en-US" smtClean="0"/>
              <a:pPr/>
              <a:t>‹#›</a:t>
            </a:fld>
            <a:endParaRPr kumimoji="1" lang="ja-JP" altLang="en-US"/>
          </a:p>
        </p:txBody>
      </p:sp>
    </p:spTree>
    <p:extLst>
      <p:ext uri="{BB962C8B-B14F-4D97-AF65-F5344CB8AC3E}">
        <p14:creationId xmlns:p14="http://schemas.microsoft.com/office/powerpoint/2010/main" val="922477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5B380-4402-4EE6-9F11-D53EE2E75D72}" type="datetime1">
              <a:rPr kumimoji="1" lang="ja-JP" altLang="en-US" smtClean="0"/>
              <a:t>2018/7/18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CC67323E-0BEC-4659-8D90-71F14AB724B9}" type="slidenum">
              <a:rPr lang="ja-JP" altLang="en-US" smtClean="0"/>
              <a:pPr/>
              <a:t>‹#›</a:t>
            </a:fld>
            <a:endParaRPr lang="ja-JP" altLang="en-US" dirty="0"/>
          </a:p>
        </p:txBody>
      </p:sp>
    </p:spTree>
    <p:extLst>
      <p:ext uri="{BB962C8B-B14F-4D97-AF65-F5344CB8AC3E}">
        <p14:creationId xmlns:p14="http://schemas.microsoft.com/office/powerpoint/2010/main" val="377825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00" y="1440000"/>
            <a:ext cx="7772400" cy="4320480"/>
          </a:xfrm>
        </p:spPr>
        <p:txBody>
          <a:bodyPr anchor="t" anchorCtr="0">
            <a:normAutofit/>
          </a:bodyPr>
          <a:lstStyle/>
          <a:p>
            <a:pPr algn="l"/>
            <a:r>
              <a:rPr lang="en-US" altLang="ja-JP" sz="4000" dirty="0" smtClean="0">
                <a:latin typeface="ＭＳ Ｐゴシック" panose="020B0600070205080204" pitchFamily="50" charset="-128"/>
                <a:ea typeface="ＭＳ Ｐゴシック" panose="020B0600070205080204" pitchFamily="50" charset="-128"/>
              </a:rPr>
              <a:t>【 </a:t>
            </a:r>
            <a:r>
              <a:rPr lang="ja-JP" altLang="en-US" sz="4000" dirty="0" smtClean="0">
                <a:latin typeface="ＭＳ Ｐゴシック" panose="020B0600070205080204" pitchFamily="50" charset="-128"/>
                <a:ea typeface="ＭＳ Ｐゴシック" panose="020B0600070205080204" pitchFamily="50" charset="-128"/>
              </a:rPr>
              <a:t>講義２ </a:t>
            </a:r>
            <a:r>
              <a:rPr lang="en-US" altLang="ja-JP" sz="4000" dirty="0" smtClean="0">
                <a:latin typeface="ＭＳ Ｐゴシック" panose="020B0600070205080204" pitchFamily="50" charset="-128"/>
              </a:rPr>
              <a:t>】</a:t>
            </a:r>
            <a:br>
              <a:rPr lang="en-US" altLang="ja-JP" sz="4000" dirty="0" smtClean="0">
                <a:latin typeface="ＭＳ Ｐゴシック" panose="020B0600070205080204" pitchFamily="50" charset="-128"/>
              </a:rPr>
            </a:br>
            <a:r>
              <a:rPr lang="en-US" altLang="ja-JP" sz="4000" dirty="0">
                <a:latin typeface="ＭＳ Ｐゴシック" panose="020B0600070205080204" pitchFamily="50" charset="-128"/>
              </a:rPr>
              <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障害特性の理解と具体的な対応①</a:t>
            </a:r>
            <a:r>
              <a:rPr lang="en-US" altLang="ja-JP" sz="4000" dirty="0">
                <a:latin typeface="ＭＳ Ｐゴシック" panose="020B0600070205080204" pitchFamily="50" charset="-128"/>
              </a:rPr>
              <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a:t>
            </a:r>
            <a:r>
              <a:rPr lang="ja-JP" altLang="en-US" sz="4000" dirty="0" smtClean="0">
                <a:latin typeface="ＭＳ Ｐゴシック" panose="020B0600070205080204" pitchFamily="50" charset="-128"/>
              </a:rPr>
              <a:t>その</a:t>
            </a:r>
            <a:r>
              <a:rPr lang="ja-JP" altLang="en-US" sz="4000" dirty="0">
                <a:latin typeface="ＭＳ Ｐゴシック" panose="020B0600070205080204" pitchFamily="50" charset="-128"/>
              </a:rPr>
              <a:t>１　統合失調症－</a:t>
            </a:r>
            <a:r>
              <a:rPr lang="en-US" altLang="ja-JP" sz="3300" dirty="0" smtClean="0">
                <a:latin typeface="ＭＳ Ｐゴシック" panose="020B0600070205080204" pitchFamily="50" charset="-128"/>
                <a:ea typeface="ＭＳ Ｐゴシック" panose="020B0600070205080204" pitchFamily="50" charset="-128"/>
              </a:rPr>
              <a:t/>
            </a:r>
            <a:br>
              <a:rPr lang="en-US" altLang="ja-JP" sz="3300" dirty="0" smtClean="0">
                <a:latin typeface="ＭＳ Ｐゴシック" panose="020B0600070205080204" pitchFamily="50" charset="-128"/>
                <a:ea typeface="ＭＳ Ｐゴシック" panose="020B0600070205080204" pitchFamily="50" charset="-128"/>
              </a:rPr>
            </a:br>
            <a:r>
              <a:rPr lang="en-US" altLang="ja-JP" sz="3300" dirty="0">
                <a:latin typeface="ＭＳ Ｐゴシック" panose="020B0600070205080204" pitchFamily="50" charset="-128"/>
                <a:ea typeface="ＭＳ Ｐゴシック" panose="020B0600070205080204" pitchFamily="50" charset="-128"/>
              </a:rPr>
              <a:t/>
            </a:r>
            <a:br>
              <a:rPr lang="en-US" altLang="ja-JP" sz="3300" dirty="0">
                <a:latin typeface="ＭＳ Ｐゴシック" panose="020B0600070205080204" pitchFamily="50" charset="-128"/>
                <a:ea typeface="ＭＳ Ｐゴシック" panose="020B0600070205080204" pitchFamily="50" charset="-128"/>
              </a:rPr>
            </a:br>
            <a:r>
              <a:rPr lang="en-US" altLang="ja-JP" sz="3300" dirty="0" smtClean="0">
                <a:latin typeface="ＭＳ Ｐゴシック" panose="020B0600070205080204" pitchFamily="50" charset="-128"/>
                <a:ea typeface="ＭＳ Ｐゴシック" panose="020B0600070205080204" pitchFamily="50" charset="-128"/>
              </a:rPr>
              <a:t> </a:t>
            </a:r>
            <a:endParaRPr kumimoji="1" lang="ja-JP" altLang="en-US" sz="33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6516216" y="6309320"/>
            <a:ext cx="2133600" cy="365125"/>
          </a:xfrm>
        </p:spPr>
        <p:txBody>
          <a:bodyPr/>
          <a:lstStyle/>
          <a:p>
            <a:fld id="{735792B8-4907-4832-B6DB-FFDFB2776905}"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53614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409816" cy="1182360"/>
          </a:xfrm>
        </p:spPr>
        <p:txBody>
          <a:bodyPr anchor="t" anchorCtr="0">
            <a:normAutofit/>
          </a:bodyPr>
          <a:lstStyle/>
          <a:p>
            <a:pPr algn="l"/>
            <a:r>
              <a:rPr lang="ja-JP" altLang="en-US" sz="3600" dirty="0" smtClean="0"/>
              <a:t>（６）悪化の兆候（症状含め）</a:t>
            </a:r>
            <a:endParaRPr kumimoji="1" lang="ja-JP" altLang="en-US" sz="3600" dirty="0"/>
          </a:p>
        </p:txBody>
      </p:sp>
      <p:sp>
        <p:nvSpPr>
          <p:cNvPr id="4" name="コンテンツ プレースホルダー 2"/>
          <p:cNvSpPr>
            <a:spLocks noGrp="1"/>
          </p:cNvSpPr>
          <p:nvPr>
            <p:ph idx="1"/>
          </p:nvPr>
        </p:nvSpPr>
        <p:spPr>
          <a:xfrm>
            <a:off x="539552" y="1440000"/>
            <a:ext cx="7884368" cy="2736304"/>
          </a:xfrm>
        </p:spPr>
        <p:txBody>
          <a:bodyPr>
            <a:noAutofit/>
          </a:bodyPr>
          <a:lstStyle/>
          <a:p>
            <a:pPr marL="540000">
              <a:spcBef>
                <a:spcPts val="1200"/>
              </a:spcBef>
            </a:pPr>
            <a:r>
              <a:rPr lang="ja-JP" altLang="en-US" sz="2800" dirty="0" smtClean="0"/>
              <a:t>薬を飲まない</a:t>
            </a:r>
            <a:r>
              <a:rPr lang="ja-JP" altLang="en-US" sz="2800" dirty="0"/>
              <a:t>（</a:t>
            </a:r>
            <a:r>
              <a:rPr lang="ja-JP" altLang="en-US" sz="2800" dirty="0" smtClean="0"/>
              <a:t>通院しなくなる）</a:t>
            </a:r>
            <a:endParaRPr lang="en-US" altLang="ja-JP" sz="2800" dirty="0" smtClean="0"/>
          </a:p>
          <a:p>
            <a:pPr marL="540000">
              <a:spcBef>
                <a:spcPts val="1200"/>
              </a:spcBef>
            </a:pPr>
            <a:r>
              <a:rPr lang="ja-JP" altLang="en-US" sz="2800" dirty="0"/>
              <a:t>睡眠</a:t>
            </a:r>
            <a:r>
              <a:rPr lang="ja-JP" altLang="en-US" sz="2800" dirty="0" smtClean="0"/>
              <a:t>がとれない</a:t>
            </a:r>
            <a:endParaRPr lang="en-US" altLang="ja-JP" sz="2800" dirty="0" smtClean="0"/>
          </a:p>
          <a:p>
            <a:pPr marL="540000">
              <a:spcBef>
                <a:spcPts val="1200"/>
              </a:spcBef>
            </a:pPr>
            <a:r>
              <a:rPr lang="ja-JP" altLang="en-US" sz="2800" dirty="0"/>
              <a:t>人</a:t>
            </a:r>
            <a:r>
              <a:rPr lang="ja-JP" altLang="en-US" sz="2800" dirty="0" smtClean="0"/>
              <a:t>の話が聞けなくなる</a:t>
            </a:r>
            <a:endParaRPr lang="en-US" altLang="ja-JP" sz="2800" dirty="0" smtClean="0"/>
          </a:p>
          <a:p>
            <a:pPr marL="540000">
              <a:spcBef>
                <a:spcPts val="1200"/>
              </a:spcBef>
            </a:pPr>
            <a:r>
              <a:rPr lang="ja-JP" altLang="en-US" sz="2800" dirty="0"/>
              <a:t>感情</a:t>
            </a:r>
            <a:r>
              <a:rPr lang="ja-JP" altLang="en-US" sz="2800" dirty="0" smtClean="0"/>
              <a:t>の起伏が激しくなる</a:t>
            </a:r>
            <a:endParaRPr lang="en-US" altLang="ja-JP" sz="2800" dirty="0" smtClean="0"/>
          </a:p>
          <a:p>
            <a:pPr marL="540000" indent="0">
              <a:spcBef>
                <a:spcPts val="1200"/>
              </a:spcBef>
              <a:buNone/>
            </a:pPr>
            <a:endParaRPr lang="en-US" altLang="ja-JP" sz="2800" dirty="0"/>
          </a:p>
          <a:p>
            <a:pPr marL="540000" indent="0">
              <a:spcBef>
                <a:spcPts val="1200"/>
              </a:spcBef>
              <a:buNone/>
            </a:pPr>
            <a:r>
              <a:rPr lang="ja-JP" altLang="en-US" sz="2800" dirty="0"/>
              <a:t>　　　　</a:t>
            </a:r>
            <a:endParaRPr lang="en-US" altLang="ja-JP" sz="2800" dirty="0"/>
          </a:p>
          <a:p>
            <a:pPr marL="540000" indent="0">
              <a:spcBef>
                <a:spcPts val="1200"/>
              </a:spcBef>
              <a:buNone/>
            </a:pPr>
            <a:endParaRPr lang="en-US" altLang="ja-JP" sz="2800" dirty="0"/>
          </a:p>
          <a:p>
            <a:pPr marL="540000">
              <a:spcBef>
                <a:spcPts val="1200"/>
              </a:spcBef>
            </a:pPr>
            <a:endParaRPr lang="en-US" altLang="ja-JP" sz="2800" dirty="0"/>
          </a:p>
          <a:p>
            <a:pPr marL="540000">
              <a:spcBef>
                <a:spcPts val="1200"/>
              </a:spcBef>
            </a:pPr>
            <a:endParaRPr lang="en-US" altLang="ja-JP" sz="2800" dirty="0"/>
          </a:p>
          <a:p>
            <a:pPr marL="540000" indent="0">
              <a:spcBef>
                <a:spcPts val="1200"/>
              </a:spcBef>
              <a:buNone/>
            </a:pPr>
            <a:r>
              <a:rPr lang="ja-JP" altLang="en-US" sz="2800" dirty="0"/>
              <a:t>　</a:t>
            </a:r>
          </a:p>
        </p:txBody>
      </p:sp>
      <p:sp>
        <p:nvSpPr>
          <p:cNvPr id="3" name="角丸四角形 2"/>
          <p:cNvSpPr/>
          <p:nvPr/>
        </p:nvSpPr>
        <p:spPr>
          <a:xfrm>
            <a:off x="504000" y="4365104"/>
            <a:ext cx="8136000" cy="18002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ja-JP" altLang="en-US" sz="2800" dirty="0">
                <a:solidFill>
                  <a:srgbClr val="00B050"/>
                </a:solidFill>
              </a:rPr>
              <a:t>刺激に</a:t>
            </a:r>
            <a:r>
              <a:rPr lang="ja-JP" altLang="en-US" sz="2800" dirty="0" smtClean="0">
                <a:solidFill>
                  <a:srgbClr val="00B050"/>
                </a:solidFill>
              </a:rPr>
              <a:t>脆い</a:t>
            </a:r>
            <a:r>
              <a:rPr lang="ja-JP" altLang="en-US" sz="2800" dirty="0">
                <a:solidFill>
                  <a:srgbClr val="00B050"/>
                </a:solidFill>
              </a:rPr>
              <a:t>（ストレス脆弱性）</a:t>
            </a:r>
            <a:endParaRPr lang="en-US" altLang="ja-JP" sz="2800" dirty="0">
              <a:solidFill>
                <a:srgbClr val="00B050"/>
              </a:solidFill>
            </a:endParaRPr>
          </a:p>
          <a:p>
            <a:pPr marL="720000">
              <a:lnSpc>
                <a:spcPct val="150000"/>
              </a:lnSpc>
            </a:pPr>
            <a:r>
              <a:rPr lang="ja-JP" altLang="en-US" sz="2000" dirty="0"/>
              <a:t>　　　</a:t>
            </a:r>
            <a:r>
              <a:rPr lang="ja-JP" altLang="en-US" sz="2000" b="1" dirty="0"/>
              <a:t>・生活の困りごと（大変、つらい、うれしい、悲しい）</a:t>
            </a:r>
            <a:endParaRPr lang="en-US" altLang="ja-JP" sz="2000" b="1" dirty="0"/>
          </a:p>
          <a:p>
            <a:pPr marL="720000">
              <a:lnSpc>
                <a:spcPct val="150000"/>
              </a:lnSpc>
            </a:pPr>
            <a:r>
              <a:rPr lang="ja-JP" altLang="en-US" sz="2000" b="1" dirty="0"/>
              <a:t>　　　・色恋</a:t>
            </a:r>
            <a:r>
              <a:rPr lang="ja-JP" altLang="en-US" sz="2000" b="1" dirty="0" smtClean="0"/>
              <a:t>沙汰、金銭</a:t>
            </a:r>
            <a:r>
              <a:rPr lang="ja-JP" altLang="en-US" sz="2000" b="1" dirty="0"/>
              <a:t>、</a:t>
            </a:r>
            <a:r>
              <a:rPr lang="ja-JP" altLang="en-US" sz="2000" b="1" dirty="0" smtClean="0"/>
              <a:t>プライド</a:t>
            </a:r>
            <a:r>
              <a:rPr lang="ja-JP" altLang="en-US" sz="2000" b="1" dirty="0"/>
              <a:t>、</a:t>
            </a:r>
            <a:r>
              <a:rPr lang="ja-JP" altLang="en-US" sz="2000" b="1" dirty="0" smtClean="0"/>
              <a:t>身体病気等</a:t>
            </a:r>
            <a:r>
              <a:rPr lang="ja-JP" altLang="en-US" sz="2000" b="1" dirty="0"/>
              <a:t>の影響</a:t>
            </a:r>
            <a:endParaRPr lang="en-US" altLang="ja-JP" sz="2000" b="1" dirty="0"/>
          </a:p>
        </p:txBody>
      </p:sp>
      <p:sp>
        <p:nvSpPr>
          <p:cNvPr id="5" name="上矢印 4"/>
          <p:cNvSpPr/>
          <p:nvPr/>
        </p:nvSpPr>
        <p:spPr>
          <a:xfrm>
            <a:off x="4067944" y="3717032"/>
            <a:ext cx="936104" cy="576064"/>
          </a:xfrm>
          <a:prstGeom prst="upArrow">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p:txBody>
          <a:bodyPr/>
          <a:lstStyle/>
          <a:p>
            <a:fld id="{CC67323E-0BEC-4659-8D90-71F14AB724B9}" type="slidenum">
              <a:rPr kumimoji="1" lang="ja-JP" altLang="en-US" smtClean="0">
                <a:solidFill>
                  <a:schemeClr val="tx1"/>
                </a:solidFill>
              </a:rPr>
              <a:pPr/>
              <a:t>10</a:t>
            </a:fld>
            <a:endParaRPr kumimoji="1" lang="ja-JP" altLang="en-US">
              <a:solidFill>
                <a:schemeClr val="tx1"/>
              </a:solidFill>
            </a:endParaRPr>
          </a:p>
        </p:txBody>
      </p:sp>
      <p:sp>
        <p:nvSpPr>
          <p:cNvPr id="8" name="テキスト ボックス 7"/>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553736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0000" y="2700000"/>
            <a:ext cx="5436296" cy="1362075"/>
          </a:xfrm>
        </p:spPr>
        <p:txBody>
          <a:bodyPr>
            <a:normAutofit fontScale="90000"/>
          </a:bodyPr>
          <a:lstStyle/>
          <a:p>
            <a:r>
              <a:rPr lang="ja-JP" altLang="en-US" sz="4400" dirty="0"/>
              <a:t>２　具体的な支援のコツ</a:t>
            </a:r>
            <a:endParaRPr kumimoji="1" lang="ja-JP" altLang="en-US" sz="4400" dirty="0"/>
          </a:p>
        </p:txBody>
      </p:sp>
      <p:sp>
        <p:nvSpPr>
          <p:cNvPr id="4" name="スライド番号プレースホルダー 3"/>
          <p:cNvSpPr>
            <a:spLocks noGrp="1"/>
          </p:cNvSpPr>
          <p:nvPr>
            <p:ph type="sldNum" sz="quarter" idx="12"/>
          </p:nvPr>
        </p:nvSpPr>
        <p:spPr/>
        <p:txBody>
          <a:bodyPr/>
          <a:lstStyle/>
          <a:p>
            <a:fld id="{735792B8-4907-4832-B6DB-FFDFB2776905}" type="slidenum">
              <a:rPr kumimoji="1" lang="ja-JP" altLang="en-US" smtClean="0">
                <a:solidFill>
                  <a:schemeClr val="tx1"/>
                </a:solidFill>
              </a:rPr>
              <a:t>11</a:t>
            </a:fld>
            <a:endParaRPr kumimoji="1" lang="ja-JP" altLang="en-US" dirty="0">
              <a:solidFill>
                <a:schemeClr val="tx1"/>
              </a:solidFill>
            </a:endParaRPr>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054903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04000" y="1412776"/>
            <a:ext cx="8297100" cy="4943574"/>
          </a:xfrm>
        </p:spPr>
        <p:txBody>
          <a:bodyPr>
            <a:noAutofit/>
          </a:bodyPr>
          <a:lstStyle/>
          <a:p>
            <a:pPr marL="540000">
              <a:buFont typeface="Wingdings" pitchFamily="2" charset="2"/>
              <a:buChar char="u"/>
              <a:defRPr/>
            </a:pPr>
            <a:r>
              <a:rPr lang="ja-JP" altLang="en-US" sz="3000" b="1" dirty="0" smtClean="0">
                <a:solidFill>
                  <a:srgbClr val="0070C0"/>
                </a:solidFill>
                <a:latin typeface="+mn-ea"/>
                <a:cs typeface="Meiryo UI" pitchFamily="50" charset="-128"/>
              </a:rPr>
              <a:t>「監視されている」「馬鹿にする声が聞こえる」</a:t>
            </a:r>
            <a:endParaRPr lang="en-US" altLang="ja-JP" sz="3000" b="1" dirty="0" smtClean="0">
              <a:solidFill>
                <a:srgbClr val="0070C0"/>
              </a:solidFill>
              <a:latin typeface="+mn-ea"/>
              <a:cs typeface="Meiryo UI" pitchFamily="50" charset="-128"/>
            </a:endParaRPr>
          </a:p>
          <a:p>
            <a:pPr marL="741600">
              <a:spcBef>
                <a:spcPts val="1200"/>
              </a:spcBef>
              <a:buNone/>
              <a:defRPr/>
            </a:pPr>
            <a:r>
              <a:rPr lang="ja-JP" altLang="en-US" sz="2800" dirty="0" smtClean="0">
                <a:solidFill>
                  <a:schemeClr val="tx1"/>
                </a:solidFill>
                <a:latin typeface="+mn-ea"/>
                <a:cs typeface="Meiryo UI" pitchFamily="50" charset="-128"/>
              </a:rPr>
              <a:t>⇒</a:t>
            </a:r>
            <a:r>
              <a:rPr lang="ja-JP" altLang="en-US" sz="2800" dirty="0"/>
              <a:t> 「つらさ」を訴える。本人は本気で信じている</a:t>
            </a:r>
            <a:r>
              <a:rPr lang="ja-JP" altLang="en-US" sz="2800" dirty="0" smtClean="0"/>
              <a:t>。</a:t>
            </a:r>
            <a:r>
              <a:rPr lang="en-US" altLang="ja-JP" sz="2800" dirty="0" smtClean="0"/>
              <a:t/>
            </a:r>
            <a:br>
              <a:rPr lang="en-US" altLang="ja-JP" sz="2800" dirty="0" smtClean="0"/>
            </a:br>
            <a:r>
              <a:rPr lang="ja-JP" altLang="en-US" sz="2800" dirty="0" smtClean="0"/>
              <a:t>幻聴</a:t>
            </a:r>
            <a:r>
              <a:rPr lang="ja-JP" altLang="en-US" sz="2800" dirty="0"/>
              <a:t>や妄想には否定も肯定も</a:t>
            </a:r>
            <a:r>
              <a:rPr lang="ja-JP" altLang="en-US" sz="2800" dirty="0" smtClean="0"/>
              <a:t>しない。</a:t>
            </a:r>
            <a:r>
              <a:rPr lang="en-US" altLang="ja-JP" sz="2800" dirty="0" smtClean="0"/>
              <a:t/>
            </a:r>
            <a:br>
              <a:rPr lang="en-US" altLang="ja-JP" sz="2800" dirty="0" smtClean="0"/>
            </a:br>
            <a:r>
              <a:rPr lang="ja-JP" altLang="en-US" sz="2800" dirty="0" smtClean="0"/>
              <a:t>対応</a:t>
            </a:r>
            <a:r>
              <a:rPr lang="ja-JP" altLang="en-US" sz="2800" dirty="0"/>
              <a:t>は冷静に、しかし共感的</a:t>
            </a:r>
            <a:r>
              <a:rPr lang="ja-JP" altLang="en-US" sz="2800" dirty="0" smtClean="0"/>
              <a:t>に</a:t>
            </a:r>
            <a:endParaRPr lang="en-US" altLang="ja-JP" sz="2800" dirty="0" smtClean="0"/>
          </a:p>
          <a:p>
            <a:pPr marL="936000">
              <a:spcBef>
                <a:spcPts val="1200"/>
              </a:spcBef>
              <a:buNone/>
              <a:defRPr/>
            </a:pPr>
            <a:r>
              <a:rPr lang="ja-JP" altLang="en-US" sz="2800" dirty="0" smtClean="0">
                <a:solidFill>
                  <a:srgbClr val="C00000"/>
                </a:solidFill>
              </a:rPr>
              <a:t>「それはとても辛いことですね」○</a:t>
            </a:r>
            <a:endParaRPr lang="en-US" altLang="ja-JP" sz="2800" dirty="0" smtClean="0">
              <a:solidFill>
                <a:srgbClr val="C00000"/>
              </a:solidFill>
            </a:endParaRPr>
          </a:p>
          <a:p>
            <a:pPr marL="936000">
              <a:buNone/>
              <a:defRPr/>
            </a:pPr>
            <a:r>
              <a:rPr lang="ja-JP" altLang="en-US" sz="2800" dirty="0" smtClean="0"/>
              <a:t> </a:t>
            </a:r>
            <a:r>
              <a:rPr lang="ja-JP" altLang="en-US" sz="2800" dirty="0" smtClean="0">
                <a:solidFill>
                  <a:schemeClr val="tx1">
                    <a:lumMod val="65000"/>
                    <a:lumOff val="35000"/>
                  </a:schemeClr>
                </a:solidFill>
              </a:rPr>
              <a:t>「そんなバカな話はない、気のせい」</a:t>
            </a:r>
            <a:r>
              <a:rPr lang="en-US" altLang="ja-JP" sz="2800" dirty="0" smtClean="0">
                <a:solidFill>
                  <a:schemeClr val="tx1">
                    <a:lumMod val="65000"/>
                    <a:lumOff val="35000"/>
                  </a:schemeClr>
                </a:solidFill>
              </a:rPr>
              <a:t>×</a:t>
            </a:r>
          </a:p>
          <a:p>
            <a:pPr marL="540000">
              <a:spcBef>
                <a:spcPts val="2400"/>
              </a:spcBef>
              <a:buFont typeface="Wingdings" pitchFamily="2" charset="2"/>
              <a:buChar char="u"/>
              <a:defRPr/>
            </a:pPr>
            <a:r>
              <a:rPr lang="ja-JP" altLang="en-US" sz="2800" b="1" dirty="0" smtClean="0">
                <a:solidFill>
                  <a:srgbClr val="0070C0"/>
                </a:solidFill>
                <a:latin typeface="+mn-ea"/>
                <a:cs typeface="Meiryo UI" pitchFamily="50" charset="-128"/>
              </a:rPr>
              <a:t>話につながりが無く、何が話したいかわからない</a:t>
            </a:r>
            <a:endParaRPr lang="en-US" altLang="ja-JP" sz="2800" b="1" dirty="0" smtClean="0">
              <a:solidFill>
                <a:srgbClr val="0070C0"/>
              </a:solidFill>
              <a:latin typeface="+mn-ea"/>
              <a:cs typeface="Meiryo UI" pitchFamily="50" charset="-128"/>
            </a:endParaRPr>
          </a:p>
          <a:p>
            <a:pPr marL="741600">
              <a:spcBef>
                <a:spcPts val="1200"/>
              </a:spcBef>
              <a:buNone/>
              <a:defRPr/>
            </a:pPr>
            <a:r>
              <a:rPr lang="ja-JP" altLang="en-US" sz="2800" dirty="0" smtClean="0">
                <a:solidFill>
                  <a:schemeClr val="tx1"/>
                </a:solidFill>
                <a:latin typeface="+mn-ea"/>
                <a:cs typeface="Meiryo UI" pitchFamily="50" charset="-128"/>
              </a:rPr>
              <a:t>⇒主語を確認しながら、受け止め、共感、「</a:t>
            </a:r>
            <a:r>
              <a:rPr lang="ja-JP" altLang="en-US" sz="2800" dirty="0" err="1" smtClean="0">
                <a:solidFill>
                  <a:schemeClr val="tx1"/>
                </a:solidFill>
                <a:latin typeface="+mn-ea"/>
                <a:cs typeface="Meiryo UI" pitchFamily="50" charset="-128"/>
              </a:rPr>
              <a:t>～したいんですね</a:t>
            </a:r>
            <a:r>
              <a:rPr lang="ja-JP" altLang="en-US" sz="2800" dirty="0" smtClean="0">
                <a:solidFill>
                  <a:schemeClr val="tx1"/>
                </a:solidFill>
                <a:latin typeface="+mn-ea"/>
                <a:cs typeface="Meiryo UI" pitchFamily="50" charset="-128"/>
              </a:rPr>
              <a:t>、</a:t>
            </a:r>
            <a:r>
              <a:rPr lang="ja-JP" altLang="en-US" sz="2800" dirty="0" err="1" smtClean="0">
                <a:solidFill>
                  <a:schemeClr val="tx1"/>
                </a:solidFill>
                <a:latin typeface="+mn-ea"/>
                <a:cs typeface="Meiryo UI" pitchFamily="50" charset="-128"/>
              </a:rPr>
              <a:t>～して</a:t>
            </a:r>
            <a:r>
              <a:rPr lang="ja-JP" altLang="en-US" sz="2800" dirty="0" smtClean="0">
                <a:solidFill>
                  <a:schemeClr val="tx1"/>
                </a:solidFill>
                <a:latin typeface="+mn-ea"/>
                <a:cs typeface="Meiryo UI" pitchFamily="50" charset="-128"/>
              </a:rPr>
              <a:t>もらいたいんですね」と反映的</a:t>
            </a:r>
            <a:endParaRPr lang="en-US" altLang="ja-JP" sz="2800" dirty="0" smtClean="0">
              <a:solidFill>
                <a:schemeClr val="tx1"/>
              </a:solidFill>
              <a:latin typeface="+mn-ea"/>
              <a:cs typeface="Meiryo UI" pitchFamily="50" charset="-128"/>
            </a:endParaRPr>
          </a:p>
        </p:txBody>
      </p:sp>
      <p:sp>
        <p:nvSpPr>
          <p:cNvPr id="2" name="スライド番号プレースホルダー 1"/>
          <p:cNvSpPr>
            <a:spLocks noGrp="1"/>
          </p:cNvSpPr>
          <p:nvPr>
            <p:ph type="sldNum" sz="quarter" idx="12"/>
          </p:nvPr>
        </p:nvSpPr>
        <p:spPr/>
        <p:txBody>
          <a:bodyPr/>
          <a:lstStyle/>
          <a:p>
            <a:fld id="{CC67323E-0BEC-4659-8D90-71F14AB724B9}" type="slidenum">
              <a:rPr kumimoji="1" lang="ja-JP" altLang="en-US" smtClean="0">
                <a:solidFill>
                  <a:schemeClr val="tx1"/>
                </a:solidFill>
              </a:rPr>
              <a:pPr/>
              <a:t>12</a:t>
            </a:fld>
            <a:endParaRPr kumimoji="1" lang="ja-JP" altLang="en-US" dirty="0">
              <a:solidFill>
                <a:schemeClr val="tx1"/>
              </a:solidFill>
            </a:endParaRPr>
          </a:p>
        </p:txBody>
      </p:sp>
      <p:sp>
        <p:nvSpPr>
          <p:cNvPr id="5" name="タイトル 1"/>
          <p:cNvSpPr>
            <a:spLocks noGrp="1"/>
          </p:cNvSpPr>
          <p:nvPr>
            <p:ph type="title"/>
          </p:nvPr>
        </p:nvSpPr>
        <p:spPr>
          <a:xfrm>
            <a:off x="540000" y="540000"/>
            <a:ext cx="8229600" cy="1143000"/>
          </a:xfrm>
        </p:spPr>
        <p:txBody>
          <a:bodyPr anchor="t" anchorCtr="0">
            <a:normAutofit/>
          </a:bodyPr>
          <a:lstStyle/>
          <a:p>
            <a:pPr lvl="0">
              <a:defRPr/>
            </a:pPr>
            <a:r>
              <a:rPr kumimoji="1" lang="ja-JP" altLang="en-US" sz="3600" dirty="0" smtClean="0"/>
              <a:t>（１）</a:t>
            </a:r>
            <a:r>
              <a:rPr lang="ja-JP" altLang="en-US" sz="3600" dirty="0">
                <a:latin typeface="+mj-ea"/>
                <a:cs typeface="Meiryo UI" pitchFamily="50" charset="-128"/>
              </a:rPr>
              <a:t>症状による言動にどう対応するか？</a:t>
            </a:r>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668890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6632" y="1417638"/>
            <a:ext cx="8136000" cy="5035698"/>
          </a:xfrm>
        </p:spPr>
        <p:txBody>
          <a:bodyPr>
            <a:noAutofit/>
          </a:bodyPr>
          <a:lstStyle/>
          <a:p>
            <a:r>
              <a:rPr lang="en-US" altLang="ja-JP" sz="2400" dirty="0" smtClean="0">
                <a:latin typeface="+mn-ea"/>
              </a:rPr>
              <a:t>1</a:t>
            </a:r>
            <a:r>
              <a:rPr lang="ja-JP" altLang="en-US" sz="2400" dirty="0">
                <a:latin typeface="+mn-ea"/>
              </a:rPr>
              <a:t>つ</a:t>
            </a:r>
            <a:r>
              <a:rPr lang="en-US" altLang="ja-JP" sz="2400" dirty="0">
                <a:latin typeface="+mn-ea"/>
              </a:rPr>
              <a:t>1</a:t>
            </a:r>
            <a:r>
              <a:rPr lang="ja-JP" altLang="en-US" sz="2400" dirty="0" smtClean="0">
                <a:latin typeface="+mn-ea"/>
              </a:rPr>
              <a:t>つ本人</a:t>
            </a:r>
            <a:r>
              <a:rPr lang="ja-JP" altLang="en-US" sz="2400" dirty="0">
                <a:latin typeface="+mn-ea"/>
              </a:rPr>
              <a:t>の</a:t>
            </a:r>
            <a:r>
              <a:rPr lang="ja-JP" altLang="en-US" sz="2400" dirty="0" smtClean="0">
                <a:latin typeface="+mn-ea"/>
              </a:rPr>
              <a:t>ペースに合わせる</a:t>
            </a:r>
            <a:endParaRPr lang="en-US" altLang="ja-JP" sz="2400" dirty="0">
              <a:latin typeface="+mn-ea"/>
            </a:endParaRPr>
          </a:p>
          <a:p>
            <a:pPr>
              <a:spcBef>
                <a:spcPts val="1000"/>
              </a:spcBef>
            </a:pPr>
            <a:r>
              <a:rPr lang="ja-JP" altLang="en-US" sz="2400" dirty="0" smtClean="0">
                <a:latin typeface="+mn-ea"/>
              </a:rPr>
              <a:t>不安感</a:t>
            </a:r>
            <a:r>
              <a:rPr lang="ja-JP" altLang="en-US" sz="2400" dirty="0">
                <a:latin typeface="+mn-ea"/>
              </a:rPr>
              <a:t>には安心してもらえる態度、解決できることはその場で解決する等、安心の保障を心がける</a:t>
            </a:r>
            <a:endParaRPr lang="en-US" altLang="ja-JP" sz="2400" dirty="0">
              <a:latin typeface="+mn-ea"/>
            </a:endParaRPr>
          </a:p>
          <a:p>
            <a:pPr>
              <a:spcBef>
                <a:spcPts val="1000"/>
              </a:spcBef>
            </a:pPr>
            <a:r>
              <a:rPr lang="ja-JP" altLang="en-US" sz="2400" dirty="0" smtClean="0">
                <a:latin typeface="+mn-ea"/>
              </a:rPr>
              <a:t>病状</a:t>
            </a:r>
            <a:r>
              <a:rPr lang="ja-JP" altLang="en-US" sz="2400" dirty="0">
                <a:latin typeface="+mn-ea"/>
              </a:rPr>
              <a:t>に波があり、日々違うため、柔軟な対応が必要（昨日はできても今日はできない等</a:t>
            </a:r>
            <a:r>
              <a:rPr lang="ja-JP" altLang="en-US" sz="2400" dirty="0" smtClean="0">
                <a:latin typeface="+mn-ea"/>
              </a:rPr>
              <a:t>）</a:t>
            </a:r>
            <a:endParaRPr lang="en-US" altLang="ja-JP" sz="2400" dirty="0" smtClean="0">
              <a:latin typeface="+mn-ea"/>
            </a:endParaRPr>
          </a:p>
          <a:p>
            <a:pPr>
              <a:spcBef>
                <a:spcPts val="1000"/>
              </a:spcBef>
            </a:pPr>
            <a:r>
              <a:rPr lang="ja-JP" altLang="en-US" sz="2400" dirty="0" smtClean="0">
                <a:latin typeface="+mn-ea"/>
              </a:rPr>
              <a:t>「 できたこと 」 は</a:t>
            </a:r>
            <a:r>
              <a:rPr lang="ja-JP" altLang="en-US" sz="2400" dirty="0">
                <a:latin typeface="+mn-ea"/>
              </a:rPr>
              <a:t>大げさに認めたり、</a:t>
            </a:r>
            <a:r>
              <a:rPr lang="ja-JP" altLang="en-US" sz="2400" dirty="0" smtClean="0">
                <a:latin typeface="+mn-ea"/>
              </a:rPr>
              <a:t>ほめる</a:t>
            </a:r>
            <a:endParaRPr lang="en-US" altLang="ja-JP" sz="2400" dirty="0">
              <a:latin typeface="+mn-ea"/>
            </a:endParaRPr>
          </a:p>
          <a:p>
            <a:pPr>
              <a:spcBef>
                <a:spcPts val="1000"/>
              </a:spcBef>
            </a:pPr>
            <a:r>
              <a:rPr lang="ja-JP" altLang="en-US" sz="2400" dirty="0" smtClean="0">
                <a:latin typeface="+mn-ea"/>
              </a:rPr>
              <a:t>「 捨てられない人 」 は本人</a:t>
            </a:r>
            <a:r>
              <a:rPr lang="ja-JP" altLang="en-US" sz="2400" dirty="0">
                <a:latin typeface="+mn-ea"/>
              </a:rPr>
              <a:t>に確認しながら手を</a:t>
            </a:r>
            <a:r>
              <a:rPr lang="ja-JP" altLang="en-US" sz="2400" dirty="0" smtClean="0">
                <a:latin typeface="+mn-ea"/>
              </a:rPr>
              <a:t>出す</a:t>
            </a:r>
            <a:endParaRPr lang="en-US" altLang="ja-JP" sz="2400" dirty="0">
              <a:latin typeface="+mn-ea"/>
            </a:endParaRPr>
          </a:p>
          <a:p>
            <a:pPr>
              <a:spcBef>
                <a:spcPts val="1000"/>
              </a:spcBef>
            </a:pPr>
            <a:r>
              <a:rPr lang="ja-JP" altLang="en-US" sz="2400" dirty="0" smtClean="0">
                <a:latin typeface="+mn-ea"/>
              </a:rPr>
              <a:t>いろい</a:t>
            </a:r>
            <a:r>
              <a:rPr lang="ja-JP" altLang="en-US" sz="2400" dirty="0">
                <a:latin typeface="+mn-ea"/>
              </a:rPr>
              <a:t>ろ</a:t>
            </a:r>
            <a:r>
              <a:rPr lang="ja-JP" altLang="en-US" sz="2400" dirty="0" smtClean="0">
                <a:latin typeface="+mn-ea"/>
              </a:rPr>
              <a:t>な</a:t>
            </a:r>
            <a:r>
              <a:rPr lang="ja-JP" altLang="en-US" sz="2400" dirty="0">
                <a:latin typeface="+mn-ea"/>
              </a:rPr>
              <a:t>問題を多方面に抱えている人が多いため、連携、情報共有がとても大切</a:t>
            </a:r>
            <a:endParaRPr lang="en-US" altLang="ja-JP" sz="2400" dirty="0">
              <a:latin typeface="+mn-ea"/>
            </a:endParaRPr>
          </a:p>
          <a:p>
            <a:pPr>
              <a:spcBef>
                <a:spcPts val="1000"/>
              </a:spcBef>
            </a:pPr>
            <a:r>
              <a:rPr lang="ja-JP" altLang="en-US" sz="2400" dirty="0" smtClean="0">
                <a:latin typeface="+mn-ea"/>
              </a:rPr>
              <a:t>発達障害 ＋ 統合失調症の重複障害を抱えている人もかなり多いため、発達障害の対応も参考に</a:t>
            </a:r>
            <a:endParaRPr lang="en-US" altLang="ja-JP" sz="2400" dirty="0">
              <a:latin typeface="+mn-ea"/>
            </a:endParaRPr>
          </a:p>
        </p:txBody>
      </p:sp>
      <p:sp>
        <p:nvSpPr>
          <p:cNvPr id="4" name="スライド番号プレースホルダー 3"/>
          <p:cNvSpPr>
            <a:spLocks noGrp="1"/>
          </p:cNvSpPr>
          <p:nvPr>
            <p:ph type="sldNum" sz="quarter" idx="12"/>
          </p:nvPr>
        </p:nvSpPr>
        <p:spPr/>
        <p:txBody>
          <a:bodyPr/>
          <a:lstStyle/>
          <a:p>
            <a:fld id="{CC67323E-0BEC-4659-8D90-71F14AB724B9}" type="slidenum">
              <a:rPr kumimoji="1" lang="ja-JP" altLang="en-US" smtClean="0">
                <a:solidFill>
                  <a:schemeClr val="tx1"/>
                </a:solidFill>
              </a:rPr>
              <a:pPr/>
              <a:t>13</a:t>
            </a:fld>
            <a:endParaRPr kumimoji="1" lang="ja-JP" altLang="en-US" dirty="0">
              <a:solidFill>
                <a:schemeClr val="tx1"/>
              </a:solidFill>
            </a:endParaRPr>
          </a:p>
        </p:txBody>
      </p:sp>
      <p:sp>
        <p:nvSpPr>
          <p:cNvPr id="5" name="タイトル 1"/>
          <p:cNvSpPr txBox="1">
            <a:spLocks/>
          </p:cNvSpPr>
          <p:nvPr/>
        </p:nvSpPr>
        <p:spPr>
          <a:xfrm>
            <a:off x="540000" y="540000"/>
            <a:ext cx="8229600" cy="1143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3600" dirty="0" smtClean="0">
                <a:latin typeface="+mn-ea"/>
                <a:ea typeface="+mn-ea"/>
              </a:rPr>
              <a:t>（２）</a:t>
            </a:r>
            <a:r>
              <a:rPr lang="ja-JP" altLang="en-US" sz="3600" dirty="0">
                <a:latin typeface="+mn-ea"/>
                <a:ea typeface="+mn-ea"/>
                <a:cs typeface="Meiryo UI" pitchFamily="50" charset="-128"/>
              </a:rPr>
              <a:t>具体的な対応のコツ</a:t>
            </a:r>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036719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6632" y="1417638"/>
            <a:ext cx="8136000" cy="5035698"/>
          </a:xfrm>
        </p:spPr>
        <p:txBody>
          <a:bodyPr>
            <a:noAutofit/>
          </a:bodyPr>
          <a:lstStyle/>
          <a:p>
            <a:r>
              <a:rPr lang="en-US" altLang="ja-JP" sz="2400" dirty="0">
                <a:latin typeface="+mn-ea"/>
              </a:rPr>
              <a:t>1</a:t>
            </a:r>
            <a:r>
              <a:rPr lang="ja-JP" altLang="en-US" sz="2400" dirty="0">
                <a:latin typeface="+mn-ea"/>
              </a:rPr>
              <a:t>人の人として捉え、対応する</a:t>
            </a:r>
          </a:p>
          <a:p>
            <a:pPr>
              <a:spcBef>
                <a:spcPts val="500"/>
              </a:spcBef>
            </a:pPr>
            <a:r>
              <a:rPr lang="ja-JP" altLang="en-US" sz="2400" dirty="0">
                <a:latin typeface="+mn-ea"/>
              </a:rPr>
              <a:t>こわがらない</a:t>
            </a:r>
          </a:p>
          <a:p>
            <a:pPr>
              <a:spcBef>
                <a:spcPts val="500"/>
              </a:spcBef>
            </a:pPr>
            <a:r>
              <a:rPr lang="ja-JP" altLang="en-US" sz="2400" dirty="0">
                <a:latin typeface="+mn-ea"/>
              </a:rPr>
              <a:t>格下に見た対応をしない</a:t>
            </a:r>
          </a:p>
          <a:p>
            <a:pPr>
              <a:spcBef>
                <a:spcPts val="500"/>
              </a:spcBef>
            </a:pPr>
            <a:r>
              <a:rPr lang="ja-JP" altLang="en-US" sz="2400" dirty="0" smtClean="0">
                <a:solidFill>
                  <a:srgbClr val="C00000"/>
                </a:solidFill>
                <a:latin typeface="+mn-ea"/>
              </a:rPr>
              <a:t>“ 長い目 ” </a:t>
            </a:r>
            <a:r>
              <a:rPr lang="ja-JP" altLang="en-US" sz="2400" dirty="0" smtClean="0">
                <a:latin typeface="+mn-ea"/>
              </a:rPr>
              <a:t>で</a:t>
            </a:r>
            <a:r>
              <a:rPr lang="ja-JP" altLang="en-US" sz="2400" dirty="0">
                <a:latin typeface="+mn-ea"/>
              </a:rPr>
              <a:t>見る</a:t>
            </a:r>
          </a:p>
          <a:p>
            <a:pPr>
              <a:spcBef>
                <a:spcPts val="500"/>
              </a:spcBef>
            </a:pPr>
            <a:r>
              <a:rPr lang="ja-JP" altLang="en-US" sz="2400" dirty="0">
                <a:latin typeface="+mn-ea"/>
              </a:rPr>
              <a:t>支援者が幻覚や妄想に振り回されない</a:t>
            </a:r>
          </a:p>
          <a:p>
            <a:pPr>
              <a:spcBef>
                <a:spcPts val="500"/>
              </a:spcBef>
            </a:pPr>
            <a:r>
              <a:rPr lang="ja-JP" altLang="en-US" sz="2400" dirty="0">
                <a:latin typeface="+mn-ea"/>
              </a:rPr>
              <a:t>関係機関との連絡、連携のツール</a:t>
            </a:r>
            <a:r>
              <a:rPr lang="ja-JP" altLang="en-US" sz="2400" dirty="0" smtClean="0">
                <a:latin typeface="+mn-ea"/>
              </a:rPr>
              <a:t>を作っておく</a:t>
            </a:r>
            <a:endParaRPr lang="ja-JP" altLang="en-US" sz="2400" dirty="0">
              <a:latin typeface="+mn-ea"/>
            </a:endParaRPr>
          </a:p>
          <a:p>
            <a:pPr>
              <a:spcBef>
                <a:spcPts val="500"/>
              </a:spcBef>
            </a:pPr>
            <a:r>
              <a:rPr lang="ja-JP" altLang="en-US" sz="2400" dirty="0">
                <a:latin typeface="+mn-ea"/>
              </a:rPr>
              <a:t>支援者間のリーダーを決めておく</a:t>
            </a:r>
          </a:p>
          <a:p>
            <a:pPr>
              <a:spcBef>
                <a:spcPts val="500"/>
              </a:spcBef>
            </a:pPr>
            <a:r>
              <a:rPr lang="ja-JP" altLang="en-US" sz="2400" dirty="0" smtClean="0">
                <a:solidFill>
                  <a:srgbClr val="C00000"/>
                </a:solidFill>
                <a:latin typeface="+mn-ea"/>
              </a:rPr>
              <a:t>“ どう</a:t>
            </a:r>
            <a:r>
              <a:rPr lang="ja-JP" altLang="en-US" sz="2400" dirty="0">
                <a:solidFill>
                  <a:srgbClr val="C00000"/>
                </a:solidFill>
                <a:latin typeface="+mn-ea"/>
              </a:rPr>
              <a:t>なったら報告</a:t>
            </a:r>
            <a:r>
              <a:rPr lang="ja-JP" altLang="en-US" sz="2400" dirty="0" smtClean="0">
                <a:solidFill>
                  <a:srgbClr val="C00000"/>
                </a:solidFill>
                <a:latin typeface="+mn-ea"/>
              </a:rPr>
              <a:t>する ” </a:t>
            </a:r>
            <a:r>
              <a:rPr lang="ja-JP" altLang="en-US" sz="2400" dirty="0" smtClean="0">
                <a:latin typeface="+mn-ea"/>
              </a:rPr>
              <a:t>を</a:t>
            </a:r>
            <a:r>
              <a:rPr lang="ja-JP" altLang="en-US" sz="2400" dirty="0">
                <a:latin typeface="+mn-ea"/>
              </a:rPr>
              <a:t>確認しておく</a:t>
            </a:r>
          </a:p>
          <a:p>
            <a:pPr>
              <a:spcBef>
                <a:spcPts val="500"/>
              </a:spcBef>
            </a:pPr>
            <a:r>
              <a:rPr lang="ja-JP" altLang="en-US" sz="2400" dirty="0">
                <a:latin typeface="+mn-ea"/>
              </a:rPr>
              <a:t>役割分担の</a:t>
            </a:r>
            <a:r>
              <a:rPr lang="ja-JP" altLang="en-US" sz="2400" dirty="0" smtClean="0">
                <a:latin typeface="+mn-ea"/>
              </a:rPr>
              <a:t>確認をしておく</a:t>
            </a:r>
            <a:endParaRPr lang="ja-JP" altLang="en-US" sz="2400" dirty="0">
              <a:latin typeface="+mn-ea"/>
            </a:endParaRPr>
          </a:p>
          <a:p>
            <a:pPr>
              <a:spcBef>
                <a:spcPts val="500"/>
              </a:spcBef>
            </a:pPr>
            <a:r>
              <a:rPr lang="ja-JP" altLang="en-US" sz="2400" dirty="0">
                <a:latin typeface="+mn-ea"/>
              </a:rPr>
              <a:t>安全の</a:t>
            </a:r>
            <a:r>
              <a:rPr lang="ja-JP" altLang="en-US" sz="2400" dirty="0" smtClean="0">
                <a:latin typeface="+mn-ea"/>
              </a:rPr>
              <a:t>確保（利用者</a:t>
            </a:r>
            <a:r>
              <a:rPr lang="ja-JP" altLang="en-US" sz="2400" dirty="0">
                <a:latin typeface="+mn-ea"/>
              </a:rPr>
              <a:t>、支援者共に）</a:t>
            </a:r>
          </a:p>
          <a:p>
            <a:pPr>
              <a:spcBef>
                <a:spcPts val="500"/>
              </a:spcBef>
            </a:pPr>
            <a:r>
              <a:rPr lang="ja-JP" altLang="en-US" sz="2400" dirty="0" smtClean="0">
                <a:latin typeface="+mn-ea"/>
              </a:rPr>
              <a:t>いろいろな</a:t>
            </a:r>
            <a:r>
              <a:rPr lang="ja-JP" altLang="en-US" sz="2400" dirty="0">
                <a:latin typeface="+mn-ea"/>
              </a:rPr>
              <a:t>問題を多方面に抱えている人が多いため、連携、情報共有がとても大切</a:t>
            </a:r>
          </a:p>
        </p:txBody>
      </p:sp>
      <p:sp>
        <p:nvSpPr>
          <p:cNvPr id="4" name="スライド番号プレースホルダー 3"/>
          <p:cNvSpPr>
            <a:spLocks noGrp="1"/>
          </p:cNvSpPr>
          <p:nvPr>
            <p:ph type="sldNum" sz="quarter" idx="12"/>
          </p:nvPr>
        </p:nvSpPr>
        <p:spPr/>
        <p:txBody>
          <a:bodyPr/>
          <a:lstStyle/>
          <a:p>
            <a:fld id="{CC67323E-0BEC-4659-8D90-71F14AB724B9}" type="slidenum">
              <a:rPr kumimoji="1" lang="ja-JP" altLang="en-US" smtClean="0">
                <a:solidFill>
                  <a:schemeClr val="tx1"/>
                </a:solidFill>
              </a:rPr>
              <a:pPr/>
              <a:t>14</a:t>
            </a:fld>
            <a:endParaRPr kumimoji="1" lang="ja-JP" altLang="en-US" dirty="0">
              <a:solidFill>
                <a:schemeClr val="tx1"/>
              </a:solidFill>
            </a:endParaRPr>
          </a:p>
        </p:txBody>
      </p:sp>
      <p:sp>
        <p:nvSpPr>
          <p:cNvPr id="5" name="タイトル 1"/>
          <p:cNvSpPr txBox="1">
            <a:spLocks/>
          </p:cNvSpPr>
          <p:nvPr/>
        </p:nvSpPr>
        <p:spPr>
          <a:xfrm>
            <a:off x="540000" y="540000"/>
            <a:ext cx="8229600" cy="1143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3600" dirty="0" smtClean="0">
                <a:latin typeface="+mn-ea"/>
                <a:ea typeface="+mn-ea"/>
              </a:rPr>
              <a:t>（</a:t>
            </a:r>
            <a:r>
              <a:rPr lang="ja-JP" altLang="en-US" sz="3600" dirty="0">
                <a:latin typeface="+mn-ea"/>
                <a:ea typeface="+mn-ea"/>
              </a:rPr>
              <a:t>３</a:t>
            </a:r>
            <a:r>
              <a:rPr lang="ja-JP" altLang="en-US" sz="3600" dirty="0" smtClean="0">
                <a:latin typeface="+mn-ea"/>
                <a:ea typeface="+mn-ea"/>
              </a:rPr>
              <a:t>）</a:t>
            </a:r>
            <a:r>
              <a:rPr lang="ja-JP" altLang="en-US" sz="3600" dirty="0">
                <a:latin typeface="+mn-ea"/>
                <a:ea typeface="+mn-ea"/>
                <a:cs typeface="Meiryo UI" pitchFamily="50" charset="-128"/>
              </a:rPr>
              <a:t>対応の心構えと準備</a:t>
            </a:r>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672041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0000" y="2700000"/>
            <a:ext cx="5436296" cy="1362075"/>
          </a:xfrm>
        </p:spPr>
        <p:txBody>
          <a:bodyPr>
            <a:normAutofit/>
          </a:bodyPr>
          <a:lstStyle/>
          <a:p>
            <a:r>
              <a:rPr lang="ja-JP" altLang="en-US" dirty="0"/>
              <a:t>３　事例紹介</a:t>
            </a:r>
            <a:endParaRPr kumimoji="1" lang="ja-JP" altLang="en-US" sz="4400" dirty="0"/>
          </a:p>
        </p:txBody>
      </p:sp>
      <p:sp>
        <p:nvSpPr>
          <p:cNvPr id="4" name="スライド番号プレースホルダー 3"/>
          <p:cNvSpPr>
            <a:spLocks noGrp="1"/>
          </p:cNvSpPr>
          <p:nvPr>
            <p:ph type="sldNum" sz="quarter" idx="12"/>
          </p:nvPr>
        </p:nvSpPr>
        <p:spPr/>
        <p:txBody>
          <a:bodyPr/>
          <a:lstStyle/>
          <a:p>
            <a:fld id="{735792B8-4907-4832-B6DB-FFDFB2776905}" type="slidenum">
              <a:rPr kumimoji="1" lang="ja-JP" altLang="en-US" smtClean="0">
                <a:solidFill>
                  <a:schemeClr val="tx1"/>
                </a:solidFill>
              </a:rPr>
              <a:t>15</a:t>
            </a:fld>
            <a:endParaRPr kumimoji="1" lang="ja-JP" altLang="en-US" dirty="0">
              <a:solidFill>
                <a:schemeClr val="tx1"/>
              </a:solidFill>
            </a:endParaRPr>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703162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50800" y="3744416"/>
            <a:ext cx="8136000" cy="2924944"/>
          </a:xfrm>
        </p:spPr>
        <p:txBody>
          <a:bodyPr>
            <a:normAutofit fontScale="85000" lnSpcReduction="20000"/>
          </a:bodyPr>
          <a:lstStyle/>
          <a:p>
            <a:pPr marL="0" indent="0">
              <a:buNone/>
            </a:pPr>
            <a:r>
              <a:rPr lang="en-US" altLang="ja-JP" sz="2800" b="1" dirty="0" smtClean="0">
                <a:latin typeface="+mn-ea"/>
              </a:rPr>
              <a:t>【 </a:t>
            </a:r>
            <a:r>
              <a:rPr lang="ja-JP" altLang="en-US" sz="2800" b="1" dirty="0" smtClean="0">
                <a:latin typeface="+mn-ea"/>
              </a:rPr>
              <a:t>生育歴 </a:t>
            </a:r>
            <a:r>
              <a:rPr lang="en-US" altLang="ja-JP" sz="2800" b="1" dirty="0" smtClean="0">
                <a:latin typeface="+mn-ea"/>
              </a:rPr>
              <a:t>】</a:t>
            </a:r>
          </a:p>
          <a:p>
            <a:pPr marL="741600"/>
            <a:r>
              <a:rPr lang="ja-JP" altLang="en-US" sz="2500" dirty="0" smtClean="0">
                <a:latin typeface="+mn-ea"/>
              </a:rPr>
              <a:t>３人</a:t>
            </a:r>
            <a:r>
              <a:rPr lang="ja-JP" altLang="en-US" sz="2500" dirty="0">
                <a:latin typeface="+mn-ea"/>
              </a:rPr>
              <a:t>兄弟の末子、未婚、両親とは</a:t>
            </a:r>
            <a:r>
              <a:rPr lang="ja-JP" altLang="en-US" sz="2500" dirty="0" smtClean="0">
                <a:latin typeface="+mn-ea"/>
              </a:rPr>
              <a:t>死別</a:t>
            </a:r>
            <a:endParaRPr lang="en-US" altLang="ja-JP" sz="2500" dirty="0" smtClean="0">
              <a:latin typeface="+mn-ea"/>
            </a:endParaRPr>
          </a:p>
          <a:p>
            <a:pPr marL="741600"/>
            <a:r>
              <a:rPr lang="ja-JP" altLang="en-US" sz="2500" dirty="0">
                <a:latin typeface="+mn-ea"/>
              </a:rPr>
              <a:t>高校卒業後、楽器制作会社へ就職</a:t>
            </a:r>
            <a:r>
              <a:rPr lang="ja-JP" altLang="en-US" sz="2500">
                <a:latin typeface="+mn-ea"/>
              </a:rPr>
              <a:t>する</a:t>
            </a:r>
            <a:r>
              <a:rPr lang="ja-JP" altLang="en-US" sz="2500" smtClean="0">
                <a:latin typeface="+mn-ea"/>
              </a:rPr>
              <a:t>が３年</a:t>
            </a:r>
            <a:r>
              <a:rPr lang="ja-JP" altLang="en-US" sz="2500" dirty="0">
                <a:latin typeface="+mn-ea"/>
              </a:rPr>
              <a:t>で退職</a:t>
            </a:r>
            <a:endParaRPr lang="en-US" altLang="ja-JP" sz="2500" dirty="0">
              <a:latin typeface="+mn-ea"/>
            </a:endParaRPr>
          </a:p>
          <a:p>
            <a:pPr marL="0" indent="0">
              <a:spcBef>
                <a:spcPts val="1200"/>
              </a:spcBef>
              <a:buNone/>
            </a:pPr>
            <a:r>
              <a:rPr lang="en-US" altLang="ja-JP" sz="2800" b="1" dirty="0" smtClean="0">
                <a:latin typeface="+mn-ea"/>
              </a:rPr>
              <a:t>【 </a:t>
            </a:r>
            <a:r>
              <a:rPr lang="ja-JP" altLang="en-US" sz="2800" b="1" dirty="0" smtClean="0">
                <a:latin typeface="+mn-ea"/>
              </a:rPr>
              <a:t>病　歴 </a:t>
            </a:r>
            <a:r>
              <a:rPr lang="en-US" altLang="ja-JP" sz="2800" b="1" dirty="0" smtClean="0">
                <a:latin typeface="+mn-ea"/>
              </a:rPr>
              <a:t>】</a:t>
            </a:r>
          </a:p>
          <a:p>
            <a:pPr marL="741600"/>
            <a:r>
              <a:rPr lang="en-US" altLang="ja-JP" sz="2500" dirty="0" smtClean="0">
                <a:latin typeface="+mn-ea"/>
              </a:rPr>
              <a:t>21</a:t>
            </a:r>
            <a:r>
              <a:rPr lang="ja-JP" altLang="en-US" sz="2500" dirty="0" smtClean="0">
                <a:latin typeface="+mn-ea"/>
              </a:rPr>
              <a:t>歳</a:t>
            </a:r>
            <a:r>
              <a:rPr lang="ja-JP" altLang="en-US" sz="2500" dirty="0">
                <a:latin typeface="+mn-ea"/>
              </a:rPr>
              <a:t>で発病、入退院を繰り返してきた。主に通院中断</a:t>
            </a:r>
          </a:p>
          <a:p>
            <a:pPr marL="741600"/>
            <a:r>
              <a:rPr lang="ja-JP" altLang="en-US" sz="2500" dirty="0" smtClean="0">
                <a:latin typeface="+mn-ea"/>
              </a:rPr>
              <a:t>以後</a:t>
            </a:r>
            <a:r>
              <a:rPr lang="ja-JP" altLang="en-US" sz="2500" dirty="0">
                <a:latin typeface="+mn-ea"/>
              </a:rPr>
              <a:t>の職歴はなく、作業所、就労支援施設へ通ったことがある</a:t>
            </a:r>
          </a:p>
          <a:p>
            <a:pPr marL="741600"/>
            <a:r>
              <a:rPr lang="ja-JP" altLang="en-US" sz="2500" dirty="0" smtClean="0">
                <a:latin typeface="+mn-ea"/>
              </a:rPr>
              <a:t>通院</a:t>
            </a:r>
            <a:r>
              <a:rPr lang="ja-JP" altLang="en-US" sz="2500" dirty="0">
                <a:latin typeface="+mn-ea"/>
              </a:rPr>
              <a:t>し薬物治療（精神科薬の服用）</a:t>
            </a:r>
            <a:r>
              <a:rPr lang="ja-JP" altLang="en-US" sz="2500" dirty="0" smtClean="0">
                <a:latin typeface="+mn-ea"/>
              </a:rPr>
              <a:t>継続中</a:t>
            </a:r>
            <a:endParaRPr lang="ja-JP" altLang="en-US" sz="2500" dirty="0">
              <a:latin typeface="+mn-ea"/>
            </a:endParaRPr>
          </a:p>
          <a:p>
            <a:pPr marL="741600"/>
            <a:r>
              <a:rPr lang="ja-JP" altLang="en-US" sz="2500" dirty="0" smtClean="0">
                <a:latin typeface="+mn-ea"/>
              </a:rPr>
              <a:t>現在</a:t>
            </a:r>
            <a:r>
              <a:rPr lang="ja-JP" altLang="en-US" sz="2500" dirty="0">
                <a:latin typeface="+mn-ea"/>
              </a:rPr>
              <a:t>、訪問看護、居宅介護を利用中</a:t>
            </a:r>
          </a:p>
          <a:p>
            <a:pPr marL="0" indent="0">
              <a:buNone/>
            </a:pPr>
            <a:endParaRPr lang="en-US" altLang="ja-JP" sz="2500" dirty="0" smtClean="0">
              <a:latin typeface="+mn-ea"/>
            </a:endParaRPr>
          </a:p>
        </p:txBody>
      </p:sp>
      <p:sp>
        <p:nvSpPr>
          <p:cNvPr id="4" name="スライド番号プレースホルダー 3"/>
          <p:cNvSpPr>
            <a:spLocks noGrp="1"/>
          </p:cNvSpPr>
          <p:nvPr>
            <p:ph type="sldNum" sz="quarter" idx="12"/>
          </p:nvPr>
        </p:nvSpPr>
        <p:spPr/>
        <p:txBody>
          <a:bodyPr/>
          <a:lstStyle/>
          <a:p>
            <a:fld id="{735792B8-4907-4832-B6DB-FFDFB2776905}" type="slidenum">
              <a:rPr lang="ja-JP" altLang="en-US" smtClean="0">
                <a:solidFill>
                  <a:schemeClr val="tx1"/>
                </a:solidFill>
              </a:rPr>
              <a:pPr/>
              <a:t>16</a:t>
            </a:fld>
            <a:endParaRPr lang="ja-JP" altLang="en-US" dirty="0">
              <a:solidFill>
                <a:schemeClr val="tx1"/>
              </a:solidFill>
            </a:endParaRPr>
          </a:p>
        </p:txBody>
      </p:sp>
      <p:sp>
        <p:nvSpPr>
          <p:cNvPr id="5" name="角丸四角形吹き出し 4"/>
          <p:cNvSpPr/>
          <p:nvPr/>
        </p:nvSpPr>
        <p:spPr>
          <a:xfrm>
            <a:off x="683568" y="1340768"/>
            <a:ext cx="6287359" cy="2160240"/>
          </a:xfrm>
          <a:prstGeom prst="wedgeRoundRectCallout">
            <a:avLst>
              <a:gd name="adj1" fmla="val 56850"/>
              <a:gd name="adj2" fmla="val 43548"/>
              <a:gd name="adj3" fmla="val 16667"/>
            </a:avLst>
          </a:prstGeom>
          <a:ln w="31750"/>
        </p:spPr>
        <p:style>
          <a:lnRef idx="2">
            <a:schemeClr val="accent2"/>
          </a:lnRef>
          <a:fillRef idx="1">
            <a:schemeClr val="lt1"/>
          </a:fillRef>
          <a:effectRef idx="0">
            <a:schemeClr val="accent2"/>
          </a:effectRef>
          <a:fontRef idx="minor">
            <a:schemeClr val="dk1"/>
          </a:fontRef>
        </p:style>
        <p:txBody>
          <a:bodyPr lIns="180000" tIns="72000" rIns="180000" bIns="72000" rtlCol="0" anchor="ctr"/>
          <a:lstStyle/>
          <a:p>
            <a:pPr indent="216000" algn="just"/>
            <a:r>
              <a:rPr lang="ja-JP" altLang="en-US" sz="2200" dirty="0">
                <a:solidFill>
                  <a:prstClr val="black"/>
                </a:solidFill>
                <a:latin typeface="+mn-ea"/>
              </a:rPr>
              <a:t>３</a:t>
            </a:r>
            <a:r>
              <a:rPr lang="ja-JP" altLang="en-US" sz="2200" dirty="0" smtClean="0">
                <a:solidFill>
                  <a:prstClr val="black"/>
                </a:solidFill>
                <a:latin typeface="+mn-ea"/>
              </a:rPr>
              <a:t>年</a:t>
            </a:r>
            <a:r>
              <a:rPr lang="ja-JP" altLang="en-US" sz="2200" dirty="0">
                <a:solidFill>
                  <a:prstClr val="black"/>
                </a:solidFill>
                <a:latin typeface="+mn-ea"/>
              </a:rPr>
              <a:t>入院して退院、単身生活で好きに生活している。昼間はどこにも通っていないけど、</a:t>
            </a:r>
            <a:r>
              <a:rPr lang="ja-JP" altLang="en-US" sz="2200" dirty="0" smtClean="0">
                <a:solidFill>
                  <a:prstClr val="black"/>
                </a:solidFill>
                <a:latin typeface="+mn-ea"/>
              </a:rPr>
              <a:t>毎日</a:t>
            </a:r>
            <a:r>
              <a:rPr lang="en-US" altLang="ja-JP" sz="2200" dirty="0" smtClean="0">
                <a:solidFill>
                  <a:prstClr val="black"/>
                </a:solidFill>
                <a:latin typeface="+mn-ea"/>
              </a:rPr>
              <a:t/>
            </a:r>
            <a:br>
              <a:rPr lang="en-US" altLang="ja-JP" sz="2200" dirty="0" smtClean="0">
                <a:solidFill>
                  <a:prstClr val="black"/>
                </a:solidFill>
                <a:latin typeface="+mn-ea"/>
              </a:rPr>
            </a:br>
            <a:r>
              <a:rPr lang="ja-JP" altLang="en-US" sz="2200" dirty="0" smtClean="0">
                <a:solidFill>
                  <a:prstClr val="black"/>
                </a:solidFill>
                <a:latin typeface="+mn-ea"/>
              </a:rPr>
              <a:t>同じ</a:t>
            </a:r>
            <a:r>
              <a:rPr lang="ja-JP" altLang="en-US" sz="2200" dirty="0">
                <a:solidFill>
                  <a:prstClr val="black"/>
                </a:solidFill>
                <a:latin typeface="+mn-ea"/>
              </a:rPr>
              <a:t>生活をしている。ヘルパーさんに来てもらって料理、掃除、洗濯を手伝ってもらっているよ</a:t>
            </a:r>
            <a:r>
              <a:rPr lang="ja-JP" altLang="en-US" sz="2200" dirty="0" smtClean="0">
                <a:solidFill>
                  <a:prstClr val="black"/>
                </a:solidFill>
                <a:latin typeface="+mn-ea"/>
              </a:rPr>
              <a:t>。</a:t>
            </a:r>
            <a:endParaRPr lang="en-US" altLang="ja-JP" sz="2200" dirty="0" smtClean="0">
              <a:solidFill>
                <a:prstClr val="black"/>
              </a:solidFill>
              <a:latin typeface="+mn-ea"/>
            </a:endParaRPr>
          </a:p>
          <a:p>
            <a:pPr indent="216000" algn="just"/>
            <a:r>
              <a:rPr lang="ja-JP" altLang="en-US" sz="2200" dirty="0" smtClean="0">
                <a:solidFill>
                  <a:prstClr val="black"/>
                </a:solidFill>
                <a:latin typeface="+mn-ea"/>
              </a:rPr>
              <a:t>ただ</a:t>
            </a:r>
            <a:r>
              <a:rPr lang="ja-JP" altLang="en-US" sz="2200" dirty="0">
                <a:solidFill>
                  <a:prstClr val="black"/>
                </a:solidFill>
                <a:latin typeface="+mn-ea"/>
              </a:rPr>
              <a:t>、一緒にできる日とできない日があって、</a:t>
            </a:r>
            <a:r>
              <a:rPr lang="ja-JP" altLang="en-US" sz="2200" dirty="0" smtClean="0">
                <a:solidFill>
                  <a:prstClr val="black"/>
                </a:solidFill>
                <a:latin typeface="+mn-ea"/>
              </a:rPr>
              <a:t>迷惑をかけちゃう</a:t>
            </a:r>
            <a:endParaRPr lang="ja-JP" altLang="en-US" sz="2200" dirty="0">
              <a:solidFill>
                <a:prstClr val="black"/>
              </a:solidFill>
              <a:latin typeface="+mn-ea"/>
            </a:endParaRPr>
          </a:p>
        </p:txBody>
      </p:sp>
      <p:sp>
        <p:nvSpPr>
          <p:cNvPr id="7" name="タイトル 6"/>
          <p:cNvSpPr>
            <a:spLocks noGrp="1"/>
          </p:cNvSpPr>
          <p:nvPr>
            <p:ph type="title"/>
          </p:nvPr>
        </p:nvSpPr>
        <p:spPr>
          <a:xfrm>
            <a:off x="540000" y="540000"/>
            <a:ext cx="8712968" cy="855399"/>
          </a:xfrm>
        </p:spPr>
        <p:txBody>
          <a:bodyPr anchor="t" anchorCtr="0">
            <a:noAutofit/>
          </a:bodyPr>
          <a:lstStyle/>
          <a:p>
            <a:pPr lvl="0" algn="l">
              <a:spcBef>
                <a:spcPts val="0"/>
              </a:spcBef>
            </a:pPr>
            <a:r>
              <a:rPr lang="ja-JP" altLang="en-US" sz="3000" b="1" dirty="0">
                <a:solidFill>
                  <a:prstClr val="black"/>
                </a:solidFill>
                <a:latin typeface="+mn-ea"/>
                <a:ea typeface="+mn-ea"/>
                <a:cs typeface="+mn-cs"/>
              </a:rPr>
              <a:t>事例</a:t>
            </a:r>
            <a:r>
              <a:rPr lang="ja-JP" altLang="en-US" sz="3000" b="1" dirty="0" smtClean="0">
                <a:solidFill>
                  <a:prstClr val="black"/>
                </a:solidFill>
                <a:latin typeface="+mn-ea"/>
                <a:ea typeface="+mn-ea"/>
                <a:cs typeface="+mn-cs"/>
              </a:rPr>
              <a:t>紹介 </a:t>
            </a:r>
            <a:r>
              <a:rPr lang="en-US" altLang="ja-JP" sz="3000" b="1" dirty="0" smtClean="0">
                <a:solidFill>
                  <a:prstClr val="black"/>
                </a:solidFill>
                <a:latin typeface="+mn-ea"/>
                <a:ea typeface="+mn-ea"/>
                <a:cs typeface="+mn-cs"/>
              </a:rPr>
              <a:t>: </a:t>
            </a:r>
            <a:r>
              <a:rPr lang="ja-JP" altLang="en-US" sz="3000" b="1" dirty="0" smtClean="0">
                <a:solidFill>
                  <a:prstClr val="black"/>
                </a:solidFill>
                <a:latin typeface="+mn-ea"/>
                <a:ea typeface="+mn-ea"/>
                <a:cs typeface="+mn-cs"/>
              </a:rPr>
              <a:t>４</a:t>
            </a:r>
            <a:r>
              <a:rPr lang="ja-JP" altLang="en-US" sz="3000" b="1" dirty="0">
                <a:solidFill>
                  <a:prstClr val="black"/>
                </a:solidFill>
                <a:latin typeface="+mn-ea"/>
                <a:ea typeface="+mn-ea"/>
                <a:cs typeface="+mn-cs"/>
              </a:rPr>
              <a:t>０</a:t>
            </a:r>
            <a:r>
              <a:rPr lang="ja-JP" altLang="en-US" sz="3000" b="1" dirty="0" smtClean="0">
                <a:solidFill>
                  <a:prstClr val="black"/>
                </a:solidFill>
                <a:latin typeface="+mn-ea"/>
                <a:ea typeface="+mn-ea"/>
                <a:cs typeface="+mn-cs"/>
              </a:rPr>
              <a:t>歳代</a:t>
            </a:r>
            <a:r>
              <a:rPr lang="ja-JP" altLang="en-US" sz="3000" b="1" dirty="0">
                <a:solidFill>
                  <a:prstClr val="black"/>
                </a:solidFill>
                <a:latin typeface="+mn-ea"/>
                <a:ea typeface="+mn-ea"/>
                <a:cs typeface="+mn-cs"/>
              </a:rPr>
              <a:t>男性一人暮らし　Ａさん</a:t>
            </a:r>
            <a:endParaRPr kumimoji="1" lang="ja-JP" altLang="en-US" sz="3000" b="1" dirty="0">
              <a:latin typeface="+mn-ea"/>
              <a:ea typeface="+mn-ea"/>
            </a:endParaRPr>
          </a:p>
        </p:txBody>
      </p:sp>
      <p:pic>
        <p:nvPicPr>
          <p:cNvPr id="8" name="Picture 8" descr="中年男性の表情のイラスト「泣いた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9350" y="1635750"/>
            <a:ext cx="1740218" cy="2000250"/>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205345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15616" y="897981"/>
            <a:ext cx="7324160" cy="3184261"/>
          </a:xfrm>
        </p:spPr>
        <p:txBody>
          <a:bodyPr>
            <a:normAutofit/>
          </a:bodyPr>
          <a:lstStyle/>
          <a:p>
            <a:pPr marL="0" indent="0">
              <a:buNone/>
            </a:pPr>
            <a:endParaRPr lang="en-US" altLang="ja-JP" sz="2400" dirty="0"/>
          </a:p>
          <a:p>
            <a:pPr marL="0" indent="0">
              <a:buNone/>
            </a:pPr>
            <a:endParaRPr lang="en-US" altLang="ja-JP" sz="2400" dirty="0" smtClean="0"/>
          </a:p>
          <a:p>
            <a:pPr marL="0" indent="0">
              <a:buNone/>
            </a:pPr>
            <a:endParaRPr lang="en-US" altLang="ja-JP" sz="2400" dirty="0" smtClean="0"/>
          </a:p>
        </p:txBody>
      </p:sp>
      <p:sp>
        <p:nvSpPr>
          <p:cNvPr id="4" name="スライド番号プレースホルダー 3"/>
          <p:cNvSpPr>
            <a:spLocks noGrp="1"/>
          </p:cNvSpPr>
          <p:nvPr>
            <p:ph type="sldNum" sz="quarter" idx="12"/>
          </p:nvPr>
        </p:nvSpPr>
        <p:spPr>
          <a:xfrm>
            <a:off x="6597610" y="6193500"/>
            <a:ext cx="2133600" cy="365125"/>
          </a:xfrm>
        </p:spPr>
        <p:txBody>
          <a:bodyPr/>
          <a:lstStyle/>
          <a:p>
            <a:fld id="{735792B8-4907-4832-B6DB-FFDFB2776905}" type="slidenum">
              <a:rPr lang="ja-JP" altLang="en-US" smtClean="0">
                <a:solidFill>
                  <a:schemeClr val="tx1"/>
                </a:solidFill>
              </a:rPr>
              <a:pPr/>
              <a:t>17</a:t>
            </a:fld>
            <a:endParaRPr lang="ja-JP" altLang="en-US" dirty="0">
              <a:solidFill>
                <a:schemeClr val="tx1"/>
              </a:solidFill>
            </a:endParaRPr>
          </a:p>
        </p:txBody>
      </p:sp>
      <p:sp>
        <p:nvSpPr>
          <p:cNvPr id="6" name="テキスト ボックス 5"/>
          <p:cNvSpPr txBox="1"/>
          <p:nvPr/>
        </p:nvSpPr>
        <p:spPr>
          <a:xfrm>
            <a:off x="503999" y="252000"/>
            <a:ext cx="8136000" cy="584775"/>
          </a:xfrm>
          <a:prstGeom prst="rect">
            <a:avLst/>
          </a:prstGeom>
          <a:noFill/>
          <a:ln>
            <a:solidFill>
              <a:schemeClr val="tx1"/>
            </a:solidFill>
          </a:ln>
        </p:spPr>
        <p:txBody>
          <a:bodyPr wrap="square" rtlCol="0">
            <a:spAutoFit/>
          </a:bodyPr>
          <a:lstStyle/>
          <a:p>
            <a:r>
              <a:rPr lang="ja-JP" altLang="en-US" sz="3200" dirty="0">
                <a:solidFill>
                  <a:prstClr val="black"/>
                </a:solidFill>
              </a:rPr>
              <a:t>（１）担当ヘルパーの悩みは・・・</a:t>
            </a:r>
          </a:p>
        </p:txBody>
      </p:sp>
      <p:sp>
        <p:nvSpPr>
          <p:cNvPr id="10" name="角丸四角形吹き出し 9"/>
          <p:cNvSpPr/>
          <p:nvPr/>
        </p:nvSpPr>
        <p:spPr>
          <a:xfrm>
            <a:off x="1437082" y="1138764"/>
            <a:ext cx="5760000" cy="756000"/>
          </a:xfrm>
          <a:prstGeom prst="wedgeRoundRectCallout">
            <a:avLst>
              <a:gd name="adj1" fmla="val -55707"/>
              <a:gd name="adj2" fmla="val 51786"/>
              <a:gd name="adj3" fmla="val 16667"/>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180000" bIns="36000" rtlCol="0" anchor="ctr"/>
          <a:lstStyle/>
          <a:p>
            <a:r>
              <a:rPr lang="ja-JP" altLang="en-US" dirty="0">
                <a:solidFill>
                  <a:schemeClr val="tx1"/>
                </a:solidFill>
              </a:rPr>
              <a:t>利用から４か月間が経って</a:t>
            </a:r>
            <a:r>
              <a:rPr lang="ja-JP" altLang="en-US" dirty="0" smtClean="0">
                <a:solidFill>
                  <a:schemeClr val="tx1"/>
                </a:solidFill>
              </a:rPr>
              <a:t>、いろいろな</a:t>
            </a:r>
            <a:r>
              <a:rPr lang="ja-JP" altLang="en-US" dirty="0">
                <a:solidFill>
                  <a:schemeClr val="tx1"/>
                </a:solidFill>
              </a:rPr>
              <a:t>話をしてくれるようになったけど、支援するたび</a:t>
            </a:r>
            <a:r>
              <a:rPr lang="ja-JP" altLang="en-US" dirty="0" smtClean="0">
                <a:solidFill>
                  <a:schemeClr val="tx1"/>
                </a:solidFill>
              </a:rPr>
              <a:t>に</a:t>
            </a:r>
            <a:endParaRPr lang="ja-JP" altLang="en-US" dirty="0">
              <a:solidFill>
                <a:schemeClr val="tx1"/>
              </a:solidFill>
            </a:endParaRPr>
          </a:p>
        </p:txBody>
      </p:sp>
      <p:pic>
        <p:nvPicPr>
          <p:cNvPr id="14" name="コンテンツ プレースホルダー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25" y="1254862"/>
            <a:ext cx="1330980" cy="2470497"/>
          </a:xfrm>
          <a:prstGeom prst="rect">
            <a:avLst/>
          </a:prstGeom>
        </p:spPr>
      </p:pic>
      <p:pic>
        <p:nvPicPr>
          <p:cNvPr id="16" name="コンテンツ プレースホルダー 3"/>
          <p:cNvPicPr>
            <a:picLocks noChangeAspect="1"/>
          </p:cNvPicPr>
          <p:nvPr/>
        </p:nvPicPr>
        <p:blipFill rotWithShape="1">
          <a:blip r:embed="rId2" cstate="print">
            <a:extLst>
              <a:ext uri="{28A0092B-C50C-407E-A947-70E740481C1C}">
                <a14:useLocalDpi xmlns:a14="http://schemas.microsoft.com/office/drawing/2010/main" val="0"/>
              </a:ext>
            </a:extLst>
          </a:blip>
          <a:srcRect b="44620"/>
          <a:stretch/>
        </p:blipFill>
        <p:spPr>
          <a:xfrm>
            <a:off x="39976" y="4512783"/>
            <a:ext cx="1394998" cy="1368152"/>
          </a:xfrm>
          <a:prstGeom prst="rect">
            <a:avLst/>
          </a:prstGeom>
        </p:spPr>
      </p:pic>
      <p:sp>
        <p:nvSpPr>
          <p:cNvPr id="2" name="角丸四角形吹き出し 1"/>
          <p:cNvSpPr/>
          <p:nvPr/>
        </p:nvSpPr>
        <p:spPr>
          <a:xfrm>
            <a:off x="1437082" y="2014824"/>
            <a:ext cx="5760000" cy="816044"/>
          </a:xfrm>
          <a:prstGeom prst="wedgeRoundRectCallout">
            <a:avLst>
              <a:gd name="adj1" fmla="val 57081"/>
              <a:gd name="adj2" fmla="val -35952"/>
              <a:gd name="adj3" fmla="val 16667"/>
            </a:avLst>
          </a:prstGeom>
          <a:ln w="31750">
            <a:solidFill>
              <a:srgbClr val="C00000"/>
            </a:solidFill>
          </a:ln>
        </p:spPr>
        <p:style>
          <a:lnRef idx="2">
            <a:schemeClr val="dk1"/>
          </a:lnRef>
          <a:fillRef idx="1">
            <a:schemeClr val="lt1"/>
          </a:fillRef>
          <a:effectRef idx="0">
            <a:schemeClr val="dk1"/>
          </a:effectRef>
          <a:fontRef idx="minor">
            <a:schemeClr val="dk1"/>
          </a:fontRef>
        </p:style>
        <p:txBody>
          <a:bodyPr lIns="180000" tIns="36000" rIns="180000" bIns="36000" rtlCol="0" anchor="ctr"/>
          <a:lstStyle/>
          <a:p>
            <a:r>
              <a:rPr lang="ja-JP" altLang="en-US" sz="2000" b="1" dirty="0"/>
              <a:t>今日は掃除を中心に一緒にやろうか、やり方教えて～</a:t>
            </a:r>
          </a:p>
        </p:txBody>
      </p:sp>
      <p:sp>
        <p:nvSpPr>
          <p:cNvPr id="11" name="角丸四角形吹き出し 10"/>
          <p:cNvSpPr/>
          <p:nvPr/>
        </p:nvSpPr>
        <p:spPr>
          <a:xfrm>
            <a:off x="1406178" y="3501008"/>
            <a:ext cx="5790904" cy="1063185"/>
          </a:xfrm>
          <a:prstGeom prst="wedgeRoundRectCallout">
            <a:avLst>
              <a:gd name="adj1" fmla="val 53805"/>
              <a:gd name="adj2" fmla="val 352"/>
              <a:gd name="adj3" fmla="val 16667"/>
            </a:avLst>
          </a:prstGeom>
          <a:ln w="31750">
            <a:solidFill>
              <a:srgbClr val="C00000"/>
            </a:solidFill>
          </a:ln>
        </p:spPr>
        <p:style>
          <a:lnRef idx="2">
            <a:schemeClr val="dk1"/>
          </a:lnRef>
          <a:fillRef idx="1">
            <a:schemeClr val="lt1"/>
          </a:fillRef>
          <a:effectRef idx="0">
            <a:schemeClr val="dk1"/>
          </a:effectRef>
          <a:fontRef idx="minor">
            <a:schemeClr val="dk1"/>
          </a:fontRef>
        </p:style>
        <p:txBody>
          <a:bodyPr tIns="108000" bIns="108000" rtlCol="0" anchor="ctr"/>
          <a:lstStyle/>
          <a:p>
            <a:r>
              <a:rPr lang="ja-JP" altLang="en-US" sz="2000" b="1" dirty="0">
                <a:solidFill>
                  <a:prstClr val="black"/>
                </a:solidFill>
              </a:rPr>
              <a:t>バカにする声が聞こえてる、隣の人に会話の内容を聞かれて、電波でラジオで流してるから小声で</a:t>
            </a:r>
            <a:r>
              <a:rPr lang="ja-JP" altLang="en-US" sz="2000" b="1" dirty="0" smtClean="0">
                <a:solidFill>
                  <a:prstClr val="black"/>
                </a:solidFill>
              </a:rPr>
              <a:t>話をして</a:t>
            </a:r>
            <a:r>
              <a:rPr lang="ja-JP" altLang="en-US" sz="2000" b="1" dirty="0">
                <a:solidFill>
                  <a:prstClr val="black"/>
                </a:solidFill>
              </a:rPr>
              <a:t>。僕の話は聞いて</a:t>
            </a:r>
            <a:r>
              <a:rPr lang="ja-JP" altLang="en-US" sz="2000" b="1" dirty="0" smtClean="0">
                <a:solidFill>
                  <a:prstClr val="black"/>
                </a:solidFill>
              </a:rPr>
              <a:t>ほしい</a:t>
            </a:r>
            <a:endParaRPr lang="ja-JP" altLang="en-US" sz="2000" b="1" dirty="0">
              <a:solidFill>
                <a:prstClr val="black"/>
              </a:solidFill>
            </a:endParaRPr>
          </a:p>
        </p:txBody>
      </p:sp>
      <p:sp>
        <p:nvSpPr>
          <p:cNvPr id="17" name="円/楕円 16"/>
          <p:cNvSpPr/>
          <p:nvPr/>
        </p:nvSpPr>
        <p:spPr>
          <a:xfrm>
            <a:off x="3491880" y="5683248"/>
            <a:ext cx="4587185" cy="949393"/>
          </a:xfrm>
          <a:prstGeom prst="ellipse">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dirty="0" smtClean="0">
                <a:solidFill>
                  <a:schemeClr val="tx1"/>
                </a:solidFill>
              </a:rPr>
              <a:t>ヘルパー</a:t>
            </a:r>
            <a:r>
              <a:rPr lang="ja-JP" altLang="en-US" dirty="0">
                <a:solidFill>
                  <a:schemeClr val="tx1"/>
                </a:solidFill>
              </a:rPr>
              <a:t>として、私は、どう対応すればいいのかしら・・・？？</a:t>
            </a:r>
            <a:r>
              <a:rPr lang="ja-JP" altLang="en-US" dirty="0" smtClean="0">
                <a:solidFill>
                  <a:schemeClr val="tx1"/>
                </a:solidFill>
              </a:rPr>
              <a:t>？</a:t>
            </a:r>
            <a:endParaRPr lang="ja-JP" altLang="en-US" dirty="0">
              <a:solidFill>
                <a:schemeClr val="tx1"/>
              </a:solidFill>
            </a:endParaRPr>
          </a:p>
        </p:txBody>
      </p:sp>
      <p:sp>
        <p:nvSpPr>
          <p:cNvPr id="5" name="正方形/長方形 4"/>
          <p:cNvSpPr/>
          <p:nvPr/>
        </p:nvSpPr>
        <p:spPr>
          <a:xfrm>
            <a:off x="1437082" y="2987660"/>
            <a:ext cx="4431062" cy="369332"/>
          </a:xfrm>
          <a:prstGeom prst="rect">
            <a:avLst/>
          </a:prstGeom>
        </p:spPr>
        <p:txBody>
          <a:bodyPr wrap="square">
            <a:spAutoFit/>
          </a:bodyPr>
          <a:lstStyle/>
          <a:p>
            <a:r>
              <a:rPr lang="ja-JP" altLang="en-US" dirty="0" smtClean="0"/>
              <a:t>と</a:t>
            </a:r>
            <a:r>
              <a:rPr lang="ja-JP" altLang="en-US" dirty="0"/>
              <a:t>、</a:t>
            </a:r>
            <a:r>
              <a:rPr lang="ja-JP" altLang="en-US" dirty="0" smtClean="0"/>
              <a:t>張り切って</a:t>
            </a:r>
            <a:r>
              <a:rPr lang="ja-JP" altLang="en-US" dirty="0"/>
              <a:t>動ける日があると</a:t>
            </a:r>
            <a:r>
              <a:rPr lang="ja-JP" altLang="en-US" dirty="0" smtClean="0"/>
              <a:t>思えば・・・</a:t>
            </a:r>
            <a:endParaRPr lang="ja-JP" altLang="en-US" dirty="0"/>
          </a:p>
        </p:txBody>
      </p:sp>
      <p:sp>
        <p:nvSpPr>
          <p:cNvPr id="7" name="正方形/長方形 6"/>
          <p:cNvSpPr/>
          <p:nvPr/>
        </p:nvSpPr>
        <p:spPr>
          <a:xfrm>
            <a:off x="1444491" y="4824390"/>
            <a:ext cx="6056659" cy="830997"/>
          </a:xfrm>
          <a:prstGeom prst="rect">
            <a:avLst/>
          </a:prstGeom>
        </p:spPr>
        <p:txBody>
          <a:bodyPr wrap="square">
            <a:spAutoFit/>
          </a:bodyPr>
          <a:lstStyle/>
          <a:p>
            <a:pPr algn="just"/>
            <a:r>
              <a:rPr lang="ja-JP" altLang="en-US" sz="1600" dirty="0"/>
              <a:t>という日も</a:t>
            </a:r>
            <a:r>
              <a:rPr lang="ja-JP" altLang="en-US" sz="1600" dirty="0" smtClean="0"/>
              <a:t>あって、どれ</a:t>
            </a:r>
            <a:r>
              <a:rPr lang="ja-JP" altLang="en-US" sz="1600" dirty="0"/>
              <a:t>が本当の姿かわからないし、どんな対応</a:t>
            </a:r>
            <a:r>
              <a:rPr lang="ja-JP" altLang="en-US" sz="1600" dirty="0" smtClean="0"/>
              <a:t>を　　すれば</a:t>
            </a:r>
            <a:r>
              <a:rPr lang="ja-JP" altLang="en-US" sz="1600" dirty="0"/>
              <a:t>いいか、調子の悪い時は、小声で話をするだけで、何も</a:t>
            </a:r>
            <a:r>
              <a:rPr lang="ja-JP" altLang="en-US" sz="1600" dirty="0" smtClean="0"/>
              <a:t>支援　させて</a:t>
            </a:r>
            <a:r>
              <a:rPr lang="ja-JP" altLang="en-US" sz="1600" dirty="0"/>
              <a:t>もらえなくて・</a:t>
            </a:r>
            <a:r>
              <a:rPr lang="ja-JP" altLang="en-US" sz="1600" dirty="0" smtClean="0"/>
              <a:t>・・、それ</a:t>
            </a:r>
            <a:r>
              <a:rPr lang="ja-JP" altLang="en-US" sz="1600" dirty="0"/>
              <a:t>でお金もらっていいのかな～</a:t>
            </a:r>
          </a:p>
        </p:txBody>
      </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8773" y="1292378"/>
            <a:ext cx="1439745" cy="1657117"/>
          </a:xfrm>
          <a:prstGeom prst="rect">
            <a:avLst/>
          </a:prstGeom>
        </p:spPr>
      </p:pic>
      <p:pic>
        <p:nvPicPr>
          <p:cNvPr id="23" name="Picture 8" descr="中年男性の表情のイラスト「泣いた顔」"/>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8773" y="3141649"/>
            <a:ext cx="1439745" cy="1654879"/>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242636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8339" y="980728"/>
            <a:ext cx="8807322" cy="5740746"/>
          </a:xfrm>
          <a:ln>
            <a:noFill/>
          </a:ln>
        </p:spPr>
        <p:txBody>
          <a:bodyPr>
            <a:normAutofit/>
          </a:bodyPr>
          <a:lstStyle/>
          <a:p>
            <a:pPr marL="0" indent="0">
              <a:buNone/>
            </a:pPr>
            <a:r>
              <a:rPr lang="ja-JP" altLang="en-US" sz="2400" dirty="0" smtClean="0"/>
              <a:t>　　　　</a:t>
            </a:r>
            <a:r>
              <a:rPr lang="ja-JP" altLang="en-US" sz="2400" dirty="0"/>
              <a:t>　</a:t>
            </a:r>
            <a:r>
              <a:rPr lang="ja-JP" altLang="en-US" sz="2400" dirty="0" smtClean="0"/>
              <a:t>　　　　</a:t>
            </a:r>
            <a:r>
              <a:rPr lang="ja-JP" altLang="en-US" sz="2000" b="1" dirty="0" smtClean="0"/>
              <a:t>そんな時の対応について</a:t>
            </a:r>
            <a:endParaRPr lang="en-US" altLang="ja-JP" sz="2000" b="1" dirty="0"/>
          </a:p>
          <a:p>
            <a:pPr marL="0" indent="0">
              <a:buNone/>
            </a:pPr>
            <a:r>
              <a:rPr lang="ja-JP" altLang="en-US" sz="2400" dirty="0" smtClean="0"/>
              <a:t>　　　　</a:t>
            </a:r>
            <a:endParaRPr lang="en-US" altLang="ja-JP" sz="2400" dirty="0" smtClean="0"/>
          </a:p>
          <a:p>
            <a:pPr marL="0" indent="0">
              <a:buNone/>
            </a:pPr>
            <a:r>
              <a:rPr lang="ja-JP" altLang="en-US" sz="2400" dirty="0" smtClean="0"/>
              <a:t>　　　　　　　　　　　　　　　　　　　　　　　</a:t>
            </a:r>
            <a:endParaRPr lang="en-US" altLang="ja-JP" sz="2000" dirty="0" smtClean="0"/>
          </a:p>
          <a:p>
            <a:pPr marL="0" indent="0">
              <a:buNone/>
            </a:pPr>
            <a:r>
              <a:rPr lang="ja-JP" altLang="en-US" sz="2000" dirty="0" smtClean="0"/>
              <a:t>　</a:t>
            </a:r>
            <a:endParaRPr lang="en-US" altLang="ja-JP" sz="1400" dirty="0"/>
          </a:p>
          <a:p>
            <a:pPr marL="0" indent="0">
              <a:buNone/>
            </a:pPr>
            <a:r>
              <a:rPr lang="ja-JP" altLang="en-US" sz="1400" dirty="0" smtClean="0"/>
              <a:t>　　　　　　　　　　　　　　　　　　　　　　　　　　　　　　　　　　　　　　　　</a:t>
            </a:r>
            <a:endParaRPr lang="en-US" altLang="ja-JP" sz="1400" dirty="0" smtClean="0"/>
          </a:p>
          <a:p>
            <a:pPr marL="0" indent="0">
              <a:buNone/>
            </a:pPr>
            <a:endParaRPr lang="en-US" altLang="ja-JP" sz="1400" dirty="0"/>
          </a:p>
          <a:p>
            <a:pPr marL="0" indent="0">
              <a:buNone/>
            </a:pPr>
            <a:endParaRPr lang="en-US" altLang="ja-JP" sz="1400" dirty="0" smtClean="0"/>
          </a:p>
          <a:p>
            <a:pPr marL="0" indent="0">
              <a:buNone/>
            </a:pPr>
            <a:endParaRPr kumimoji="1" lang="en-US" altLang="ja-JP" sz="2400" dirty="0"/>
          </a:p>
          <a:p>
            <a:pPr marL="0" indent="0">
              <a:buNone/>
            </a:pPr>
            <a:r>
              <a:rPr lang="ja-JP" altLang="en-US" sz="2400" dirty="0" smtClean="0"/>
              <a:t>　　</a:t>
            </a: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735792B8-4907-4832-B6DB-FFDFB2776905}" type="slidenum">
              <a:rPr lang="ja-JP" altLang="en-US" smtClean="0">
                <a:solidFill>
                  <a:prstClr val="black">
                    <a:tint val="75000"/>
                  </a:prstClr>
                </a:solidFill>
              </a:rPr>
              <a:pPr/>
              <a:t>18</a:t>
            </a:fld>
            <a:endParaRPr lang="ja-JP" altLang="en-US">
              <a:solidFill>
                <a:prstClr val="black">
                  <a:tint val="75000"/>
                </a:prstClr>
              </a:solidFill>
            </a:endParaRPr>
          </a:p>
        </p:txBody>
      </p:sp>
      <p:sp>
        <p:nvSpPr>
          <p:cNvPr id="17" name="円/楕円 16"/>
          <p:cNvSpPr/>
          <p:nvPr/>
        </p:nvSpPr>
        <p:spPr>
          <a:xfrm>
            <a:off x="5053132" y="4702508"/>
            <a:ext cx="3839348" cy="1792010"/>
          </a:xfrm>
          <a:prstGeom prst="ellipse">
            <a:avLst/>
          </a:prstGeom>
          <a:ln>
            <a:solidFill>
              <a:srgbClr val="002060"/>
            </a:solidFill>
          </a:ln>
        </p:spPr>
        <p:style>
          <a:lnRef idx="2">
            <a:schemeClr val="dk1"/>
          </a:lnRef>
          <a:fillRef idx="1">
            <a:schemeClr val="lt1"/>
          </a:fillRef>
          <a:effectRef idx="0">
            <a:schemeClr val="dk1"/>
          </a:effectRef>
          <a:fontRef idx="minor">
            <a:schemeClr val="dk1"/>
          </a:fontRef>
        </p:style>
        <p:txBody>
          <a:bodyPr lIns="108000" tIns="72000" rtlCol="0" anchor="ctr"/>
          <a:lstStyle/>
          <a:p>
            <a:pPr marL="468000" indent="-285750">
              <a:buFont typeface="Wingdings" panose="05000000000000000000" pitchFamily="2" charset="2"/>
              <a:buChar char="u"/>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否定</a:t>
            </a:r>
            <a:r>
              <a:rPr lang="ja-JP" altLang="en-US" sz="1600" dirty="0">
                <a:solidFill>
                  <a:prstClr val="black"/>
                </a:solidFill>
                <a:latin typeface="HG丸ｺﾞｼｯｸM-PRO" panose="020F0600000000000000" pitchFamily="50" charset="-128"/>
                <a:ea typeface="HG丸ｺﾞｼｯｸM-PRO" panose="020F0600000000000000" pitchFamily="50" charset="-128"/>
              </a:rPr>
              <a:t>も肯定もしない</a:t>
            </a:r>
          </a:p>
          <a:p>
            <a:pPr marL="468000" indent="-285750">
              <a:buFont typeface="Wingdings" panose="05000000000000000000" pitchFamily="2" charset="2"/>
              <a:buChar char="u"/>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辛い</a:t>
            </a:r>
            <a:r>
              <a:rPr lang="ja-JP" altLang="en-US" sz="1600" dirty="0">
                <a:solidFill>
                  <a:prstClr val="black"/>
                </a:solidFill>
                <a:latin typeface="HG丸ｺﾞｼｯｸM-PRO" panose="020F0600000000000000" pitchFamily="50" charset="-128"/>
                <a:ea typeface="HG丸ｺﾞｼｯｸM-PRO" panose="020F0600000000000000" pitchFamily="50" charset="-128"/>
              </a:rPr>
              <a:t>気持ちに</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対して</a:t>
            </a:r>
            <a:r>
              <a:rPr lang="en-US" altLang="ja-JP" sz="1600" dirty="0" smtClean="0">
                <a:solidFill>
                  <a:prstClr val="black"/>
                </a:solidFill>
                <a:latin typeface="HG丸ｺﾞｼｯｸM-PRO" panose="020F0600000000000000" pitchFamily="50" charset="-128"/>
                <a:ea typeface="HG丸ｺﾞｼｯｸM-PRO" panose="020F0600000000000000" pitchFamily="50" charset="-128"/>
              </a:rPr>
              <a:t/>
            </a:r>
            <a:br>
              <a:rPr lang="en-US" altLang="ja-JP" sz="1600" dirty="0" smtClean="0">
                <a:solidFill>
                  <a:prstClr val="black"/>
                </a:solidFill>
                <a:latin typeface="HG丸ｺﾞｼｯｸM-PRO" panose="020F0600000000000000" pitchFamily="50" charset="-128"/>
                <a:ea typeface="HG丸ｺﾞｼｯｸM-PRO" panose="020F0600000000000000" pitchFamily="50" charset="-128"/>
              </a:rPr>
            </a:b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共感的</a:t>
            </a:r>
            <a:r>
              <a:rPr lang="ja-JP" altLang="en-US" sz="1600" dirty="0">
                <a:solidFill>
                  <a:prstClr val="black"/>
                </a:solidFill>
                <a:latin typeface="HG丸ｺﾞｼｯｸM-PRO" panose="020F0600000000000000" pitchFamily="50" charset="-128"/>
                <a:ea typeface="HG丸ｺﾞｼｯｸM-PRO" panose="020F0600000000000000" pitchFamily="50" charset="-128"/>
              </a:rPr>
              <a:t>に対応する</a:t>
            </a:r>
          </a:p>
          <a:p>
            <a:pPr marL="468000" indent="-285750">
              <a:buFont typeface="Wingdings" panose="05000000000000000000" pitchFamily="2" charset="2"/>
              <a:buChar char="u"/>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いい</a:t>
            </a:r>
            <a:r>
              <a:rPr lang="ja-JP" altLang="en-US" sz="1600" dirty="0">
                <a:solidFill>
                  <a:prstClr val="black"/>
                </a:solidFill>
                <a:latin typeface="HG丸ｺﾞｼｯｸM-PRO" panose="020F0600000000000000" pitchFamily="50" charset="-128"/>
                <a:ea typeface="HG丸ｺﾞｼｯｸM-PRO" panose="020F0600000000000000" pitchFamily="50" charset="-128"/>
              </a:rPr>
              <a:t>時の彼には無理</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させ過ぎず</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しかし、</a:t>
            </a:r>
            <a:r>
              <a:rPr lang="en-US" altLang="ja-JP" sz="1600" dirty="0" smtClean="0">
                <a:solidFill>
                  <a:prstClr val="black"/>
                </a:solidFill>
                <a:latin typeface="HG丸ｺﾞｼｯｸM-PRO" panose="020F0600000000000000" pitchFamily="50" charset="-128"/>
                <a:ea typeface="HG丸ｺﾞｼｯｸM-PRO" panose="020F0600000000000000" pitchFamily="50" charset="-128"/>
              </a:rPr>
              <a:t/>
            </a:r>
            <a:br>
              <a:rPr lang="en-US" altLang="ja-JP" sz="1600" dirty="0" smtClean="0">
                <a:solidFill>
                  <a:prstClr val="black"/>
                </a:solidFill>
                <a:latin typeface="HG丸ｺﾞｼｯｸM-PRO" panose="020F0600000000000000" pitchFamily="50" charset="-128"/>
                <a:ea typeface="HG丸ｺﾞｼｯｸM-PRO" panose="020F0600000000000000" pitchFamily="50" charset="-128"/>
              </a:rPr>
            </a:b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認める</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ほめる</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540000" y="252000"/>
            <a:ext cx="8136000" cy="584775"/>
          </a:xfrm>
          <a:prstGeom prst="rect">
            <a:avLst/>
          </a:prstGeom>
          <a:noFill/>
          <a:ln>
            <a:solidFill>
              <a:schemeClr val="tx1"/>
            </a:solidFill>
          </a:ln>
        </p:spPr>
        <p:txBody>
          <a:bodyPr wrap="square" rtlCol="0">
            <a:spAutoFit/>
          </a:bodyPr>
          <a:lstStyle/>
          <a:p>
            <a:r>
              <a:rPr lang="ja-JP" altLang="en-US" sz="3200" dirty="0"/>
              <a:t>（２）相談支援専門員からの助言</a:t>
            </a:r>
          </a:p>
        </p:txBody>
      </p:sp>
      <p:sp>
        <p:nvSpPr>
          <p:cNvPr id="9" name="正方形/長方形 8"/>
          <p:cNvSpPr/>
          <p:nvPr/>
        </p:nvSpPr>
        <p:spPr>
          <a:xfrm>
            <a:off x="2123728" y="1468345"/>
            <a:ext cx="6768752" cy="2915264"/>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0000" tIns="72000" rIns="180000" bIns="72000" rtlCol="0" anchor="ctr"/>
          <a:lstStyle/>
          <a:p>
            <a:pPr lvl="0" indent="216000" algn="just">
              <a:spcBef>
                <a:spcPct val="20000"/>
              </a:spcBef>
            </a:pPr>
            <a:r>
              <a:rPr lang="ja-JP" altLang="en-US" sz="2200" dirty="0">
                <a:solidFill>
                  <a:schemeClr val="tx1"/>
                </a:solidFill>
              </a:rPr>
              <a:t>症状がその日によって日替わりで、幻聴が多い日や音に敏感になる日、それらから関連づけて、物語を作ってしまうことがあって、いい時はいい</a:t>
            </a:r>
            <a:r>
              <a:rPr lang="ja-JP" altLang="en-US" sz="2200" dirty="0" smtClean="0">
                <a:solidFill>
                  <a:schemeClr val="tx1"/>
                </a:solidFill>
              </a:rPr>
              <a:t>が、悪い</a:t>
            </a:r>
            <a:r>
              <a:rPr lang="ja-JP" altLang="en-US" sz="2200" dirty="0">
                <a:solidFill>
                  <a:schemeClr val="tx1"/>
                </a:solidFill>
              </a:rPr>
              <a:t>時は悪い。できる時には一緒にやってもらい、できない時には本人の望むよう</a:t>
            </a:r>
            <a:r>
              <a:rPr lang="ja-JP" altLang="en-US" sz="2200" dirty="0" smtClean="0">
                <a:solidFill>
                  <a:schemeClr val="tx1"/>
                </a:solidFill>
              </a:rPr>
              <a:t>に、話だけ</a:t>
            </a:r>
            <a:r>
              <a:rPr lang="ja-JP" altLang="en-US" sz="2200" dirty="0">
                <a:solidFill>
                  <a:schemeClr val="tx1"/>
                </a:solidFill>
              </a:rPr>
              <a:t>でもいいので、その時々に合わせた支援でいいんです</a:t>
            </a:r>
            <a:r>
              <a:rPr lang="ja-JP" altLang="en-US" sz="2200" dirty="0" smtClean="0">
                <a:solidFill>
                  <a:schemeClr val="tx1"/>
                </a:solidFill>
              </a:rPr>
              <a:t>よ</a:t>
            </a:r>
            <a:endParaRPr lang="ja-JP" altLang="en-US" sz="2200" dirty="0">
              <a:solidFill>
                <a:schemeClr val="tx1"/>
              </a:solidFill>
            </a:endParaRPr>
          </a:p>
          <a:p>
            <a:pPr lvl="0" indent="216000" algn="just">
              <a:spcBef>
                <a:spcPct val="20000"/>
              </a:spcBef>
            </a:pPr>
            <a:r>
              <a:rPr lang="ja-JP" altLang="en-US" sz="2200" dirty="0">
                <a:solidFill>
                  <a:schemeClr val="tx1"/>
                </a:solidFill>
              </a:rPr>
              <a:t>　どの姿も彼らしさで、いい時の彼も悪い時の彼</a:t>
            </a:r>
            <a:r>
              <a:rPr lang="ja-JP" altLang="en-US" sz="2200" dirty="0" smtClean="0">
                <a:solidFill>
                  <a:schemeClr val="tx1"/>
                </a:solidFill>
              </a:rPr>
              <a:t>も、全部含めて </a:t>
            </a:r>
            <a:r>
              <a:rPr lang="ja-JP" altLang="en-US" sz="2200" dirty="0" smtClean="0">
                <a:solidFill>
                  <a:srgbClr val="C00000"/>
                </a:solidFill>
              </a:rPr>
              <a:t>“ 彼 ” </a:t>
            </a:r>
            <a:r>
              <a:rPr lang="ja-JP" altLang="en-US" sz="2200" dirty="0" smtClean="0">
                <a:solidFill>
                  <a:schemeClr val="tx1"/>
                </a:solidFill>
              </a:rPr>
              <a:t>なんです</a:t>
            </a:r>
            <a:endParaRPr lang="ja-JP" altLang="en-US" sz="2200" dirty="0">
              <a:solidFill>
                <a:schemeClr val="tx1"/>
              </a:solidFill>
            </a:endParaRPr>
          </a:p>
        </p:txBody>
      </p:sp>
      <p:sp>
        <p:nvSpPr>
          <p:cNvPr id="20" name="正方形/長方形 19"/>
          <p:cNvSpPr/>
          <p:nvPr/>
        </p:nvSpPr>
        <p:spPr>
          <a:xfrm>
            <a:off x="1331640" y="4581129"/>
            <a:ext cx="3354078" cy="1913390"/>
          </a:xfrm>
          <a:prstGeom prst="rect">
            <a:avLst/>
          </a:prstGeom>
          <a:ln w="31750">
            <a:solidFill>
              <a:srgbClr val="C00000"/>
            </a:solidFill>
          </a:ln>
        </p:spPr>
        <p:style>
          <a:lnRef idx="2">
            <a:schemeClr val="dk1"/>
          </a:lnRef>
          <a:fillRef idx="1">
            <a:schemeClr val="lt1"/>
          </a:fillRef>
          <a:effectRef idx="0">
            <a:schemeClr val="dk1"/>
          </a:effectRef>
          <a:fontRef idx="minor">
            <a:schemeClr val="dk1"/>
          </a:fontRef>
        </p:style>
        <p:txBody>
          <a:bodyPr lIns="180000" tIns="180000" rIns="180000" bIns="180000" rtlCol="0" anchor="ctr"/>
          <a:lstStyle/>
          <a:p>
            <a:pPr indent="252000" algn="just"/>
            <a:r>
              <a:rPr lang="ja-JP" altLang="en-US" sz="1600" dirty="0"/>
              <a:t>バカにする声が聞こえてる</a:t>
            </a:r>
            <a:r>
              <a:rPr lang="ja-JP" altLang="en-US" sz="1600" dirty="0" smtClean="0"/>
              <a:t>、</a:t>
            </a:r>
            <a:r>
              <a:rPr lang="en-US" altLang="ja-JP" sz="1600" dirty="0" smtClean="0"/>
              <a:t/>
            </a:r>
            <a:br>
              <a:rPr lang="en-US" altLang="ja-JP" sz="1600" dirty="0" smtClean="0"/>
            </a:br>
            <a:r>
              <a:rPr lang="ja-JP" altLang="en-US" sz="1600" dirty="0" smtClean="0"/>
              <a:t>隣</a:t>
            </a:r>
            <a:r>
              <a:rPr lang="ja-JP" altLang="en-US" sz="1600" dirty="0"/>
              <a:t>の人に会話の内容を聞かれて、電波でラジオで流してるから小声で話して。僕の話は聞いてほしい</a:t>
            </a:r>
            <a:endParaRPr lang="en-US" altLang="ja-JP" sz="1600" dirty="0"/>
          </a:p>
          <a:p>
            <a:pPr marL="270000" indent="-457200" algn="just"/>
            <a:r>
              <a:rPr lang="ja-JP" altLang="en-US" sz="1600" dirty="0"/>
              <a:t>⇒不安でいっぱい、気に</a:t>
            </a:r>
            <a:r>
              <a:rPr lang="ja-JP" altLang="en-US" sz="1600" dirty="0" smtClean="0"/>
              <a:t>なる</a:t>
            </a:r>
            <a:r>
              <a:rPr lang="en-US" altLang="ja-JP" sz="1600" dirty="0" smtClean="0"/>
              <a:t/>
            </a:r>
            <a:br>
              <a:rPr lang="en-US" altLang="ja-JP" sz="1600" dirty="0" smtClean="0"/>
            </a:br>
            <a:r>
              <a:rPr lang="ja-JP" altLang="en-US" sz="1600" dirty="0" smtClean="0"/>
              <a:t>こと</a:t>
            </a:r>
            <a:r>
              <a:rPr lang="ja-JP" altLang="en-US" sz="1600" dirty="0"/>
              <a:t>がある等のきっかけがある</a:t>
            </a:r>
            <a:r>
              <a:rPr lang="ja-JP" altLang="en-US" sz="1600" dirty="0" smtClean="0"/>
              <a:t>。</a:t>
            </a:r>
            <a:r>
              <a:rPr lang="en-US" altLang="ja-JP" sz="1600" dirty="0" smtClean="0"/>
              <a:t/>
            </a:r>
            <a:br>
              <a:rPr lang="en-US" altLang="ja-JP" sz="1600" dirty="0" smtClean="0"/>
            </a:br>
            <a:r>
              <a:rPr lang="ja-JP" altLang="en-US" sz="1600" dirty="0" smtClean="0"/>
              <a:t>とても</a:t>
            </a:r>
            <a:r>
              <a:rPr lang="ja-JP" altLang="en-US" sz="1600" dirty="0"/>
              <a:t>つらい状況ではある</a:t>
            </a:r>
            <a:endParaRPr lang="en-US" altLang="ja-JP" sz="1600" dirty="0"/>
          </a:p>
        </p:txBody>
      </p:sp>
      <p:pic>
        <p:nvPicPr>
          <p:cNvPr id="24" name="コンテンツ プレースホルダー 3"/>
          <p:cNvPicPr>
            <a:picLocks noChangeAspect="1"/>
          </p:cNvPicPr>
          <p:nvPr/>
        </p:nvPicPr>
        <p:blipFill rotWithShape="1">
          <a:blip r:embed="rId2" cstate="print">
            <a:extLst>
              <a:ext uri="{28A0092B-C50C-407E-A947-70E740481C1C}">
                <a14:useLocalDpi xmlns:a14="http://schemas.microsoft.com/office/drawing/2010/main" val="0"/>
              </a:ext>
            </a:extLst>
          </a:blip>
          <a:srcRect b="44620"/>
          <a:stretch/>
        </p:blipFill>
        <p:spPr>
          <a:xfrm>
            <a:off x="4572000" y="4671907"/>
            <a:ext cx="1556217" cy="1602472"/>
          </a:xfrm>
          <a:prstGeom prst="rect">
            <a:avLst/>
          </a:prstGeom>
        </p:spPr>
      </p:pic>
      <p:pic>
        <p:nvPicPr>
          <p:cNvPr id="7" name="図 6"/>
          <p:cNvPicPr>
            <a:picLocks noChangeAspect="1"/>
          </p:cNvPicPr>
          <p:nvPr/>
        </p:nvPicPr>
        <p:blipFill rotWithShape="1">
          <a:blip r:embed="rId3" cstate="print">
            <a:extLst>
              <a:ext uri="{28A0092B-C50C-407E-A947-70E740481C1C}">
                <a14:useLocalDpi xmlns:a14="http://schemas.microsoft.com/office/drawing/2010/main" val="0"/>
              </a:ext>
            </a:extLst>
          </a:blip>
          <a:srcRect l="19881" t="1702" r="21554" b="41599"/>
          <a:stretch/>
        </p:blipFill>
        <p:spPr>
          <a:xfrm>
            <a:off x="200533" y="1137973"/>
            <a:ext cx="1120126" cy="1728186"/>
          </a:xfrm>
          <a:prstGeom prst="rect">
            <a:avLst/>
          </a:prstGeom>
        </p:spPr>
      </p:pic>
      <p:pic>
        <p:nvPicPr>
          <p:cNvPr id="15" name="図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9935" y="2471372"/>
            <a:ext cx="1113793" cy="1542667"/>
          </a:xfrm>
          <a:prstGeom prst="rect">
            <a:avLst/>
          </a:prstGeom>
        </p:spPr>
      </p:pic>
      <p:pic>
        <p:nvPicPr>
          <p:cNvPr id="16" name="Picture 8" descr="中年男性の表情のイラスト「泣いた顔」"/>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231" y="4581128"/>
            <a:ext cx="1552106" cy="1784030"/>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79711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0000" y="2700000"/>
            <a:ext cx="4860232" cy="1362075"/>
          </a:xfrm>
        </p:spPr>
        <p:txBody>
          <a:bodyPr>
            <a:normAutofit/>
          </a:bodyPr>
          <a:lstStyle/>
          <a:p>
            <a:r>
              <a:rPr kumimoji="1" lang="ja-JP" altLang="en-US" sz="4400" dirty="0" smtClean="0"/>
              <a:t>１　</a:t>
            </a:r>
            <a:r>
              <a:rPr lang="ja-JP" altLang="en-US" sz="4400" dirty="0"/>
              <a:t>統合失調症とは</a:t>
            </a:r>
            <a:endParaRPr kumimoji="1" lang="ja-JP" altLang="en-US" sz="4400" dirty="0"/>
          </a:p>
        </p:txBody>
      </p:sp>
      <p:sp>
        <p:nvSpPr>
          <p:cNvPr id="4" name="スライド番号プレースホルダー 3"/>
          <p:cNvSpPr>
            <a:spLocks noGrp="1"/>
          </p:cNvSpPr>
          <p:nvPr>
            <p:ph type="sldNum" sz="quarter" idx="12"/>
          </p:nvPr>
        </p:nvSpPr>
        <p:spPr/>
        <p:txBody>
          <a:bodyPr/>
          <a:lstStyle/>
          <a:p>
            <a:fld id="{735792B8-4907-4832-B6DB-FFDFB2776905}" type="slidenum">
              <a:rPr kumimoji="1" lang="ja-JP" altLang="en-US" smtClean="0">
                <a:solidFill>
                  <a:schemeClr val="tx1"/>
                </a:solidFill>
              </a:rPr>
              <a:t>2</a:t>
            </a:fld>
            <a:endParaRPr kumimoji="1" lang="ja-JP" altLang="en-US" dirty="0">
              <a:solidFill>
                <a:schemeClr val="tx1"/>
              </a:solidFill>
            </a:endParaRPr>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908791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229600" cy="1143000"/>
          </a:xfrm>
        </p:spPr>
        <p:txBody>
          <a:bodyPr anchor="t" anchorCtr="0">
            <a:normAutofit/>
          </a:bodyPr>
          <a:lstStyle/>
          <a:p>
            <a:pPr algn="l"/>
            <a:r>
              <a:rPr kumimoji="1" lang="ja-JP" altLang="en-US" sz="3600" dirty="0" smtClean="0"/>
              <a:t>（１）統合失調症とは</a:t>
            </a:r>
            <a:endParaRPr kumimoji="1" lang="ja-JP" altLang="en-US" sz="3600" dirty="0"/>
          </a:p>
        </p:txBody>
      </p:sp>
      <p:sp>
        <p:nvSpPr>
          <p:cNvPr id="3" name="コンテンツ プレースホルダー 2"/>
          <p:cNvSpPr>
            <a:spLocks noGrp="1"/>
          </p:cNvSpPr>
          <p:nvPr>
            <p:ph idx="1"/>
          </p:nvPr>
        </p:nvSpPr>
        <p:spPr>
          <a:xfrm>
            <a:off x="457200" y="1412776"/>
            <a:ext cx="8136000" cy="4925144"/>
          </a:xfrm>
        </p:spPr>
        <p:txBody>
          <a:bodyPr>
            <a:normAutofit/>
          </a:bodyPr>
          <a:lstStyle/>
          <a:p>
            <a:pPr marL="540000" indent="-285750" algn="just">
              <a:buFont typeface="Wingdings" panose="05000000000000000000" pitchFamily="2" charset="2"/>
              <a:buChar char="l"/>
            </a:pPr>
            <a:r>
              <a:rPr lang="ja-JP" altLang="en-US" sz="2800" dirty="0">
                <a:latin typeface="+mn-ea"/>
                <a:cs typeface="Arial" panose="020B0604020202020204" pitchFamily="34" charset="0"/>
              </a:rPr>
              <a:t>統合失調症は、考えや気持ちがまとまらなくなる状態が続く</a:t>
            </a:r>
            <a:r>
              <a:rPr lang="ja-JP" altLang="en-US" sz="2800" dirty="0" smtClean="0">
                <a:latin typeface="+mn-ea"/>
                <a:cs typeface="Arial" panose="020B0604020202020204" pitchFamily="34" charset="0"/>
              </a:rPr>
              <a:t>病気。</a:t>
            </a:r>
            <a:r>
              <a:rPr lang="en-US" altLang="ja-JP" sz="2800" dirty="0">
                <a:latin typeface="+mn-ea"/>
                <a:cs typeface="Arial" panose="020B0604020202020204" pitchFamily="34" charset="0"/>
              </a:rPr>
              <a:t>100-120</a:t>
            </a:r>
            <a:r>
              <a:rPr lang="ja-JP" altLang="en-US" sz="2800" dirty="0">
                <a:latin typeface="+mn-ea"/>
                <a:cs typeface="Arial" panose="020B0604020202020204" pitchFamily="34" charset="0"/>
              </a:rPr>
              <a:t>人に</a:t>
            </a:r>
            <a:r>
              <a:rPr lang="en-US" altLang="ja-JP" sz="2800" dirty="0">
                <a:latin typeface="+mn-ea"/>
                <a:cs typeface="Arial" panose="020B0604020202020204" pitchFamily="34" charset="0"/>
              </a:rPr>
              <a:t>1</a:t>
            </a:r>
            <a:r>
              <a:rPr lang="ja-JP" altLang="en-US" sz="2800" dirty="0">
                <a:latin typeface="+mn-ea"/>
                <a:cs typeface="Arial" panose="020B0604020202020204" pitchFamily="34" charset="0"/>
              </a:rPr>
              <a:t>人かかる</a:t>
            </a:r>
            <a:r>
              <a:rPr lang="ja-JP" altLang="en-US" sz="2800" dirty="0" smtClean="0">
                <a:latin typeface="+mn-ea"/>
                <a:cs typeface="Arial" panose="020B0604020202020204" pitchFamily="34" charset="0"/>
              </a:rPr>
              <a:t>と言われて</a:t>
            </a:r>
            <a:r>
              <a:rPr lang="ja-JP" altLang="en-US" sz="2800" dirty="0">
                <a:latin typeface="+mn-ea"/>
                <a:cs typeface="Arial" panose="020B0604020202020204" pitchFamily="34" charset="0"/>
              </a:rPr>
              <a:t>おり、決して特殊な病気で</a:t>
            </a:r>
            <a:r>
              <a:rPr lang="ja-JP" altLang="en-US" sz="2800" dirty="0" smtClean="0">
                <a:latin typeface="+mn-ea"/>
                <a:cs typeface="Arial" panose="020B0604020202020204" pitchFamily="34" charset="0"/>
              </a:rPr>
              <a:t>はありません</a:t>
            </a:r>
            <a:endParaRPr lang="en-US" altLang="ja-JP" sz="2800" dirty="0">
              <a:latin typeface="+mn-ea"/>
              <a:cs typeface="Arial" panose="020B0604020202020204" pitchFamily="34" charset="0"/>
            </a:endParaRPr>
          </a:p>
          <a:p>
            <a:pPr marL="540000" indent="-285750" algn="just">
              <a:spcBef>
                <a:spcPts val="1800"/>
              </a:spcBef>
              <a:buFont typeface="Wingdings" panose="05000000000000000000" pitchFamily="2" charset="2"/>
              <a:buChar char="l"/>
            </a:pPr>
            <a:r>
              <a:rPr lang="ja-JP" altLang="en-US" sz="2800" dirty="0">
                <a:latin typeface="+mn-ea"/>
                <a:cs typeface="Arial" panose="020B0604020202020204" pitchFamily="34" charset="0"/>
              </a:rPr>
              <a:t>統合失調症を発症しやすいのは、</a:t>
            </a:r>
            <a:r>
              <a:rPr lang="en-US" altLang="ja-JP" sz="2800" dirty="0">
                <a:latin typeface="+mn-ea"/>
                <a:cs typeface="Arial" panose="020B0604020202020204" pitchFamily="34" charset="0"/>
              </a:rPr>
              <a:t>10</a:t>
            </a:r>
            <a:r>
              <a:rPr lang="ja-JP" altLang="en-US" sz="2800" dirty="0">
                <a:latin typeface="+mn-ea"/>
                <a:cs typeface="Arial" panose="020B0604020202020204" pitchFamily="34" charset="0"/>
              </a:rPr>
              <a:t>代後半</a:t>
            </a:r>
            <a:r>
              <a:rPr lang="ja-JP" altLang="en-US" sz="2800" dirty="0" smtClean="0">
                <a:latin typeface="+mn-ea"/>
                <a:cs typeface="Arial" panose="020B0604020202020204" pitchFamily="34" charset="0"/>
              </a:rPr>
              <a:t>の　思春期</a:t>
            </a:r>
            <a:r>
              <a:rPr lang="ja-JP" altLang="en-US" sz="2800" dirty="0">
                <a:latin typeface="+mn-ea"/>
                <a:cs typeface="Arial" panose="020B0604020202020204" pitchFamily="34" charset="0"/>
              </a:rPr>
              <a:t>から</a:t>
            </a:r>
            <a:r>
              <a:rPr lang="en-US" altLang="ja-JP" sz="2800" dirty="0">
                <a:latin typeface="+mn-ea"/>
                <a:cs typeface="Arial" panose="020B0604020202020204" pitchFamily="34" charset="0"/>
              </a:rPr>
              <a:t>20</a:t>
            </a:r>
            <a:r>
              <a:rPr lang="ja-JP" altLang="en-US" sz="2800" dirty="0">
                <a:latin typeface="+mn-ea"/>
                <a:cs typeface="Arial" panose="020B0604020202020204" pitchFamily="34" charset="0"/>
              </a:rPr>
              <a:t>代</a:t>
            </a:r>
            <a:r>
              <a:rPr lang="ja-JP" altLang="en-US" sz="2800" dirty="0" smtClean="0">
                <a:latin typeface="+mn-ea"/>
                <a:cs typeface="Arial" panose="020B0604020202020204" pitchFamily="34" charset="0"/>
              </a:rPr>
              <a:t>と言われています</a:t>
            </a:r>
            <a:endParaRPr lang="en-US" altLang="ja-JP" sz="2800" dirty="0">
              <a:latin typeface="+mn-ea"/>
              <a:cs typeface="Arial" panose="020B0604020202020204" pitchFamily="34" charset="0"/>
            </a:endParaRPr>
          </a:p>
          <a:p>
            <a:pPr marL="540000" indent="-285750" algn="just">
              <a:spcBef>
                <a:spcPts val="1800"/>
              </a:spcBef>
              <a:buFont typeface="Wingdings" panose="05000000000000000000" pitchFamily="2" charset="2"/>
              <a:buChar char="l"/>
            </a:pPr>
            <a:r>
              <a:rPr lang="ja-JP" altLang="en-US" sz="2800" dirty="0" smtClean="0">
                <a:latin typeface="+mn-ea"/>
                <a:cs typeface="Arial" panose="020B0604020202020204" pitchFamily="34" charset="0"/>
              </a:rPr>
              <a:t>単純</a:t>
            </a:r>
            <a:r>
              <a:rPr lang="ja-JP" altLang="en-US" sz="2800" dirty="0">
                <a:latin typeface="+mn-ea"/>
                <a:cs typeface="Arial" panose="020B0604020202020204" pitchFamily="34" charset="0"/>
              </a:rPr>
              <a:t>に「育て方」や「環境」、「遺伝」</a:t>
            </a:r>
            <a:r>
              <a:rPr lang="ja-JP" altLang="en-US" sz="2800" dirty="0" smtClean="0">
                <a:latin typeface="+mn-ea"/>
                <a:cs typeface="Arial" panose="020B0604020202020204" pitchFamily="34" charset="0"/>
              </a:rPr>
              <a:t>の問題</a:t>
            </a:r>
            <a:r>
              <a:rPr lang="ja-JP" altLang="en-US" sz="2800" dirty="0">
                <a:latin typeface="+mn-ea"/>
                <a:cs typeface="Arial" panose="020B0604020202020204" pitchFamily="34" charset="0"/>
              </a:rPr>
              <a:t>だけ</a:t>
            </a:r>
            <a:r>
              <a:rPr lang="ja-JP" altLang="en-US" sz="2800" dirty="0" smtClean="0">
                <a:latin typeface="+mn-ea"/>
                <a:cs typeface="Arial" panose="020B0604020202020204" pitchFamily="34" charset="0"/>
              </a:rPr>
              <a:t>で　発症</a:t>
            </a:r>
            <a:r>
              <a:rPr lang="ja-JP" altLang="en-US" sz="2800" dirty="0">
                <a:latin typeface="+mn-ea"/>
                <a:cs typeface="Arial" panose="020B0604020202020204" pitchFamily="34" charset="0"/>
              </a:rPr>
              <a:t>につながるのではなく</a:t>
            </a:r>
            <a:r>
              <a:rPr lang="ja-JP" altLang="en-US" sz="2800" dirty="0" smtClean="0">
                <a:latin typeface="+mn-ea"/>
                <a:cs typeface="Arial" panose="020B0604020202020204" pitchFamily="34" charset="0"/>
              </a:rPr>
              <a:t>、学校</a:t>
            </a:r>
            <a:r>
              <a:rPr lang="ja-JP" altLang="en-US" sz="2800" dirty="0">
                <a:latin typeface="+mn-ea"/>
                <a:cs typeface="Arial" panose="020B0604020202020204" pitchFamily="34" charset="0"/>
              </a:rPr>
              <a:t>生活・社会生活から生じる</a:t>
            </a:r>
            <a:r>
              <a:rPr lang="ja-JP" altLang="en-US" sz="2800" dirty="0" smtClean="0">
                <a:latin typeface="+mn-ea"/>
                <a:cs typeface="Arial" panose="020B0604020202020204" pitchFamily="34" charset="0"/>
              </a:rPr>
              <a:t>ストレスなど</a:t>
            </a:r>
            <a:r>
              <a:rPr lang="ja-JP" altLang="en-US" sz="2800" dirty="0">
                <a:latin typeface="+mn-ea"/>
                <a:cs typeface="Arial" panose="020B0604020202020204" pitchFamily="34" charset="0"/>
              </a:rPr>
              <a:t>も関係があり、さまざまな要因</a:t>
            </a:r>
            <a:r>
              <a:rPr lang="ja-JP" altLang="en-US" sz="2800" dirty="0" smtClean="0">
                <a:latin typeface="+mn-ea"/>
                <a:cs typeface="Arial" panose="020B0604020202020204" pitchFamily="34" charset="0"/>
              </a:rPr>
              <a:t>が関与</a:t>
            </a:r>
            <a:r>
              <a:rPr lang="ja-JP" altLang="en-US" sz="2800" dirty="0">
                <a:latin typeface="+mn-ea"/>
                <a:cs typeface="Arial" panose="020B0604020202020204" pitchFamily="34" charset="0"/>
              </a:rPr>
              <a:t>していると考えられて</a:t>
            </a:r>
            <a:r>
              <a:rPr lang="ja-JP" altLang="en-US" sz="2800" dirty="0" smtClean="0">
                <a:latin typeface="+mn-ea"/>
                <a:cs typeface="Arial" panose="020B0604020202020204" pitchFamily="34" charset="0"/>
              </a:rPr>
              <a:t>います</a:t>
            </a:r>
            <a:endParaRPr lang="ja-JP" altLang="en-US" sz="2800" dirty="0">
              <a:latin typeface="+mn-ea"/>
              <a:cs typeface="Arial" panose="020B0604020202020204" pitchFamily="34" charset="0"/>
            </a:endParaRPr>
          </a:p>
        </p:txBody>
      </p:sp>
      <p:sp>
        <p:nvSpPr>
          <p:cNvPr id="4" name="スライド番号プレースホルダー 3"/>
          <p:cNvSpPr>
            <a:spLocks noGrp="1"/>
          </p:cNvSpPr>
          <p:nvPr>
            <p:ph type="sldNum" sz="quarter" idx="12"/>
          </p:nvPr>
        </p:nvSpPr>
        <p:spPr/>
        <p:txBody>
          <a:bodyPr/>
          <a:lstStyle/>
          <a:p>
            <a:fld id="{CC67323E-0BEC-4659-8D90-71F14AB724B9}" type="slidenum">
              <a:rPr kumimoji="1" lang="ja-JP" altLang="en-US" smtClean="0">
                <a:solidFill>
                  <a:schemeClr val="tx1"/>
                </a:solidFill>
              </a:rPr>
              <a:pPr/>
              <a:t>3</a:t>
            </a:fld>
            <a:endParaRPr kumimoji="1" lang="ja-JP" altLang="en-US" dirty="0">
              <a:solidFill>
                <a:schemeClr val="tx1"/>
              </a:solidFill>
            </a:endParaRPr>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2715599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540000" y="540000"/>
            <a:ext cx="8229600" cy="1143000"/>
          </a:xfrm>
        </p:spPr>
        <p:txBody>
          <a:bodyPr anchor="t" anchorCtr="0">
            <a:normAutofit/>
          </a:bodyPr>
          <a:lstStyle/>
          <a:p>
            <a:pPr algn="l"/>
            <a:r>
              <a:rPr lang="ja-JP" altLang="en-US" sz="3600" dirty="0"/>
              <a:t>（２）</a:t>
            </a:r>
            <a:r>
              <a:rPr lang="ja-JP" altLang="en-US" sz="3600" dirty="0" smtClean="0"/>
              <a:t>症状</a:t>
            </a:r>
            <a:endParaRPr kumimoji="1" lang="ja-JP" altLang="en-US" sz="3600" dirty="0"/>
          </a:p>
        </p:txBody>
      </p:sp>
      <p:sp>
        <p:nvSpPr>
          <p:cNvPr id="6" name="コンテンツ プレースホルダー 5"/>
          <p:cNvSpPr>
            <a:spLocks noGrp="1"/>
          </p:cNvSpPr>
          <p:nvPr>
            <p:ph idx="1"/>
          </p:nvPr>
        </p:nvSpPr>
        <p:spPr>
          <a:xfrm>
            <a:off x="504000" y="1296000"/>
            <a:ext cx="8265600" cy="3739554"/>
          </a:xfrm>
        </p:spPr>
        <p:txBody>
          <a:bodyPr>
            <a:noAutofit/>
          </a:bodyPr>
          <a:lstStyle/>
          <a:p>
            <a:pPr marL="180000" indent="0">
              <a:buNone/>
              <a:defRPr/>
            </a:pPr>
            <a:r>
              <a:rPr lang="ja-JP" altLang="en-US" sz="2800" dirty="0" smtClean="0">
                <a:solidFill>
                  <a:srgbClr val="0070C0"/>
                </a:solidFill>
              </a:rPr>
              <a:t>①陽性</a:t>
            </a:r>
            <a:r>
              <a:rPr lang="ja-JP" altLang="en-US" sz="2800" dirty="0">
                <a:solidFill>
                  <a:srgbClr val="0070C0"/>
                </a:solidFill>
              </a:rPr>
              <a:t>症状</a:t>
            </a:r>
            <a:endParaRPr lang="en-US" altLang="ja-JP" sz="2800" dirty="0">
              <a:solidFill>
                <a:srgbClr val="0070C0"/>
              </a:solidFill>
            </a:endParaRPr>
          </a:p>
          <a:p>
            <a:pPr marL="741600">
              <a:tabLst>
                <a:tab pos="2340000" algn="l"/>
                <a:tab pos="2520000" algn="l"/>
              </a:tabLst>
              <a:defRPr/>
            </a:pPr>
            <a:r>
              <a:rPr lang="ja-JP" altLang="en-US" sz="2000" dirty="0" smtClean="0"/>
              <a:t>妄　　想</a:t>
            </a:r>
            <a:r>
              <a:rPr lang="en-US" altLang="ja-JP" sz="2000" dirty="0" smtClean="0"/>
              <a:t>	</a:t>
            </a:r>
            <a:r>
              <a:rPr lang="ja-JP" altLang="en-US" sz="2000" dirty="0" smtClean="0"/>
              <a:t>：</a:t>
            </a:r>
            <a:r>
              <a:rPr lang="en-US" altLang="ja-JP" sz="2000" dirty="0" smtClean="0"/>
              <a:t>	</a:t>
            </a:r>
            <a:r>
              <a:rPr lang="ja-JP" altLang="en-US" sz="2000" dirty="0" smtClean="0"/>
              <a:t>現実</a:t>
            </a:r>
            <a:r>
              <a:rPr lang="ja-JP" altLang="en-US" sz="2000" dirty="0"/>
              <a:t>には起こっていないことを正しいと思い込む</a:t>
            </a:r>
            <a:endParaRPr lang="en-US" altLang="ja-JP" sz="2000" dirty="0"/>
          </a:p>
          <a:p>
            <a:pPr marL="741600">
              <a:tabLst>
                <a:tab pos="2340000" algn="l"/>
                <a:tab pos="2520000" algn="l"/>
              </a:tabLst>
              <a:defRPr/>
            </a:pPr>
            <a:r>
              <a:rPr lang="ja-JP" altLang="en-US" sz="2000" dirty="0" smtClean="0"/>
              <a:t>幻　　覚</a:t>
            </a:r>
            <a:r>
              <a:rPr lang="en-US" altLang="ja-JP" sz="2000" dirty="0" smtClean="0"/>
              <a:t>	</a:t>
            </a:r>
            <a:r>
              <a:rPr lang="ja-JP" altLang="en-US" sz="2000" dirty="0" smtClean="0"/>
              <a:t>：</a:t>
            </a:r>
            <a:r>
              <a:rPr lang="en-US" altLang="ja-JP" sz="2000" dirty="0" smtClean="0"/>
              <a:t>	</a:t>
            </a:r>
            <a:r>
              <a:rPr lang="ja-JP" altLang="en-US" sz="2000" dirty="0" smtClean="0"/>
              <a:t>自分</a:t>
            </a:r>
            <a:r>
              <a:rPr lang="ja-JP" altLang="en-US" sz="2000" dirty="0"/>
              <a:t>に不利な声が聞こえる（幻聴）</a:t>
            </a:r>
            <a:endParaRPr lang="en-US" altLang="ja-JP" sz="2000" dirty="0"/>
          </a:p>
          <a:p>
            <a:pPr marL="741600">
              <a:tabLst>
                <a:tab pos="2340000" algn="l"/>
                <a:tab pos="2520000" algn="l"/>
              </a:tabLst>
              <a:defRPr/>
            </a:pPr>
            <a:r>
              <a:rPr lang="ja-JP" altLang="en-US" sz="2000" dirty="0" smtClean="0"/>
              <a:t>思考障害</a:t>
            </a:r>
            <a:r>
              <a:rPr lang="en-US" altLang="ja-JP" sz="2000" dirty="0" smtClean="0"/>
              <a:t>	</a:t>
            </a:r>
            <a:r>
              <a:rPr lang="ja-JP" altLang="en-US" sz="2000" dirty="0" smtClean="0"/>
              <a:t>：</a:t>
            </a:r>
            <a:r>
              <a:rPr lang="en-US" altLang="ja-JP" sz="2000" dirty="0" smtClean="0"/>
              <a:t>	</a:t>
            </a:r>
            <a:r>
              <a:rPr lang="ja-JP" altLang="en-US" sz="2000" dirty="0" smtClean="0"/>
              <a:t>頭</a:t>
            </a:r>
            <a:r>
              <a:rPr lang="ja-JP" altLang="en-US" sz="2000" dirty="0"/>
              <a:t>が混乱して</a:t>
            </a:r>
            <a:r>
              <a:rPr lang="ja-JP" altLang="en-US" sz="2000" dirty="0" smtClean="0"/>
              <a:t>しまう</a:t>
            </a:r>
            <a:endParaRPr lang="en-US" altLang="ja-JP" sz="2000" dirty="0"/>
          </a:p>
          <a:p>
            <a:pPr marL="180000" indent="0">
              <a:spcBef>
                <a:spcPts val="1200"/>
              </a:spcBef>
              <a:buNone/>
              <a:tabLst>
                <a:tab pos="2340000" algn="l"/>
                <a:tab pos="2520000" algn="l"/>
              </a:tabLst>
              <a:defRPr/>
            </a:pPr>
            <a:r>
              <a:rPr lang="ja-JP" altLang="en-US" sz="2800" dirty="0" smtClean="0">
                <a:solidFill>
                  <a:srgbClr val="0070C0"/>
                </a:solidFill>
              </a:rPr>
              <a:t>②陰性症状</a:t>
            </a:r>
            <a:endParaRPr lang="en-US" altLang="ja-JP" sz="2800" dirty="0">
              <a:solidFill>
                <a:srgbClr val="0070C0"/>
              </a:solidFill>
            </a:endParaRPr>
          </a:p>
          <a:p>
            <a:pPr marL="741600">
              <a:tabLst>
                <a:tab pos="2340000" algn="l"/>
                <a:tab pos="2520000" algn="l"/>
              </a:tabLst>
              <a:defRPr/>
            </a:pPr>
            <a:r>
              <a:rPr lang="ja-JP" altLang="en-US" sz="2000" dirty="0" smtClean="0"/>
              <a:t>感情鈍麻</a:t>
            </a:r>
            <a:r>
              <a:rPr lang="en-US" altLang="ja-JP" sz="2000" dirty="0" smtClean="0"/>
              <a:t>	</a:t>
            </a:r>
            <a:r>
              <a:rPr lang="ja-JP" altLang="en-US" sz="2000" dirty="0" smtClean="0"/>
              <a:t>：</a:t>
            </a:r>
            <a:r>
              <a:rPr lang="en-US" altLang="ja-JP" sz="2000" dirty="0" smtClean="0"/>
              <a:t>	</a:t>
            </a:r>
            <a:r>
              <a:rPr lang="ja-JP" altLang="en-US" sz="2000" dirty="0" smtClean="0"/>
              <a:t>何</a:t>
            </a:r>
            <a:r>
              <a:rPr lang="ja-JP" altLang="en-US" sz="2000" dirty="0"/>
              <a:t>を見ても体験しても喜怒哀楽</a:t>
            </a:r>
            <a:r>
              <a:rPr lang="ja-JP" altLang="en-US" sz="2000" dirty="0" smtClean="0"/>
              <a:t>の感情がわ</a:t>
            </a:r>
            <a:r>
              <a:rPr lang="ja-JP" altLang="en-US" sz="2000" dirty="0"/>
              <a:t>かない</a:t>
            </a:r>
            <a:endParaRPr lang="en-US" altLang="ja-JP" sz="2000" dirty="0"/>
          </a:p>
          <a:p>
            <a:pPr marL="741600">
              <a:tabLst>
                <a:tab pos="2340000" algn="l"/>
                <a:tab pos="2520000" algn="l"/>
              </a:tabLst>
              <a:defRPr/>
            </a:pPr>
            <a:r>
              <a:rPr lang="ja-JP" altLang="en-US" sz="2000" dirty="0" smtClean="0"/>
              <a:t>自　　閉</a:t>
            </a:r>
            <a:r>
              <a:rPr lang="en-US" altLang="ja-JP" sz="2000" dirty="0" smtClean="0"/>
              <a:t>	</a:t>
            </a:r>
            <a:r>
              <a:rPr lang="ja-JP" altLang="en-US" sz="2000" dirty="0" smtClean="0"/>
              <a:t>：</a:t>
            </a:r>
            <a:r>
              <a:rPr lang="en-US" altLang="ja-JP" sz="2000" dirty="0" smtClean="0"/>
              <a:t>	</a:t>
            </a:r>
            <a:r>
              <a:rPr lang="ja-JP" altLang="en-US" sz="2000" dirty="0" smtClean="0"/>
              <a:t>自分</a:t>
            </a:r>
            <a:r>
              <a:rPr lang="ja-JP" altLang="en-US" sz="2000" dirty="0"/>
              <a:t>の世界に閉じこもる</a:t>
            </a:r>
            <a:endParaRPr lang="en-US" altLang="ja-JP" sz="2000" dirty="0"/>
          </a:p>
          <a:p>
            <a:pPr marL="741600">
              <a:tabLst>
                <a:tab pos="2340000" algn="l"/>
                <a:tab pos="2520000" algn="l"/>
              </a:tabLst>
              <a:defRPr/>
            </a:pPr>
            <a:r>
              <a:rPr lang="ja-JP" altLang="en-US" sz="2000" dirty="0" smtClean="0"/>
              <a:t>思考</a:t>
            </a:r>
            <a:r>
              <a:rPr lang="ja-JP" altLang="en-US" sz="2000" dirty="0"/>
              <a:t>の</a:t>
            </a:r>
            <a:r>
              <a:rPr lang="ja-JP" altLang="en-US" sz="2000" dirty="0" smtClean="0"/>
              <a:t>困難</a:t>
            </a:r>
            <a:r>
              <a:rPr lang="en-US" altLang="ja-JP" sz="2000" dirty="0" smtClean="0"/>
              <a:t>	</a:t>
            </a:r>
            <a:r>
              <a:rPr lang="ja-JP" altLang="en-US" sz="2000" dirty="0" smtClean="0"/>
              <a:t>：</a:t>
            </a:r>
            <a:r>
              <a:rPr lang="en-US" altLang="ja-JP" sz="2000" dirty="0" smtClean="0"/>
              <a:t>	</a:t>
            </a:r>
            <a:r>
              <a:rPr lang="ja-JP" altLang="en-US" sz="2000" dirty="0" smtClean="0"/>
              <a:t>考え</a:t>
            </a:r>
            <a:r>
              <a:rPr lang="ja-JP" altLang="en-US" sz="2000" dirty="0"/>
              <a:t>がまとまらず頭が働かない</a:t>
            </a:r>
            <a:endParaRPr lang="en-US" altLang="ja-JP" sz="2000" dirty="0"/>
          </a:p>
          <a:p>
            <a:pPr marL="741600">
              <a:tabLst>
                <a:tab pos="2340000" algn="l"/>
                <a:tab pos="2520000" algn="l"/>
              </a:tabLst>
              <a:defRPr/>
            </a:pPr>
            <a:r>
              <a:rPr lang="ja-JP" altLang="en-US" sz="2000" dirty="0" smtClean="0"/>
              <a:t>意欲</a:t>
            </a:r>
            <a:r>
              <a:rPr lang="ja-JP" altLang="en-US" sz="2000" dirty="0"/>
              <a:t>の</a:t>
            </a:r>
            <a:r>
              <a:rPr lang="ja-JP" altLang="en-US" sz="2000" dirty="0" smtClean="0"/>
              <a:t>欠如</a:t>
            </a:r>
            <a:r>
              <a:rPr lang="en-US" altLang="ja-JP" sz="2000" dirty="0" smtClean="0"/>
              <a:t>	</a:t>
            </a:r>
            <a:r>
              <a:rPr lang="ja-JP" altLang="en-US" sz="2000" dirty="0" smtClean="0"/>
              <a:t>：</a:t>
            </a:r>
            <a:r>
              <a:rPr lang="en-US" altLang="ja-JP" sz="2000" dirty="0" smtClean="0"/>
              <a:t>	</a:t>
            </a:r>
            <a:r>
              <a:rPr lang="ja-JP" altLang="en-US" sz="2000" dirty="0" smtClean="0"/>
              <a:t>何</a:t>
            </a:r>
            <a:r>
              <a:rPr lang="ja-JP" altLang="en-US" sz="2000" dirty="0"/>
              <a:t>かをする意欲が</a:t>
            </a:r>
            <a:r>
              <a:rPr lang="ja-JP" altLang="en-US" sz="2000" dirty="0" smtClean="0"/>
              <a:t>出ない</a:t>
            </a:r>
            <a:endParaRPr lang="en-US" altLang="ja-JP" sz="2000" dirty="0"/>
          </a:p>
          <a:p>
            <a:pPr>
              <a:defRPr/>
            </a:pPr>
            <a:endParaRPr lang="en-US" altLang="ja-JP" sz="2000" dirty="0" smtClean="0"/>
          </a:p>
          <a:p>
            <a:pPr>
              <a:defRPr/>
            </a:pPr>
            <a:endParaRPr lang="ja-JP" altLang="en-US" sz="2000" dirty="0"/>
          </a:p>
          <a:p>
            <a:endParaRPr kumimoji="1" lang="ja-JP" altLang="en-US" sz="2000" dirty="0"/>
          </a:p>
        </p:txBody>
      </p:sp>
      <p:sp>
        <p:nvSpPr>
          <p:cNvPr id="4" name="スライド番号プレースホルダー 3"/>
          <p:cNvSpPr>
            <a:spLocks noGrp="1"/>
          </p:cNvSpPr>
          <p:nvPr>
            <p:ph type="sldNum" sz="quarter" idx="12"/>
          </p:nvPr>
        </p:nvSpPr>
        <p:spPr/>
        <p:txBody>
          <a:bodyPr/>
          <a:lstStyle/>
          <a:p>
            <a:fld id="{CC67323E-0BEC-4659-8D90-71F14AB724B9}" type="slidenum">
              <a:rPr kumimoji="1" lang="ja-JP" altLang="en-US" smtClean="0">
                <a:solidFill>
                  <a:schemeClr val="tx1"/>
                </a:solidFill>
              </a:rPr>
              <a:pPr/>
              <a:t>4</a:t>
            </a:fld>
            <a:endParaRPr kumimoji="1" lang="ja-JP" altLang="en-US" dirty="0">
              <a:solidFill>
                <a:schemeClr val="tx1"/>
              </a:solidFill>
            </a:endParaRPr>
          </a:p>
        </p:txBody>
      </p:sp>
      <p:sp>
        <p:nvSpPr>
          <p:cNvPr id="7" name="角丸四角形 6"/>
          <p:cNvSpPr/>
          <p:nvPr/>
        </p:nvSpPr>
        <p:spPr>
          <a:xfrm>
            <a:off x="504000" y="5309310"/>
            <a:ext cx="8136000" cy="792000"/>
          </a:xfrm>
          <a:prstGeom prst="roundRect">
            <a:avLst/>
          </a:prstGeom>
          <a:solidFill>
            <a:srgbClr val="F0F8FA"/>
          </a:solidFill>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0" tIns="72000" rIns="180000" bIns="72000" rtlCol="0" anchor="ctr"/>
          <a:lstStyle/>
          <a:p>
            <a:pPr algn="ctr">
              <a:defRPr/>
            </a:pPr>
            <a:r>
              <a:rPr lang="ja-JP" altLang="en-US" sz="2000" b="1" dirty="0" smtClean="0">
                <a:solidFill>
                  <a:schemeClr val="tx1"/>
                </a:solidFill>
              </a:rPr>
              <a:t>病気（症状）と障害（生活のしづらさ）を抱えながら生活を送っている</a:t>
            </a:r>
            <a:endParaRPr lang="en-US" altLang="ja-JP" sz="2000" b="1" dirty="0" smtClean="0">
              <a:solidFill>
                <a:schemeClr val="tx1"/>
              </a:solidFill>
            </a:endParaRPr>
          </a:p>
        </p:txBody>
      </p:sp>
      <p:sp>
        <p:nvSpPr>
          <p:cNvPr id="9" name="テキスト ボックス 8"/>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2977382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6589199" cy="1182360"/>
          </a:xfrm>
        </p:spPr>
        <p:txBody>
          <a:bodyPr anchor="t" anchorCtr="0">
            <a:normAutofit/>
          </a:bodyPr>
          <a:lstStyle/>
          <a:p>
            <a:pPr algn="l"/>
            <a:r>
              <a:rPr lang="ja-JP" altLang="en-US" sz="3600" dirty="0" smtClean="0"/>
              <a:t>（３）統合</a:t>
            </a:r>
            <a:r>
              <a:rPr lang="ja-JP" altLang="en-US" sz="3600" dirty="0"/>
              <a:t>失調症</a:t>
            </a:r>
            <a:r>
              <a:rPr kumimoji="1" lang="ja-JP" altLang="en-US" sz="3600" dirty="0" smtClean="0"/>
              <a:t>の特性　①　</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7315350"/>
              </p:ext>
            </p:extLst>
          </p:nvPr>
        </p:nvGraphicFramePr>
        <p:xfrm>
          <a:off x="648000" y="1440000"/>
          <a:ext cx="7859950" cy="3856003"/>
        </p:xfrm>
        <a:graphic>
          <a:graphicData uri="http://schemas.openxmlformats.org/drawingml/2006/table">
            <a:tbl>
              <a:tblPr firstRow="1" bandRow="1">
                <a:tableStyleId>{21E4AEA4-8DFA-4A89-87EB-49C32662AFE0}</a:tableStyleId>
              </a:tblPr>
              <a:tblGrid>
                <a:gridCol w="2880320"/>
                <a:gridCol w="4979630"/>
              </a:tblGrid>
              <a:tr h="677674">
                <a:tc gridSpan="2">
                  <a:txBody>
                    <a:bodyPr/>
                    <a:lstStyle/>
                    <a:p>
                      <a:pPr algn="ctr"/>
                      <a:r>
                        <a:rPr kumimoji="1" lang="ja-JP" altLang="en-US" sz="2800" dirty="0" smtClean="0"/>
                        <a:t>生 活 障 害</a:t>
                      </a:r>
                      <a:endParaRPr kumimoji="1" lang="ja-JP" altLang="en-US" sz="2800" dirty="0"/>
                    </a:p>
                  </a:txBody>
                  <a:tcPr marL="84406" marR="84406" marT="42203" marB="42203" anchor="ctr"/>
                </a:tc>
                <a:tc hMerge="1">
                  <a:txBody>
                    <a:bodyPr/>
                    <a:lstStyle/>
                    <a:p>
                      <a:endParaRPr kumimoji="1" lang="ja-JP" altLang="en-US" dirty="0"/>
                    </a:p>
                  </a:txBody>
                  <a:tcPr anchor="ctr"/>
                </a:tc>
              </a:tr>
              <a:tr h="817098">
                <a:tc>
                  <a:txBody>
                    <a:bodyPr/>
                    <a:lstStyle/>
                    <a:p>
                      <a:pPr algn="l"/>
                      <a:r>
                        <a:rPr kumimoji="1" lang="ja-JP" altLang="en-US" sz="2200" dirty="0" smtClean="0"/>
                        <a:t>生活技術の不得手</a:t>
                      </a:r>
                      <a:endParaRPr kumimoji="1" lang="ja-JP" altLang="en-US" sz="2200" dirty="0"/>
                    </a:p>
                  </a:txBody>
                  <a:tcPr marL="84406" marR="84406" marT="42203" marB="42203" anchor="ctr"/>
                </a:tc>
                <a:tc>
                  <a:txBody>
                    <a:bodyPr/>
                    <a:lstStyle/>
                    <a:p>
                      <a:pPr algn="just"/>
                      <a:r>
                        <a:rPr kumimoji="1" lang="ja-JP" altLang="en-US" sz="2200" dirty="0" smtClean="0"/>
                        <a:t>食事の仕方、金銭管理、服装の整え方、服薬管理、社会資源の利用の仕方</a:t>
                      </a:r>
                      <a:endParaRPr kumimoji="1" lang="ja-JP" altLang="en-US" sz="2200" dirty="0"/>
                    </a:p>
                  </a:txBody>
                  <a:tcPr marL="84406" marR="84406" marT="42203" marB="42203" anchor="ctr"/>
                </a:tc>
              </a:tr>
              <a:tr h="804032">
                <a:tc>
                  <a:txBody>
                    <a:bodyPr/>
                    <a:lstStyle/>
                    <a:p>
                      <a:r>
                        <a:rPr kumimoji="1" lang="ja-JP" altLang="en-US" sz="2200" dirty="0" smtClean="0"/>
                        <a:t>対人関係の障害</a:t>
                      </a:r>
                      <a:endParaRPr kumimoji="1" lang="ja-JP" altLang="en-US" sz="2200" dirty="0"/>
                    </a:p>
                  </a:txBody>
                  <a:tcPr marL="84406" marR="84406" marT="42203" marB="42203" anchor="ctr"/>
                </a:tc>
                <a:tc>
                  <a:txBody>
                    <a:bodyPr/>
                    <a:lstStyle/>
                    <a:p>
                      <a:pPr algn="just"/>
                      <a:r>
                        <a:rPr kumimoji="1" lang="ja-JP" altLang="en-US" sz="2200" dirty="0" smtClean="0"/>
                        <a:t>あいさつの仕方、人づきあい、他人に</a:t>
                      </a:r>
                      <a:r>
                        <a:rPr kumimoji="1" lang="en-US" altLang="ja-JP" sz="2200" dirty="0" smtClean="0"/>
                        <a:t/>
                      </a:r>
                      <a:br>
                        <a:rPr kumimoji="1" lang="en-US" altLang="ja-JP" sz="2200" dirty="0" smtClean="0"/>
                      </a:br>
                      <a:r>
                        <a:rPr kumimoji="1" lang="ja-JP" altLang="en-US" sz="2200" dirty="0" smtClean="0"/>
                        <a:t>対する気配り</a:t>
                      </a:r>
                      <a:endParaRPr kumimoji="1" lang="ja-JP" altLang="en-US" sz="2200" dirty="0"/>
                    </a:p>
                  </a:txBody>
                  <a:tcPr marL="84406" marR="84406" marT="42203" marB="42203" anchor="ctr"/>
                </a:tc>
              </a:tr>
              <a:tr h="804032">
                <a:tc>
                  <a:txBody>
                    <a:bodyPr/>
                    <a:lstStyle/>
                    <a:p>
                      <a:r>
                        <a:rPr kumimoji="1" lang="ja-JP" altLang="en-US" sz="2200" dirty="0" smtClean="0"/>
                        <a:t>作業能力の障害</a:t>
                      </a:r>
                      <a:endParaRPr kumimoji="1" lang="ja-JP" altLang="en-US" sz="2200" dirty="0"/>
                    </a:p>
                  </a:txBody>
                  <a:tcPr marL="84406" marR="84406" marT="42203" marB="42203" anchor="ctr"/>
                </a:tc>
                <a:tc>
                  <a:txBody>
                    <a:bodyPr/>
                    <a:lstStyle/>
                    <a:p>
                      <a:pPr algn="just"/>
                      <a:r>
                        <a:rPr kumimoji="1" lang="ja-JP" altLang="en-US" sz="2200" dirty="0" smtClean="0"/>
                        <a:t>能率の悪さ、生まじめさ、要領の悪さ、</a:t>
                      </a:r>
                      <a:r>
                        <a:rPr kumimoji="1" lang="en-US" altLang="ja-JP" sz="2200" dirty="0" smtClean="0"/>
                        <a:t/>
                      </a:r>
                      <a:br>
                        <a:rPr kumimoji="1" lang="en-US" altLang="ja-JP" sz="2200" dirty="0" smtClean="0"/>
                      </a:br>
                      <a:r>
                        <a:rPr kumimoji="1" lang="ja-JP" altLang="en-US" sz="2200" dirty="0" smtClean="0"/>
                        <a:t>手順に無関心</a:t>
                      </a:r>
                      <a:endParaRPr kumimoji="1" lang="ja-JP" altLang="en-US" sz="2200" dirty="0"/>
                    </a:p>
                  </a:txBody>
                  <a:tcPr marL="84406" marR="84406" marT="42203" marB="42203" anchor="ctr"/>
                </a:tc>
              </a:tr>
              <a:tr h="753167">
                <a:tc>
                  <a:txBody>
                    <a:bodyPr/>
                    <a:lstStyle/>
                    <a:p>
                      <a:r>
                        <a:rPr kumimoji="1" lang="ja-JP" altLang="en-US" sz="2200" dirty="0" smtClean="0"/>
                        <a:t>自己決定能力の障害</a:t>
                      </a:r>
                      <a:endParaRPr kumimoji="1" lang="ja-JP" altLang="en-US" sz="2200" dirty="0"/>
                    </a:p>
                  </a:txBody>
                  <a:tcPr marL="84406" marR="84406" marT="42203" marB="42203" anchor="ctr"/>
                </a:tc>
                <a:tc>
                  <a:txBody>
                    <a:bodyPr/>
                    <a:lstStyle/>
                    <a:p>
                      <a:pPr algn="just"/>
                      <a:r>
                        <a:rPr kumimoji="1" lang="ja-JP" altLang="en-US" sz="2200" dirty="0" smtClean="0"/>
                        <a:t>動機づけの乏しさ、不安定さ、現実離れ</a:t>
                      </a:r>
                      <a:endParaRPr kumimoji="1" lang="ja-JP" altLang="en-US" sz="2200" dirty="0"/>
                    </a:p>
                  </a:txBody>
                  <a:tcPr marL="84406" marR="84406" marT="42203" marB="42203" anchor="ctr"/>
                </a:tc>
              </a:tr>
            </a:tbl>
          </a:graphicData>
        </a:graphic>
      </p:graphicFrame>
      <p:sp>
        <p:nvSpPr>
          <p:cNvPr id="6" name="正方形/長方形 5"/>
          <p:cNvSpPr/>
          <p:nvPr/>
        </p:nvSpPr>
        <p:spPr>
          <a:xfrm>
            <a:off x="642025" y="5508000"/>
            <a:ext cx="7859950" cy="828000"/>
          </a:xfrm>
          <a:prstGeom prst="rect">
            <a:avLst/>
          </a:prstGeom>
          <a:noFill/>
        </p:spPr>
        <p:style>
          <a:lnRef idx="2">
            <a:schemeClr val="accent2"/>
          </a:lnRef>
          <a:fillRef idx="1">
            <a:schemeClr val="lt1"/>
          </a:fillRef>
          <a:effectRef idx="0">
            <a:schemeClr val="accent2"/>
          </a:effectRef>
          <a:fontRef idx="minor">
            <a:schemeClr val="dk1"/>
          </a:fontRef>
        </p:style>
        <p:txBody>
          <a:bodyPr lIns="180000" tIns="180000" rIns="180000" bIns="180000" rtlCol="0" anchor="ctr">
            <a:scene3d>
              <a:camera prst="orthographicFront"/>
              <a:lightRig rig="soft" dir="t">
                <a:rot lat="0" lon="0" rev="15600000"/>
              </a:lightRig>
            </a:scene3d>
            <a:sp3d extrusionH="57150" prstMaterial="softEdge">
              <a:bevelT w="25400" h="38100"/>
            </a:sp3d>
          </a:bodyPr>
          <a:lstStyle/>
          <a:p>
            <a:pPr algn="ctr"/>
            <a:r>
              <a:rPr lang="ja-JP" altLang="en-US" sz="1662" b="1" dirty="0">
                <a:ln/>
                <a:solidFill>
                  <a:schemeClr val="tx1"/>
                </a:solidFill>
              </a:rPr>
              <a:t>統合失調症者にみられる生活上の障害特性を整理した</a:t>
            </a:r>
            <a:endParaRPr lang="en-US" altLang="ja-JP" sz="1662" b="1" dirty="0">
              <a:ln/>
              <a:solidFill>
                <a:schemeClr val="tx1"/>
              </a:solidFill>
            </a:endParaRPr>
          </a:p>
          <a:p>
            <a:pPr algn="ctr"/>
            <a:r>
              <a:rPr lang="ja-JP" altLang="en-US" sz="1662" b="1" dirty="0">
                <a:ln/>
                <a:solidFill>
                  <a:schemeClr val="tx1"/>
                </a:solidFill>
              </a:rPr>
              <a:t>見浦康文、臺弘、蜂矢英彦</a:t>
            </a:r>
          </a:p>
        </p:txBody>
      </p:sp>
      <p:sp>
        <p:nvSpPr>
          <p:cNvPr id="3" name="スライド番号プレースホルダー 2"/>
          <p:cNvSpPr>
            <a:spLocks noGrp="1"/>
          </p:cNvSpPr>
          <p:nvPr>
            <p:ph type="sldNum" sz="quarter" idx="12"/>
          </p:nvPr>
        </p:nvSpPr>
        <p:spPr/>
        <p:txBody>
          <a:bodyPr/>
          <a:lstStyle/>
          <a:p>
            <a:fld id="{CC67323E-0BEC-4659-8D90-71F14AB724B9}" type="slidenum">
              <a:rPr kumimoji="1" lang="ja-JP" altLang="en-US" smtClean="0">
                <a:solidFill>
                  <a:schemeClr val="tx1"/>
                </a:solidFill>
              </a:rPr>
              <a:pPr/>
              <a:t>5</a:t>
            </a:fld>
            <a:endParaRPr kumimoji="1" lang="ja-JP" altLang="en-US" dirty="0">
              <a:solidFill>
                <a:schemeClr val="tx1"/>
              </a:solidFill>
            </a:endParaRPr>
          </a:p>
        </p:txBody>
      </p:sp>
      <p:sp>
        <p:nvSpPr>
          <p:cNvPr id="8" name="テキスト ボックス 7"/>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820251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6156175" cy="1182360"/>
          </a:xfrm>
        </p:spPr>
        <p:txBody>
          <a:bodyPr anchor="t" anchorCtr="0">
            <a:normAutofit/>
          </a:bodyPr>
          <a:lstStyle/>
          <a:p>
            <a:pPr algn="l"/>
            <a:r>
              <a:rPr lang="ja-JP" altLang="en-US" sz="3600" dirty="0" smtClean="0"/>
              <a:t>（３）統合</a:t>
            </a:r>
            <a:r>
              <a:rPr lang="ja-JP" altLang="en-US" sz="3600" dirty="0"/>
              <a:t>失調症</a:t>
            </a:r>
            <a:r>
              <a:rPr kumimoji="1" lang="ja-JP" altLang="en-US" sz="3600" dirty="0" smtClean="0"/>
              <a:t>の特性　②</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69918772"/>
              </p:ext>
            </p:extLst>
          </p:nvPr>
        </p:nvGraphicFramePr>
        <p:xfrm>
          <a:off x="642600" y="1260000"/>
          <a:ext cx="7858800" cy="3420386"/>
        </p:xfrm>
        <a:graphic>
          <a:graphicData uri="http://schemas.openxmlformats.org/drawingml/2006/table">
            <a:tbl>
              <a:tblPr firstRow="1" bandRow="1">
                <a:tableStyleId>{5C22544A-7EE6-4342-B048-85BDC9FD1C3A}</a:tableStyleId>
              </a:tblPr>
              <a:tblGrid>
                <a:gridCol w="2622824"/>
                <a:gridCol w="5235976"/>
              </a:tblGrid>
              <a:tr h="666355">
                <a:tc gridSpan="2">
                  <a:txBody>
                    <a:bodyPr/>
                    <a:lstStyle/>
                    <a:p>
                      <a:pPr algn="ctr"/>
                      <a:r>
                        <a:rPr kumimoji="1" lang="ja-JP" altLang="en-US" sz="2600" dirty="0" smtClean="0"/>
                        <a:t>行 動 特 性</a:t>
                      </a:r>
                      <a:endParaRPr kumimoji="1" lang="ja-JP" altLang="en-US" sz="2600" dirty="0"/>
                    </a:p>
                  </a:txBody>
                  <a:tcPr marL="84406" marR="84406" marT="42203" marB="42203" anchor="ctr"/>
                </a:tc>
                <a:tc hMerge="1">
                  <a:txBody>
                    <a:bodyPr/>
                    <a:lstStyle/>
                    <a:p>
                      <a:endParaRPr kumimoji="1" lang="ja-JP" altLang="en-US" dirty="0"/>
                    </a:p>
                  </a:txBody>
                  <a:tcPr/>
                </a:tc>
              </a:tr>
              <a:tr h="754580">
                <a:tc>
                  <a:txBody>
                    <a:bodyPr/>
                    <a:lstStyle/>
                    <a:p>
                      <a:r>
                        <a:rPr kumimoji="1" lang="ja-JP" altLang="en-US" sz="2200" dirty="0" smtClean="0"/>
                        <a:t>認知障害と過覚醒</a:t>
                      </a:r>
                      <a:endParaRPr kumimoji="1" lang="ja-JP" altLang="en-US" sz="2200" dirty="0"/>
                    </a:p>
                  </a:txBody>
                  <a:tcPr marL="84406" marR="84406" marT="42203" marB="42203" anchor="ctr"/>
                </a:tc>
                <a:tc>
                  <a:txBody>
                    <a:bodyPr/>
                    <a:lstStyle/>
                    <a:p>
                      <a:r>
                        <a:rPr kumimoji="1" lang="ja-JP" altLang="en-US" sz="2200" dirty="0" smtClean="0"/>
                        <a:t>一度に多くの課題に直面すると混乱、段取りをつけられない等</a:t>
                      </a:r>
                      <a:endParaRPr kumimoji="1" lang="ja-JP" altLang="en-US" sz="2200" dirty="0"/>
                    </a:p>
                  </a:txBody>
                  <a:tcPr marL="84406" marR="84406" marT="42203" marB="42203" anchor="ctr"/>
                </a:tc>
              </a:tr>
              <a:tr h="666355">
                <a:tc>
                  <a:txBody>
                    <a:bodyPr/>
                    <a:lstStyle/>
                    <a:p>
                      <a:r>
                        <a:rPr kumimoji="1" lang="ja-JP" altLang="en-US" sz="2200" dirty="0" smtClean="0"/>
                        <a:t>常識と共感覚</a:t>
                      </a:r>
                      <a:endParaRPr kumimoji="1" lang="ja-JP" altLang="en-US" sz="2200" dirty="0"/>
                    </a:p>
                  </a:txBody>
                  <a:tcPr marL="84406" marR="84406" marT="42203" marB="42203" anchor="ctr"/>
                </a:tc>
                <a:tc>
                  <a:txBody>
                    <a:bodyPr/>
                    <a:lstStyle/>
                    <a:p>
                      <a:r>
                        <a:rPr kumimoji="1" lang="ja-JP" altLang="en-US" sz="2200" dirty="0" smtClean="0"/>
                        <a:t>現実吟味力が弱く、高望みする等</a:t>
                      </a:r>
                      <a:endParaRPr kumimoji="1" lang="ja-JP" altLang="en-US" sz="2200" dirty="0"/>
                    </a:p>
                  </a:txBody>
                  <a:tcPr marL="84406" marR="84406" marT="42203" marB="42203" anchor="ctr"/>
                </a:tc>
              </a:tr>
              <a:tr h="666355">
                <a:tc>
                  <a:txBody>
                    <a:bodyPr/>
                    <a:lstStyle/>
                    <a:p>
                      <a:r>
                        <a:rPr kumimoji="1" lang="ja-JP" altLang="en-US" sz="2200" dirty="0" smtClean="0"/>
                        <a:t>自我境界</a:t>
                      </a:r>
                      <a:endParaRPr kumimoji="1" lang="ja-JP" altLang="en-US" sz="2200" dirty="0"/>
                    </a:p>
                  </a:txBody>
                  <a:tcPr marL="84406" marR="84406" marT="42203" marB="42203" anchor="ctr"/>
                </a:tc>
                <a:tc>
                  <a:txBody>
                    <a:bodyPr/>
                    <a:lstStyle/>
                    <a:p>
                      <a:r>
                        <a:rPr kumimoji="1" lang="ja-JP" altLang="en-US" sz="2200" dirty="0" smtClean="0"/>
                        <a:t>話に主語が抜ける、秘密を持てない等</a:t>
                      </a:r>
                      <a:endParaRPr kumimoji="1" lang="ja-JP" altLang="en-US" sz="2200" dirty="0"/>
                    </a:p>
                  </a:txBody>
                  <a:tcPr marL="84406" marR="84406" marT="42203" marB="42203" anchor="ctr"/>
                </a:tc>
              </a:tr>
              <a:tr h="666355">
                <a:tc>
                  <a:txBody>
                    <a:bodyPr/>
                    <a:lstStyle/>
                    <a:p>
                      <a:r>
                        <a:rPr kumimoji="1" lang="ja-JP" altLang="en-US" sz="2200" dirty="0" smtClean="0"/>
                        <a:t>時間性</a:t>
                      </a:r>
                      <a:endParaRPr kumimoji="1" lang="ja-JP" altLang="en-US" sz="2200" dirty="0"/>
                    </a:p>
                  </a:txBody>
                  <a:tcPr marL="84406" marR="84406" marT="42203" marB="42203" anchor="ctr"/>
                </a:tc>
                <a:tc>
                  <a:txBody>
                    <a:bodyPr/>
                    <a:lstStyle/>
                    <a:p>
                      <a:r>
                        <a:rPr kumimoji="1" lang="ja-JP" altLang="en-US" sz="2200" dirty="0" smtClean="0"/>
                        <a:t>焦り先走る、リズムに乗れない等</a:t>
                      </a:r>
                      <a:endParaRPr kumimoji="1" lang="ja-JP" altLang="en-US" sz="2200" dirty="0"/>
                    </a:p>
                  </a:txBody>
                  <a:tcPr marL="84406" marR="84406" marT="42203" marB="42203" anchor="ctr"/>
                </a:tc>
              </a:tr>
            </a:tbl>
          </a:graphicData>
        </a:graphic>
      </p:graphicFrame>
      <p:sp>
        <p:nvSpPr>
          <p:cNvPr id="5" name="正方形/長方形 4"/>
          <p:cNvSpPr/>
          <p:nvPr/>
        </p:nvSpPr>
        <p:spPr>
          <a:xfrm>
            <a:off x="642600" y="5004000"/>
            <a:ext cx="7858800" cy="1464030"/>
          </a:xfrm>
          <a:prstGeom prst="rect">
            <a:avLst/>
          </a:prstGeom>
        </p:spPr>
        <p:style>
          <a:lnRef idx="2">
            <a:schemeClr val="accent1"/>
          </a:lnRef>
          <a:fillRef idx="1">
            <a:schemeClr val="lt1"/>
          </a:fillRef>
          <a:effectRef idx="0">
            <a:schemeClr val="accent1"/>
          </a:effectRef>
          <a:fontRef idx="minor">
            <a:schemeClr val="dk1"/>
          </a:fontRef>
        </p:style>
        <p:txBody>
          <a:bodyPr lIns="360000" tIns="108000" rIns="360000" bIns="144000" rtlCol="0" anchor="ctr"/>
          <a:lstStyle/>
          <a:p>
            <a:pPr indent="252000" algn="just"/>
            <a:r>
              <a:rPr lang="ja-JP" altLang="en-US" sz="1846" b="1" dirty="0"/>
              <a:t>生活障害をもたらす精神障害の行動特性について、精神症状と</a:t>
            </a:r>
            <a:r>
              <a:rPr lang="ja-JP" altLang="en-US" sz="1846" b="1" dirty="0" smtClean="0"/>
              <a:t>関連づけた</a:t>
            </a:r>
            <a:endParaRPr lang="en-US" altLang="ja-JP" sz="1846" b="1" dirty="0"/>
          </a:p>
          <a:p>
            <a:pPr indent="252000" algn="just"/>
            <a:r>
              <a:rPr lang="ja-JP" altLang="en-US" sz="1846" b="1" dirty="0"/>
              <a:t>治療すべき症状というより一人の人間としての在り方、すなわち存在様式ではないか、一人ひとりに合わせた工夫が</a:t>
            </a:r>
            <a:r>
              <a:rPr lang="ja-JP" altLang="en-US" sz="1846" b="1" dirty="0" smtClean="0"/>
              <a:t>必要　　　</a:t>
            </a:r>
            <a:r>
              <a:rPr lang="ja-JP" altLang="en-US" sz="1846" dirty="0" smtClean="0"/>
              <a:t>　　</a:t>
            </a:r>
            <a:r>
              <a:rPr lang="ja-JP" altLang="en-US" sz="1846" b="1" dirty="0"/>
              <a:t> </a:t>
            </a:r>
            <a:r>
              <a:rPr lang="ja-JP" altLang="en-US" sz="1846" b="1" dirty="0" smtClean="0"/>
              <a:t>昼田源四郎</a:t>
            </a:r>
            <a:endParaRPr lang="ja-JP" altLang="en-US" sz="1846" b="1" dirty="0"/>
          </a:p>
        </p:txBody>
      </p:sp>
      <p:sp>
        <p:nvSpPr>
          <p:cNvPr id="3" name="スライド番号プレースホルダー 2"/>
          <p:cNvSpPr>
            <a:spLocks noGrp="1"/>
          </p:cNvSpPr>
          <p:nvPr>
            <p:ph type="sldNum" sz="quarter" idx="12"/>
          </p:nvPr>
        </p:nvSpPr>
        <p:spPr>
          <a:xfrm>
            <a:off x="6696175" y="6340770"/>
            <a:ext cx="2133600" cy="365125"/>
          </a:xfrm>
        </p:spPr>
        <p:txBody>
          <a:bodyPr/>
          <a:lstStyle/>
          <a:p>
            <a:fld id="{CC67323E-0BEC-4659-8D90-71F14AB724B9}" type="slidenum">
              <a:rPr kumimoji="1" lang="ja-JP" altLang="en-US" smtClean="0">
                <a:solidFill>
                  <a:schemeClr val="tx1"/>
                </a:solidFill>
              </a:rPr>
              <a:pPr/>
              <a:t>6</a:t>
            </a:fld>
            <a:endParaRPr kumimoji="1" lang="ja-JP" altLang="en-US" dirty="0">
              <a:solidFill>
                <a:schemeClr val="tx1"/>
              </a:solidFill>
            </a:endParaRPr>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789464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76000"/>
            <a:ext cx="8229600" cy="627245"/>
          </a:xfrm>
        </p:spPr>
        <p:txBody>
          <a:bodyPr anchor="t" anchorCtr="0">
            <a:noAutofit/>
          </a:bodyPr>
          <a:lstStyle/>
          <a:p>
            <a:pPr algn="l"/>
            <a:r>
              <a:rPr kumimoji="1" lang="ja-JP" altLang="en-US" sz="3600" dirty="0" smtClean="0"/>
              <a:t>（４）統合失調症の経過と症状</a:t>
            </a:r>
            <a:endParaRPr kumimoji="1" lang="ja-JP" altLang="en-US" sz="3600" dirty="0"/>
          </a:p>
        </p:txBody>
      </p:sp>
      <p:sp>
        <p:nvSpPr>
          <p:cNvPr id="4" name="スライド番号プレースホルダー 3"/>
          <p:cNvSpPr>
            <a:spLocks noGrp="1"/>
          </p:cNvSpPr>
          <p:nvPr>
            <p:ph type="sldNum" sz="quarter" idx="12"/>
          </p:nvPr>
        </p:nvSpPr>
        <p:spPr>
          <a:xfrm>
            <a:off x="6636000" y="6305776"/>
            <a:ext cx="2133600" cy="365125"/>
          </a:xfrm>
        </p:spPr>
        <p:txBody>
          <a:bodyPr/>
          <a:lstStyle/>
          <a:p>
            <a:fld id="{CC67323E-0BEC-4659-8D90-71F14AB724B9}" type="slidenum">
              <a:rPr kumimoji="1" lang="ja-JP" altLang="en-US" smtClean="0">
                <a:solidFill>
                  <a:schemeClr val="tx1"/>
                </a:solidFill>
              </a:rPr>
              <a:pPr/>
              <a:t>7</a:t>
            </a:fld>
            <a:endParaRPr kumimoji="1" lang="ja-JP" altLang="en-US" dirty="0">
              <a:solidFill>
                <a:schemeClr val="tx1"/>
              </a:solidFill>
            </a:endParaRPr>
          </a:p>
        </p:txBody>
      </p:sp>
      <p:sp>
        <p:nvSpPr>
          <p:cNvPr id="7" name="Text Box 25"/>
          <p:cNvSpPr txBox="1">
            <a:spLocks noChangeArrowheads="1"/>
          </p:cNvSpPr>
          <p:nvPr/>
        </p:nvSpPr>
        <p:spPr bwMode="auto">
          <a:xfrm>
            <a:off x="755576" y="6093296"/>
            <a:ext cx="7621572" cy="517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44000" tIns="180000" rIns="144000" bIns="180000" anchor="ctr" anchorCtr="0">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ja-JP" altLang="en-US" sz="1000" dirty="0">
                <a:latin typeface="+mn-ea"/>
                <a:ea typeface="+mn-ea"/>
              </a:rPr>
              <a:t>監修 </a:t>
            </a:r>
            <a:r>
              <a:rPr lang="en-US" altLang="ja-JP" sz="1000" dirty="0">
                <a:latin typeface="+mn-ea"/>
                <a:ea typeface="+mn-ea"/>
              </a:rPr>
              <a:t>/ </a:t>
            </a:r>
            <a:r>
              <a:rPr lang="ja-JP" altLang="en-US" sz="1000" dirty="0">
                <a:latin typeface="+mn-ea"/>
                <a:ea typeface="+mn-ea"/>
              </a:rPr>
              <a:t>伊藤順一郎：改変新版 じょうずな対処・今日から明日へ 病気・くすり・くらし、</a:t>
            </a:r>
            <a:r>
              <a:rPr lang="en-US" altLang="ja-JP" sz="1000" dirty="0">
                <a:latin typeface="+mn-ea"/>
                <a:ea typeface="+mn-ea"/>
              </a:rPr>
              <a:t>P10</a:t>
            </a:r>
            <a:r>
              <a:rPr lang="ja-JP" altLang="en-US" sz="1000" dirty="0" err="1">
                <a:latin typeface="+mn-ea"/>
                <a:ea typeface="+mn-ea"/>
              </a:rPr>
              <a:t>、</a:t>
            </a:r>
            <a:r>
              <a:rPr lang="ja-JP" altLang="en-US" sz="1000" dirty="0">
                <a:latin typeface="+mn-ea"/>
                <a:ea typeface="+mn-ea"/>
              </a:rPr>
              <a:t>地域精神保健福祉機構・コンボ、</a:t>
            </a:r>
            <a:r>
              <a:rPr lang="en-US" altLang="ja-JP" sz="1000" dirty="0">
                <a:latin typeface="+mn-ea"/>
                <a:ea typeface="+mn-ea"/>
              </a:rPr>
              <a:t>2008</a:t>
            </a:r>
            <a:r>
              <a:rPr lang="ja-JP" altLang="en-US" sz="1000" dirty="0">
                <a:latin typeface="+mn-ea"/>
                <a:ea typeface="+mn-ea"/>
              </a:rPr>
              <a:t>（一部改変）</a:t>
            </a:r>
          </a:p>
        </p:txBody>
      </p:sp>
      <p:grpSp>
        <p:nvGrpSpPr>
          <p:cNvPr id="15" name="グループ化 14"/>
          <p:cNvGrpSpPr/>
          <p:nvPr/>
        </p:nvGrpSpPr>
        <p:grpSpPr>
          <a:xfrm>
            <a:off x="162099" y="2054155"/>
            <a:ext cx="397201" cy="2128055"/>
            <a:chOff x="29571" y="2164520"/>
            <a:chExt cx="397201" cy="2128055"/>
          </a:xfrm>
        </p:grpSpPr>
        <p:sp>
          <p:nvSpPr>
            <p:cNvPr id="8" name="Text Box 19"/>
            <p:cNvSpPr txBox="1">
              <a:spLocks noChangeArrowheads="1"/>
            </p:cNvSpPr>
            <p:nvPr/>
          </p:nvSpPr>
          <p:spPr bwMode="auto">
            <a:xfrm>
              <a:off x="29571" y="2605135"/>
              <a:ext cx="397201" cy="1269516"/>
            </a:xfrm>
            <a:prstGeom prst="rect">
              <a:avLst/>
            </a:prstGeom>
            <a:noFill/>
            <a:ln w="9525">
              <a:noFill/>
              <a:round/>
              <a:headEnd/>
              <a:tailEnd/>
            </a:ln>
          </p:spPr>
          <p:txBody>
            <a:bodyPr vert="eaVert" wrap="non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sz="1400" dirty="0">
                  <a:solidFill>
                    <a:srgbClr val="000000"/>
                  </a:solidFill>
                </a:rPr>
                <a:t>活動エネルギー</a:t>
              </a:r>
            </a:p>
          </p:txBody>
        </p:sp>
        <p:sp>
          <p:nvSpPr>
            <p:cNvPr id="9" name="Text Box 19"/>
            <p:cNvSpPr txBox="1">
              <a:spLocks noChangeArrowheads="1"/>
            </p:cNvSpPr>
            <p:nvPr/>
          </p:nvSpPr>
          <p:spPr bwMode="auto">
            <a:xfrm>
              <a:off x="44960" y="2164520"/>
              <a:ext cx="366424" cy="375040"/>
            </a:xfrm>
            <a:prstGeom prst="rect">
              <a:avLst/>
            </a:prstGeom>
            <a:noFill/>
            <a:ln w="9525">
              <a:noFill/>
              <a:round/>
              <a:headEnd/>
              <a:tailEnd/>
            </a:ln>
          </p:spPr>
          <p:txBody>
            <a:bodyPr vert="eaVert" wrap="non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200" dirty="0">
                  <a:solidFill>
                    <a:srgbClr val="000000"/>
                  </a:solidFill>
                </a:rPr>
                <a:t>高</a:t>
              </a:r>
              <a:r>
                <a:rPr lang="ja-JP" altLang="en-US" sz="1200" dirty="0" smtClean="0">
                  <a:solidFill>
                    <a:srgbClr val="000000"/>
                  </a:solidFill>
                </a:rPr>
                <a:t>い</a:t>
              </a:r>
              <a:endParaRPr lang="ja-JP" altLang="en-GB" sz="1200" dirty="0">
                <a:solidFill>
                  <a:srgbClr val="000000"/>
                </a:solidFill>
              </a:endParaRPr>
            </a:p>
          </p:txBody>
        </p:sp>
        <p:sp>
          <p:nvSpPr>
            <p:cNvPr id="10" name="Text Box 19"/>
            <p:cNvSpPr txBox="1">
              <a:spLocks noChangeArrowheads="1"/>
            </p:cNvSpPr>
            <p:nvPr/>
          </p:nvSpPr>
          <p:spPr bwMode="auto">
            <a:xfrm>
              <a:off x="59952" y="3917535"/>
              <a:ext cx="366424" cy="375040"/>
            </a:xfrm>
            <a:prstGeom prst="rect">
              <a:avLst/>
            </a:prstGeom>
            <a:noFill/>
            <a:ln w="9525">
              <a:noFill/>
              <a:round/>
              <a:headEnd/>
              <a:tailEnd/>
            </a:ln>
          </p:spPr>
          <p:txBody>
            <a:bodyPr vert="eaVert" wrap="non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200" dirty="0" smtClean="0">
                  <a:solidFill>
                    <a:srgbClr val="000000"/>
                  </a:solidFill>
                </a:rPr>
                <a:t>低い</a:t>
              </a:r>
              <a:endParaRPr lang="ja-JP" altLang="en-GB" sz="1200" dirty="0">
                <a:solidFill>
                  <a:srgbClr val="000000"/>
                </a:solidFill>
              </a:endParaRPr>
            </a:p>
          </p:txBody>
        </p:sp>
      </p:grpSp>
      <p:grpSp>
        <p:nvGrpSpPr>
          <p:cNvPr id="3" name="グループ化 2"/>
          <p:cNvGrpSpPr>
            <a:grpSpLocks noChangeAspect="1"/>
          </p:cNvGrpSpPr>
          <p:nvPr/>
        </p:nvGrpSpPr>
        <p:grpSpPr>
          <a:xfrm>
            <a:off x="404974" y="1758174"/>
            <a:ext cx="8487506" cy="4367827"/>
            <a:chOff x="148358" y="1638341"/>
            <a:chExt cx="8995642" cy="4629322"/>
          </a:xfrm>
        </p:grpSpPr>
        <p:pic>
          <p:nvPicPr>
            <p:cNvPr id="5" name="Picture 17" descr="08-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1638341"/>
              <a:ext cx="8820471" cy="288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線吹き出し 1 (枠付き) 5"/>
            <p:cNvSpPr/>
            <p:nvPr/>
          </p:nvSpPr>
          <p:spPr>
            <a:xfrm>
              <a:off x="148358" y="4721420"/>
              <a:ext cx="1907764" cy="1526211"/>
            </a:xfrm>
            <a:prstGeom prst="borderCallout1">
              <a:avLst>
                <a:gd name="adj1" fmla="val -75780"/>
                <a:gd name="adj2" fmla="val 49755"/>
                <a:gd name="adj3" fmla="val -1991"/>
                <a:gd name="adj4" fmla="val 49375"/>
              </a:avLst>
            </a:prstGeom>
            <a:solidFill>
              <a:srgbClr val="FFFF99"/>
            </a:solidFill>
          </p:spPr>
          <p:style>
            <a:lnRef idx="1">
              <a:schemeClr val="accent6"/>
            </a:lnRef>
            <a:fillRef idx="2">
              <a:schemeClr val="accent6"/>
            </a:fillRef>
            <a:effectRef idx="1">
              <a:schemeClr val="accent6"/>
            </a:effectRef>
            <a:fontRef idx="minor">
              <a:schemeClr val="dk1"/>
            </a:fontRef>
          </p:style>
          <p:txBody>
            <a:bodyPr rtlCol="0" anchor="ctr" anchorCtr="0"/>
            <a:lstStyle/>
            <a:p>
              <a:pPr marL="90000" indent="-457200"/>
              <a:r>
                <a:rPr lang="ja-JP" altLang="en-US" sz="1600" dirty="0" smtClean="0"/>
                <a:t>・なんとなく変だと感じる</a:t>
              </a:r>
              <a:endParaRPr lang="en-US" altLang="ja-JP" sz="1600" dirty="0" smtClean="0"/>
            </a:p>
            <a:p>
              <a:r>
                <a:rPr kumimoji="1" lang="ja-JP" altLang="en-US" sz="1600" dirty="0" smtClean="0"/>
                <a:t>・眠れない</a:t>
              </a:r>
              <a:endParaRPr kumimoji="1" lang="en-US" altLang="ja-JP" sz="1600" dirty="0" smtClean="0"/>
            </a:p>
            <a:p>
              <a:r>
                <a:rPr kumimoji="1" lang="ja-JP" altLang="en-US" sz="1600" dirty="0" smtClean="0"/>
                <a:t>・落ち着かない</a:t>
              </a:r>
              <a:endParaRPr kumimoji="1" lang="en-US" altLang="ja-JP" sz="1600" dirty="0" smtClean="0"/>
            </a:p>
            <a:p>
              <a:r>
                <a:rPr lang="ja-JP" altLang="en-US" sz="1600" dirty="0" smtClean="0"/>
                <a:t>・疲れやすい</a:t>
              </a:r>
              <a:endParaRPr kumimoji="1" lang="ja-JP" altLang="en-US" sz="1600" dirty="0"/>
            </a:p>
          </p:txBody>
        </p:sp>
        <p:sp>
          <p:nvSpPr>
            <p:cNvPr id="11" name="線吹き出し 1 (枠付き) 10"/>
            <p:cNvSpPr/>
            <p:nvPr/>
          </p:nvSpPr>
          <p:spPr>
            <a:xfrm>
              <a:off x="2211300" y="4741452"/>
              <a:ext cx="1907764" cy="1526211"/>
            </a:xfrm>
            <a:prstGeom prst="borderCallout1">
              <a:avLst>
                <a:gd name="adj1" fmla="val -106784"/>
                <a:gd name="adj2" fmla="val 10924"/>
                <a:gd name="adj3" fmla="val -1991"/>
                <a:gd name="adj4" fmla="val 49375"/>
              </a:avLst>
            </a:prstGeom>
            <a:solidFill>
              <a:srgbClr val="FFCCCC"/>
            </a:solidFill>
          </p:spPr>
          <p:style>
            <a:lnRef idx="1">
              <a:schemeClr val="accent6"/>
            </a:lnRef>
            <a:fillRef idx="2">
              <a:schemeClr val="accent6"/>
            </a:fillRef>
            <a:effectRef idx="1">
              <a:schemeClr val="accent6"/>
            </a:effectRef>
            <a:fontRef idx="minor">
              <a:schemeClr val="dk1"/>
            </a:fontRef>
          </p:style>
          <p:txBody>
            <a:bodyPr rtlCol="0" anchor="ctr" anchorCtr="0"/>
            <a:lstStyle/>
            <a:p>
              <a:r>
                <a:rPr lang="ja-JP" altLang="en-US" sz="1600" dirty="0" smtClean="0"/>
                <a:t>・不安・イライラ</a:t>
              </a:r>
              <a:endParaRPr lang="en-US" altLang="ja-JP" sz="1600" dirty="0" smtClean="0"/>
            </a:p>
            <a:p>
              <a:r>
                <a:rPr lang="ja-JP" altLang="en-US" sz="1600" dirty="0" smtClean="0"/>
                <a:t>・眠れない</a:t>
              </a:r>
              <a:endParaRPr lang="en-US" altLang="ja-JP" sz="1600" dirty="0" smtClean="0"/>
            </a:p>
            <a:p>
              <a:r>
                <a:rPr lang="ja-JP" altLang="en-US" sz="1600" dirty="0" smtClean="0"/>
                <a:t>・幻聴</a:t>
              </a:r>
              <a:endParaRPr lang="en-US" altLang="ja-JP" sz="1600" dirty="0" smtClean="0"/>
            </a:p>
            <a:p>
              <a:r>
                <a:rPr lang="ja-JP" altLang="en-US" sz="1600" dirty="0" smtClean="0"/>
                <a:t>・妄想</a:t>
              </a:r>
              <a:endParaRPr lang="en-US" altLang="ja-JP" sz="1600" dirty="0" smtClean="0"/>
            </a:p>
          </p:txBody>
        </p:sp>
        <p:sp>
          <p:nvSpPr>
            <p:cNvPr id="12" name="線吹き出し 1 (枠付き) 11"/>
            <p:cNvSpPr/>
            <p:nvPr/>
          </p:nvSpPr>
          <p:spPr>
            <a:xfrm>
              <a:off x="4485252" y="4741452"/>
              <a:ext cx="2098540" cy="1526211"/>
            </a:xfrm>
            <a:prstGeom prst="borderCallout1">
              <a:avLst>
                <a:gd name="adj1" fmla="val -38620"/>
                <a:gd name="adj2" fmla="val 33467"/>
                <a:gd name="adj3" fmla="val -1991"/>
                <a:gd name="adj4" fmla="val 49375"/>
              </a:avLst>
            </a:prstGeom>
            <a:solidFill>
              <a:srgbClr val="CCCCFF"/>
            </a:solidFill>
          </p:spPr>
          <p:style>
            <a:lnRef idx="1">
              <a:schemeClr val="accent6"/>
            </a:lnRef>
            <a:fillRef idx="2">
              <a:schemeClr val="accent6"/>
            </a:fillRef>
            <a:effectRef idx="1">
              <a:schemeClr val="accent6"/>
            </a:effectRef>
            <a:fontRef idx="minor">
              <a:schemeClr val="dk1"/>
            </a:fontRef>
          </p:style>
          <p:txBody>
            <a:bodyPr rtlCol="0" anchor="ctr" anchorCtr="0"/>
            <a:lstStyle/>
            <a:p>
              <a:pPr marL="90000" indent="-457200"/>
              <a:r>
                <a:rPr lang="ja-JP" altLang="en-US" sz="1600" dirty="0" smtClean="0"/>
                <a:t>・元気が出ない</a:t>
              </a:r>
              <a:endParaRPr lang="en-US" altLang="ja-JP" sz="1600" dirty="0" smtClean="0"/>
            </a:p>
            <a:p>
              <a:pPr marL="90000" indent="-457200"/>
              <a:r>
                <a:rPr lang="ja-JP" altLang="en-US" sz="1600" dirty="0" smtClean="0"/>
                <a:t>・やる</a:t>
              </a:r>
              <a:r>
                <a:rPr lang="ja-JP" altLang="en-US" sz="1600" dirty="0"/>
                <a:t>気</a:t>
              </a:r>
              <a:r>
                <a:rPr lang="ja-JP" altLang="en-US" sz="1600" dirty="0" smtClean="0"/>
                <a:t>が起こらない</a:t>
              </a:r>
              <a:endParaRPr lang="en-US" altLang="ja-JP" sz="1600" dirty="0" smtClean="0"/>
            </a:p>
            <a:p>
              <a:pPr marL="90000" indent="-457200"/>
              <a:r>
                <a:rPr lang="ja-JP" altLang="en-US" sz="1600" dirty="0" smtClean="0"/>
                <a:t>・ボーっとしてしまう</a:t>
              </a:r>
              <a:endParaRPr lang="en-US" altLang="ja-JP" sz="1600" dirty="0" smtClean="0"/>
            </a:p>
          </p:txBody>
        </p:sp>
        <p:sp>
          <p:nvSpPr>
            <p:cNvPr id="13" name="線吹き出し 1 (枠付き) 12"/>
            <p:cNvSpPr/>
            <p:nvPr/>
          </p:nvSpPr>
          <p:spPr>
            <a:xfrm>
              <a:off x="6957779" y="4721103"/>
              <a:ext cx="1907764" cy="1526211"/>
            </a:xfrm>
            <a:prstGeom prst="borderCallout1">
              <a:avLst>
                <a:gd name="adj1" fmla="val -58778"/>
                <a:gd name="adj2" fmla="val 49387"/>
                <a:gd name="adj3" fmla="val -1991"/>
                <a:gd name="adj4" fmla="val 49375"/>
              </a:avLst>
            </a:prstGeom>
            <a:solidFill>
              <a:schemeClr val="accent1">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nchorCtr="0"/>
            <a:lstStyle/>
            <a:p>
              <a:pPr marL="90000" indent="-457200"/>
              <a:r>
                <a:rPr lang="ja-JP" altLang="en-US" sz="1600" dirty="0" smtClean="0"/>
                <a:t>・元気が出てくる</a:t>
              </a:r>
              <a:endParaRPr lang="en-US" altLang="ja-JP" sz="1600" dirty="0" smtClean="0"/>
            </a:p>
            <a:p>
              <a:pPr marL="90000" indent="-457200"/>
              <a:r>
                <a:rPr lang="ja-JP" altLang="en-US" sz="1600" dirty="0" smtClean="0"/>
                <a:t>・心も体も安定してくる</a:t>
              </a:r>
              <a:endParaRPr lang="en-US" altLang="ja-JP" sz="1600" dirty="0" smtClean="0"/>
            </a:p>
            <a:p>
              <a:pPr marL="90000" indent="-457200"/>
              <a:r>
                <a:rPr lang="ja-JP" altLang="en-US" sz="1600" dirty="0" smtClean="0"/>
                <a:t>・周囲への関心が出てくる</a:t>
              </a:r>
              <a:endParaRPr lang="en-US" altLang="ja-JP" sz="1600" dirty="0" smtClean="0"/>
            </a:p>
          </p:txBody>
        </p:sp>
      </p:grpSp>
      <p:sp>
        <p:nvSpPr>
          <p:cNvPr id="14" name="テキスト ボックス 13"/>
          <p:cNvSpPr txBox="1"/>
          <p:nvPr/>
        </p:nvSpPr>
        <p:spPr>
          <a:xfrm>
            <a:off x="360000" y="1269009"/>
            <a:ext cx="9031431" cy="369332"/>
          </a:xfrm>
          <a:prstGeom prst="rect">
            <a:avLst/>
          </a:prstGeom>
          <a:noFill/>
        </p:spPr>
        <p:txBody>
          <a:bodyPr wrap="square" rtlCol="0">
            <a:spAutoFit/>
          </a:bodyPr>
          <a:lstStyle/>
          <a:p>
            <a:pPr marL="285750" indent="-285750">
              <a:buFont typeface="Wingdings" panose="05000000000000000000" pitchFamily="2" charset="2"/>
              <a:buChar char="l"/>
            </a:pPr>
            <a:r>
              <a:rPr lang="ja-JP" altLang="en-US" dirty="0" smtClean="0">
                <a:latin typeface="Arial" panose="020B0604020202020204" pitchFamily="34" charset="0"/>
                <a:cs typeface="Arial" panose="020B0604020202020204" pitchFamily="34" charset="0"/>
              </a:rPr>
              <a:t>統合失調症は、</a:t>
            </a:r>
            <a:r>
              <a:rPr lang="en-US" altLang="ja-JP" dirty="0" smtClean="0">
                <a:latin typeface="Arial" panose="020B0604020202020204" pitchFamily="34" charset="0"/>
                <a:cs typeface="Arial" panose="020B0604020202020204" pitchFamily="34" charset="0"/>
              </a:rPr>
              <a:t>4</a:t>
            </a:r>
            <a:r>
              <a:rPr lang="ja-JP" altLang="en-US" dirty="0" err="1" smtClean="0">
                <a:latin typeface="Arial" panose="020B0604020202020204" pitchFamily="34" charset="0"/>
                <a:cs typeface="Arial" panose="020B0604020202020204" pitchFamily="34" charset="0"/>
              </a:rPr>
              <a:t>つの</a:t>
            </a:r>
            <a:r>
              <a:rPr lang="ja-JP" altLang="en-US" dirty="0">
                <a:latin typeface="Arial" panose="020B0604020202020204" pitchFamily="34" charset="0"/>
                <a:cs typeface="Arial" panose="020B0604020202020204" pitchFamily="34" charset="0"/>
              </a:rPr>
              <a:t>段階</a:t>
            </a:r>
            <a:r>
              <a:rPr lang="ja-JP" altLang="en-US" dirty="0" smtClean="0">
                <a:latin typeface="Arial" panose="020B0604020202020204" pitchFamily="34" charset="0"/>
                <a:cs typeface="Arial" panose="020B0604020202020204" pitchFamily="34" charset="0"/>
              </a:rPr>
              <a:t>に分けることができ、それぞれに特徴的な症状がみられる</a:t>
            </a:r>
            <a:endParaRPr lang="en-US" altLang="ja-JP" dirty="0" smtClean="0">
              <a:latin typeface="Arial" panose="020B0604020202020204" pitchFamily="34" charset="0"/>
              <a:cs typeface="Arial" panose="020B0604020202020204" pitchFamily="34" charset="0"/>
            </a:endParaRPr>
          </a:p>
        </p:txBody>
      </p:sp>
      <p:sp>
        <p:nvSpPr>
          <p:cNvPr id="17" name="テキスト ボックス 1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3086918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000" y="540000"/>
            <a:ext cx="8136000" cy="1143000"/>
          </a:xfrm>
        </p:spPr>
        <p:txBody>
          <a:bodyPr anchor="t" anchorCtr="0">
            <a:normAutofit/>
          </a:bodyPr>
          <a:lstStyle/>
          <a:p>
            <a:pPr algn="l"/>
            <a:r>
              <a:rPr kumimoji="1" lang="ja-JP" altLang="en-US" sz="3600" dirty="0" smtClean="0"/>
              <a:t>（５）治療</a:t>
            </a:r>
            <a:endParaRPr kumimoji="1" lang="ja-JP" altLang="en-US" sz="3600" dirty="0"/>
          </a:p>
        </p:txBody>
      </p:sp>
      <p:sp>
        <p:nvSpPr>
          <p:cNvPr id="3" name="コンテンツ プレースホルダー 2"/>
          <p:cNvSpPr>
            <a:spLocks noGrp="1"/>
          </p:cNvSpPr>
          <p:nvPr>
            <p:ph idx="1"/>
          </p:nvPr>
        </p:nvSpPr>
        <p:spPr>
          <a:xfrm>
            <a:off x="529208" y="1620001"/>
            <a:ext cx="8229600" cy="1926626"/>
          </a:xfrm>
        </p:spPr>
        <p:txBody>
          <a:bodyPr>
            <a:noAutofit/>
          </a:bodyPr>
          <a:lstStyle/>
          <a:p>
            <a:pPr>
              <a:defRPr/>
            </a:pPr>
            <a:r>
              <a:rPr lang="ja-JP" altLang="en-US" dirty="0" smtClean="0"/>
              <a:t>薬物</a:t>
            </a:r>
            <a:r>
              <a:rPr lang="ja-JP" altLang="en-US" dirty="0"/>
              <a:t>治療（服薬・注射）</a:t>
            </a:r>
            <a:endParaRPr lang="en-US" altLang="ja-JP" dirty="0"/>
          </a:p>
          <a:p>
            <a:pPr>
              <a:defRPr/>
            </a:pPr>
            <a:r>
              <a:rPr lang="ja-JP" altLang="en-US" dirty="0"/>
              <a:t>精神療法（医師との面接）</a:t>
            </a:r>
            <a:endParaRPr lang="en-US" altLang="ja-JP" dirty="0"/>
          </a:p>
          <a:p>
            <a:pPr>
              <a:defRPr/>
            </a:pPr>
            <a:r>
              <a:rPr lang="ja-JP" altLang="en-US" dirty="0"/>
              <a:t>心理社会的治療（リハビリテーション）</a:t>
            </a:r>
            <a:endParaRPr lang="en-US" altLang="ja-JP" dirty="0"/>
          </a:p>
          <a:p>
            <a:endParaRPr kumimoji="1" lang="en-US" altLang="ja-JP" sz="2800" dirty="0" smtClean="0"/>
          </a:p>
          <a:p>
            <a:endParaRPr kumimoji="1" lang="en-US" altLang="ja-JP" sz="2800" dirty="0" smtClean="0"/>
          </a:p>
          <a:p>
            <a:endParaRPr kumimoji="1" lang="ja-JP" altLang="en-US" sz="2800" dirty="0"/>
          </a:p>
        </p:txBody>
      </p:sp>
      <p:sp>
        <p:nvSpPr>
          <p:cNvPr id="4" name="スライド番号プレースホルダー 3"/>
          <p:cNvSpPr>
            <a:spLocks noGrp="1"/>
          </p:cNvSpPr>
          <p:nvPr>
            <p:ph type="sldNum" sz="quarter" idx="12"/>
          </p:nvPr>
        </p:nvSpPr>
        <p:spPr/>
        <p:txBody>
          <a:bodyPr/>
          <a:lstStyle/>
          <a:p>
            <a:fld id="{CC67323E-0BEC-4659-8D90-71F14AB724B9}" type="slidenum">
              <a:rPr kumimoji="1" lang="ja-JP" altLang="en-US" smtClean="0">
                <a:solidFill>
                  <a:schemeClr val="tx1"/>
                </a:solidFill>
              </a:rPr>
              <a:pPr/>
              <a:t>8</a:t>
            </a:fld>
            <a:endParaRPr kumimoji="1" lang="ja-JP" altLang="en-US" dirty="0">
              <a:solidFill>
                <a:schemeClr val="tx1"/>
              </a:solidFill>
            </a:endParaRPr>
          </a:p>
        </p:txBody>
      </p:sp>
      <p:sp>
        <p:nvSpPr>
          <p:cNvPr id="5" name="正方形/長方形 4"/>
          <p:cNvSpPr/>
          <p:nvPr/>
        </p:nvSpPr>
        <p:spPr>
          <a:xfrm>
            <a:off x="504000" y="3943376"/>
            <a:ext cx="8136000" cy="2016224"/>
          </a:xfrm>
          <a:prstGeom prst="rect">
            <a:avLst/>
          </a:prstGeom>
          <a:noFill/>
        </p:spPr>
        <p:style>
          <a:lnRef idx="2">
            <a:schemeClr val="accent1"/>
          </a:lnRef>
          <a:fillRef idx="1">
            <a:schemeClr val="lt1"/>
          </a:fillRef>
          <a:effectRef idx="0">
            <a:schemeClr val="accent1"/>
          </a:effectRef>
          <a:fontRef idx="minor">
            <a:schemeClr val="dk1"/>
          </a:fontRef>
        </p:style>
        <p:txBody>
          <a:bodyPr lIns="360000" tIns="180000" rIns="360000" bIns="216000" rtlCol="0" anchor="ctr"/>
          <a:lstStyle/>
          <a:p>
            <a:pPr indent="262800">
              <a:lnSpc>
                <a:spcPts val="3200"/>
              </a:lnSpc>
              <a:defRPr/>
            </a:pPr>
            <a:r>
              <a:rPr lang="ja-JP" altLang="en-US" sz="2400" dirty="0"/>
              <a:t>長期にわたり薬を飲み続ける慢性的な病気。高血圧や糖尿病と同じ様に薬を飲み続けること</a:t>
            </a:r>
            <a:r>
              <a:rPr lang="ja-JP" altLang="en-US" sz="2400" dirty="0" smtClean="0"/>
              <a:t>で</a:t>
            </a:r>
            <a:r>
              <a:rPr lang="ja-JP" altLang="en-US" sz="2400" dirty="0"/>
              <a:t>、</a:t>
            </a:r>
            <a:r>
              <a:rPr lang="ja-JP" altLang="en-US" sz="2400" dirty="0" smtClean="0"/>
              <a:t>症状</a:t>
            </a:r>
            <a:r>
              <a:rPr lang="ja-JP" altLang="en-US" sz="2400" dirty="0"/>
              <a:t>がある程度コントロールされるが、自分自身が病気ではないという思いが強い人も多いため、通院を中断することもある</a:t>
            </a:r>
            <a:endParaRPr lang="en-US" altLang="ja-JP" sz="2400" dirty="0"/>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508417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12"/>
          </p:nvPr>
        </p:nvSpPr>
        <p:spPr/>
        <p:txBody>
          <a:bodyPr/>
          <a:lstStyle/>
          <a:p>
            <a:fld id="{558B7FF2-8A08-4973-9636-DBB4AFABDF2B}" type="slidenum">
              <a:rPr lang="en-US" altLang="ja-JP">
                <a:solidFill>
                  <a:schemeClr val="tx1"/>
                </a:solidFill>
              </a:rPr>
              <a:pPr/>
              <a:t>9</a:t>
            </a:fld>
            <a:endParaRPr lang="en-US" altLang="ja-JP" dirty="0">
              <a:solidFill>
                <a:schemeClr val="tx1"/>
              </a:solidFill>
            </a:endParaRPr>
          </a:p>
        </p:txBody>
      </p:sp>
      <p:sp>
        <p:nvSpPr>
          <p:cNvPr id="53250" name="Rectangle 2"/>
          <p:cNvSpPr>
            <a:spLocks noGrp="1" noChangeArrowheads="1"/>
          </p:cNvSpPr>
          <p:nvPr>
            <p:ph type="title"/>
          </p:nvPr>
        </p:nvSpPr>
        <p:spPr>
          <a:xfrm>
            <a:off x="4788024" y="256493"/>
            <a:ext cx="4114800" cy="936104"/>
          </a:xfrm>
        </p:spPr>
        <p:txBody>
          <a:bodyPr>
            <a:normAutofit/>
          </a:bodyPr>
          <a:lstStyle/>
          <a:p>
            <a:r>
              <a:rPr lang="ja-JP" altLang="en-US" sz="4000" dirty="0">
                <a:solidFill>
                  <a:srgbClr val="C00000"/>
                </a:solidFill>
              </a:rPr>
              <a:t>薬の副作用</a:t>
            </a:r>
          </a:p>
        </p:txBody>
      </p:sp>
      <p:sp>
        <p:nvSpPr>
          <p:cNvPr id="53251" name="Rectangle 3"/>
          <p:cNvSpPr>
            <a:spLocks noGrp="1" noChangeArrowheads="1"/>
          </p:cNvSpPr>
          <p:nvPr>
            <p:ph type="body" idx="1"/>
          </p:nvPr>
        </p:nvSpPr>
        <p:spPr>
          <a:xfrm>
            <a:off x="4788024" y="1490844"/>
            <a:ext cx="4114800" cy="4746468"/>
          </a:xfrm>
        </p:spPr>
        <p:txBody>
          <a:bodyPr>
            <a:normAutofit/>
          </a:bodyPr>
          <a:lstStyle/>
          <a:p>
            <a:pPr>
              <a:spcBef>
                <a:spcPts val="1200"/>
              </a:spcBef>
            </a:pPr>
            <a:r>
              <a:rPr lang="ja-JP" altLang="en-US" sz="2400" dirty="0"/>
              <a:t>内臓への影響は少ない</a:t>
            </a:r>
            <a:r>
              <a:rPr lang="ja-JP" altLang="en-US" sz="2400" dirty="0" smtClean="0"/>
              <a:t>と</a:t>
            </a:r>
            <a:r>
              <a:rPr lang="en-US" altLang="ja-JP" sz="2400" dirty="0" smtClean="0"/>
              <a:t/>
            </a:r>
            <a:br>
              <a:rPr lang="en-US" altLang="ja-JP" sz="2400" dirty="0" smtClean="0"/>
            </a:br>
            <a:r>
              <a:rPr lang="ja-JP" altLang="en-US" sz="2400" dirty="0" smtClean="0"/>
              <a:t>されて</a:t>
            </a:r>
            <a:r>
              <a:rPr lang="ja-JP" altLang="en-US" sz="2400" dirty="0"/>
              <a:t>いる・・</a:t>
            </a:r>
            <a:r>
              <a:rPr lang="ja-JP" altLang="en-US" sz="2400" dirty="0" smtClean="0"/>
              <a:t>・</a:t>
            </a:r>
            <a:endParaRPr lang="ja-JP" altLang="en-US" sz="2400" dirty="0"/>
          </a:p>
          <a:p>
            <a:pPr>
              <a:spcBef>
                <a:spcPts val="1200"/>
              </a:spcBef>
            </a:pPr>
            <a:r>
              <a:rPr lang="ja-JP" altLang="en-US" sz="2400" dirty="0"/>
              <a:t>しかし、薬への耐性や身体の脆さ</a:t>
            </a:r>
            <a:r>
              <a:rPr lang="ja-JP" altLang="en-US" sz="2400" dirty="0" smtClean="0"/>
              <a:t>で個々で違うが、</a:t>
            </a:r>
            <a:r>
              <a:rPr lang="en-US" altLang="ja-JP" sz="2400" dirty="0" smtClean="0"/>
              <a:t/>
            </a:r>
            <a:br>
              <a:rPr lang="en-US" altLang="ja-JP" sz="2400" dirty="0" smtClean="0"/>
            </a:br>
            <a:r>
              <a:rPr lang="ja-JP" altLang="en-US" sz="2400" dirty="0" smtClean="0"/>
              <a:t>影響がある場合がある</a:t>
            </a:r>
            <a:endParaRPr lang="en-US" altLang="ja-JP" sz="2400" dirty="0" smtClean="0"/>
          </a:p>
          <a:p>
            <a:pPr>
              <a:spcBef>
                <a:spcPts val="1200"/>
              </a:spcBef>
            </a:pPr>
            <a:r>
              <a:rPr lang="ja-JP" altLang="en-US" sz="2400" dirty="0" smtClean="0"/>
              <a:t>幻覚妄想を抑える薬の中には血糖値が上昇してしまう可能性がある薬がある</a:t>
            </a:r>
            <a:endParaRPr lang="ja-JP" altLang="en-US" sz="2400" dirty="0"/>
          </a:p>
          <a:p>
            <a:pPr>
              <a:spcBef>
                <a:spcPts val="1200"/>
              </a:spcBef>
            </a:pPr>
            <a:r>
              <a:rPr lang="ja-JP" altLang="en-US" sz="2400" dirty="0" smtClean="0"/>
              <a:t>手の震え、</a:t>
            </a:r>
            <a:r>
              <a:rPr lang="ja-JP" altLang="en-US" sz="2400" dirty="0"/>
              <a:t>口渇、前のめり歩行、便秘</a:t>
            </a:r>
            <a:r>
              <a:rPr lang="ja-JP" altLang="en-US" sz="2400" dirty="0" smtClean="0"/>
              <a:t>等</a:t>
            </a:r>
            <a:endParaRPr lang="en-US" altLang="ja-JP" sz="2400" dirty="0" smtClean="0"/>
          </a:p>
          <a:p>
            <a:pPr>
              <a:spcBef>
                <a:spcPts val="1200"/>
              </a:spcBef>
            </a:pPr>
            <a:r>
              <a:rPr lang="ja-JP" altLang="en-US" sz="2400" dirty="0" smtClean="0"/>
              <a:t>パーキンソン症状</a:t>
            </a:r>
            <a:endParaRPr lang="ja-JP" altLang="en-US" sz="2400" dirty="0"/>
          </a:p>
        </p:txBody>
      </p:sp>
      <p:sp>
        <p:nvSpPr>
          <p:cNvPr id="6" name="テキスト プレースホルダー 2"/>
          <p:cNvSpPr txBox="1">
            <a:spLocks/>
          </p:cNvSpPr>
          <p:nvPr/>
        </p:nvSpPr>
        <p:spPr>
          <a:xfrm>
            <a:off x="323528" y="404664"/>
            <a:ext cx="4041775" cy="63976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4000" dirty="0" smtClean="0">
                <a:solidFill>
                  <a:srgbClr val="0070C0"/>
                </a:solidFill>
              </a:rPr>
              <a:t>薬の作用</a:t>
            </a:r>
            <a:endParaRPr lang="ja-JP" altLang="en-US" sz="4000" dirty="0">
              <a:solidFill>
                <a:srgbClr val="0070C0"/>
              </a:solidFill>
            </a:endParaRPr>
          </a:p>
        </p:txBody>
      </p:sp>
      <p:sp>
        <p:nvSpPr>
          <p:cNvPr id="7" name="Rectangle 3"/>
          <p:cNvSpPr txBox="1">
            <a:spLocks noChangeArrowheads="1"/>
          </p:cNvSpPr>
          <p:nvPr/>
        </p:nvSpPr>
        <p:spPr>
          <a:xfrm>
            <a:off x="323528" y="1556792"/>
            <a:ext cx="3970784"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spcBef>
                <a:spcPts val="1200"/>
              </a:spcBef>
            </a:pPr>
            <a:r>
              <a:rPr lang="ja-JP" altLang="en-US" sz="2400" dirty="0" smtClean="0"/>
              <a:t>精神科では基礎的な治療</a:t>
            </a:r>
            <a:endParaRPr lang="en-US" altLang="ja-JP" sz="2400" dirty="0" smtClean="0"/>
          </a:p>
          <a:p>
            <a:pPr>
              <a:spcBef>
                <a:spcPts val="1200"/>
              </a:spcBef>
            </a:pPr>
            <a:r>
              <a:rPr lang="ja-JP" altLang="en-US" sz="2400" dirty="0" smtClean="0"/>
              <a:t>幻覚</a:t>
            </a:r>
            <a:r>
              <a:rPr lang="ja-JP" altLang="en-US" sz="2400" dirty="0"/>
              <a:t>妄想を抑える</a:t>
            </a:r>
            <a:endParaRPr lang="en-US" altLang="ja-JP" sz="2400" dirty="0"/>
          </a:p>
          <a:p>
            <a:pPr>
              <a:spcBef>
                <a:spcPts val="1200"/>
              </a:spcBef>
            </a:pPr>
            <a:r>
              <a:rPr lang="ja-JP" altLang="en-US" sz="2400" dirty="0" smtClean="0"/>
              <a:t>興奮</a:t>
            </a:r>
            <a:r>
              <a:rPr lang="ja-JP" altLang="en-US" sz="2400" dirty="0"/>
              <a:t>を抑える</a:t>
            </a:r>
          </a:p>
          <a:p>
            <a:pPr>
              <a:spcBef>
                <a:spcPts val="1200"/>
              </a:spcBef>
            </a:pPr>
            <a:r>
              <a:rPr lang="ja-JP" altLang="en-US" sz="2400" dirty="0" smtClean="0"/>
              <a:t>躁</a:t>
            </a:r>
            <a:r>
              <a:rPr lang="ja-JP" altLang="en-US" sz="2400" dirty="0"/>
              <a:t>状態を改善する</a:t>
            </a:r>
          </a:p>
          <a:p>
            <a:pPr>
              <a:spcBef>
                <a:spcPts val="1200"/>
              </a:spcBef>
            </a:pPr>
            <a:r>
              <a:rPr lang="ja-JP" altLang="en-US" sz="2400" dirty="0" smtClean="0"/>
              <a:t>うつ</a:t>
            </a:r>
            <a:r>
              <a:rPr lang="ja-JP" altLang="en-US" sz="2400" dirty="0"/>
              <a:t>状態を改善する</a:t>
            </a:r>
          </a:p>
          <a:p>
            <a:pPr>
              <a:spcBef>
                <a:spcPts val="1200"/>
              </a:spcBef>
            </a:pPr>
            <a:r>
              <a:rPr lang="ja-JP" altLang="en-US" sz="2400" dirty="0" smtClean="0"/>
              <a:t>不安</a:t>
            </a:r>
            <a:r>
              <a:rPr lang="ja-JP" altLang="en-US" sz="2400" dirty="0"/>
              <a:t>を抑える</a:t>
            </a:r>
          </a:p>
          <a:p>
            <a:pPr>
              <a:spcBef>
                <a:spcPts val="1200"/>
              </a:spcBef>
            </a:pPr>
            <a:r>
              <a:rPr lang="ja-JP" altLang="en-US" sz="2400" dirty="0" smtClean="0"/>
              <a:t>睡眠</a:t>
            </a:r>
            <a:r>
              <a:rPr lang="ja-JP" altLang="en-US" sz="2400" dirty="0"/>
              <a:t>をコントロール</a:t>
            </a:r>
            <a:r>
              <a:rPr lang="ja-JP" altLang="en-US" sz="2400" dirty="0" smtClean="0"/>
              <a:t>する</a:t>
            </a:r>
            <a:endParaRPr lang="en-US" altLang="ja-JP" sz="2400" dirty="0" smtClean="0"/>
          </a:p>
          <a:p>
            <a:pPr>
              <a:spcBef>
                <a:spcPts val="1200"/>
              </a:spcBef>
            </a:pPr>
            <a:r>
              <a:rPr lang="ja-JP" altLang="en-US" sz="2400" dirty="0"/>
              <a:t>脳</a:t>
            </a:r>
            <a:r>
              <a:rPr lang="ja-JP" altLang="en-US" sz="2400" dirty="0" smtClean="0"/>
              <a:t>の神経伝達物質を整理する役目がある</a:t>
            </a:r>
            <a:endParaRPr lang="en-US" altLang="ja-JP" sz="2400" dirty="0"/>
          </a:p>
          <a:p>
            <a:pPr marL="0" indent="0">
              <a:buNone/>
            </a:pPr>
            <a:endParaRPr lang="en-US" altLang="ja-JP" sz="2400" dirty="0" smtClean="0"/>
          </a:p>
        </p:txBody>
      </p:sp>
      <p:cxnSp>
        <p:nvCxnSpPr>
          <p:cNvPr id="3" name="直線コネクタ 2"/>
          <p:cNvCxnSpPr/>
          <p:nvPr/>
        </p:nvCxnSpPr>
        <p:spPr>
          <a:xfrm>
            <a:off x="4559439" y="404664"/>
            <a:ext cx="25123" cy="583264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5496" y="6597352"/>
            <a:ext cx="2664296" cy="230832"/>
          </a:xfrm>
          <a:prstGeom prst="rect">
            <a:avLst/>
          </a:prstGeom>
          <a:noFill/>
        </p:spPr>
        <p:txBody>
          <a:bodyPr wrap="square" rtlCol="0">
            <a:spAutoFit/>
          </a:bodyPr>
          <a:lstStyle/>
          <a:p>
            <a:r>
              <a:rPr kumimoji="1" lang="en-US" altLang="ja-JP" sz="900" dirty="0" smtClean="0"/>
              <a:t>©</a:t>
            </a:r>
            <a:r>
              <a:rPr kumimoji="1" lang="en-US" altLang="ja-JP" sz="900" dirty="0" smtClean="0"/>
              <a:t>2016</a:t>
            </a:r>
            <a:r>
              <a:rPr kumimoji="1" lang="ja-JP" altLang="en-US" sz="900" dirty="0" smtClean="0"/>
              <a:t>　公益社団法人日本精神保健福祉士協会</a:t>
            </a:r>
            <a:endParaRPr kumimoji="1" lang="ja-JP" altLang="en-US" sz="900" dirty="0"/>
          </a:p>
        </p:txBody>
      </p:sp>
    </p:spTree>
    <p:extLst>
      <p:ext uri="{BB962C8B-B14F-4D97-AF65-F5344CB8AC3E}">
        <p14:creationId xmlns:p14="http://schemas.microsoft.com/office/powerpoint/2010/main" val="1902157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3091</TotalTime>
  <Words>1213</Words>
  <Application>Microsoft Office PowerPoint</Application>
  <PresentationFormat>画面に合わせる (4:3)</PresentationFormat>
  <Paragraphs>199</Paragraphs>
  <Slides>18</Slides>
  <Notes>1</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 講義２ 】  障害特性の理解と具体的な対応① －その１　統合失調症－   </vt:lpstr>
      <vt:lpstr>１　統合失調症とは</vt:lpstr>
      <vt:lpstr>（１）統合失調症とは</vt:lpstr>
      <vt:lpstr>（２）症状</vt:lpstr>
      <vt:lpstr>（３）統合失調症の特性　①　</vt:lpstr>
      <vt:lpstr>（３）統合失調症の特性　②</vt:lpstr>
      <vt:lpstr>（４）統合失調症の経過と症状</vt:lpstr>
      <vt:lpstr>（５）治療</vt:lpstr>
      <vt:lpstr>薬の副作用</vt:lpstr>
      <vt:lpstr>（６）悪化の兆候（症状含め）</vt:lpstr>
      <vt:lpstr>２　具体的な支援のコツ</vt:lpstr>
      <vt:lpstr>（１）症状による言動にどう対応するか？</vt:lpstr>
      <vt:lpstr>PowerPoint プレゼンテーション</vt:lpstr>
      <vt:lpstr>PowerPoint プレゼンテーション</vt:lpstr>
      <vt:lpstr>３　事例紹介</vt:lpstr>
      <vt:lpstr>事例紹介 : ４０歳代男性一人暮らし　Ａさん</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・精神科領域で高齢者がかかりやすい病気 ・精神科の利用の仕方</dc:title>
  <dc:creator>静岡県精神保健福祉士協会</dc:creator>
  <cp:lastModifiedBy>yoda</cp:lastModifiedBy>
  <cp:revision>252</cp:revision>
  <cp:lastPrinted>2016-03-01T00:20:44Z</cp:lastPrinted>
  <dcterms:created xsi:type="dcterms:W3CDTF">2012-07-07T07:53:30Z</dcterms:created>
  <dcterms:modified xsi:type="dcterms:W3CDTF">2018-07-18T09:11:19Z</dcterms:modified>
</cp:coreProperties>
</file>