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63" r:id="rId6"/>
    <p:sldId id="274" r:id="rId7"/>
    <p:sldId id="276" r:id="rId8"/>
    <p:sldId id="275" r:id="rId9"/>
    <p:sldId id="283" r:id="rId10"/>
    <p:sldId id="285" r:id="rId11"/>
    <p:sldId id="284" r:id="rId12"/>
    <p:sldId id="286" r:id="rId13"/>
    <p:sldId id="287" r:id="rId14"/>
    <p:sldId id="288" r:id="rId15"/>
    <p:sldId id="289" r:id="rId16"/>
    <p:sldId id="290" r:id="rId17"/>
    <p:sldId id="281" r:id="rId18"/>
    <p:sldId id="282" r:id="rId19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9poJ62fZ6Ik2vZl5JvhhxA==" hashData="TLKdMW1qRUNH/BI35FS0K0EcEkQ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0F0"/>
    <a:srgbClr val="F6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10" autoAdjust="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04C4F5E-D8A3-4C67-B6DF-B4FE3B7B093D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89991BE-857C-4BEC-A50D-BBE84A08D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42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31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991BE-857C-4BEC-A50D-BBE84A08D13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20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5185-68BA-4775-82AE-9A55914CC8B5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60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057E-4375-4A96-AB81-19A4C224F067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86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0444A-AD19-4B3C-A3D5-85F3D0355388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04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1580-3A17-4A93-8B3D-49107777CE11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735792B8-4907-4832-B6DB-FFDFB277690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303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3D93-8EB6-4479-99F8-64A3E3597AC9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90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228E-CF1A-4F34-AE8E-842CE304AE99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99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A1D8-6978-4416-99B3-DD85F6633D79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63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50EE-06CC-4B82-81B8-085F1C5EC5B8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99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DF3A-B2CD-4078-A9AC-B79309D7ED8F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74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6FDF0-B43F-46E9-95C5-1F927B91BA5F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43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08D0-9B4C-42AE-8606-4210E0AF81BE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01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78EA-B3E9-454B-969B-FE28D3F42DCE}" type="datetime1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792B8-4907-4832-B6DB-FFDFB27769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35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00" y="1440000"/>
            <a:ext cx="7772400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altLang="ja-JP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 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講義２ </a:t>
            </a:r>
            <a:r>
              <a:rPr lang="en-US" altLang="ja-JP" sz="4000" dirty="0" smtClean="0">
                <a:latin typeface="ＭＳ Ｐゴシック" panose="020B0600070205080204" pitchFamily="50" charset="-128"/>
              </a:rPr>
              <a:t>】</a:t>
            </a:r>
            <a:br>
              <a:rPr lang="en-US" altLang="ja-JP" sz="4000" dirty="0" smtClean="0">
                <a:latin typeface="ＭＳ Ｐゴシック" panose="020B0600070205080204" pitchFamily="50" charset="-128"/>
              </a:rPr>
            </a:br>
            <a:r>
              <a:rPr lang="en-US" altLang="ja-JP" sz="4000" dirty="0">
                <a:latin typeface="ＭＳ Ｐゴシック" panose="020B0600070205080204" pitchFamily="50" charset="-128"/>
              </a:rPr>
              <a:t/>
            </a:r>
            <a:br>
              <a:rPr lang="en-US" altLang="ja-JP" sz="4000" dirty="0">
                <a:latin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</a:rPr>
              <a:t>障害特性の理解と具体的な対応①</a:t>
            </a:r>
            <a:r>
              <a:rPr lang="en-US" altLang="ja-JP" sz="4000" dirty="0">
                <a:latin typeface="ＭＳ Ｐゴシック" panose="020B0600070205080204" pitchFamily="50" charset="-128"/>
              </a:rPr>
              <a:t/>
            </a:r>
            <a:br>
              <a:rPr lang="en-US" altLang="ja-JP" sz="4000" dirty="0">
                <a:latin typeface="ＭＳ Ｐゴシック" panose="020B0600070205080204" pitchFamily="50" charset="-128"/>
              </a:rPr>
            </a:br>
            <a:r>
              <a:rPr lang="ja-JP" altLang="en-US" sz="4000" dirty="0">
                <a:latin typeface="ＭＳ Ｐゴシック" panose="020B0600070205080204" pitchFamily="50" charset="-128"/>
              </a:rPr>
              <a:t>－その</a:t>
            </a:r>
            <a:r>
              <a:rPr lang="ja-JP" altLang="en-US" sz="4000" dirty="0" smtClean="0">
                <a:latin typeface="ＭＳ Ｐゴシック" panose="020B0600070205080204" pitchFamily="50" charset="-128"/>
              </a:rPr>
              <a:t>２</a:t>
            </a:r>
            <a:r>
              <a:rPr lang="ja-JP" altLang="en-US" sz="4000" dirty="0">
                <a:latin typeface="ＭＳ Ｐゴシック" panose="020B0600070205080204" pitchFamily="50" charset="-128"/>
              </a:rPr>
              <a:t>　</a:t>
            </a:r>
            <a:r>
              <a:rPr lang="ja-JP" altLang="en-US" sz="4000" dirty="0" smtClean="0">
                <a:latin typeface="ＭＳ Ｐゴシック" panose="020B0600070205080204" pitchFamily="50" charset="-128"/>
              </a:rPr>
              <a:t>気分</a:t>
            </a:r>
            <a:r>
              <a:rPr lang="ja-JP" altLang="en-US" sz="4000" dirty="0">
                <a:latin typeface="ＭＳ Ｐゴシック" panose="020B0600070205080204" pitchFamily="50" charset="-128"/>
              </a:rPr>
              <a:t>障害－</a:t>
            </a:r>
            <a:r>
              <a:rPr lang="en-US" altLang="ja-JP" sz="3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3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3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kumimoji="1" lang="ja-JP" altLang="en-US" sz="3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995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15616" y="897981"/>
            <a:ext cx="7324160" cy="3184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58880" y="6376243"/>
            <a:ext cx="2133600" cy="365125"/>
          </a:xfrm>
        </p:spPr>
        <p:txBody>
          <a:bodyPr/>
          <a:lstStyle/>
          <a:p>
            <a:fld id="{735792B8-4907-4832-B6DB-FFDFB277690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3999" y="252000"/>
            <a:ext cx="8136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prstClr val="black"/>
                </a:solidFill>
              </a:rPr>
              <a:t>（１）担当ヘルパーの悩みは・・・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1437082" y="1138764"/>
            <a:ext cx="5760000" cy="756000"/>
          </a:xfrm>
          <a:prstGeom prst="wedgeRoundRectCallout">
            <a:avLst>
              <a:gd name="adj1" fmla="val -55707"/>
              <a:gd name="adj2" fmla="val 51786"/>
              <a:gd name="adj3" fmla="val 16667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利用から３か月間が経ち、以前に比べて、だいぶ元気になったようなんだけど・・・時々、</a:t>
            </a:r>
          </a:p>
        </p:txBody>
      </p:sp>
      <p:pic>
        <p:nvPicPr>
          <p:cNvPr id="14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3" y="1969726"/>
            <a:ext cx="1330980" cy="2470497"/>
          </a:xfrm>
          <a:prstGeom prst="rect">
            <a:avLst/>
          </a:prstGeom>
        </p:spPr>
      </p:pic>
      <p:pic>
        <p:nvPicPr>
          <p:cNvPr id="16" name="コンテンツ プレースホルダ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20"/>
          <a:stretch/>
        </p:blipFill>
        <p:spPr>
          <a:xfrm>
            <a:off x="-2884" y="5127147"/>
            <a:ext cx="1394998" cy="1368152"/>
          </a:xfrm>
          <a:prstGeom prst="rect">
            <a:avLst/>
          </a:prstGeom>
        </p:spPr>
      </p:pic>
      <p:sp>
        <p:nvSpPr>
          <p:cNvPr id="2" name="角丸四角形吹き出し 1"/>
          <p:cNvSpPr/>
          <p:nvPr/>
        </p:nvSpPr>
        <p:spPr>
          <a:xfrm>
            <a:off x="1437082" y="2014824"/>
            <a:ext cx="5760000" cy="816044"/>
          </a:xfrm>
          <a:prstGeom prst="wedgeRoundRectCallout">
            <a:avLst>
              <a:gd name="adj1" fmla="val 57081"/>
              <a:gd name="adj2" fmla="val -35952"/>
              <a:gd name="adj3" fmla="val 16667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36000" rIns="180000" bIns="36000" rtlCol="0" anchor="ctr"/>
          <a:lstStyle/>
          <a:p>
            <a:r>
              <a:rPr lang="ja-JP" altLang="en-US" sz="2000" b="1" dirty="0">
                <a:solidFill>
                  <a:prstClr val="black"/>
                </a:solidFill>
              </a:rPr>
              <a:t>私なんて何年もブランクがあるのに、本当に就職なんてできるのかしら</a:t>
            </a:r>
            <a:r>
              <a:rPr lang="en-US" altLang="ja-JP" sz="2000" b="1" dirty="0">
                <a:solidFill>
                  <a:prstClr val="black"/>
                </a:solidFill>
              </a:rPr>
              <a:t>…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1389517" y="4128942"/>
            <a:ext cx="6120000" cy="1222206"/>
          </a:xfrm>
          <a:prstGeom prst="wedgeRoundRectCallout">
            <a:avLst>
              <a:gd name="adj1" fmla="val 53182"/>
              <a:gd name="adj2" fmla="val 7519"/>
              <a:gd name="adj3" fmla="val 16667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80000" bIns="0" rtlCol="0" anchor="ctr"/>
          <a:lstStyle/>
          <a:p>
            <a:r>
              <a:rPr lang="ja-JP" altLang="en-US" sz="2000" b="1" dirty="0">
                <a:solidFill>
                  <a:prstClr val="black"/>
                </a:solidFill>
              </a:rPr>
              <a:t>こんな私に付き合うのは、本当は嫌だと思ってるんじゃないですか</a:t>
            </a:r>
            <a:r>
              <a:rPr lang="ja-JP" altLang="en-US" sz="2000" b="1" dirty="0" smtClean="0">
                <a:solidFill>
                  <a:prstClr val="black"/>
                </a:solidFill>
              </a:rPr>
              <a:t>！</a:t>
            </a:r>
            <a:endParaRPr lang="en-US" altLang="ja-JP" sz="2000" b="1" dirty="0" smtClean="0">
              <a:solidFill>
                <a:prstClr val="black"/>
              </a:solidFill>
            </a:endParaRPr>
          </a:p>
          <a:p>
            <a:r>
              <a:rPr lang="ja-JP" altLang="en-US" sz="2000" b="1" dirty="0"/>
              <a:t>私のやり方と合わないので、もう来ないでください！</a:t>
            </a:r>
          </a:p>
          <a:p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987824" y="5487187"/>
            <a:ext cx="5544000" cy="10081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ヘルパー</a:t>
            </a:r>
            <a:r>
              <a:rPr lang="ja-JP" altLang="en-US" dirty="0">
                <a:solidFill>
                  <a:schemeClr val="tx1"/>
                </a:solidFill>
              </a:rPr>
              <a:t>として、私は、どう対応すればいいのかしら・・・？？</a:t>
            </a:r>
            <a:r>
              <a:rPr lang="ja-JP" altLang="en-US" dirty="0" smtClean="0">
                <a:solidFill>
                  <a:schemeClr val="tx1"/>
                </a:solidFill>
              </a:rPr>
              <a:t>？</a:t>
            </a: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19" name="Picture 2" descr="女性の表情のイラスト「泣いた顔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83" y="1837731"/>
            <a:ext cx="1254873" cy="15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角丸四角形吹き出し 20"/>
          <p:cNvSpPr/>
          <p:nvPr/>
        </p:nvSpPr>
        <p:spPr>
          <a:xfrm>
            <a:off x="4534116" y="3141692"/>
            <a:ext cx="2736304" cy="627613"/>
          </a:xfrm>
          <a:prstGeom prst="wedgeRoundRectCallout">
            <a:avLst>
              <a:gd name="adj1" fmla="val 61218"/>
              <a:gd name="adj2" fmla="val -55378"/>
              <a:gd name="adj3" fmla="val 16667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36000" rIns="180000" bIns="36000" rtlCol="0" anchor="ctr"/>
          <a:lstStyle/>
          <a:p>
            <a:r>
              <a:rPr lang="en-US" altLang="ja-JP" sz="2000" b="1" dirty="0"/>
              <a:t>…</a:t>
            </a:r>
            <a:r>
              <a:rPr lang="ja-JP" altLang="en-US" sz="2000" b="1" dirty="0"/>
              <a:t>死んでしまいたい</a:t>
            </a:r>
            <a:r>
              <a:rPr lang="en-US" altLang="ja-JP" sz="2000" b="1" dirty="0"/>
              <a:t>…</a:t>
            </a:r>
            <a:endParaRPr lang="ja-JP" altLang="en-US" sz="20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1634652" y="2996952"/>
            <a:ext cx="2587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と消え入りそうな声で言ったりするんです・・</a:t>
            </a:r>
            <a:r>
              <a:rPr lang="ja-JP" altLang="en-US" dirty="0" smtClean="0"/>
              <a:t>・</a:t>
            </a:r>
            <a:endParaRPr lang="ja-JP" altLang="en-US" dirty="0"/>
          </a:p>
          <a:p>
            <a:r>
              <a:rPr lang="ja-JP" altLang="en-US" dirty="0"/>
              <a:t>そうかと思えば、</a:t>
            </a:r>
          </a:p>
        </p:txBody>
      </p:sp>
      <p:pic>
        <p:nvPicPr>
          <p:cNvPr id="22" name="Picture 10" descr="女性の表情のイラスト「怒った顔」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62" y="3717032"/>
            <a:ext cx="1341514" cy="173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187624" y="5532401"/>
            <a:ext cx="1944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なんて急にイライラと怒ったりもするんです・・</a:t>
            </a:r>
            <a:r>
              <a:rPr lang="ja-JP" altLang="en-US" sz="1600" dirty="0" smtClean="0"/>
              <a:t>・</a:t>
            </a:r>
            <a:endParaRPr lang="en-US" altLang="ja-JP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8708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8339" y="980728"/>
            <a:ext cx="8807322" cy="574074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/>
              <a:t>　　　　</a:t>
            </a:r>
            <a:r>
              <a:rPr lang="ja-JP" altLang="en-US" sz="2400" dirty="0"/>
              <a:t>　</a:t>
            </a:r>
            <a:r>
              <a:rPr lang="ja-JP" altLang="en-US" sz="2000" b="1" dirty="0" smtClean="0"/>
              <a:t>そんな時の対応について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400" dirty="0" smtClean="0"/>
              <a:t>　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　　　　　　　　　　　　　　　　　　　　　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</a:t>
            </a:r>
            <a:endParaRPr lang="en-US" altLang="ja-JP" sz="1400" dirty="0"/>
          </a:p>
          <a:p>
            <a:pPr marL="0" indent="0">
              <a:buNone/>
            </a:pPr>
            <a:r>
              <a:rPr lang="ja-JP" altLang="en-US" sz="1400" dirty="0" smtClean="0"/>
              <a:t>　　　　　　　　　　　　　　　　　　　　　　　　　　　　　　　　　　　　　　　　</a:t>
            </a:r>
            <a:endParaRPr lang="en-US" altLang="ja-JP" sz="1400" dirty="0" smtClean="0"/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lang="en-US" altLang="ja-JP" sz="1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　　</a:t>
            </a:r>
            <a:endParaRPr kumimoji="1"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735792B8-4907-4832-B6DB-FFDFB277690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415243" y="3015035"/>
            <a:ext cx="3210062" cy="1442591"/>
          </a:xfrm>
          <a:prstGeom prst="rect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prstClr val="black"/>
                </a:solidFill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</a:t>
            </a: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なんて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何年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もブランクがある</a:t>
            </a: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のに、就職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なんてできるのかしら</a:t>
            </a:r>
            <a:r>
              <a:rPr lang="en-US" altLang="ja-JP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 </a:t>
            </a:r>
            <a:r>
              <a:rPr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死んでしまいたい</a:t>
            </a:r>
            <a:r>
              <a:rPr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</a:p>
          <a:p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不安、焦燥、絶望</a:t>
            </a:r>
            <a:r>
              <a:rPr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</p:txBody>
      </p:sp>
      <p:sp>
        <p:nvSpPr>
          <p:cNvPr id="5" name="円/楕円 4"/>
          <p:cNvSpPr/>
          <p:nvPr/>
        </p:nvSpPr>
        <p:spPr>
          <a:xfrm>
            <a:off x="5059280" y="2836059"/>
            <a:ext cx="3748400" cy="179201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心から話に耳を</a:t>
            </a: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傾ける</a:t>
            </a:r>
            <a:endParaRPr lang="ja-JP" altLang="en-US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説得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しようとせず</a:t>
            </a: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　辛い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気持ちに共感</a:t>
            </a: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ja-JP" altLang="en-US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957532" y="4702508"/>
            <a:ext cx="3839348" cy="179201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tIns="72000" rtlCol="0" anchor="ctr"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不可解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な言動は</a:t>
            </a: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　　その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背景や症状の存在</a:t>
            </a: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を考える</a:t>
            </a:r>
            <a:endParaRPr lang="ja-JP" altLang="en-US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への攻撃ではない場合</a:t>
            </a: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もある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</a:t>
            </a: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en-US" altLang="ja-JP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知っておく</a:t>
            </a:r>
            <a:endParaRPr lang="ja-JP" altLang="en-US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0000" y="252000"/>
            <a:ext cx="8136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（２）相談支援専門員からの助言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266510" y="1468345"/>
            <a:ext cx="7625970" cy="122376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pPr lvl="0" indent="216000" algn="just">
              <a:spcBef>
                <a:spcPct val="20000"/>
              </a:spcBef>
            </a:pPr>
            <a:r>
              <a:rPr lang="ja-JP" altLang="en-US" sz="2200" dirty="0">
                <a:solidFill>
                  <a:prstClr val="black"/>
                </a:solidFill>
              </a:rPr>
              <a:t>急性期を抜けると、調子の良い日と悪い日が波のように</a:t>
            </a:r>
            <a:r>
              <a:rPr lang="ja-JP" altLang="en-US" sz="2200" dirty="0" smtClean="0">
                <a:solidFill>
                  <a:prstClr val="black"/>
                </a:solidFill>
              </a:rPr>
              <a:t>訪</a:t>
            </a:r>
            <a:r>
              <a:rPr lang="ja-JP" altLang="en-US" sz="2200" dirty="0">
                <a:solidFill>
                  <a:prstClr val="black"/>
                </a:solidFill>
              </a:rPr>
              <a:t>　　　　　れます。病状に変化があるのも精神障害者の特徴です。</a:t>
            </a:r>
            <a:r>
              <a:rPr lang="ja-JP" altLang="en-US" sz="2200" dirty="0" smtClean="0">
                <a:solidFill>
                  <a:prstClr val="black"/>
                </a:solidFill>
              </a:rPr>
              <a:t>支援</a:t>
            </a:r>
            <a:r>
              <a:rPr lang="ja-JP" altLang="en-US" sz="2200" dirty="0">
                <a:solidFill>
                  <a:prstClr val="black"/>
                </a:solidFill>
              </a:rPr>
              <a:t>　　　　　者も一喜一憂せず、落ち着いて対応しましょう。例えば</a:t>
            </a:r>
            <a:r>
              <a:rPr lang="en-US" altLang="ja-JP" sz="2200" dirty="0" smtClean="0">
                <a:solidFill>
                  <a:prstClr val="black"/>
                </a:solidFill>
              </a:rPr>
              <a:t>…</a:t>
            </a:r>
            <a:endParaRPr lang="en-US" altLang="ja-JP" sz="2200" dirty="0">
              <a:solidFill>
                <a:prstClr val="black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425000" y="4532065"/>
            <a:ext cx="3210062" cy="1793357"/>
          </a:xfrm>
          <a:prstGeom prst="rect">
            <a:avLst/>
          </a:prstGeom>
          <a:ln w="317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prstClr val="black"/>
                </a:solidFill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こんな私につき合うのは本当は嫌だと思ってるんじゃないですか！</a:t>
            </a:r>
            <a:r>
              <a:rPr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</a:p>
          <a:p>
            <a:r>
              <a:rPr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私のやり方と合わないのでもう来ないでください！</a:t>
            </a:r>
            <a:r>
              <a:rPr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</a:p>
          <a:p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⇒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自己嫌悪、怒り、拒絶</a:t>
            </a:r>
            <a:r>
              <a:rPr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lang="en-US" altLang="ja-JP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3" name="コンテンツ プレースホルダ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20"/>
          <a:stretch/>
        </p:blipFill>
        <p:spPr>
          <a:xfrm>
            <a:off x="4511411" y="3089474"/>
            <a:ext cx="1394998" cy="1368152"/>
          </a:xfrm>
          <a:prstGeom prst="rect">
            <a:avLst/>
          </a:prstGeom>
        </p:spPr>
      </p:pic>
      <p:pic>
        <p:nvPicPr>
          <p:cNvPr id="24" name="コンテンツ プレースホルダ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20"/>
          <a:stretch/>
        </p:blipFill>
        <p:spPr>
          <a:xfrm>
            <a:off x="4476570" y="4977910"/>
            <a:ext cx="1394998" cy="136815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1702" r="21554" b="41599"/>
          <a:stretch/>
        </p:blipFill>
        <p:spPr>
          <a:xfrm>
            <a:off x="92663" y="1236042"/>
            <a:ext cx="1120126" cy="1728186"/>
          </a:xfrm>
          <a:prstGeom prst="rect">
            <a:avLst/>
          </a:prstGeom>
        </p:spPr>
      </p:pic>
      <p:pic>
        <p:nvPicPr>
          <p:cNvPr id="15" name="Picture 8" descr="http://4.bp.blogspot.com/-vbXwsLSxbKE/VZ-TnT82GUI/AAAAAAAAvSg/PoAbuXUMILs/s800/woman04_cr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1" y="3117020"/>
            <a:ext cx="1096031" cy="14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女性の表情のイラスト「怒った顔」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1" y="4966801"/>
            <a:ext cx="1076931" cy="13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9288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04000" y="881396"/>
            <a:ext cx="8136000" cy="3024000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vert="horz" lIns="1404000" tIns="108000" rIns="360000" bIns="108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「</a:t>
            </a:r>
            <a:r>
              <a:rPr lang="ja-JP" altLang="en-US" sz="2000" dirty="0">
                <a:solidFill>
                  <a:prstClr val="black"/>
                </a:solidFill>
                <a:latin typeface="+mn-ea"/>
              </a:rPr>
              <a:t>だいぶ動けるようになってきて、デイケアへも順調</a:t>
            </a: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に</a:t>
            </a:r>
            <a:r>
              <a:rPr lang="ja-JP" altLang="en-US" sz="2000" dirty="0">
                <a:solidFill>
                  <a:prstClr val="black"/>
                </a:solidFill>
                <a:latin typeface="+mn-ea"/>
              </a:rPr>
              <a:t>　　　通えている。でもまだ</a:t>
            </a: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週３回</a:t>
            </a:r>
            <a:r>
              <a:rPr lang="ja-JP" altLang="en-US" sz="2000" dirty="0">
                <a:solidFill>
                  <a:prstClr val="black"/>
                </a:solidFill>
                <a:latin typeface="+mn-ea"/>
              </a:rPr>
              <a:t>だし、いつになったら</a:t>
            </a: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働けるよう</a:t>
            </a:r>
            <a:r>
              <a:rPr lang="ja-JP" altLang="en-US" sz="2000" dirty="0">
                <a:solidFill>
                  <a:prstClr val="black"/>
                </a:solidFill>
                <a:latin typeface="+mn-ea"/>
              </a:rPr>
              <a:t>になるのかしら・・・このまま一生、生活保護か</a:t>
            </a: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もしれない・</a:t>
            </a:r>
            <a:r>
              <a:rPr lang="ja-JP" altLang="en-US" sz="2000" dirty="0">
                <a:solidFill>
                  <a:prstClr val="black"/>
                </a:solidFill>
                <a:latin typeface="+mn-ea"/>
              </a:rPr>
              <a:t>・・</a:t>
            </a: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」</a:t>
            </a:r>
            <a:endParaRPr lang="en-US" altLang="ja-JP" sz="2000" dirty="0" smtClean="0">
              <a:solidFill>
                <a:prstClr val="black"/>
              </a:solidFill>
              <a:latin typeface="+mn-ea"/>
            </a:endParaRPr>
          </a:p>
          <a:p>
            <a:pPr algn="just"/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「ヘルパーさんはいつも明るくて家事を助けてくれるのでありがたいけど・・・調子が悪いと寝てばかりの私の事を、怠けていると思っていないかしら・・・私も前はあんなふうに動けていたのに・・・どうして自分だけこんな病気に・・・」</a:t>
            </a:r>
            <a:endParaRPr lang="ja-JP" altLang="en-US" sz="20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000" y="4050206"/>
            <a:ext cx="8136000" cy="1547682"/>
          </a:xfrm>
          <a:ln w="38100">
            <a:solidFill>
              <a:schemeClr val="accent3"/>
            </a:solidFill>
          </a:ln>
        </p:spPr>
        <p:txBody>
          <a:bodyPr lIns="1440000" tIns="108000" bIns="108000">
            <a:noAutofit/>
          </a:bodyPr>
          <a:lstStyle/>
          <a:p>
            <a:pPr marL="0" indent="0" algn="just">
              <a:buNone/>
            </a:pPr>
            <a:r>
              <a:rPr lang="ja-JP" altLang="en-US" sz="2000" dirty="0" smtClean="0">
                <a:latin typeface="+mn-ea"/>
              </a:rPr>
              <a:t>不安</a:t>
            </a:r>
            <a:r>
              <a:rPr lang="ja-JP" altLang="en-US" sz="2000" dirty="0">
                <a:latin typeface="+mn-ea"/>
              </a:rPr>
              <a:t>や焦りの気持ちがいろいろな言葉になって</a:t>
            </a:r>
            <a:r>
              <a:rPr lang="ja-JP" altLang="en-US" sz="2000" dirty="0" smtClean="0">
                <a:latin typeface="+mn-ea"/>
              </a:rPr>
              <a:t>表れます。</a:t>
            </a:r>
            <a:endParaRPr lang="en-US" altLang="ja-JP" sz="2000" dirty="0">
              <a:latin typeface="+mn-ea"/>
            </a:endParaRPr>
          </a:p>
          <a:p>
            <a:pPr marL="0" indent="0" algn="just">
              <a:buNone/>
            </a:pPr>
            <a:r>
              <a:rPr lang="en-US" altLang="ja-JP" sz="2000" dirty="0" smtClean="0">
                <a:latin typeface="+mn-ea"/>
              </a:rPr>
              <a:t>『 </a:t>
            </a:r>
            <a:r>
              <a:rPr lang="ja-JP" altLang="en-US" sz="2000" dirty="0" smtClean="0">
                <a:latin typeface="+mn-ea"/>
              </a:rPr>
              <a:t>死にたい </a:t>
            </a:r>
            <a:r>
              <a:rPr lang="en-US" altLang="ja-JP" sz="2000" dirty="0" smtClean="0">
                <a:latin typeface="+mn-ea"/>
              </a:rPr>
              <a:t>』 </a:t>
            </a:r>
            <a:r>
              <a:rPr lang="ja-JP" altLang="en-US" sz="2000" dirty="0" smtClean="0">
                <a:latin typeface="+mn-ea"/>
              </a:rPr>
              <a:t>と</a:t>
            </a:r>
            <a:r>
              <a:rPr lang="ja-JP" altLang="en-US" sz="2000" dirty="0">
                <a:latin typeface="+mn-ea"/>
              </a:rPr>
              <a:t>いう発言</a:t>
            </a:r>
            <a:r>
              <a:rPr lang="ja-JP" altLang="en-US" sz="2000" dirty="0" smtClean="0">
                <a:latin typeface="+mn-ea"/>
              </a:rPr>
              <a:t>や </a:t>
            </a:r>
            <a:r>
              <a:rPr lang="en-US" altLang="ja-JP" sz="2000" dirty="0" smtClean="0">
                <a:latin typeface="+mn-ea"/>
              </a:rPr>
              <a:t>『 </a:t>
            </a:r>
            <a:r>
              <a:rPr lang="ja-JP" altLang="en-US" sz="2000" dirty="0" smtClean="0">
                <a:latin typeface="+mn-ea"/>
              </a:rPr>
              <a:t>怒り </a:t>
            </a:r>
            <a:r>
              <a:rPr lang="en-US" altLang="ja-JP" sz="2000" dirty="0" smtClean="0">
                <a:latin typeface="+mn-ea"/>
              </a:rPr>
              <a:t>』</a:t>
            </a:r>
            <a:r>
              <a:rPr lang="ja-JP" altLang="en-US" sz="2000" dirty="0" smtClean="0">
                <a:latin typeface="+mn-ea"/>
              </a:rPr>
              <a:t> </a:t>
            </a:r>
            <a:r>
              <a:rPr lang="ja-JP" altLang="en-US" sz="2000" dirty="0">
                <a:latin typeface="+mn-ea"/>
              </a:rPr>
              <a:t>をそのまま</a:t>
            </a:r>
            <a:r>
              <a:rPr lang="ja-JP" altLang="en-US" sz="2000" dirty="0" smtClean="0">
                <a:latin typeface="+mn-ea"/>
              </a:rPr>
              <a:t>受け入れる</a:t>
            </a:r>
            <a:r>
              <a:rPr lang="en-US" altLang="ja-JP" sz="2000" dirty="0" smtClean="0">
                <a:latin typeface="+mn-ea"/>
              </a:rPr>
              <a:t/>
            </a:r>
            <a:br>
              <a:rPr lang="en-US" altLang="ja-JP" sz="2000" dirty="0" smtClean="0">
                <a:latin typeface="+mn-ea"/>
              </a:rPr>
            </a:br>
            <a:r>
              <a:rPr lang="ja-JP" altLang="en-US" sz="2000" dirty="0" smtClean="0">
                <a:latin typeface="+mn-ea"/>
              </a:rPr>
              <a:t>こと</a:t>
            </a:r>
            <a:r>
              <a:rPr lang="ja-JP" altLang="en-US" sz="2000" dirty="0">
                <a:latin typeface="+mn-ea"/>
              </a:rPr>
              <a:t>はできませんが、辛さを受け止める、言動を理解しよう</a:t>
            </a:r>
            <a:r>
              <a:rPr lang="ja-JP" altLang="en-US" sz="2000" dirty="0" smtClean="0">
                <a:latin typeface="+mn-ea"/>
              </a:rPr>
              <a:t>と</a:t>
            </a:r>
            <a:r>
              <a:rPr lang="en-US" altLang="ja-JP" sz="2000" dirty="0" smtClean="0">
                <a:latin typeface="+mn-ea"/>
              </a:rPr>
              <a:t/>
            </a:r>
            <a:br>
              <a:rPr lang="en-US" altLang="ja-JP" sz="2000" dirty="0" smtClean="0">
                <a:latin typeface="+mn-ea"/>
              </a:rPr>
            </a:br>
            <a:r>
              <a:rPr lang="ja-JP" altLang="en-US" sz="2000" dirty="0" smtClean="0">
                <a:latin typeface="+mn-ea"/>
              </a:rPr>
              <a:t>する</a:t>
            </a:r>
            <a:r>
              <a:rPr lang="ja-JP" altLang="en-US" sz="2000" dirty="0">
                <a:latin typeface="+mn-ea"/>
              </a:rPr>
              <a:t>姿勢が必要とされて</a:t>
            </a:r>
            <a:r>
              <a:rPr lang="ja-JP" altLang="en-US" sz="2000" dirty="0" smtClean="0">
                <a:latin typeface="+mn-ea"/>
              </a:rPr>
              <a:t>います</a:t>
            </a:r>
            <a:endParaRPr lang="en-US" altLang="ja-JP" sz="20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4000" y="188640"/>
            <a:ext cx="8136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（３</a:t>
            </a:r>
            <a:r>
              <a:rPr lang="ja-JP" altLang="en-US" sz="3200" dirty="0" smtClean="0"/>
              <a:t>）Ｂさん</a:t>
            </a:r>
            <a:r>
              <a:rPr lang="ja-JP" altLang="en-US" sz="3200" dirty="0"/>
              <a:t>の心の声は・・・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1702" r="21554" b="41599"/>
          <a:stretch/>
        </p:blipFill>
        <p:spPr>
          <a:xfrm>
            <a:off x="736320" y="4100127"/>
            <a:ext cx="924104" cy="1425753"/>
          </a:xfrm>
          <a:prstGeom prst="rect">
            <a:avLst/>
          </a:prstGeom>
        </p:spPr>
      </p:pic>
      <p:pic>
        <p:nvPicPr>
          <p:cNvPr id="14" name="Picture 2" descr="女性の表情のイラスト「泣いた顔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1603316"/>
            <a:ext cx="138874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女性の表情のイラスト「怒った顔」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25" y="5373217"/>
            <a:ext cx="102827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雲形吹き出し 15"/>
          <p:cNvSpPr/>
          <p:nvPr/>
        </p:nvSpPr>
        <p:spPr>
          <a:xfrm>
            <a:off x="2699792" y="5688050"/>
            <a:ext cx="3528392" cy="1053318"/>
          </a:xfrm>
          <a:prstGeom prst="cloudCallout">
            <a:avLst>
              <a:gd name="adj1" fmla="val -59281"/>
              <a:gd name="adj2" fmla="val -27033"/>
            </a:avLst>
          </a:prstGeom>
          <a:solidFill>
            <a:srgbClr val="FAF0F0"/>
          </a:solidFill>
          <a:ln w="317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怒っている時は、困っているんです！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7841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3212976"/>
            <a:ext cx="8136000" cy="357301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ja-JP" sz="4500" b="1" dirty="0" smtClean="0">
                <a:latin typeface="+mn-ea"/>
              </a:rPr>
              <a:t>【 </a:t>
            </a:r>
            <a:r>
              <a:rPr lang="ja-JP" altLang="en-US" sz="4500" b="1" dirty="0" smtClean="0">
                <a:latin typeface="+mn-ea"/>
              </a:rPr>
              <a:t>生育歴 </a:t>
            </a:r>
            <a:r>
              <a:rPr lang="en-US" altLang="ja-JP" sz="4500" b="1" dirty="0" smtClean="0">
                <a:latin typeface="+mn-ea"/>
              </a:rPr>
              <a:t>】</a:t>
            </a:r>
          </a:p>
          <a:p>
            <a:pPr marL="741600">
              <a:spcBef>
                <a:spcPts val="600"/>
              </a:spcBef>
            </a:pPr>
            <a:r>
              <a:rPr lang="ja-JP" altLang="en-US" sz="5000" dirty="0">
                <a:latin typeface="+mn-ea"/>
              </a:rPr>
              <a:t>専門学校卒後、総合病院の病棟勤務</a:t>
            </a:r>
            <a:r>
              <a:rPr lang="ja-JP" altLang="en-US" sz="5000" dirty="0" smtClean="0">
                <a:latin typeface="+mn-ea"/>
              </a:rPr>
              <a:t>。</a:t>
            </a:r>
            <a:r>
              <a:rPr lang="en-US" altLang="ja-JP" sz="5000" dirty="0" smtClean="0">
                <a:latin typeface="+mn-ea"/>
              </a:rPr>
              <a:t>30</a:t>
            </a:r>
            <a:r>
              <a:rPr lang="ja-JP" altLang="en-US" sz="5000" dirty="0" smtClean="0">
                <a:latin typeface="+mn-ea"/>
              </a:rPr>
              <a:t>歳</a:t>
            </a:r>
            <a:r>
              <a:rPr lang="ja-JP" altLang="en-US" sz="5000" dirty="0">
                <a:latin typeface="+mn-ea"/>
              </a:rPr>
              <a:t>より管理</a:t>
            </a:r>
            <a:r>
              <a:rPr lang="ja-JP" altLang="en-US" sz="5000" dirty="0" smtClean="0">
                <a:latin typeface="+mn-ea"/>
              </a:rPr>
              <a:t>職</a:t>
            </a:r>
            <a:endParaRPr lang="en-US" altLang="ja-JP" sz="5000" dirty="0" smtClean="0">
              <a:latin typeface="+mn-ea"/>
            </a:endParaRPr>
          </a:p>
          <a:p>
            <a:pPr marL="741600">
              <a:spcBef>
                <a:spcPts val="600"/>
              </a:spcBef>
            </a:pPr>
            <a:r>
              <a:rPr lang="en-US" altLang="ja-JP" sz="5000" dirty="0" smtClean="0">
                <a:latin typeface="+mn-ea"/>
              </a:rPr>
              <a:t>35</a:t>
            </a:r>
            <a:r>
              <a:rPr lang="ja-JP" altLang="en-US" sz="5000" dirty="0" smtClean="0">
                <a:latin typeface="+mn-ea"/>
              </a:rPr>
              <a:t>歳</a:t>
            </a:r>
            <a:r>
              <a:rPr lang="ja-JP" altLang="en-US" sz="5000" dirty="0">
                <a:latin typeface="+mn-ea"/>
              </a:rPr>
              <a:t>で結婚。挙子なし。共働き。頑張り屋で責任感が</a:t>
            </a:r>
            <a:r>
              <a:rPr lang="ja-JP" altLang="en-US" sz="5000" dirty="0" smtClean="0">
                <a:latin typeface="+mn-ea"/>
              </a:rPr>
              <a:t>強い</a:t>
            </a:r>
            <a:endParaRPr lang="ja-JP" altLang="en-US" sz="5000" dirty="0">
              <a:latin typeface="+mn-ea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5000" b="1" dirty="0" smtClean="0">
                <a:latin typeface="+mn-ea"/>
              </a:rPr>
              <a:t>【 </a:t>
            </a:r>
            <a:r>
              <a:rPr lang="ja-JP" altLang="en-US" sz="5000" b="1" dirty="0" smtClean="0">
                <a:latin typeface="+mn-ea"/>
              </a:rPr>
              <a:t>病　歴 </a:t>
            </a:r>
            <a:r>
              <a:rPr lang="en-US" altLang="ja-JP" sz="5000" b="1" dirty="0" smtClean="0">
                <a:latin typeface="+mn-ea"/>
              </a:rPr>
              <a:t>】</a:t>
            </a:r>
          </a:p>
          <a:p>
            <a:pPr marL="741600">
              <a:lnSpc>
                <a:spcPts val="2400"/>
              </a:lnSpc>
              <a:spcBef>
                <a:spcPts val="600"/>
              </a:spcBef>
            </a:pPr>
            <a:r>
              <a:rPr lang="ja-JP" altLang="en-US" sz="5000" dirty="0">
                <a:latin typeface="+mn-ea"/>
              </a:rPr>
              <a:t>管理職となり他職種との調整、患者家族への対応が増え</a:t>
            </a:r>
            <a:r>
              <a:rPr lang="ja-JP" altLang="en-US" sz="5000" dirty="0" smtClean="0">
                <a:latin typeface="+mn-ea"/>
              </a:rPr>
              <a:t>ストレス</a:t>
            </a:r>
            <a:r>
              <a:rPr lang="en-US" altLang="ja-JP" sz="5000" dirty="0" smtClean="0">
                <a:latin typeface="+mn-ea"/>
              </a:rPr>
              <a:t/>
            </a:r>
            <a:br>
              <a:rPr lang="en-US" altLang="ja-JP" sz="5000" dirty="0" smtClean="0">
                <a:latin typeface="+mn-ea"/>
              </a:rPr>
            </a:br>
            <a:r>
              <a:rPr lang="ja-JP" altLang="en-US" sz="5000" dirty="0" smtClean="0">
                <a:latin typeface="+mn-ea"/>
              </a:rPr>
              <a:t>フル</a:t>
            </a:r>
            <a:r>
              <a:rPr lang="ja-JP" altLang="en-US" sz="5000" dirty="0">
                <a:latin typeface="+mn-ea"/>
              </a:rPr>
              <a:t>な状態に</a:t>
            </a:r>
            <a:r>
              <a:rPr lang="ja-JP" altLang="en-US" sz="5000" dirty="0" smtClean="0">
                <a:latin typeface="+mn-ea"/>
              </a:rPr>
              <a:t>陥る</a:t>
            </a:r>
            <a:endParaRPr lang="en-US" altLang="ja-JP" sz="5000" dirty="0" smtClean="0">
              <a:latin typeface="+mn-ea"/>
            </a:endParaRPr>
          </a:p>
          <a:p>
            <a:pPr marL="741600">
              <a:lnSpc>
                <a:spcPts val="2400"/>
              </a:lnSpc>
              <a:spcBef>
                <a:spcPts val="600"/>
              </a:spcBef>
            </a:pPr>
            <a:r>
              <a:rPr lang="ja-JP" altLang="en-US" sz="5000" dirty="0">
                <a:latin typeface="+mn-ea"/>
              </a:rPr>
              <a:t>夜勤明けでも調整や対応に奔走する状態がしばらく続いたある日、帰宅せず、家族から捜索願が出される。隣県で保護されるが</a:t>
            </a:r>
            <a:r>
              <a:rPr lang="ja-JP" altLang="en-US" sz="5000" dirty="0" smtClean="0">
                <a:latin typeface="+mn-ea"/>
              </a:rPr>
              <a:t>間断</a:t>
            </a:r>
            <a:r>
              <a:rPr lang="en-US" altLang="ja-JP" sz="5000" dirty="0" smtClean="0">
                <a:latin typeface="+mn-ea"/>
              </a:rPr>
              <a:t/>
            </a:r>
            <a:br>
              <a:rPr lang="en-US" altLang="ja-JP" sz="5000" dirty="0" smtClean="0">
                <a:latin typeface="+mn-ea"/>
              </a:rPr>
            </a:br>
            <a:r>
              <a:rPr lang="ja-JP" altLang="en-US" sz="5000" dirty="0" smtClean="0">
                <a:latin typeface="+mn-ea"/>
              </a:rPr>
              <a:t>なく</a:t>
            </a:r>
            <a:r>
              <a:rPr lang="ja-JP" altLang="en-US" sz="5000" dirty="0">
                <a:latin typeface="+mn-ea"/>
              </a:rPr>
              <a:t>しゃべり続ける、警察官を殴るなどしたため精神保健</a:t>
            </a:r>
            <a:r>
              <a:rPr lang="ja-JP" altLang="en-US" sz="5000" dirty="0" smtClean="0">
                <a:latin typeface="+mn-ea"/>
              </a:rPr>
              <a:t>福祉法</a:t>
            </a:r>
            <a:r>
              <a:rPr lang="en-US" altLang="ja-JP" sz="5000" dirty="0" smtClean="0">
                <a:latin typeface="+mn-ea"/>
              </a:rPr>
              <a:t>23</a:t>
            </a:r>
            <a:r>
              <a:rPr lang="ja-JP" altLang="en-US" sz="5000" dirty="0" smtClean="0">
                <a:latin typeface="+mn-ea"/>
              </a:rPr>
              <a:t>条</a:t>
            </a:r>
            <a:r>
              <a:rPr lang="ja-JP" altLang="en-US" sz="5000" dirty="0">
                <a:latin typeface="+mn-ea"/>
              </a:rPr>
              <a:t>による通報となり措置入院と</a:t>
            </a:r>
            <a:r>
              <a:rPr lang="ja-JP" altLang="en-US" sz="5000" dirty="0" smtClean="0">
                <a:latin typeface="+mn-ea"/>
              </a:rPr>
              <a:t>なった</a:t>
            </a:r>
            <a:endParaRPr lang="en-US" altLang="ja-JP" sz="5000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12521" y="6419829"/>
            <a:ext cx="2133600" cy="365125"/>
          </a:xfrm>
        </p:spPr>
        <p:txBody>
          <a:bodyPr/>
          <a:lstStyle/>
          <a:p>
            <a:fld id="{735792B8-4907-4832-B6DB-FFDFB277690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683568" y="980728"/>
            <a:ext cx="6287359" cy="2023716"/>
          </a:xfrm>
          <a:prstGeom prst="wedgeRoundRectCallout">
            <a:avLst>
              <a:gd name="adj1" fmla="val 56850"/>
              <a:gd name="adj2" fmla="val 43548"/>
              <a:gd name="adj3" fmla="val 16667"/>
            </a:avLst>
          </a:prstGeom>
          <a:ln w="317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180000" rIns="360000" bIns="180000" rtlCol="0" anchor="ctr"/>
          <a:lstStyle/>
          <a:p>
            <a:pPr indent="216000" algn="just"/>
            <a:r>
              <a:rPr lang="ja-JP" altLang="en-US" sz="2000" dirty="0">
                <a:solidFill>
                  <a:prstClr val="black"/>
                </a:solidFill>
                <a:latin typeface="+mn-ea"/>
              </a:rPr>
              <a:t>妻と二人暮らし。看護師として働き家計を支えていましたが</a:t>
            </a: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、</a:t>
            </a:r>
            <a:r>
              <a:rPr lang="en-US" altLang="ja-JP" sz="2000" dirty="0" smtClean="0">
                <a:solidFill>
                  <a:prstClr val="black"/>
                </a:solidFill>
                <a:latin typeface="+mn-ea"/>
              </a:rPr>
              <a:t>33</a:t>
            </a: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歳</a:t>
            </a:r>
            <a:r>
              <a:rPr lang="ja-JP" altLang="en-US" sz="2000" dirty="0">
                <a:solidFill>
                  <a:prstClr val="black"/>
                </a:solidFill>
                <a:latin typeface="+mn-ea"/>
              </a:rPr>
              <a:t>で発症し休職、復職を繰り返し、昨年退職しました</a:t>
            </a: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。</a:t>
            </a:r>
            <a:endParaRPr lang="en-US" altLang="ja-JP" sz="2000" dirty="0" smtClean="0">
              <a:solidFill>
                <a:prstClr val="black"/>
              </a:solidFill>
              <a:latin typeface="+mn-ea"/>
            </a:endParaRPr>
          </a:p>
          <a:p>
            <a:pPr indent="216000" algn="just"/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しばらく</a:t>
            </a:r>
            <a:r>
              <a:rPr lang="ja-JP" altLang="en-US" sz="2000" dirty="0">
                <a:solidFill>
                  <a:prstClr val="black"/>
                </a:solidFill>
                <a:latin typeface="+mn-ea"/>
              </a:rPr>
              <a:t>作業所に通っていましたが、主治医</a:t>
            </a: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の</a:t>
            </a:r>
            <a:r>
              <a:rPr lang="en-US" altLang="ja-JP" sz="2000" dirty="0" smtClean="0">
                <a:solidFill>
                  <a:prstClr val="black"/>
                </a:solidFill>
                <a:latin typeface="+mn-ea"/>
              </a:rPr>
              <a:t/>
            </a:r>
            <a:br>
              <a:rPr lang="en-US" altLang="ja-JP" sz="2000" dirty="0" smtClean="0">
                <a:solidFill>
                  <a:prstClr val="black"/>
                </a:solidFill>
                <a:latin typeface="+mn-ea"/>
              </a:rPr>
            </a:b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許可</a:t>
            </a:r>
            <a:r>
              <a:rPr lang="ja-JP" altLang="en-US" sz="2000" dirty="0">
                <a:solidFill>
                  <a:prstClr val="black"/>
                </a:solidFill>
                <a:latin typeface="+mn-ea"/>
              </a:rPr>
              <a:t>も出たので再就職を目指し、就労移行</a:t>
            </a: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支援</a:t>
            </a:r>
            <a:r>
              <a:rPr lang="en-US" altLang="ja-JP" sz="2000" dirty="0" smtClean="0">
                <a:solidFill>
                  <a:prstClr val="black"/>
                </a:solidFill>
                <a:latin typeface="+mn-ea"/>
              </a:rPr>
              <a:t/>
            </a:r>
            <a:br>
              <a:rPr lang="en-US" altLang="ja-JP" sz="2000" dirty="0" smtClean="0">
                <a:solidFill>
                  <a:prstClr val="black"/>
                </a:solidFill>
                <a:latin typeface="+mn-ea"/>
              </a:rPr>
            </a:b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事業所</a:t>
            </a:r>
            <a:r>
              <a:rPr lang="ja-JP" altLang="en-US" sz="2000" dirty="0">
                <a:solidFill>
                  <a:prstClr val="black"/>
                </a:solidFill>
                <a:latin typeface="+mn-ea"/>
              </a:rPr>
              <a:t>に通って</a:t>
            </a:r>
            <a:r>
              <a:rPr lang="ja-JP" altLang="en-US" sz="2000" dirty="0" smtClean="0">
                <a:solidFill>
                  <a:prstClr val="black"/>
                </a:solidFill>
                <a:latin typeface="+mn-ea"/>
              </a:rPr>
              <a:t>います</a:t>
            </a:r>
            <a:endParaRPr lang="ja-JP" altLang="en-US" sz="20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540000" y="260648"/>
            <a:ext cx="8424488" cy="855399"/>
          </a:xfrm>
        </p:spPr>
        <p:txBody>
          <a:bodyPr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ja-JP" altLang="en-US" sz="2700" b="1" dirty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事例紹介</a:t>
            </a:r>
            <a:r>
              <a:rPr lang="ja-JP" altLang="en-US" sz="2700" b="1" dirty="0" smtClean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② </a:t>
            </a:r>
            <a:r>
              <a:rPr lang="en-US" altLang="ja-JP" sz="2700" b="1" dirty="0" smtClean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: </a:t>
            </a:r>
            <a:r>
              <a:rPr lang="ja-JP" altLang="en-US" sz="2700" b="1" dirty="0" smtClean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４</a:t>
            </a:r>
            <a:r>
              <a:rPr lang="ja-JP" altLang="en-US" sz="2700" b="1" dirty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０</a:t>
            </a:r>
            <a:r>
              <a:rPr lang="ja-JP" altLang="en-US" sz="2700" b="1" dirty="0" smtClean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代</a:t>
            </a:r>
            <a:r>
              <a:rPr lang="ja-JP" altLang="en-US" sz="2700" b="1" dirty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男性で双極性障害</a:t>
            </a:r>
            <a:r>
              <a:rPr lang="ja-JP" altLang="en-US" sz="2700" b="1" dirty="0" smtClean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のＣさん</a:t>
            </a:r>
            <a:r>
              <a:rPr lang="ja-JP" altLang="en-US" sz="2700" b="1" dirty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の場合</a:t>
            </a:r>
            <a:endParaRPr kumimoji="1" lang="ja-JP" altLang="en-US" sz="2700" b="1" dirty="0">
              <a:latin typeface="+mn-ea"/>
              <a:ea typeface="+mn-ea"/>
            </a:endParaRPr>
          </a:p>
        </p:txBody>
      </p:sp>
      <p:pic>
        <p:nvPicPr>
          <p:cNvPr id="9" name="Picture 8" descr="中年男性の表情のイラスト「泣いた顔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33" y="1459915"/>
            <a:ext cx="1848641" cy="21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5027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15616" y="897981"/>
            <a:ext cx="7324160" cy="31842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30888" y="6376243"/>
            <a:ext cx="2133600" cy="365125"/>
          </a:xfrm>
        </p:spPr>
        <p:txBody>
          <a:bodyPr/>
          <a:lstStyle/>
          <a:p>
            <a:fld id="{735792B8-4907-4832-B6DB-FFDFB277690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3999" y="252000"/>
            <a:ext cx="8136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（１）就労移行支援事業所担当者の悩みは・・・</a:t>
            </a:r>
          </a:p>
        </p:txBody>
      </p:sp>
      <p:sp>
        <p:nvSpPr>
          <p:cNvPr id="2" name="角丸四角形吹き出し 1"/>
          <p:cNvSpPr/>
          <p:nvPr/>
        </p:nvSpPr>
        <p:spPr>
          <a:xfrm>
            <a:off x="1648815" y="2978041"/>
            <a:ext cx="5785186" cy="902479"/>
          </a:xfrm>
          <a:prstGeom prst="wedgeRoundRectCallout">
            <a:avLst>
              <a:gd name="adj1" fmla="val 54208"/>
              <a:gd name="adj2" fmla="val 35224"/>
              <a:gd name="adj3" fmla="val 16667"/>
            </a:avLst>
          </a:prstGeom>
          <a:ln w="317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36000" rIns="180000" bIns="36000" rtlCol="0" anchor="ctr"/>
          <a:lstStyle/>
          <a:p>
            <a:r>
              <a:rPr lang="ja-JP" altLang="en-US" sz="2000" b="1" dirty="0">
                <a:solidFill>
                  <a:prstClr val="black"/>
                </a:solidFill>
              </a:rPr>
              <a:t>こんな作業マニュアルじゃわかりませんよ！</a:t>
            </a:r>
          </a:p>
          <a:p>
            <a:r>
              <a:rPr lang="ja-JP" altLang="en-US" sz="2000" b="1" dirty="0">
                <a:solidFill>
                  <a:prstClr val="black"/>
                </a:solidFill>
              </a:rPr>
              <a:t>もっと精度の高いものが用意できないんですか！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1648814" y="4190847"/>
            <a:ext cx="5759175" cy="759842"/>
          </a:xfrm>
          <a:prstGeom prst="wedgeRoundRectCallout">
            <a:avLst>
              <a:gd name="adj1" fmla="val 55601"/>
              <a:gd name="adj2" fmla="val -42851"/>
              <a:gd name="adj3" fmla="val 16667"/>
            </a:avLst>
          </a:prstGeom>
          <a:ln w="317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36000" rIns="180000" bIns="72000" rtlCol="0" anchor="ctr"/>
          <a:lstStyle/>
          <a:p>
            <a:r>
              <a:rPr lang="ja-JP" altLang="en-US" sz="2000" b="1" dirty="0"/>
              <a:t>あの</a:t>
            </a:r>
            <a:r>
              <a:rPr lang="ja-JP" altLang="en-US" sz="2000" b="1" dirty="0" smtClean="0"/>
              <a:t>あと、誰</a:t>
            </a:r>
            <a:r>
              <a:rPr lang="ja-JP" altLang="en-US" sz="2000" b="1" dirty="0"/>
              <a:t>が見てもわかるマニュアルを家で作ってきました</a:t>
            </a:r>
            <a:r>
              <a:rPr lang="ja-JP" altLang="en-US" sz="2000" b="1" dirty="0" smtClean="0"/>
              <a:t>！</a:t>
            </a:r>
            <a:endParaRPr lang="ja-JP" altLang="en-US" sz="2000" b="1" dirty="0">
              <a:solidFill>
                <a:prstClr val="black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6012159" y="5239612"/>
            <a:ext cx="2934197" cy="1008112"/>
          </a:xfrm>
          <a:prstGeom prst="ellipse">
            <a:avLst/>
          </a:prstGeom>
          <a:solidFill>
            <a:srgbClr val="F6F9F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どう</a:t>
            </a:r>
            <a:r>
              <a:rPr lang="ja-JP" altLang="en-US" dirty="0">
                <a:solidFill>
                  <a:schemeClr val="tx1"/>
                </a:solidFill>
              </a:rPr>
              <a:t>対応すればいい</a:t>
            </a:r>
            <a:r>
              <a:rPr lang="ja-JP" altLang="en-US" dirty="0" smtClean="0">
                <a:solidFill>
                  <a:schemeClr val="tx1"/>
                </a:solidFill>
              </a:rPr>
              <a:t>のでしょ</a:t>
            </a:r>
            <a:r>
              <a:rPr lang="ja-JP" altLang="en-US" dirty="0">
                <a:solidFill>
                  <a:schemeClr val="tx1"/>
                </a:solidFill>
              </a:rPr>
              <a:t>う</a:t>
            </a:r>
            <a:r>
              <a:rPr lang="ja-JP" altLang="en-US" dirty="0" smtClean="0">
                <a:solidFill>
                  <a:schemeClr val="tx1"/>
                </a:solidFill>
              </a:rPr>
              <a:t>・</a:t>
            </a:r>
            <a:r>
              <a:rPr lang="ja-JP" altLang="en-US" dirty="0">
                <a:solidFill>
                  <a:schemeClr val="tx1"/>
                </a:solidFill>
              </a:rPr>
              <a:t>・・？？</a:t>
            </a:r>
            <a:r>
              <a:rPr lang="ja-JP" altLang="en-US" dirty="0" smtClean="0">
                <a:solidFill>
                  <a:schemeClr val="tx1"/>
                </a:solidFill>
              </a:rPr>
              <a:t>？</a:t>
            </a: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介護士のイラスト（男性）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06"/>
          <a:stretch/>
        </p:blipFill>
        <p:spPr bwMode="auto">
          <a:xfrm>
            <a:off x="308935" y="1107821"/>
            <a:ext cx="1548194" cy="340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中年男性の表情のイラスト「怒った顔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89" y="2887460"/>
            <a:ext cx="1565927" cy="17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1857129" y="980728"/>
            <a:ext cx="6441211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dirty="0" smtClean="0"/>
              <a:t>通所</a:t>
            </a:r>
            <a:r>
              <a:rPr lang="ja-JP" altLang="en-US" dirty="0"/>
              <a:t>開始から</a:t>
            </a:r>
            <a:r>
              <a:rPr lang="ja-JP" altLang="en-US" dirty="0" smtClean="0"/>
              <a:t>３か月経ちました。</a:t>
            </a:r>
            <a:endParaRPr lang="en-US" altLang="ja-JP" dirty="0" smtClean="0"/>
          </a:p>
          <a:p>
            <a:pPr>
              <a:lnSpc>
                <a:spcPts val="2800"/>
              </a:lnSpc>
            </a:pPr>
            <a:r>
              <a:rPr lang="ja-JP" altLang="en-US" dirty="0" smtClean="0"/>
              <a:t>初め</a:t>
            </a:r>
            <a:r>
              <a:rPr lang="ja-JP" altLang="en-US" dirty="0"/>
              <a:t>の頃は口数が</a:t>
            </a:r>
            <a:r>
              <a:rPr lang="ja-JP" altLang="en-US" dirty="0" smtClean="0"/>
              <a:t>少なく少し</a:t>
            </a:r>
            <a:r>
              <a:rPr lang="ja-JP" altLang="en-US" dirty="0"/>
              <a:t>元気がないなという印象でしたが、だんだん慣れてきたよう</a:t>
            </a:r>
            <a:r>
              <a:rPr lang="ja-JP" altLang="en-US" dirty="0" smtClean="0"/>
              <a:t>です。</a:t>
            </a:r>
            <a:endParaRPr lang="en-US" altLang="ja-JP" dirty="0" smtClean="0"/>
          </a:p>
          <a:p>
            <a:pPr>
              <a:lnSpc>
                <a:spcPts val="2800"/>
              </a:lnSpc>
            </a:pPr>
            <a:r>
              <a:rPr lang="ja-JP" altLang="en-US" dirty="0" smtClean="0"/>
              <a:t>就労</a:t>
            </a:r>
            <a:r>
              <a:rPr lang="ja-JP" altLang="en-US" dirty="0"/>
              <a:t>訓練もまじめに取り組んで</a:t>
            </a:r>
            <a:r>
              <a:rPr lang="ja-JP" altLang="en-US" dirty="0" smtClean="0"/>
              <a:t>います。</a:t>
            </a:r>
            <a:endParaRPr lang="en-US" altLang="ja-JP" dirty="0" smtClean="0"/>
          </a:p>
          <a:p>
            <a:pPr>
              <a:lnSpc>
                <a:spcPts val="2800"/>
              </a:lnSpc>
            </a:pPr>
            <a:r>
              <a:rPr lang="ja-JP" altLang="en-US" dirty="0"/>
              <a:t>ただ、</a:t>
            </a:r>
            <a:r>
              <a:rPr lang="ja-JP" altLang="en-US" dirty="0" smtClean="0"/>
              <a:t>最近</a:t>
            </a:r>
            <a:r>
              <a:rPr lang="ja-JP" altLang="en-US" dirty="0"/>
              <a:t>・・・</a:t>
            </a:r>
            <a:endParaRPr lang="en-US" altLang="ja-JP" dirty="0"/>
          </a:p>
        </p:txBody>
      </p:sp>
      <p:sp>
        <p:nvSpPr>
          <p:cNvPr id="9" name="正方形/長方形 8"/>
          <p:cNvSpPr/>
          <p:nvPr/>
        </p:nvSpPr>
        <p:spPr>
          <a:xfrm>
            <a:off x="427983" y="5081297"/>
            <a:ext cx="5584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/>
            <a:r>
              <a:rPr lang="ja-JP" altLang="en-US" dirty="0"/>
              <a:t>なんて、焦燥的、攻撃的な様子でスタッフの批判をします。若いスタッフは</a:t>
            </a:r>
            <a:r>
              <a:rPr lang="ja-JP" altLang="en-US" dirty="0" smtClean="0"/>
              <a:t>おっかなびっくりし</a:t>
            </a:r>
            <a:r>
              <a:rPr lang="ja-JP" altLang="en-US" dirty="0"/>
              <a:t>た</a:t>
            </a:r>
            <a:r>
              <a:rPr lang="ja-JP" altLang="en-US" dirty="0" smtClean="0"/>
              <a:t>対応</a:t>
            </a:r>
            <a:r>
              <a:rPr lang="ja-JP" altLang="en-US" dirty="0"/>
              <a:t>になってしまい・・</a:t>
            </a:r>
            <a:r>
              <a:rPr lang="ja-JP" altLang="en-US" dirty="0" smtClean="0"/>
              <a:t>・</a:t>
            </a:r>
            <a:endParaRPr lang="en-US" altLang="ja-JP" dirty="0" smtClean="0"/>
          </a:p>
          <a:p>
            <a:pPr indent="252000"/>
            <a:r>
              <a:rPr lang="ja-JP" altLang="en-US" dirty="0" smtClean="0"/>
              <a:t>それ</a:t>
            </a:r>
            <a:r>
              <a:rPr lang="ja-JP" altLang="en-US" dirty="0"/>
              <a:t>と徹夜でマニュアルを作り、そのまま寝ずに来所したと言っていました・・・</a:t>
            </a:r>
            <a:endParaRPr lang="en-US" altLang="ja-JP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4807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8339" y="980728"/>
            <a:ext cx="8807322" cy="574074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/>
              <a:t>　　　　</a:t>
            </a:r>
            <a:r>
              <a:rPr lang="ja-JP" altLang="en-US" sz="2400" dirty="0"/>
              <a:t>　</a:t>
            </a:r>
            <a:r>
              <a:rPr lang="ja-JP" altLang="en-US" sz="2000" b="1" dirty="0" smtClean="0"/>
              <a:t>そんな時の対応について</a:t>
            </a:r>
            <a:endParaRPr lang="en-US" altLang="ja-JP" sz="2000" b="1" dirty="0"/>
          </a:p>
          <a:p>
            <a:pPr marL="0" indent="0">
              <a:buNone/>
            </a:pPr>
            <a:r>
              <a:rPr lang="ja-JP" altLang="en-US" sz="2400" dirty="0" smtClean="0"/>
              <a:t>　　　　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　　　　　　　　　　　　　　　　　　　　　　　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</a:t>
            </a:r>
            <a:endParaRPr lang="en-US" altLang="ja-JP" sz="1400" dirty="0"/>
          </a:p>
          <a:p>
            <a:pPr marL="0" indent="0">
              <a:buNone/>
            </a:pPr>
            <a:r>
              <a:rPr lang="ja-JP" altLang="en-US" sz="1400" dirty="0" smtClean="0"/>
              <a:t>　　　　　　　　　　　　　　　　　　　　　　　　　　　　　　　　　　　　　　　　</a:t>
            </a:r>
            <a:endParaRPr lang="en-US" altLang="ja-JP" sz="1400" dirty="0" smtClean="0"/>
          </a:p>
          <a:p>
            <a:pPr marL="0" indent="0">
              <a:buNone/>
            </a:pPr>
            <a:endParaRPr lang="en-US" altLang="ja-JP" sz="1400" dirty="0"/>
          </a:p>
          <a:p>
            <a:pPr marL="0" indent="0">
              <a:buNone/>
            </a:pPr>
            <a:endParaRPr lang="en-US" altLang="ja-JP" sz="1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　　</a:t>
            </a:r>
            <a:endParaRPr kumimoji="1"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4721903" y="3542015"/>
            <a:ext cx="4166927" cy="2973273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否定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・肯定・説得せず、今、発している言葉に耳を</a:t>
            </a: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傾ける</a:t>
            </a:r>
            <a:endParaRPr lang="ja-JP" altLang="en-US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への攻撃ではない場合もあることを知って</a:t>
            </a: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おく</a:t>
            </a:r>
            <a:endParaRPr lang="ja-JP" altLang="en-US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体調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の波に変化が起きている可能性を念頭に</a:t>
            </a: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置き、受診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促す</a:t>
            </a:r>
            <a:endParaRPr lang="ja-JP" altLang="en-US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0000" y="252000"/>
            <a:ext cx="8136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（２）相談支援専門員からの助言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266510" y="1468345"/>
            <a:ext cx="7625970" cy="181663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ctr"/>
          <a:lstStyle/>
          <a:p>
            <a:pPr lvl="0" indent="216000" algn="just">
              <a:spcBef>
                <a:spcPct val="20000"/>
              </a:spcBef>
            </a:pPr>
            <a:r>
              <a:rPr lang="ja-JP" altLang="en-US" sz="2200" dirty="0" smtClean="0">
                <a:solidFill>
                  <a:prstClr val="black"/>
                </a:solidFill>
              </a:rPr>
              <a:t>うつ</a:t>
            </a:r>
            <a:r>
              <a:rPr lang="ja-JP" altLang="en-US" sz="2200" dirty="0">
                <a:solidFill>
                  <a:prstClr val="black"/>
                </a:solidFill>
              </a:rPr>
              <a:t>病とは違う病気です。うつ状態と躁（軽躁）状態を</a:t>
            </a:r>
            <a:r>
              <a:rPr lang="ja-JP" altLang="en-US" sz="2200" dirty="0" smtClean="0">
                <a:solidFill>
                  <a:prstClr val="black"/>
                </a:solidFill>
              </a:rPr>
              <a:t>繰りします</a:t>
            </a:r>
            <a:r>
              <a:rPr lang="ja-JP" altLang="en-US" sz="2200" dirty="0">
                <a:solidFill>
                  <a:prstClr val="black"/>
                </a:solidFill>
              </a:rPr>
              <a:t>。普段の様子からはかけ離れた言動や行動が</a:t>
            </a:r>
            <a:r>
              <a:rPr lang="ja-JP" altLang="en-US" sz="2200" dirty="0" smtClean="0">
                <a:solidFill>
                  <a:prstClr val="black"/>
                </a:solidFill>
              </a:rPr>
              <a:t>見られる</a:t>
            </a:r>
            <a:r>
              <a:rPr lang="en-US" altLang="ja-JP" sz="2200" dirty="0" smtClean="0">
                <a:solidFill>
                  <a:prstClr val="black"/>
                </a:solidFill>
              </a:rPr>
              <a:t/>
            </a:r>
            <a:br>
              <a:rPr lang="en-US" altLang="ja-JP" sz="2200" dirty="0" smtClean="0">
                <a:solidFill>
                  <a:prstClr val="black"/>
                </a:solidFill>
              </a:rPr>
            </a:br>
            <a:r>
              <a:rPr lang="ja-JP" altLang="en-US" sz="2200" dirty="0" smtClean="0">
                <a:solidFill>
                  <a:prstClr val="black"/>
                </a:solidFill>
              </a:rPr>
              <a:t>こと</a:t>
            </a:r>
            <a:r>
              <a:rPr lang="ja-JP" altLang="en-US" sz="2200" dirty="0">
                <a:solidFill>
                  <a:prstClr val="black"/>
                </a:solidFill>
              </a:rPr>
              <a:t>があります。これは病気がさせていることです。感情的</a:t>
            </a:r>
            <a:r>
              <a:rPr lang="ja-JP" altLang="en-US" sz="2200" dirty="0" smtClean="0">
                <a:solidFill>
                  <a:prstClr val="black"/>
                </a:solidFill>
              </a:rPr>
              <a:t>に</a:t>
            </a:r>
            <a:r>
              <a:rPr lang="en-US" altLang="ja-JP" sz="2200" dirty="0" smtClean="0">
                <a:solidFill>
                  <a:prstClr val="black"/>
                </a:solidFill>
              </a:rPr>
              <a:t/>
            </a:r>
            <a:br>
              <a:rPr lang="en-US" altLang="ja-JP" sz="2200" dirty="0" smtClean="0">
                <a:solidFill>
                  <a:prstClr val="black"/>
                </a:solidFill>
              </a:rPr>
            </a:br>
            <a:r>
              <a:rPr lang="ja-JP" altLang="en-US" sz="2200" dirty="0" smtClean="0">
                <a:solidFill>
                  <a:prstClr val="black"/>
                </a:solidFill>
              </a:rPr>
              <a:t>ならずに</a:t>
            </a:r>
            <a:r>
              <a:rPr lang="ja-JP" altLang="en-US" sz="2200" dirty="0">
                <a:solidFill>
                  <a:prstClr val="black"/>
                </a:solidFill>
              </a:rPr>
              <a:t>対応しましょう。例えば</a:t>
            </a:r>
            <a:r>
              <a:rPr lang="en-US" altLang="ja-JP" sz="2200" dirty="0" smtClean="0">
                <a:solidFill>
                  <a:prstClr val="black"/>
                </a:solidFill>
              </a:rPr>
              <a:t>…</a:t>
            </a:r>
            <a:endParaRPr lang="en-US" altLang="ja-JP" sz="2200" dirty="0">
              <a:solidFill>
                <a:prstClr val="black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260759" y="3744555"/>
            <a:ext cx="3023209" cy="2348741"/>
          </a:xfrm>
          <a:prstGeom prst="rect">
            <a:avLst/>
          </a:prstGeom>
          <a:ln w="317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600" dirty="0">
                <a:solidFill>
                  <a:prstClr val="black"/>
                </a:solidFill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こんな作業マニュアルじゃわかりませんよ！</a:t>
            </a:r>
          </a:p>
          <a:p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もっと精度の高いものが用意できないんですか！</a:t>
            </a:r>
            <a:r>
              <a:rPr lang="en-US" altLang="ja-JP" sz="1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</a:p>
          <a:p>
            <a:endParaRPr lang="en-US" altLang="ja-JP" sz="1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あのあと誰が見てもわかるマニュアルを家で作ってきました！</a:t>
            </a:r>
            <a:r>
              <a:rPr lang="en-US" altLang="ja-JP" sz="1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1702" r="21554" b="41599"/>
          <a:stretch/>
        </p:blipFill>
        <p:spPr>
          <a:xfrm>
            <a:off x="92663" y="1236042"/>
            <a:ext cx="1120126" cy="1728186"/>
          </a:xfrm>
          <a:prstGeom prst="rect">
            <a:avLst/>
          </a:prstGeom>
        </p:spPr>
      </p:pic>
      <p:pic>
        <p:nvPicPr>
          <p:cNvPr id="15" name="Picture 2" descr="中年男性の表情のイラスト「怒った顔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70" y="4067285"/>
            <a:ext cx="14295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介護士のイラスト（男性）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3"/>
          <a:stretch/>
        </p:blipFill>
        <p:spPr bwMode="auto">
          <a:xfrm>
            <a:off x="4309559" y="3980052"/>
            <a:ext cx="1242155" cy="187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8536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04000" y="1080000"/>
            <a:ext cx="8136000" cy="2988300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vert="horz" lIns="1404000" tIns="180000" rIns="360000" bIns="108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52000">
              <a:buNone/>
            </a:pPr>
            <a:r>
              <a:rPr lang="ja-JP" altLang="en-US" sz="2000" dirty="0" smtClean="0">
                <a:solidFill>
                  <a:prstClr val="black"/>
                </a:solidFill>
              </a:rPr>
              <a:t>徹夜</a:t>
            </a:r>
            <a:r>
              <a:rPr lang="ja-JP" altLang="en-US" sz="2000" dirty="0">
                <a:solidFill>
                  <a:prstClr val="black"/>
                </a:solidFill>
              </a:rPr>
              <a:t>でマニュアル作りなどして、その後体調が悪化した</a:t>
            </a:r>
            <a:r>
              <a:rPr lang="ja-JP" altLang="en-US" sz="2000" dirty="0" smtClean="0">
                <a:solidFill>
                  <a:prstClr val="black"/>
                </a:solidFill>
              </a:rPr>
              <a:t>よう</a:t>
            </a:r>
            <a:r>
              <a:rPr lang="ja-JP" altLang="en-US" sz="2000" dirty="0">
                <a:solidFill>
                  <a:prstClr val="black"/>
                </a:solidFill>
              </a:rPr>
              <a:t>で、入院になり、２週間くらい経ちました。見舞いに来た</a:t>
            </a:r>
            <a:r>
              <a:rPr lang="ja-JP" altLang="en-US" sz="2000" dirty="0" smtClean="0">
                <a:solidFill>
                  <a:prstClr val="black"/>
                </a:solidFill>
              </a:rPr>
              <a:t>妻の</a:t>
            </a:r>
            <a:r>
              <a:rPr lang="ja-JP" altLang="en-US" sz="2000" dirty="0">
                <a:solidFill>
                  <a:prstClr val="black"/>
                </a:solidFill>
              </a:rPr>
              <a:t>疲れきった顔を見た時、</a:t>
            </a:r>
            <a:r>
              <a:rPr lang="en-US" altLang="ja-JP" sz="2000" dirty="0" smtClean="0">
                <a:solidFill>
                  <a:prstClr val="black"/>
                </a:solidFill>
              </a:rPr>
              <a:t>『 </a:t>
            </a:r>
            <a:r>
              <a:rPr lang="ja-JP" altLang="en-US" sz="2000" dirty="0" smtClean="0">
                <a:solidFill>
                  <a:prstClr val="black"/>
                </a:solidFill>
              </a:rPr>
              <a:t>ああ</a:t>
            </a:r>
            <a:r>
              <a:rPr lang="ja-JP" altLang="en-US" sz="2000" dirty="0">
                <a:solidFill>
                  <a:prstClr val="black"/>
                </a:solidFill>
              </a:rPr>
              <a:t>、また躁が出たんだな</a:t>
            </a:r>
            <a:r>
              <a:rPr lang="en-US" altLang="ja-JP" sz="2000" dirty="0" smtClean="0">
                <a:solidFill>
                  <a:prstClr val="black"/>
                </a:solidFill>
              </a:rPr>
              <a:t>… 』</a:t>
            </a:r>
            <a:r>
              <a:rPr lang="ja-JP" altLang="en-US" sz="2000" dirty="0" smtClean="0">
                <a:solidFill>
                  <a:prstClr val="black"/>
                </a:solidFill>
              </a:rPr>
              <a:t>と思いました。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pPr marL="0" indent="252000">
              <a:buNone/>
            </a:pPr>
            <a:r>
              <a:rPr lang="ja-JP" altLang="en-US" sz="2000" dirty="0" smtClean="0">
                <a:solidFill>
                  <a:prstClr val="black"/>
                </a:solidFill>
              </a:rPr>
              <a:t>後</a:t>
            </a:r>
            <a:r>
              <a:rPr lang="ja-JP" altLang="en-US" sz="2000" dirty="0">
                <a:solidFill>
                  <a:prstClr val="black"/>
                </a:solidFill>
              </a:rPr>
              <a:t>から聞いた話で</a:t>
            </a:r>
            <a:r>
              <a:rPr lang="ja-JP" altLang="en-US" sz="2000" dirty="0" smtClean="0">
                <a:solidFill>
                  <a:prstClr val="black"/>
                </a:solidFill>
              </a:rPr>
              <a:t>は </a:t>
            </a:r>
            <a:r>
              <a:rPr lang="en-US" altLang="ja-JP" sz="2000" dirty="0" smtClean="0">
                <a:solidFill>
                  <a:prstClr val="black"/>
                </a:solidFill>
              </a:rPr>
              <a:t>『 </a:t>
            </a:r>
            <a:r>
              <a:rPr lang="ja-JP" altLang="en-US" sz="2000" dirty="0" smtClean="0">
                <a:solidFill>
                  <a:prstClr val="black"/>
                </a:solidFill>
              </a:rPr>
              <a:t>自分</a:t>
            </a:r>
            <a:r>
              <a:rPr lang="ja-JP" altLang="en-US" sz="2000" dirty="0">
                <a:solidFill>
                  <a:prstClr val="black"/>
                </a:solidFill>
              </a:rPr>
              <a:t>で会社を</a:t>
            </a:r>
            <a:r>
              <a:rPr lang="ja-JP" altLang="en-US" sz="2000" dirty="0" smtClean="0">
                <a:solidFill>
                  <a:prstClr val="black"/>
                </a:solidFill>
              </a:rPr>
              <a:t>作る </a:t>
            </a:r>
            <a:r>
              <a:rPr lang="en-US" altLang="ja-JP" sz="2000" dirty="0" smtClean="0">
                <a:solidFill>
                  <a:prstClr val="black"/>
                </a:solidFill>
              </a:rPr>
              <a:t>』 </a:t>
            </a:r>
            <a:r>
              <a:rPr lang="ja-JP" altLang="en-US" sz="2000" dirty="0" smtClean="0">
                <a:solidFill>
                  <a:prstClr val="black"/>
                </a:solidFill>
              </a:rPr>
              <a:t>と言って</a:t>
            </a:r>
            <a:r>
              <a:rPr lang="ja-JP" altLang="en-US" sz="2000" dirty="0">
                <a:solidFill>
                  <a:prstClr val="black"/>
                </a:solidFill>
              </a:rPr>
              <a:t>あちこちに電話をかけたり、定期預金を解約したそうです</a:t>
            </a:r>
            <a:r>
              <a:rPr lang="en-US" altLang="ja-JP" sz="2000" dirty="0" smtClean="0">
                <a:solidFill>
                  <a:prstClr val="black"/>
                </a:solidFill>
              </a:rPr>
              <a:t>…</a:t>
            </a:r>
            <a:r>
              <a:rPr lang="ja-JP" altLang="en-US" sz="2000" dirty="0" err="1" smtClean="0">
                <a:solidFill>
                  <a:prstClr val="black"/>
                </a:solidFill>
              </a:rPr>
              <a:t>。</a:t>
            </a:r>
            <a:r>
              <a:rPr lang="ja-JP" altLang="en-US" sz="2000" dirty="0" smtClean="0">
                <a:solidFill>
                  <a:prstClr val="black"/>
                </a:solidFill>
              </a:rPr>
              <a:t>それ</a:t>
            </a:r>
            <a:r>
              <a:rPr lang="ja-JP" altLang="en-US" sz="2000" dirty="0">
                <a:solidFill>
                  <a:prstClr val="black"/>
                </a:solidFill>
              </a:rPr>
              <a:t>を聞いて自己嫌悪に陥っています。それから、まだ通所を再開</a:t>
            </a:r>
            <a:r>
              <a:rPr lang="ja-JP" altLang="en-US" sz="2000" dirty="0" smtClean="0">
                <a:solidFill>
                  <a:prstClr val="black"/>
                </a:solidFill>
              </a:rPr>
              <a:t>できて</a:t>
            </a:r>
            <a:r>
              <a:rPr lang="ja-JP" altLang="en-US" sz="2000" dirty="0">
                <a:solidFill>
                  <a:prstClr val="black"/>
                </a:solidFill>
              </a:rPr>
              <a:t>いないことも</a:t>
            </a:r>
            <a:r>
              <a:rPr lang="en-US" altLang="ja-JP" sz="2000" dirty="0">
                <a:solidFill>
                  <a:prstClr val="black"/>
                </a:solidFill>
              </a:rPr>
              <a:t>…</a:t>
            </a:r>
            <a:r>
              <a:rPr lang="ja-JP" altLang="en-US" sz="2000" dirty="0">
                <a:solidFill>
                  <a:prstClr val="black"/>
                </a:solidFill>
              </a:rPr>
              <a:t>つらいです。消えてしまいたい</a:t>
            </a:r>
            <a:r>
              <a:rPr lang="en-US" altLang="ja-JP" sz="20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000" y="4284000"/>
            <a:ext cx="8136000" cy="1960589"/>
          </a:xfrm>
          <a:ln w="38100">
            <a:solidFill>
              <a:schemeClr val="accent3"/>
            </a:solidFill>
          </a:ln>
        </p:spPr>
        <p:txBody>
          <a:bodyPr lIns="1440000" tIns="144000" bIns="108000">
            <a:noAutofit/>
          </a:bodyPr>
          <a:lstStyle/>
          <a:p>
            <a:pPr marL="0" indent="252000">
              <a:buNone/>
            </a:pPr>
            <a:r>
              <a:rPr lang="ja-JP" altLang="en-US" sz="2000" dirty="0" smtClean="0">
                <a:latin typeface="+mn-ea"/>
              </a:rPr>
              <a:t>悪化</a:t>
            </a:r>
            <a:r>
              <a:rPr lang="ja-JP" altLang="en-US" sz="2000" dirty="0">
                <a:latin typeface="+mn-ea"/>
              </a:rPr>
              <a:t>時の躁状態のエピソードを受け止めきれず、自己嫌悪に陥ったり、そんなにひどくはなかったはずだと否認することもあります。</a:t>
            </a:r>
            <a:endParaRPr lang="en-US" altLang="ja-JP" sz="2000" dirty="0">
              <a:latin typeface="+mn-ea"/>
            </a:endParaRPr>
          </a:p>
          <a:p>
            <a:pPr marL="0" indent="252000">
              <a:buNone/>
            </a:pPr>
            <a:r>
              <a:rPr lang="ja-JP" altLang="en-US" sz="2000" dirty="0">
                <a:latin typeface="+mn-ea"/>
              </a:rPr>
              <a:t>また、肉体的にも精神的にも消耗し十分な休養が必要です。つらい気持ちに寄り添い、否定、肯定せず耳を傾けましょう</a:t>
            </a:r>
            <a:r>
              <a:rPr lang="ja-JP" altLang="en-US" sz="2000" dirty="0" smtClean="0">
                <a:latin typeface="+mn-ea"/>
              </a:rPr>
              <a:t>。</a:t>
            </a:r>
            <a:endParaRPr lang="en-US" altLang="ja-JP" sz="20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735792B8-4907-4832-B6DB-FFDFB277690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0000" y="252000"/>
            <a:ext cx="8136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（３）その後</a:t>
            </a:r>
            <a:r>
              <a:rPr lang="ja-JP" altLang="en-US" sz="3200" dirty="0" smtClean="0"/>
              <a:t>のＣさん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t="1702" r="21554" b="41599"/>
          <a:stretch/>
        </p:blipFill>
        <p:spPr>
          <a:xfrm>
            <a:off x="663677" y="4480092"/>
            <a:ext cx="1017534" cy="1568404"/>
          </a:xfrm>
          <a:prstGeom prst="rect">
            <a:avLst/>
          </a:prstGeom>
        </p:spPr>
      </p:pic>
      <p:pic>
        <p:nvPicPr>
          <p:cNvPr id="15" name="Picture 8" descr="中年男性の表情のイラスト「泣いた顔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1" y="1802625"/>
            <a:ext cx="1342454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7838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000" y="2891482"/>
            <a:ext cx="8136000" cy="3647430"/>
          </a:xfrm>
          <a:ln w="38100" cmpd="sng">
            <a:noFill/>
          </a:ln>
        </p:spPr>
        <p:txBody>
          <a:bodyPr>
            <a:normAutofit lnSpcReduction="10000"/>
          </a:bodyPr>
          <a:lstStyle/>
          <a:p>
            <a:pPr marL="540000" algn="just">
              <a:buFont typeface="Wingdings" panose="05000000000000000000" pitchFamily="2" charset="2"/>
              <a:buChar char="u"/>
            </a:pPr>
            <a:r>
              <a:rPr lang="en-US" altLang="ja-JP" sz="2300" dirty="0">
                <a:latin typeface="+mn-ea"/>
              </a:rPr>
              <a:t>『</a:t>
            </a:r>
            <a:r>
              <a:rPr lang="ja-JP" altLang="en-US" sz="2300" dirty="0" smtClean="0">
                <a:latin typeface="+mn-ea"/>
              </a:rPr>
              <a:t>消えて</a:t>
            </a:r>
            <a:r>
              <a:rPr lang="ja-JP" altLang="en-US" sz="2300" dirty="0">
                <a:latin typeface="+mn-ea"/>
              </a:rPr>
              <a:t>しまいたい</a:t>
            </a:r>
            <a:r>
              <a:rPr lang="en-US" altLang="ja-JP" sz="2300" dirty="0">
                <a:latin typeface="+mn-ea"/>
              </a:rPr>
              <a:t>』『</a:t>
            </a:r>
            <a:r>
              <a:rPr lang="ja-JP" altLang="en-US" sz="2300" dirty="0">
                <a:latin typeface="+mn-ea"/>
              </a:rPr>
              <a:t>死にたい</a:t>
            </a:r>
            <a:r>
              <a:rPr lang="en-US" altLang="ja-JP" sz="2300" dirty="0">
                <a:latin typeface="+mn-ea"/>
              </a:rPr>
              <a:t>』</a:t>
            </a:r>
            <a:r>
              <a:rPr lang="ja-JP" altLang="en-US" sz="2300" dirty="0">
                <a:latin typeface="+mn-ea"/>
              </a:rPr>
              <a:t>など口に</a:t>
            </a:r>
            <a:r>
              <a:rPr lang="ja-JP" altLang="en-US" sz="2300" dirty="0" smtClean="0">
                <a:latin typeface="+mn-ea"/>
              </a:rPr>
              <a:t>する。遺書</a:t>
            </a:r>
            <a:r>
              <a:rPr lang="ja-JP" altLang="en-US" sz="2300" dirty="0">
                <a:latin typeface="+mn-ea"/>
              </a:rPr>
              <a:t>を</a:t>
            </a:r>
            <a:r>
              <a:rPr lang="ja-JP" altLang="en-US" sz="2300" dirty="0" smtClean="0">
                <a:latin typeface="+mn-ea"/>
              </a:rPr>
              <a:t>書く。大切</a:t>
            </a:r>
            <a:r>
              <a:rPr lang="ja-JP" altLang="en-US" sz="2300" dirty="0">
                <a:latin typeface="+mn-ea"/>
              </a:rPr>
              <a:t>なものを整理</a:t>
            </a:r>
            <a:r>
              <a:rPr lang="ja-JP" altLang="en-US" sz="2300" dirty="0" smtClean="0">
                <a:latin typeface="+mn-ea"/>
              </a:rPr>
              <a:t>する。自暴</a:t>
            </a:r>
            <a:r>
              <a:rPr lang="ja-JP" altLang="en-US" sz="2300" dirty="0">
                <a:latin typeface="+mn-ea"/>
              </a:rPr>
              <a:t>自棄な態度を</a:t>
            </a:r>
            <a:r>
              <a:rPr lang="ja-JP" altLang="en-US" sz="2300" dirty="0" smtClean="0">
                <a:latin typeface="+mn-ea"/>
              </a:rPr>
              <a:t>取るなどは、自殺のサインかもしれません</a:t>
            </a:r>
            <a:endParaRPr lang="en-US" altLang="ja-JP" sz="2300" dirty="0" smtClean="0">
              <a:latin typeface="+mn-ea"/>
            </a:endParaRPr>
          </a:p>
          <a:p>
            <a:pPr marL="540000" algn="just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ja-JP" altLang="en-US" sz="2300" dirty="0" smtClean="0">
                <a:latin typeface="+mn-ea"/>
              </a:rPr>
              <a:t>つらい気持ちを受け止めるとともに、本人が言ったことや</a:t>
            </a:r>
            <a:r>
              <a:rPr lang="en-US" altLang="ja-JP" sz="2300" dirty="0" smtClean="0">
                <a:latin typeface="+mn-ea"/>
              </a:rPr>
              <a:t/>
            </a:r>
            <a:br>
              <a:rPr lang="en-US" altLang="ja-JP" sz="2300" dirty="0" smtClean="0">
                <a:latin typeface="+mn-ea"/>
              </a:rPr>
            </a:br>
            <a:r>
              <a:rPr lang="ja-JP" altLang="en-US" sz="2300" dirty="0" smtClean="0">
                <a:latin typeface="+mn-ea"/>
              </a:rPr>
              <a:t>様子をきちんと管理者に報告することが、自分にできる最大限のこと、という認識を持ってください</a:t>
            </a:r>
            <a:endParaRPr lang="en-US" altLang="ja-JP" sz="2300" dirty="0" smtClean="0">
              <a:latin typeface="+mn-ea"/>
            </a:endParaRPr>
          </a:p>
          <a:p>
            <a:pPr marL="540000" algn="just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ja-JP" altLang="en-US" sz="2300" dirty="0" smtClean="0">
                <a:latin typeface="+mn-ea"/>
              </a:rPr>
              <a:t>本人</a:t>
            </a:r>
            <a:r>
              <a:rPr lang="ja-JP" altLang="en-US" sz="2300" dirty="0">
                <a:latin typeface="+mn-ea"/>
              </a:rPr>
              <a:t>の孤立感を深めないよう、声かけやチームでの見守りを強化し、その間になるべく早く主治医に相談します。そのための体制を平時から整えておくこと</a:t>
            </a:r>
            <a:r>
              <a:rPr lang="ja-JP" altLang="en-US" sz="2300" dirty="0" smtClean="0">
                <a:latin typeface="+mn-ea"/>
              </a:rPr>
              <a:t>も、私たち</a:t>
            </a:r>
            <a:r>
              <a:rPr lang="ja-JP" altLang="en-US" sz="2300" dirty="0">
                <a:latin typeface="+mn-ea"/>
              </a:rPr>
              <a:t>ができること</a:t>
            </a:r>
            <a:r>
              <a:rPr lang="ja-JP" altLang="en-US" sz="2300" dirty="0" smtClean="0">
                <a:latin typeface="+mn-ea"/>
              </a:rPr>
              <a:t>の</a:t>
            </a:r>
            <a:r>
              <a:rPr lang="en-US" altLang="ja-JP" sz="2300" dirty="0" smtClean="0">
                <a:latin typeface="+mn-ea"/>
              </a:rPr>
              <a:t/>
            </a:r>
            <a:br>
              <a:rPr lang="en-US" altLang="ja-JP" sz="2300" dirty="0" smtClean="0">
                <a:latin typeface="+mn-ea"/>
              </a:rPr>
            </a:br>
            <a:r>
              <a:rPr lang="ja-JP" altLang="en-US" sz="2300" dirty="0" smtClean="0">
                <a:latin typeface="+mn-ea"/>
              </a:rPr>
              <a:t>一つ</a:t>
            </a:r>
            <a:r>
              <a:rPr lang="ja-JP" altLang="en-US" sz="2400" dirty="0" smtClean="0">
                <a:latin typeface="+mn-ea"/>
              </a:rPr>
              <a:t>です</a:t>
            </a:r>
            <a:endParaRPr kumimoji="1" lang="en-US" altLang="ja-JP" sz="2400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735792B8-4907-4832-B6DB-FFDFB2776905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0000" y="252000"/>
            <a:ext cx="8136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（４）希死念慮について</a:t>
            </a:r>
            <a:endParaRPr kumimoji="1" lang="ja-JP" altLang="en-US" sz="3200" dirty="0"/>
          </a:p>
        </p:txBody>
      </p:sp>
      <p:pic>
        <p:nvPicPr>
          <p:cNvPr id="11" name="Picture 8" descr="中年男性の表情のイラスト「泣いた顔」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6" y="932142"/>
            <a:ext cx="1234500" cy="14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雲形吹き出し 12"/>
          <p:cNvSpPr/>
          <p:nvPr/>
        </p:nvSpPr>
        <p:spPr>
          <a:xfrm>
            <a:off x="3059832" y="1073177"/>
            <a:ext cx="4680520" cy="1635742"/>
          </a:xfrm>
          <a:prstGeom prst="cloudCallout">
            <a:avLst>
              <a:gd name="adj1" fmla="val -66976"/>
              <a:gd name="adj2" fmla="val -30822"/>
            </a:avLst>
          </a:prstGeom>
          <a:ln w="190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死にたい</a:t>
            </a:r>
            <a:r>
              <a:rPr kumimoji="1"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br>
              <a:rPr kumimoji="1"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消えてしまいたい</a:t>
            </a:r>
            <a:r>
              <a:rPr kumimoji="1" lang="en-US" altLang="ja-JP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Picture 2" descr="女性の表情のイラスト「泣いた顔」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1054729" cy="13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4237625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04000" y="2917016"/>
            <a:ext cx="8136000" cy="3890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algn="just">
              <a:buFont typeface="Wingdings" panose="05000000000000000000" pitchFamily="2" charset="2"/>
              <a:buChar char="u"/>
            </a:pPr>
            <a:r>
              <a:rPr lang="ja-JP" altLang="en-US" sz="2200" dirty="0" smtClean="0"/>
              <a:t>利用者を支えているのはあなただけではありません。必ず本人</a:t>
            </a:r>
            <a:r>
              <a:rPr lang="ja-JP" altLang="en-US" sz="2200" dirty="0"/>
              <a:t>の了解を得て情報を共有し、本人を含めたチームで支える体制を</a:t>
            </a:r>
            <a:r>
              <a:rPr lang="ja-JP" altLang="en-US" sz="2200" dirty="0" smtClean="0"/>
              <a:t>作りましょう</a:t>
            </a:r>
            <a:endParaRPr lang="en-US" altLang="ja-JP" sz="2200" dirty="0"/>
          </a:p>
          <a:p>
            <a:pPr marL="540000" algn="just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ja-JP" altLang="en-US" sz="2200" dirty="0" smtClean="0"/>
              <a:t>利用者を取り巻くさまざま関係者（医療・福祉・行政、フォーマル・インフォーマル）を知りましょう。</a:t>
            </a:r>
            <a:r>
              <a:rPr lang="ja-JP" altLang="en-US" sz="2200" dirty="0"/>
              <a:t>そして、日頃</a:t>
            </a:r>
            <a:r>
              <a:rPr lang="ja-JP" altLang="en-US" sz="2200" dirty="0" smtClean="0"/>
              <a:t>から、道ですれ違った時に手を振り合えるような、顔の見える関係を作りましょう</a:t>
            </a:r>
            <a:endParaRPr lang="en-US" altLang="ja-JP" sz="2200" dirty="0" smtClean="0"/>
          </a:p>
          <a:p>
            <a:pPr marL="540000" algn="just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lang="ja-JP" altLang="en-US" sz="2200" dirty="0" smtClean="0"/>
              <a:t>チームが出来ていると、本人の少しの変化に早く気付きやすくなるとともに、支援者側の安心感や充実感を生む効果もあります　　　</a:t>
            </a:r>
            <a:endParaRPr lang="en-US" altLang="ja-JP" sz="2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735792B8-4907-4832-B6DB-FFDFB2776905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8200" name="Picture 8" descr="人脈・コネ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28" y="902574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3.bp.blogspot.com/-0AQRJEgsLAw/VZ-TmscXqdI/AAAAAAAAvSM/lXHNzDHMlWs/s800/woman03_sm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55" y="1557013"/>
            <a:ext cx="887010" cy="1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40000" y="252000"/>
            <a:ext cx="8136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（５）受け止めても、抱え込まないで</a:t>
            </a:r>
            <a:endParaRPr kumimoji="1" lang="ja-JP" altLang="en-US" sz="3200" dirty="0"/>
          </a:p>
        </p:txBody>
      </p:sp>
      <p:sp>
        <p:nvSpPr>
          <p:cNvPr id="2" name="角丸四角形吹き出し 1"/>
          <p:cNvSpPr/>
          <p:nvPr/>
        </p:nvSpPr>
        <p:spPr>
          <a:xfrm>
            <a:off x="2006205" y="983171"/>
            <a:ext cx="2853828" cy="933661"/>
          </a:xfrm>
          <a:prstGeom prst="wedgeRoundRectCallout">
            <a:avLst>
              <a:gd name="adj1" fmla="val -67663"/>
              <a:gd name="adj2" fmla="val 3193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72000" rIns="180000" bIns="72000" rtlCol="0" anchor="ctr"/>
          <a:lstStyle/>
          <a:p>
            <a:r>
              <a:rPr lang="ja-JP" altLang="en-US" sz="2000" dirty="0" smtClean="0"/>
              <a:t>訪問は一人でも、常に</a:t>
            </a:r>
            <a:r>
              <a:rPr kumimoji="1" lang="ja-JP" altLang="en-US" sz="2000" dirty="0" smtClean="0"/>
              <a:t>チーム支援を意識して下さいね</a:t>
            </a:r>
            <a:endParaRPr kumimoji="1" lang="ja-JP" altLang="en-US" sz="2000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1907704" y="2042853"/>
            <a:ext cx="2952329" cy="810083"/>
          </a:xfrm>
          <a:prstGeom prst="wedgeRoundRectCallout">
            <a:avLst>
              <a:gd name="adj1" fmla="val 60094"/>
              <a:gd name="adj2" fmla="val -48660"/>
              <a:gd name="adj3" fmla="val 16667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rIns="180000" rtlCol="0" anchor="ctr"/>
          <a:lstStyle/>
          <a:p>
            <a:pPr algn="just"/>
            <a:r>
              <a:rPr kumimoji="1" lang="ja-JP" altLang="en-US" sz="2000" dirty="0" smtClean="0"/>
              <a:t>支援者同志がつながっていると私も安心です</a:t>
            </a:r>
            <a:endParaRPr kumimoji="1" lang="ja-JP" altLang="en-US" sz="2000" dirty="0"/>
          </a:p>
        </p:txBody>
      </p:sp>
      <p:pic>
        <p:nvPicPr>
          <p:cNvPr id="1026" name="Picture 2" descr="中年男性の表情のイラスト「笑顔」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345" y="1157219"/>
            <a:ext cx="973883" cy="112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女性マネージャーのイラスト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4"/>
          <a:stretch/>
        </p:blipFill>
        <p:spPr bwMode="auto">
          <a:xfrm>
            <a:off x="153194" y="942205"/>
            <a:ext cx="1799654" cy="194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44905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00000" y="2700000"/>
            <a:ext cx="4860232" cy="1362075"/>
          </a:xfrm>
        </p:spPr>
        <p:txBody>
          <a:bodyPr>
            <a:normAutofit/>
          </a:bodyPr>
          <a:lstStyle/>
          <a:p>
            <a:r>
              <a:rPr kumimoji="1" lang="ja-JP" altLang="en-US" sz="4400" dirty="0" smtClean="0"/>
              <a:t>１　気分障害とは</a:t>
            </a:r>
            <a:endParaRPr kumimoji="1" lang="ja-JP" altLang="en-US" sz="4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47892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36000" cy="771003"/>
          </a:xfrm>
        </p:spPr>
        <p:txBody>
          <a:bodyPr anchor="t" anchorCtr="0">
            <a:normAutofit/>
          </a:bodyPr>
          <a:lstStyle/>
          <a:p>
            <a:pPr algn="l"/>
            <a:r>
              <a:rPr kumimoji="1"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　気分障害とは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000" y="1340548"/>
            <a:ext cx="8136000" cy="4525963"/>
          </a:xfrm>
        </p:spPr>
        <p:txBody>
          <a:bodyPr>
            <a:normAutofit fontScale="70000" lnSpcReduction="20000"/>
          </a:bodyPr>
          <a:lstStyle/>
          <a:p>
            <a:pPr marL="540000">
              <a:lnSpc>
                <a:spcPts val="2800"/>
              </a:lnSpc>
            </a:pPr>
            <a:r>
              <a:rPr lang="ja-JP" altLang="en-US" sz="2800" dirty="0">
                <a:latin typeface="+mn-ea"/>
                <a:cs typeface="Meiryo UI" pitchFamily="50" charset="-128"/>
              </a:rPr>
              <a:t>気分が</a:t>
            </a:r>
            <a:r>
              <a:rPr lang="ja-JP" altLang="en-US" sz="2800" u="sng" dirty="0">
                <a:solidFill>
                  <a:srgbClr val="C00000"/>
                </a:solidFill>
                <a:latin typeface="+mn-ea"/>
                <a:cs typeface="Meiryo UI" pitchFamily="50" charset="-128"/>
              </a:rPr>
              <a:t>正常の範囲を超えて、</a:t>
            </a:r>
            <a:r>
              <a:rPr lang="ja-JP" altLang="en-US" sz="2800" dirty="0">
                <a:latin typeface="+mn-ea"/>
                <a:cs typeface="Meiryo UI" pitchFamily="50" charset="-128"/>
              </a:rPr>
              <a:t>高揚したり、落ち込んだりすることが</a:t>
            </a:r>
            <a:r>
              <a:rPr lang="ja-JP" altLang="en-US" sz="2800" dirty="0" smtClean="0">
                <a:latin typeface="+mn-ea"/>
                <a:cs typeface="Meiryo UI" pitchFamily="50" charset="-128"/>
              </a:rPr>
              <a:t>、</a:t>
            </a:r>
            <a:r>
              <a:rPr lang="en-US" altLang="ja-JP" sz="2800" dirty="0" smtClean="0">
                <a:latin typeface="+mn-ea"/>
                <a:cs typeface="Meiryo UI" pitchFamily="50" charset="-128"/>
              </a:rPr>
              <a:t/>
            </a:r>
            <a:br>
              <a:rPr lang="en-US" altLang="ja-JP" sz="2800" dirty="0" smtClean="0">
                <a:latin typeface="+mn-ea"/>
                <a:cs typeface="Meiryo UI" pitchFamily="50" charset="-128"/>
              </a:rPr>
            </a:br>
            <a:r>
              <a:rPr lang="ja-JP" altLang="en-US" sz="2800" u="sng" dirty="0" smtClean="0">
                <a:solidFill>
                  <a:srgbClr val="C00000"/>
                </a:solidFill>
                <a:latin typeface="+mn-ea"/>
                <a:cs typeface="Meiryo UI" pitchFamily="50" charset="-128"/>
              </a:rPr>
              <a:t>一定期間以上、</a:t>
            </a:r>
            <a:r>
              <a:rPr lang="ja-JP" altLang="en-US" sz="2800" dirty="0" smtClean="0">
                <a:latin typeface="+mn-ea"/>
                <a:cs typeface="Meiryo UI" pitchFamily="50" charset="-128"/>
              </a:rPr>
              <a:t>継続する</a:t>
            </a:r>
            <a:endParaRPr lang="en-US" altLang="ja-JP" sz="2800" dirty="0">
              <a:latin typeface="+mn-ea"/>
              <a:cs typeface="Meiryo UI" pitchFamily="50" charset="-128"/>
            </a:endParaRPr>
          </a:p>
          <a:p>
            <a:pPr marL="540000">
              <a:lnSpc>
                <a:spcPts val="2800"/>
              </a:lnSpc>
              <a:spcBef>
                <a:spcPts val="1200"/>
              </a:spcBef>
            </a:pPr>
            <a:r>
              <a:rPr lang="ja-JP" altLang="en-US" sz="2800" dirty="0">
                <a:latin typeface="+mn-ea"/>
              </a:rPr>
              <a:t>思考のまとまりは良く、幻覚妄想</a:t>
            </a:r>
            <a:r>
              <a:rPr lang="ja-JP" altLang="en-US" sz="2800" dirty="0" smtClean="0">
                <a:latin typeface="+mn-ea"/>
              </a:rPr>
              <a:t>はない</a:t>
            </a:r>
            <a:r>
              <a:rPr lang="en-US" altLang="ja-JP" sz="2800" dirty="0" smtClean="0">
                <a:latin typeface="+mn-ea"/>
              </a:rPr>
              <a:t/>
            </a:r>
            <a:br>
              <a:rPr lang="en-US" altLang="ja-JP" sz="2800" dirty="0" smtClean="0">
                <a:latin typeface="+mn-ea"/>
              </a:rPr>
            </a:br>
            <a:r>
              <a:rPr lang="ja-JP" altLang="en-US" sz="2800" dirty="0" smtClean="0">
                <a:latin typeface="+mn-ea"/>
              </a:rPr>
              <a:t>（ 悪化</a:t>
            </a:r>
            <a:r>
              <a:rPr lang="ja-JP" altLang="en-US" sz="2800" dirty="0">
                <a:latin typeface="+mn-ea"/>
              </a:rPr>
              <a:t>時</a:t>
            </a:r>
            <a:r>
              <a:rPr lang="ja-JP" altLang="en-US" sz="2800" dirty="0" smtClean="0">
                <a:latin typeface="+mn-ea"/>
              </a:rPr>
              <a:t>に一時的に見られることはある ）</a:t>
            </a:r>
            <a:endParaRPr lang="en-US" altLang="ja-JP" sz="2800" dirty="0">
              <a:latin typeface="+mn-ea"/>
            </a:endParaRPr>
          </a:p>
          <a:p>
            <a:pPr marL="540000">
              <a:lnSpc>
                <a:spcPts val="2800"/>
              </a:lnSpc>
              <a:spcBef>
                <a:spcPts val="1200"/>
              </a:spcBef>
            </a:pPr>
            <a:r>
              <a:rPr lang="ja-JP" altLang="en-US" sz="2800" dirty="0" smtClean="0">
                <a:latin typeface="+mn-ea"/>
              </a:rPr>
              <a:t>躁</a:t>
            </a:r>
            <a:r>
              <a:rPr lang="ja-JP" altLang="en-US" sz="2800" dirty="0">
                <a:latin typeface="+mn-ea"/>
              </a:rPr>
              <a:t>状態</a:t>
            </a:r>
            <a:r>
              <a:rPr lang="ja-JP" altLang="en-US" sz="2800" dirty="0" smtClean="0">
                <a:latin typeface="+mn-ea"/>
              </a:rPr>
              <a:t>とうつ</a:t>
            </a:r>
            <a:r>
              <a:rPr lang="ja-JP" altLang="en-US" sz="2800" dirty="0">
                <a:latin typeface="+mn-ea"/>
              </a:rPr>
              <a:t>状態</a:t>
            </a:r>
            <a:r>
              <a:rPr lang="ja-JP" altLang="en-US" sz="2800" dirty="0" smtClean="0">
                <a:latin typeface="+mn-ea"/>
              </a:rPr>
              <a:t>を繰り返すのが双極性障害。</a:t>
            </a:r>
            <a:r>
              <a:rPr lang="ja-JP" altLang="en-US" sz="2800" dirty="0">
                <a:latin typeface="+mn-ea"/>
                <a:cs typeface="Meiryo UI" pitchFamily="50" charset="-128"/>
              </a:rPr>
              <a:t>社会生活に</a:t>
            </a:r>
            <a:r>
              <a:rPr lang="ja-JP" altLang="en-US" sz="2800" dirty="0" smtClean="0">
                <a:latin typeface="+mn-ea"/>
                <a:cs typeface="Meiryo UI" pitchFamily="50" charset="-128"/>
              </a:rPr>
              <a:t>著しく</a:t>
            </a:r>
            <a:r>
              <a:rPr lang="en-US" altLang="ja-JP" sz="2800" dirty="0" smtClean="0">
                <a:latin typeface="+mn-ea"/>
                <a:cs typeface="Meiryo UI" pitchFamily="50" charset="-128"/>
              </a:rPr>
              <a:t/>
            </a:r>
            <a:br>
              <a:rPr lang="en-US" altLang="ja-JP" sz="2800" dirty="0" smtClean="0">
                <a:latin typeface="+mn-ea"/>
                <a:cs typeface="Meiryo UI" pitchFamily="50" charset="-128"/>
              </a:rPr>
            </a:br>
            <a:r>
              <a:rPr lang="ja-JP" altLang="en-US" sz="2800" dirty="0" smtClean="0">
                <a:latin typeface="+mn-ea"/>
                <a:cs typeface="Meiryo UI" pitchFamily="50" charset="-128"/>
              </a:rPr>
              <a:t>支障をきたす</a:t>
            </a:r>
            <a:r>
              <a:rPr lang="ja-JP" altLang="en-US" sz="2800" dirty="0">
                <a:latin typeface="+mn-ea"/>
                <a:cs typeface="Meiryo UI" pitchFamily="50" charset="-128"/>
              </a:rPr>
              <a:t>かどうかで、さらに、</a:t>
            </a:r>
            <a:r>
              <a:rPr lang="en-US" altLang="ja-JP" sz="2800" dirty="0">
                <a:latin typeface="+mn-ea"/>
                <a:cs typeface="Meiryo UI" pitchFamily="50" charset="-128"/>
              </a:rPr>
              <a:t>Ⅰ</a:t>
            </a:r>
            <a:r>
              <a:rPr lang="ja-JP" altLang="en-US" sz="2800" dirty="0">
                <a:latin typeface="+mn-ea"/>
                <a:cs typeface="Meiryo UI" pitchFamily="50" charset="-128"/>
              </a:rPr>
              <a:t>型か</a:t>
            </a:r>
            <a:r>
              <a:rPr lang="en-US" altLang="ja-JP" sz="2800" dirty="0">
                <a:latin typeface="+mn-ea"/>
                <a:cs typeface="Meiryo UI" pitchFamily="50" charset="-128"/>
              </a:rPr>
              <a:t>Ⅱ</a:t>
            </a:r>
            <a:r>
              <a:rPr lang="ja-JP" altLang="en-US" sz="2800" dirty="0">
                <a:latin typeface="+mn-ea"/>
                <a:cs typeface="Meiryo UI" pitchFamily="50" charset="-128"/>
              </a:rPr>
              <a:t>型かに</a:t>
            </a:r>
            <a:r>
              <a:rPr lang="ja-JP" altLang="en-US" sz="2800" dirty="0" smtClean="0">
                <a:latin typeface="+mn-ea"/>
                <a:cs typeface="Meiryo UI" pitchFamily="50" charset="-128"/>
              </a:rPr>
              <a:t>分けられる</a:t>
            </a:r>
            <a:endParaRPr lang="en-US" altLang="ja-JP" sz="2800" dirty="0" smtClean="0">
              <a:latin typeface="+mn-ea"/>
            </a:endParaRPr>
          </a:p>
          <a:p>
            <a:pPr marL="540000">
              <a:lnSpc>
                <a:spcPts val="2800"/>
              </a:lnSpc>
              <a:spcBef>
                <a:spcPts val="1200"/>
              </a:spcBef>
            </a:pPr>
            <a:r>
              <a:rPr lang="ja-JP" altLang="en-US" sz="2800" dirty="0" smtClean="0">
                <a:latin typeface="+mn-ea"/>
              </a:rPr>
              <a:t>うつ状態のみだと単極性障害（うつ病）</a:t>
            </a:r>
            <a:endParaRPr lang="en-US" altLang="ja-JP" sz="2800" dirty="0" smtClean="0">
              <a:latin typeface="+mn-ea"/>
            </a:endParaRPr>
          </a:p>
          <a:p>
            <a:pPr marL="540000">
              <a:lnSpc>
                <a:spcPts val="2800"/>
              </a:lnSpc>
              <a:spcBef>
                <a:spcPts val="1200"/>
              </a:spcBef>
            </a:pPr>
            <a:r>
              <a:rPr lang="ja-JP" altLang="en-US" sz="2800" dirty="0" smtClean="0">
                <a:latin typeface="+mn-ea"/>
              </a:rPr>
              <a:t>いずれ</a:t>
            </a:r>
            <a:r>
              <a:rPr lang="ja-JP" altLang="en-US" sz="2800" dirty="0">
                <a:latin typeface="+mn-ea"/>
              </a:rPr>
              <a:t>も</a:t>
            </a:r>
            <a:r>
              <a:rPr lang="ja-JP" altLang="en-US" sz="2800" dirty="0" smtClean="0">
                <a:latin typeface="+mn-ea"/>
              </a:rPr>
              <a:t>脳の病気で、性格</a:t>
            </a:r>
            <a:r>
              <a:rPr lang="ja-JP" altLang="en-US" sz="2800" dirty="0">
                <a:latin typeface="+mn-ea"/>
              </a:rPr>
              <a:t>や</a:t>
            </a:r>
            <a:r>
              <a:rPr lang="ja-JP" altLang="en-US" sz="2800" dirty="0" smtClean="0">
                <a:latin typeface="+mn-ea"/>
              </a:rPr>
              <a:t>心の問題ではない</a:t>
            </a:r>
            <a:endParaRPr lang="en-US" altLang="ja-JP" sz="2800" dirty="0" smtClean="0">
              <a:latin typeface="+mn-ea"/>
            </a:endParaRPr>
          </a:p>
          <a:p>
            <a:pPr marL="540000">
              <a:lnSpc>
                <a:spcPts val="2800"/>
              </a:lnSpc>
              <a:spcBef>
                <a:spcPts val="1200"/>
              </a:spcBef>
            </a:pPr>
            <a:r>
              <a:rPr lang="ja-JP" altLang="en-US" sz="2800" dirty="0" smtClean="0">
                <a:latin typeface="+mn-ea"/>
              </a:rPr>
              <a:t>生涯有病率は双極性障害で２～８％、単極性障害</a:t>
            </a:r>
            <a:r>
              <a:rPr lang="en-US" altLang="ja-JP" sz="2800" dirty="0" smtClean="0">
                <a:latin typeface="+mn-ea"/>
              </a:rPr>
              <a:t/>
            </a:r>
            <a:br>
              <a:rPr lang="en-US" altLang="ja-JP" sz="2800" dirty="0" smtClean="0">
                <a:latin typeface="+mn-ea"/>
              </a:rPr>
            </a:br>
            <a:r>
              <a:rPr lang="ja-JP" altLang="en-US" sz="2800" dirty="0" smtClean="0">
                <a:latin typeface="+mn-ea"/>
              </a:rPr>
              <a:t>（うつ病）で５～</a:t>
            </a:r>
            <a:r>
              <a:rPr lang="en-US" altLang="ja-JP" sz="2800" dirty="0" smtClean="0">
                <a:latin typeface="+mn-ea"/>
              </a:rPr>
              <a:t>25</a:t>
            </a:r>
            <a:r>
              <a:rPr lang="ja-JP" altLang="en-US" sz="2800" dirty="0" smtClean="0">
                <a:latin typeface="+mn-ea"/>
              </a:rPr>
              <a:t>％</a:t>
            </a:r>
            <a:endParaRPr lang="en-US" altLang="ja-JP" sz="2800" dirty="0" smtClean="0">
              <a:latin typeface="+mn-ea"/>
            </a:endParaRPr>
          </a:p>
          <a:p>
            <a:pPr marL="0" indent="0">
              <a:buNone/>
            </a:pPr>
            <a:endParaRPr lang="en-US" altLang="ja-JP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ja-JP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3500327" y="5334967"/>
            <a:ext cx="3052873" cy="1243908"/>
            <a:chOff x="730299" y="5231398"/>
            <a:chExt cx="3549858" cy="1446405"/>
          </a:xfrm>
        </p:grpSpPr>
        <p:pic>
          <p:nvPicPr>
            <p:cNvPr id="7176" name="Picture 8" descr="嬉しい表情の男性のイラスト（6段階）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225" y="5245954"/>
              <a:ext cx="1093932" cy="1431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辛い表情の男性のイラスト（3段階）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99" y="5231398"/>
              <a:ext cx="881572" cy="1412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上カーブ矢印 4"/>
            <p:cNvSpPr/>
            <p:nvPr/>
          </p:nvSpPr>
          <p:spPr>
            <a:xfrm>
              <a:off x="1933021" y="6047700"/>
              <a:ext cx="1270896" cy="52525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上カーブ矢印 7"/>
            <p:cNvSpPr/>
            <p:nvPr/>
          </p:nvSpPr>
          <p:spPr>
            <a:xfrm rot="10800000">
              <a:off x="1651666" y="5436621"/>
              <a:ext cx="1206908" cy="52525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2" descr="会社に行きたくない人のイラスト（男性）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652" y="3922925"/>
            <a:ext cx="2040255" cy="204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6357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363272" cy="705448"/>
          </a:xfrm>
        </p:spPr>
        <p:txBody>
          <a:bodyPr anchor="t" anchorCtr="0">
            <a:normAutofit/>
          </a:bodyPr>
          <a:lstStyle/>
          <a:p>
            <a:pPr algn="l"/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600" dirty="0" smtClean="0"/>
              <a:t>（１）双極性障害とは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3636" y="1440000"/>
            <a:ext cx="8136000" cy="5164683"/>
          </a:xfrm>
        </p:spPr>
        <p:txBody>
          <a:bodyPr>
            <a:normAutofit lnSpcReduction="10000"/>
          </a:bodyPr>
          <a:lstStyle/>
          <a:p>
            <a:pPr marL="540000">
              <a:buFont typeface="Wingdings" panose="05000000000000000000" pitchFamily="2" charset="2"/>
              <a:buChar char="u"/>
            </a:pP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躁と</a:t>
            </a:r>
            <a:r>
              <a:rPr kumimoji="1" lang="ja-JP" altLang="en-US" sz="2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うつの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気分の波に、本人も周囲も翻弄され疲弊しがち</a:t>
            </a:r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4000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特に躁状態でのトラブルに配慮が必要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97100" indent="0">
              <a:spcBef>
                <a:spcPts val="2400"/>
              </a:spcBef>
              <a:buNone/>
            </a:pPr>
            <a:r>
              <a:rPr lang="en-US" altLang="ja-JP" sz="2400" b="1" dirty="0" smtClean="0">
                <a:solidFill>
                  <a:srgbClr val="0070C0"/>
                </a:solidFill>
              </a:rPr>
              <a:t>《</a:t>
            </a:r>
            <a:r>
              <a:rPr lang="ja-JP" altLang="en-US" sz="2400" b="1" dirty="0">
                <a:solidFill>
                  <a:srgbClr val="0070C0"/>
                </a:solidFill>
              </a:rPr>
              <a:t>症状の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表れ方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》</a:t>
            </a:r>
          </a:p>
          <a:p>
            <a:pPr marL="540000">
              <a:spcBef>
                <a:spcPts val="1200"/>
              </a:spcBef>
              <a:buFont typeface="Wingdings" panose="05000000000000000000" pitchFamily="2" charset="2"/>
              <a:buChar char="u"/>
            </a:pPr>
            <a:r>
              <a:rPr kumimoji="1" lang="ja-JP" altLang="en-US" sz="24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躁状態・・・</a:t>
            </a:r>
            <a:endParaRPr kumimoji="1" lang="en-US" altLang="ja-JP" sz="2400" dirty="0" smtClean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40000" indent="0">
              <a:buNone/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気分が高揚し元気になる</a:t>
            </a:r>
            <a:r>
              <a:rPr lang="ja-JP" altLang="en-US" sz="2400" dirty="0">
                <a:latin typeface="ＭＳ Ｐゴシック" panose="020B0600070205080204" pitchFamily="50" charset="-128"/>
              </a:rPr>
              <a:t>／万能感／</a:t>
            </a:r>
            <a:r>
              <a:rPr lang="ja-JP" altLang="en-US" sz="2400" dirty="0" smtClean="0">
                <a:latin typeface="ＭＳ Ｐゴシック" panose="020B0600070205080204" pitchFamily="50" charset="-128"/>
              </a:rPr>
              <a:t>攻撃的</a:t>
            </a:r>
            <a:r>
              <a:rPr lang="en-US" altLang="ja-JP" sz="2400" dirty="0" smtClean="0">
                <a:latin typeface="ＭＳ Ｐゴシック" panose="020B0600070205080204" pitchFamily="50" charset="-128"/>
              </a:rPr>
              <a:t/>
            </a:r>
            <a:br>
              <a:rPr lang="en-US" altLang="ja-JP" sz="2400" dirty="0" smtClean="0">
                <a:latin typeface="ＭＳ Ｐゴシック" panose="020B0600070205080204" pitchFamily="50" charset="-128"/>
              </a:rPr>
            </a:br>
            <a:r>
              <a:rPr lang="ja-JP" altLang="en-US" sz="2400" dirty="0" smtClean="0">
                <a:latin typeface="ＭＳ Ｐゴシック" panose="020B0600070205080204" pitchFamily="50" charset="-128"/>
              </a:rPr>
              <a:t>／怒りっぽく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なる・・・　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40000" indent="0">
              <a:buNone/>
            </a:pPr>
            <a:r>
              <a:rPr kumimoji="1" lang="ja-JP" altLang="en-US" sz="24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➡ </a:t>
            </a:r>
            <a:r>
              <a:rPr kumimoji="1"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気分、思考、意欲、行動全般が亢進</a:t>
            </a:r>
            <a:endParaRPr kumimoji="1"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40000">
              <a:spcBef>
                <a:spcPts val="2400"/>
              </a:spcBef>
              <a:buFont typeface="Wingdings" panose="05000000000000000000" pitchFamily="2" charset="2"/>
              <a:buChar char="u"/>
            </a:pPr>
            <a:r>
              <a:rPr lang="ja-JP" altLang="en-US" sz="2400" dirty="0" smtClean="0">
                <a:solidFill>
                  <a:srgbClr val="0070C0"/>
                </a:solidFill>
                <a:latin typeface="ＭＳ Ｐゴシック" panose="020B0600070205080204" pitchFamily="50" charset="-128"/>
              </a:rPr>
              <a:t>うつ状態</a:t>
            </a:r>
            <a:r>
              <a:rPr lang="ja-JP" altLang="en-US" sz="2400" dirty="0">
                <a:solidFill>
                  <a:srgbClr val="0070C0"/>
                </a:solidFill>
                <a:latin typeface="ＭＳ Ｐゴシック" panose="020B0600070205080204" pitchFamily="50" charset="-128"/>
              </a:rPr>
              <a:t>・・</a:t>
            </a:r>
            <a:r>
              <a:rPr lang="ja-JP" altLang="en-US" sz="2400" dirty="0" smtClean="0">
                <a:solidFill>
                  <a:srgbClr val="0070C0"/>
                </a:solidFill>
                <a:latin typeface="ＭＳ Ｐゴシック" panose="020B0600070205080204" pitchFamily="50" charset="-128"/>
              </a:rPr>
              <a:t>・</a:t>
            </a:r>
            <a:endParaRPr lang="en-US" altLang="ja-JP" sz="2400" dirty="0" smtClean="0">
              <a:solidFill>
                <a:srgbClr val="0070C0"/>
              </a:solidFill>
              <a:latin typeface="ＭＳ Ｐゴシック" panose="020B0600070205080204" pitchFamily="50" charset="-128"/>
            </a:endParaRPr>
          </a:p>
          <a:p>
            <a:pPr marL="540000" indent="0">
              <a:buNone/>
            </a:pPr>
            <a:r>
              <a:rPr lang="ja-JP" altLang="en-US" sz="2400" dirty="0" smtClean="0">
                <a:latin typeface="ＭＳ Ｐゴシック" panose="020B0600070205080204" pitchFamily="50" charset="-128"/>
              </a:rPr>
              <a:t>やる気が</a:t>
            </a:r>
            <a:r>
              <a:rPr lang="ja-JP" altLang="en-US" sz="2400" dirty="0">
                <a:latin typeface="ＭＳ Ｐゴシック" panose="020B0600070205080204" pitchFamily="50" charset="-128"/>
              </a:rPr>
              <a:t>出ない／</a:t>
            </a:r>
            <a:r>
              <a:rPr lang="ja-JP" altLang="en-US" sz="2400" dirty="0" smtClean="0">
                <a:latin typeface="ＭＳ Ｐゴシック" panose="020B0600070205080204" pitchFamily="50" charset="-128"/>
              </a:rPr>
              <a:t>楽しめない</a:t>
            </a:r>
            <a:r>
              <a:rPr lang="ja-JP" altLang="en-US" sz="2400" dirty="0">
                <a:latin typeface="ＭＳ Ｐゴシック" panose="020B0600070205080204" pitchFamily="50" charset="-128"/>
              </a:rPr>
              <a:t>／</a:t>
            </a:r>
            <a:r>
              <a:rPr lang="ja-JP" altLang="en-US" sz="2400" dirty="0" smtClean="0">
                <a:latin typeface="ＭＳ Ｐゴシック" panose="020B0600070205080204" pitchFamily="50" charset="-128"/>
              </a:rPr>
              <a:t>疲れやすい／死にたく</a:t>
            </a:r>
            <a:r>
              <a:rPr lang="en-US" altLang="ja-JP" sz="2400" dirty="0" smtClean="0">
                <a:latin typeface="ＭＳ Ｐゴシック" panose="020B0600070205080204" pitchFamily="50" charset="-128"/>
              </a:rPr>
              <a:t/>
            </a:r>
            <a:br>
              <a:rPr lang="en-US" altLang="ja-JP" sz="2400" dirty="0" smtClean="0">
                <a:latin typeface="ＭＳ Ｐゴシック" panose="020B0600070205080204" pitchFamily="50" charset="-128"/>
              </a:rPr>
            </a:br>
            <a:r>
              <a:rPr lang="ja-JP" altLang="en-US" sz="2400" dirty="0" smtClean="0">
                <a:latin typeface="ＭＳ Ｐゴシック" panose="020B0600070205080204" pitchFamily="50" charset="-128"/>
              </a:rPr>
              <a:t>なる</a:t>
            </a:r>
            <a:r>
              <a:rPr lang="ja-JP" altLang="en-US" sz="2400" dirty="0">
                <a:latin typeface="ＭＳ Ｐゴシック" panose="020B0600070205080204" pitchFamily="50" charset="-128"/>
              </a:rPr>
              <a:t>／寝っぱなし</a:t>
            </a:r>
            <a:r>
              <a:rPr lang="ja-JP" altLang="en-US" sz="2400" dirty="0" smtClean="0">
                <a:latin typeface="ＭＳ Ｐゴシック" panose="020B0600070205080204" pitchFamily="50" charset="-128"/>
              </a:rPr>
              <a:t>で起きられない・・・</a:t>
            </a:r>
            <a:endParaRPr lang="en-US" altLang="ja-JP" sz="2400" dirty="0" smtClean="0">
              <a:latin typeface="ＭＳ Ｐゴシック" panose="020B0600070205080204" pitchFamily="50" charset="-128"/>
            </a:endParaRPr>
          </a:p>
          <a:p>
            <a:pPr marL="540000" indent="0">
              <a:buNone/>
            </a:pPr>
            <a:r>
              <a:rPr lang="ja-JP" altLang="en-US" sz="2400" dirty="0" smtClean="0">
                <a:solidFill>
                  <a:srgbClr val="0070C0"/>
                </a:solidFill>
                <a:latin typeface="ＭＳ Ｐゴシック" panose="020B0600070205080204" pitchFamily="50" charset="-128"/>
              </a:rPr>
              <a:t>➡ </a:t>
            </a:r>
            <a:r>
              <a:rPr lang="ja-JP" altLang="en-US" sz="2400" dirty="0" smtClean="0">
                <a:latin typeface="ＭＳ Ｐゴシック" panose="020B0600070205080204" pitchFamily="50" charset="-128"/>
              </a:rPr>
              <a:t>生気感情の喪失、身体的な症状も出現</a:t>
            </a:r>
            <a:endParaRPr lang="en-US" altLang="ja-JP" sz="2400" dirty="0">
              <a:latin typeface="ＭＳ Ｐゴシック" panose="020B0600070205080204" pitchFamily="50" charset="-128"/>
            </a:endParaRPr>
          </a:p>
          <a:p>
            <a:pPr marL="0" indent="0">
              <a:buNone/>
            </a:pPr>
            <a:endParaRPr kumimoji="1"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z="24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fld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77" y="2380853"/>
            <a:ext cx="1784223" cy="220027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7855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8229600" cy="1143000"/>
          </a:xfrm>
        </p:spPr>
        <p:txBody>
          <a:bodyPr anchor="t" anchorCtr="0">
            <a:normAutofit/>
          </a:bodyPr>
          <a:lstStyle/>
          <a:p>
            <a:pPr algn="l"/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ja-JP" altLang="en-US" sz="3600" dirty="0">
                <a:latin typeface="ＭＳ Ｐゴシック" panose="020B0600070205080204" pitchFamily="50" charset="-128"/>
              </a:rPr>
              <a:t>２</a:t>
            </a:r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r>
              <a:rPr kumimoji="1"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単極性障害（うつ病）とは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4000" y="1309339"/>
            <a:ext cx="8136000" cy="5229573"/>
          </a:xfrm>
        </p:spPr>
        <p:txBody>
          <a:bodyPr>
            <a:noAutofit/>
          </a:bodyPr>
          <a:lstStyle/>
          <a:p>
            <a:pPr marL="540000">
              <a:lnSpc>
                <a:spcPts val="2880"/>
              </a:lnSpc>
              <a:buFont typeface="Wingdings" panose="05000000000000000000" pitchFamily="2" charset="2"/>
              <a:buChar char="u"/>
            </a:pP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気分の強い落ち込み、体のだるさや不調などの症状が</a:t>
            </a:r>
            <a:r>
              <a:rPr lang="en-US" altLang="ja-JP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出現する脳の病気</a:t>
            </a:r>
            <a:endParaRPr lang="en-US" altLang="ja-JP" sz="2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40000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sz="2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内因性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（原因不明）</a:t>
            </a: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2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外因性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（他の病気、あるいは薬の副作用として引き</a:t>
            </a:r>
            <a: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起こされるもの）</a:t>
            </a: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2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心因性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（性格や環境、出来事が影響するもの）</a:t>
            </a:r>
            <a:r>
              <a:rPr lang="ja-JP" altLang="en-US" sz="2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</a:t>
            </a: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がある</a:t>
            </a:r>
            <a:endParaRPr lang="en-US" altLang="ja-JP" sz="2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40000">
              <a:lnSpc>
                <a:spcPts val="288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男性より女性の方が多い（約２倍）</a:t>
            </a:r>
            <a:endParaRPr lang="en-US" altLang="ja-JP" sz="2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lnSpc>
                <a:spcPts val="2880"/>
              </a:lnSpc>
              <a:spcBef>
                <a:spcPts val="1800"/>
              </a:spcBef>
              <a:buNone/>
            </a:pPr>
            <a:r>
              <a:rPr lang="en-US" altLang="ja-JP" sz="2200" dirty="0" smtClean="0">
                <a:solidFill>
                  <a:srgbClr val="0070C0"/>
                </a:solidFill>
                <a:latin typeface="ＭＳ Ｐゴシック" panose="020B0600070205080204" pitchFamily="50" charset="-128"/>
              </a:rPr>
              <a:t>《</a:t>
            </a:r>
            <a:r>
              <a:rPr lang="ja-JP" altLang="en-US" sz="2200" dirty="0" smtClean="0">
                <a:solidFill>
                  <a:srgbClr val="0070C0"/>
                </a:solidFill>
                <a:latin typeface="ＭＳ Ｐゴシック" panose="020B0600070205080204" pitchFamily="50" charset="-128"/>
              </a:rPr>
              <a:t>症状の表れ方</a:t>
            </a:r>
            <a:r>
              <a:rPr lang="en-US" altLang="ja-JP" sz="2200" dirty="0" smtClean="0">
                <a:solidFill>
                  <a:srgbClr val="0070C0"/>
                </a:solidFill>
                <a:latin typeface="ＭＳ Ｐゴシック" panose="020B0600070205080204" pitchFamily="50" charset="-128"/>
              </a:rPr>
              <a:t>》</a:t>
            </a:r>
          </a:p>
          <a:p>
            <a:pPr marL="540000">
              <a:lnSpc>
                <a:spcPts val="2880"/>
              </a:lnSpc>
              <a:buFont typeface="Wingdings" panose="05000000000000000000" pitchFamily="2" charset="2"/>
              <a:buChar char="u"/>
            </a:pPr>
            <a:r>
              <a:rPr lang="ja-JP" altLang="en-US" sz="2200" dirty="0" smtClean="0">
                <a:solidFill>
                  <a:srgbClr val="0070C0"/>
                </a:solidFill>
                <a:latin typeface="ＭＳ Ｐゴシック" panose="020B0600070205080204" pitchFamily="50" charset="-128"/>
              </a:rPr>
              <a:t>精神</a:t>
            </a:r>
            <a:r>
              <a:rPr lang="ja-JP" altLang="en-US" sz="2200" dirty="0">
                <a:solidFill>
                  <a:srgbClr val="0070C0"/>
                </a:solidFill>
                <a:latin typeface="ＭＳ Ｐゴシック" panose="020B0600070205080204" pitchFamily="50" charset="-128"/>
              </a:rPr>
              <a:t>症状・・・</a:t>
            </a:r>
            <a:endParaRPr lang="en-US" altLang="ja-JP" sz="2200" dirty="0">
              <a:solidFill>
                <a:srgbClr val="0070C0"/>
              </a:solidFill>
              <a:latin typeface="ＭＳ Ｐゴシック" panose="020B0600070205080204" pitchFamily="50" charset="-128"/>
            </a:endParaRPr>
          </a:p>
          <a:p>
            <a:pPr marL="540000" indent="0">
              <a:lnSpc>
                <a:spcPts val="2880"/>
              </a:lnSpc>
              <a:buNone/>
            </a:pPr>
            <a:r>
              <a:rPr lang="ja-JP" altLang="en-US" sz="2200" dirty="0" smtClean="0">
                <a:latin typeface="ＭＳ Ｐゴシック" panose="020B0600070205080204" pitchFamily="50" charset="-128"/>
              </a:rPr>
              <a:t>気分</a:t>
            </a:r>
            <a:r>
              <a:rPr lang="ja-JP" altLang="en-US" sz="2200" dirty="0">
                <a:latin typeface="ＭＳ Ｐゴシック" panose="020B0600070205080204" pitchFamily="50" charset="-128"/>
              </a:rPr>
              <a:t>が落ち込む</a:t>
            </a:r>
            <a:r>
              <a:rPr lang="en-US" altLang="ja-JP" sz="2200" dirty="0">
                <a:latin typeface="ＭＳ Ｐゴシック" panose="020B0600070205080204" pitchFamily="50" charset="-128"/>
              </a:rPr>
              <a:t>/</a:t>
            </a:r>
            <a:r>
              <a:rPr lang="ja-JP" altLang="en-US" sz="2200" dirty="0">
                <a:latin typeface="ＭＳ Ｐゴシック" panose="020B0600070205080204" pitchFamily="50" charset="-128"/>
              </a:rPr>
              <a:t>不安、焦り、イライラ</a:t>
            </a:r>
            <a:r>
              <a:rPr lang="en-US" altLang="ja-JP" sz="2200" dirty="0">
                <a:latin typeface="ＭＳ Ｐゴシック" panose="020B0600070205080204" pitchFamily="50" charset="-128"/>
              </a:rPr>
              <a:t>/</a:t>
            </a:r>
            <a:r>
              <a:rPr lang="ja-JP" altLang="en-US" sz="2200" dirty="0">
                <a:latin typeface="ＭＳ Ｐゴシック" panose="020B0600070205080204" pitchFamily="50" charset="-128"/>
              </a:rPr>
              <a:t>悲観的</a:t>
            </a:r>
            <a:r>
              <a:rPr lang="en-US" altLang="ja-JP" sz="2200" dirty="0">
                <a:latin typeface="ＭＳ Ｐゴシック" panose="020B0600070205080204" pitchFamily="50" charset="-128"/>
              </a:rPr>
              <a:t>/</a:t>
            </a:r>
          </a:p>
          <a:p>
            <a:pPr marL="540000" indent="0">
              <a:lnSpc>
                <a:spcPts val="2880"/>
              </a:lnSpc>
              <a:buNone/>
            </a:pPr>
            <a:r>
              <a:rPr lang="ja-JP" altLang="en-US" sz="2200" dirty="0" smtClean="0">
                <a:latin typeface="ＭＳ Ｐゴシック" panose="020B0600070205080204" pitchFamily="50" charset="-128"/>
              </a:rPr>
              <a:t>仕事</a:t>
            </a:r>
            <a:r>
              <a:rPr lang="ja-JP" altLang="en-US" sz="2200" dirty="0">
                <a:latin typeface="ＭＳ Ｐゴシック" panose="020B0600070205080204" pitchFamily="50" charset="-128"/>
              </a:rPr>
              <a:t>でミスが増える</a:t>
            </a:r>
            <a:r>
              <a:rPr lang="en-US" altLang="ja-JP" sz="2200" dirty="0">
                <a:latin typeface="ＭＳ Ｐゴシック" panose="020B0600070205080204" pitchFamily="50" charset="-128"/>
              </a:rPr>
              <a:t>/</a:t>
            </a:r>
            <a:r>
              <a:rPr lang="ja-JP" altLang="en-US" sz="2200" dirty="0">
                <a:latin typeface="ＭＳ Ｐゴシック" panose="020B0600070205080204" pitchFamily="50" charset="-128"/>
              </a:rPr>
              <a:t>外見を気にしなくなる</a:t>
            </a:r>
            <a:r>
              <a:rPr lang="en-US" altLang="ja-JP" sz="2200" dirty="0" smtClean="0">
                <a:latin typeface="ＭＳ Ｐゴシック" panose="020B0600070205080204" pitchFamily="50" charset="-128"/>
              </a:rPr>
              <a:t>…</a:t>
            </a:r>
            <a:endParaRPr lang="en-US" altLang="ja-JP" sz="2200" dirty="0">
              <a:latin typeface="ＭＳ Ｐゴシック" panose="020B0600070205080204" pitchFamily="50" charset="-128"/>
            </a:endParaRPr>
          </a:p>
          <a:p>
            <a:pPr marL="540000">
              <a:lnSpc>
                <a:spcPts val="2880"/>
              </a:lnSpc>
              <a:buFont typeface="Wingdings" panose="05000000000000000000" pitchFamily="2" charset="2"/>
              <a:buChar char="u"/>
            </a:pPr>
            <a:r>
              <a:rPr lang="ja-JP" altLang="en-US" sz="2200" dirty="0">
                <a:solidFill>
                  <a:srgbClr val="0070C0"/>
                </a:solidFill>
                <a:latin typeface="ＭＳ Ｐゴシック" panose="020B0600070205080204" pitchFamily="50" charset="-128"/>
              </a:rPr>
              <a:t>身体</a:t>
            </a:r>
            <a:r>
              <a:rPr lang="ja-JP" altLang="en-US" sz="2200" dirty="0" smtClean="0">
                <a:solidFill>
                  <a:srgbClr val="0070C0"/>
                </a:solidFill>
                <a:latin typeface="ＭＳ Ｐゴシック" panose="020B0600070205080204" pitchFamily="50" charset="-128"/>
              </a:rPr>
              <a:t>症状（身体の不調）・</a:t>
            </a:r>
            <a:r>
              <a:rPr lang="ja-JP" altLang="en-US" sz="2200" dirty="0">
                <a:solidFill>
                  <a:srgbClr val="0070C0"/>
                </a:solidFill>
                <a:latin typeface="ＭＳ Ｐゴシック" panose="020B0600070205080204" pitchFamily="50" charset="-128"/>
              </a:rPr>
              <a:t>・・</a:t>
            </a:r>
            <a:endParaRPr lang="en-US" altLang="ja-JP" sz="2200" dirty="0">
              <a:solidFill>
                <a:srgbClr val="0070C0"/>
              </a:solidFill>
              <a:latin typeface="ＭＳ Ｐゴシック" panose="020B0600070205080204" pitchFamily="50" charset="-128"/>
            </a:endParaRPr>
          </a:p>
          <a:p>
            <a:pPr marL="540000" indent="0">
              <a:lnSpc>
                <a:spcPts val="2880"/>
              </a:lnSpc>
              <a:buNone/>
            </a:pPr>
            <a:r>
              <a:rPr lang="ja-JP" altLang="en-US" sz="2200" dirty="0" smtClean="0">
                <a:latin typeface="ＭＳ Ｐゴシック" panose="020B0600070205080204" pitchFamily="50" charset="-128"/>
              </a:rPr>
              <a:t>食欲</a:t>
            </a:r>
            <a:r>
              <a:rPr lang="ja-JP" altLang="en-US" sz="2200" dirty="0">
                <a:latin typeface="ＭＳ Ｐゴシック" panose="020B0600070205080204" pitchFamily="50" charset="-128"/>
              </a:rPr>
              <a:t>不振</a:t>
            </a:r>
            <a:r>
              <a:rPr lang="en-US" altLang="ja-JP" sz="2200" dirty="0">
                <a:latin typeface="ＭＳ Ｐゴシック" panose="020B0600070205080204" pitchFamily="50" charset="-128"/>
              </a:rPr>
              <a:t>/</a:t>
            </a:r>
            <a:r>
              <a:rPr lang="ja-JP" altLang="en-US" sz="2200" dirty="0">
                <a:latin typeface="ＭＳ Ｐゴシック" panose="020B0600070205080204" pitchFamily="50" charset="-128"/>
              </a:rPr>
              <a:t>下痢、便秘</a:t>
            </a:r>
            <a:r>
              <a:rPr lang="en-US" altLang="ja-JP" sz="2200" dirty="0">
                <a:latin typeface="ＭＳ Ｐゴシック" panose="020B0600070205080204" pitchFamily="50" charset="-128"/>
              </a:rPr>
              <a:t>/</a:t>
            </a:r>
            <a:r>
              <a:rPr lang="ja-JP" altLang="en-US" sz="2200" dirty="0">
                <a:latin typeface="ＭＳ Ｐゴシック" panose="020B0600070205080204" pitchFamily="50" charset="-128"/>
              </a:rPr>
              <a:t>睡眠障害</a:t>
            </a:r>
            <a:r>
              <a:rPr lang="en-US" altLang="ja-JP" sz="2200" dirty="0">
                <a:latin typeface="ＭＳ Ｐゴシック" panose="020B0600070205080204" pitchFamily="50" charset="-128"/>
              </a:rPr>
              <a:t>/</a:t>
            </a:r>
            <a:r>
              <a:rPr lang="ja-JP" altLang="en-US" sz="2200" dirty="0" smtClean="0">
                <a:latin typeface="ＭＳ Ｐゴシック" panose="020B0600070205080204" pitchFamily="50" charset="-128"/>
              </a:rPr>
              <a:t>頭痛</a:t>
            </a:r>
            <a:endParaRPr lang="en-US" altLang="ja-JP" sz="2200" dirty="0" smtClean="0">
              <a:latin typeface="ＭＳ Ｐゴシック" panose="020B0600070205080204" pitchFamily="50" charset="-128"/>
            </a:endParaRPr>
          </a:p>
          <a:p>
            <a:pPr marL="540000" indent="0">
              <a:lnSpc>
                <a:spcPts val="2880"/>
              </a:lnSpc>
              <a:buNone/>
            </a:pPr>
            <a:r>
              <a:rPr lang="en-US" altLang="ja-JP" sz="2200" dirty="0" smtClean="0">
                <a:latin typeface="ＭＳ Ｐゴシック" panose="020B0600070205080204" pitchFamily="50" charset="-128"/>
              </a:rPr>
              <a:t>/</a:t>
            </a:r>
            <a:r>
              <a:rPr lang="ja-JP" altLang="en-US" sz="2200" dirty="0">
                <a:latin typeface="ＭＳ Ｐゴシック" panose="020B0600070205080204" pitchFamily="50" charset="-128"/>
              </a:rPr>
              <a:t>胃痛</a:t>
            </a:r>
            <a:r>
              <a:rPr lang="en-US" altLang="ja-JP" sz="2200" dirty="0">
                <a:latin typeface="ＭＳ Ｐゴシック" panose="020B0600070205080204" pitchFamily="50" charset="-128"/>
              </a:rPr>
              <a:t>/</a:t>
            </a:r>
            <a:r>
              <a:rPr lang="ja-JP" altLang="en-US" sz="2200" dirty="0">
                <a:latin typeface="ＭＳ Ｐゴシック" panose="020B0600070205080204" pitchFamily="50" charset="-128"/>
              </a:rPr>
              <a:t>めまい</a:t>
            </a:r>
            <a:r>
              <a:rPr lang="en-US" altLang="ja-JP" sz="2200" dirty="0">
                <a:latin typeface="ＭＳ Ｐゴシック" panose="020B0600070205080204" pitchFamily="50" charset="-128"/>
              </a:rPr>
              <a:t>…</a:t>
            </a:r>
          </a:p>
          <a:p>
            <a:pPr>
              <a:lnSpc>
                <a:spcPts val="2880"/>
              </a:lnSpc>
            </a:pP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26" name="Picture 2" descr="うつ病の男性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25" y="2922511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90" y="4130740"/>
            <a:ext cx="1099910" cy="14592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62" y="4800381"/>
            <a:ext cx="1400376" cy="157928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0521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00000" y="2700000"/>
            <a:ext cx="6012360" cy="1362075"/>
          </a:xfrm>
        </p:spPr>
        <p:txBody>
          <a:bodyPr>
            <a:noAutofit/>
          </a:bodyPr>
          <a:lstStyle/>
          <a:p>
            <a:r>
              <a:rPr lang="ja-JP" altLang="en-US" sz="4400" dirty="0"/>
              <a:t>２</a:t>
            </a:r>
            <a:r>
              <a:rPr kumimoji="1" lang="ja-JP" altLang="en-US" sz="4400" dirty="0" smtClean="0"/>
              <a:t>　具体的な支援</a:t>
            </a:r>
            <a:r>
              <a:rPr lang="ja-JP" altLang="en-US" sz="4400" dirty="0" smtClean="0"/>
              <a:t>のコツ</a:t>
            </a:r>
            <a:endParaRPr kumimoji="1" lang="ja-JP" altLang="en-US" sz="4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65329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4000" y="1196752"/>
            <a:ext cx="8136000" cy="5256584"/>
          </a:xfrm>
        </p:spPr>
        <p:txBody>
          <a:bodyPr>
            <a:noAutofit/>
          </a:bodyPr>
          <a:lstStyle/>
          <a:p>
            <a:pPr marL="540000">
              <a:buFont typeface="Wingdings" panose="05000000000000000000" pitchFamily="2" charset="2"/>
              <a:buChar char="u"/>
              <a:defRPr/>
            </a:pP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>「起業する！」「訴える！」「結婚する！」「離婚する！」</a:t>
            </a:r>
            <a:endParaRPr lang="en-US" altLang="ja-JP" sz="2000" b="1" dirty="0" smtClean="0">
              <a:solidFill>
                <a:srgbClr val="0070C0"/>
              </a:solidFill>
              <a:latin typeface="+mn-ea"/>
              <a:cs typeface="Meiryo UI" pitchFamily="50" charset="-128"/>
            </a:endParaRPr>
          </a:p>
          <a:p>
            <a:pPr marL="540000" indent="0">
              <a:spcBef>
                <a:spcPts val="600"/>
              </a:spcBef>
              <a:buNone/>
              <a:defRPr/>
            </a:pPr>
            <a:r>
              <a:rPr lang="ja-JP" altLang="en-US" sz="2000" dirty="0">
                <a:solidFill>
                  <a:srgbClr val="0070C0"/>
                </a:solidFill>
                <a:latin typeface="ＭＳ Ｐゴシック" panose="020B0600070205080204" pitchFamily="50" charset="-128"/>
              </a:rPr>
              <a:t>➡ </a:t>
            </a:r>
            <a:r>
              <a:rPr lang="ja-JP" altLang="en-US" sz="19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「○日に○</a:t>
            </a:r>
            <a:r>
              <a:rPr lang="en-US" altLang="ja-JP" sz="19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×</a:t>
            </a:r>
            <a:r>
              <a:rPr lang="ja-JP" altLang="en-US" sz="1900" dirty="0" err="1" smtClean="0">
                <a:latin typeface="+mn-ea"/>
                <a:cs typeface="Meiryo UI" pitchFamily="50" charset="-128"/>
              </a:rPr>
              <a:t>さんに</a:t>
            </a:r>
            <a:r>
              <a:rPr lang="ja-JP" altLang="en-US" sz="1900" dirty="0" smtClean="0">
                <a:latin typeface="+mn-ea"/>
                <a:cs typeface="Meiryo UI" pitchFamily="50" charset="-128"/>
              </a:rPr>
              <a:t>相談しましょう</a:t>
            </a:r>
            <a:r>
              <a:rPr lang="ja-JP" altLang="en-US" sz="19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」等、重要な決定は先延ばしにし、</a:t>
            </a:r>
            <a:endParaRPr lang="en-US" altLang="ja-JP" sz="1900" dirty="0" smtClean="0">
              <a:solidFill>
                <a:schemeClr val="tx1"/>
              </a:solidFill>
              <a:latin typeface="+mn-ea"/>
              <a:cs typeface="Meiryo UI" pitchFamily="50" charset="-128"/>
            </a:endParaRPr>
          </a:p>
          <a:p>
            <a:pPr marL="540000" indent="0">
              <a:spcBef>
                <a:spcPts val="0"/>
              </a:spcBef>
              <a:buNone/>
              <a:defRPr/>
            </a:pPr>
            <a:r>
              <a:rPr lang="en-US" altLang="ja-JP" sz="1900" dirty="0">
                <a:latin typeface="+mn-ea"/>
                <a:cs typeface="Meiryo UI" pitchFamily="50" charset="-128"/>
              </a:rPr>
              <a:t> </a:t>
            </a:r>
            <a:r>
              <a:rPr lang="en-US" altLang="ja-JP" sz="1900" dirty="0" smtClean="0">
                <a:latin typeface="+mn-ea"/>
                <a:cs typeface="Meiryo UI" pitchFamily="50" charset="-128"/>
              </a:rPr>
              <a:t>   </a:t>
            </a:r>
            <a:r>
              <a:rPr lang="ja-JP" altLang="en-US" sz="19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受診や相談することを勧める。時間稼ぎが最も有効な場合も多い</a:t>
            </a:r>
            <a:endParaRPr lang="en-US" altLang="ja-JP" sz="1900" dirty="0" smtClean="0">
              <a:solidFill>
                <a:schemeClr val="tx1"/>
              </a:solidFill>
              <a:latin typeface="+mn-ea"/>
              <a:cs typeface="Meiryo UI" pitchFamily="50" charset="-128"/>
            </a:endParaRPr>
          </a:p>
          <a:p>
            <a:pPr marL="540000">
              <a:spcBef>
                <a:spcPts val="2400"/>
              </a:spcBef>
              <a:buFont typeface="Wingdings" panose="05000000000000000000" pitchFamily="2" charset="2"/>
              <a:buChar char="u"/>
              <a:defRPr/>
            </a:pP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>「迷惑を掛けてばかり」「何もせず、申し訳ない</a:t>
            </a:r>
            <a:r>
              <a:rPr lang="en-US" altLang="ja-JP" sz="2000" b="1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>…</a:t>
            </a: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>」</a:t>
            </a:r>
            <a:endParaRPr lang="en-US" altLang="ja-JP" sz="2000" b="1" dirty="0" smtClean="0">
              <a:solidFill>
                <a:srgbClr val="0070C0"/>
              </a:solidFill>
              <a:latin typeface="+mn-ea"/>
              <a:cs typeface="Meiryo UI" pitchFamily="50" charset="-128"/>
            </a:endParaRPr>
          </a:p>
          <a:p>
            <a:pPr marL="540000" indent="0">
              <a:spcBef>
                <a:spcPts val="600"/>
              </a:spcBef>
              <a:buNone/>
              <a:defRPr/>
            </a:pPr>
            <a:r>
              <a:rPr lang="ja-JP" altLang="en-US" sz="2000" dirty="0" smtClean="0">
                <a:solidFill>
                  <a:srgbClr val="0070C0"/>
                </a:solidFill>
                <a:latin typeface="ＭＳ Ｐゴシック" panose="020B0600070205080204" pitchFamily="50" charset="-128"/>
              </a:rPr>
              <a:t>➡</a:t>
            </a:r>
            <a:r>
              <a:rPr lang="ja-JP" altLang="en-US" sz="19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うつ状態の時は励まさない。「今まで頑張って</a:t>
            </a:r>
            <a:endParaRPr lang="en-US" altLang="ja-JP" sz="1900" dirty="0" smtClean="0">
              <a:solidFill>
                <a:schemeClr val="tx1"/>
              </a:solidFill>
              <a:latin typeface="+mn-ea"/>
              <a:cs typeface="Meiryo UI" pitchFamily="50" charset="-128"/>
            </a:endParaRPr>
          </a:p>
          <a:p>
            <a:pPr marL="540000" indent="0">
              <a:spcBef>
                <a:spcPts val="0"/>
              </a:spcBef>
              <a:buNone/>
              <a:defRPr/>
            </a:pPr>
            <a:r>
              <a:rPr lang="ja-JP" altLang="en-US" sz="1900" dirty="0" smtClean="0">
                <a:latin typeface="+mn-ea"/>
                <a:cs typeface="Meiryo UI" pitchFamily="50" charset="-128"/>
              </a:rPr>
              <a:t>   いた</a:t>
            </a:r>
            <a:r>
              <a:rPr lang="ja-JP" altLang="en-US" sz="1900" dirty="0">
                <a:latin typeface="+mn-ea"/>
                <a:cs typeface="Meiryo UI" pitchFamily="50" charset="-128"/>
              </a:rPr>
              <a:t>の</a:t>
            </a:r>
            <a:r>
              <a:rPr lang="ja-JP" altLang="en-US" sz="19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だから、今は休む時期。何も気にせず、</a:t>
            </a:r>
            <a:endParaRPr lang="en-US" altLang="ja-JP" sz="1900" dirty="0" smtClean="0">
              <a:solidFill>
                <a:schemeClr val="tx1"/>
              </a:solidFill>
              <a:latin typeface="+mn-ea"/>
              <a:cs typeface="Meiryo UI" pitchFamily="50" charset="-128"/>
            </a:endParaRPr>
          </a:p>
          <a:p>
            <a:pPr marL="540000" indent="0">
              <a:spcBef>
                <a:spcPts val="0"/>
              </a:spcBef>
              <a:buNone/>
              <a:defRPr/>
            </a:pPr>
            <a:r>
              <a:rPr lang="ja-JP" altLang="en-US" sz="1900" dirty="0" smtClean="0">
                <a:latin typeface="+mn-ea"/>
                <a:cs typeface="Meiryo UI" pitchFamily="50" charset="-128"/>
              </a:rPr>
              <a:t>   ゆっくり</a:t>
            </a:r>
            <a:r>
              <a:rPr lang="ja-JP" altLang="en-US" sz="1900" dirty="0">
                <a:latin typeface="+mn-ea"/>
                <a:cs typeface="Meiryo UI" pitchFamily="50" charset="-128"/>
              </a:rPr>
              <a:t>休んで</a:t>
            </a:r>
            <a:r>
              <a:rPr lang="ja-JP" altLang="en-US" sz="19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良いんですよ」等、○田○○を</a:t>
            </a:r>
            <a:r>
              <a:rPr lang="ja-JP" altLang="en-US" sz="1900" dirty="0" err="1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の</a:t>
            </a:r>
            <a:r>
              <a:rPr lang="ja-JP" altLang="en-US" sz="19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世界</a:t>
            </a:r>
            <a:endParaRPr lang="en-US" altLang="ja-JP" sz="1900" dirty="0" smtClean="0">
              <a:solidFill>
                <a:schemeClr val="tx1"/>
              </a:solidFill>
              <a:latin typeface="+mn-ea"/>
              <a:cs typeface="Meiryo UI" pitchFamily="50" charset="-128"/>
            </a:endParaRPr>
          </a:p>
          <a:p>
            <a:pPr marL="540000">
              <a:spcBef>
                <a:spcPts val="2400"/>
              </a:spcBef>
              <a:buFont typeface="Wingdings" panose="05000000000000000000" pitchFamily="2" charset="2"/>
              <a:buChar char="u"/>
              <a:defRPr/>
            </a:pP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>「自分なんかいない方がまし」「消えて（死んで）しまいたい</a:t>
            </a:r>
            <a:r>
              <a:rPr lang="en-US" altLang="ja-JP" sz="2000" b="1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>…</a:t>
            </a:r>
            <a:r>
              <a:rPr lang="ja-JP" altLang="en-US" sz="2000" b="1" dirty="0" smtClean="0">
                <a:solidFill>
                  <a:srgbClr val="0070C0"/>
                </a:solidFill>
                <a:latin typeface="+mn-ea"/>
                <a:cs typeface="Meiryo UI" pitchFamily="50" charset="-128"/>
              </a:rPr>
              <a:t>」</a:t>
            </a:r>
            <a:endParaRPr lang="en-US" altLang="ja-JP" sz="2000" b="1" dirty="0" smtClean="0">
              <a:solidFill>
                <a:srgbClr val="0070C0"/>
              </a:solidFill>
              <a:latin typeface="+mn-ea"/>
              <a:cs typeface="Meiryo UI" pitchFamily="50" charset="-128"/>
            </a:endParaRPr>
          </a:p>
          <a:p>
            <a:pPr marL="540000" indent="0">
              <a:spcBef>
                <a:spcPts val="600"/>
              </a:spcBef>
              <a:buNone/>
              <a:defRPr/>
            </a:pPr>
            <a:r>
              <a:rPr lang="ja-JP" altLang="en-US" sz="2000" dirty="0">
                <a:solidFill>
                  <a:srgbClr val="0070C0"/>
                </a:solidFill>
                <a:latin typeface="ＭＳ Ｐゴシック" panose="020B0600070205080204" pitchFamily="50" charset="-128"/>
              </a:rPr>
              <a:t>➡</a:t>
            </a:r>
            <a:r>
              <a:rPr lang="ja-JP" altLang="en-US" sz="19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まずは死なない約束をする。約束してくれない時は、次回会う時</a:t>
            </a:r>
            <a:endParaRPr lang="en-US" altLang="ja-JP" sz="1900" dirty="0" smtClean="0">
              <a:solidFill>
                <a:schemeClr val="tx1"/>
              </a:solidFill>
              <a:latin typeface="+mn-ea"/>
              <a:cs typeface="Meiryo UI" pitchFamily="50" charset="-128"/>
            </a:endParaRPr>
          </a:p>
          <a:p>
            <a:pPr marL="540000" indent="0">
              <a:spcBef>
                <a:spcPts val="600"/>
              </a:spcBef>
              <a:buNone/>
              <a:defRPr/>
            </a:pPr>
            <a:r>
              <a:rPr lang="en-US" altLang="ja-JP" sz="1900" dirty="0">
                <a:latin typeface="+mn-ea"/>
                <a:cs typeface="Meiryo UI" pitchFamily="50" charset="-128"/>
              </a:rPr>
              <a:t> </a:t>
            </a:r>
            <a:r>
              <a:rPr lang="en-US" altLang="ja-JP" sz="1900" dirty="0" smtClean="0">
                <a:latin typeface="+mn-ea"/>
                <a:cs typeface="Meiryo UI" pitchFamily="50" charset="-128"/>
              </a:rPr>
              <a:t> </a:t>
            </a:r>
            <a:r>
              <a:rPr lang="ja-JP" altLang="en-US" sz="1900" dirty="0" err="1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までの有</a:t>
            </a:r>
            <a:r>
              <a:rPr lang="ja-JP" altLang="en-US" sz="19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期限の約束をする。そして</a:t>
            </a:r>
            <a:r>
              <a:rPr lang="ja-JP" altLang="en-US" sz="1900" dirty="0" smtClean="0">
                <a:latin typeface="+mn-ea"/>
                <a:cs typeface="Meiryo UI" pitchFamily="50" charset="-128"/>
              </a:rPr>
              <a:t>、</a:t>
            </a:r>
            <a:r>
              <a:rPr lang="ja-JP" altLang="en-US" sz="19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直ぐ主治医や家族に連絡する。</a:t>
            </a:r>
            <a:endParaRPr lang="en-US" altLang="ja-JP" sz="1900" dirty="0" smtClean="0">
              <a:solidFill>
                <a:schemeClr val="tx1"/>
              </a:solidFill>
              <a:latin typeface="+mn-ea"/>
              <a:cs typeface="Meiryo UI" pitchFamily="50" charset="-128"/>
            </a:endParaRPr>
          </a:p>
          <a:p>
            <a:pPr marL="540000" indent="0">
              <a:spcBef>
                <a:spcPts val="0"/>
              </a:spcBef>
              <a:buNone/>
              <a:defRPr/>
            </a:pPr>
            <a:r>
              <a:rPr lang="en-US" altLang="ja-JP" sz="1900" dirty="0">
                <a:latin typeface="+mn-ea"/>
                <a:cs typeface="Meiryo UI" pitchFamily="50" charset="-128"/>
              </a:rPr>
              <a:t> </a:t>
            </a:r>
            <a:r>
              <a:rPr lang="ja-JP" altLang="en-US" sz="19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 </a:t>
            </a:r>
            <a:r>
              <a:rPr lang="ja-JP" altLang="en-US" sz="1900" dirty="0" smtClean="0">
                <a:latin typeface="+mn-ea"/>
                <a:cs typeface="Meiryo UI" pitchFamily="50" charset="-128"/>
              </a:rPr>
              <a:t>入院</a:t>
            </a:r>
            <a:r>
              <a:rPr lang="ja-JP" altLang="en-US" sz="1900" dirty="0">
                <a:latin typeface="+mn-ea"/>
                <a:cs typeface="Meiryo UI" pitchFamily="50" charset="-128"/>
              </a:rPr>
              <a:t>が必要</a:t>
            </a:r>
            <a:r>
              <a:rPr lang="ja-JP" altLang="en-US" sz="1900" dirty="0" smtClean="0">
                <a:latin typeface="+mn-ea"/>
                <a:cs typeface="Meiryo UI" pitchFamily="50" charset="-128"/>
              </a:rPr>
              <a:t>な場合もある</a:t>
            </a:r>
            <a:endParaRPr lang="en-US" altLang="ja-JP" sz="1900" dirty="0" smtClean="0">
              <a:solidFill>
                <a:schemeClr val="tx1"/>
              </a:solidFill>
              <a:latin typeface="+mn-ea"/>
              <a:cs typeface="Meiryo UI" pitchFamily="50" charset="-128"/>
            </a:endParaRPr>
          </a:p>
          <a:p>
            <a:pPr marL="540000" indent="0">
              <a:spcBef>
                <a:spcPts val="600"/>
              </a:spcBef>
              <a:buNone/>
              <a:defRPr/>
            </a:pPr>
            <a:r>
              <a:rPr lang="ja-JP" altLang="en-US" sz="2000" dirty="0">
                <a:solidFill>
                  <a:srgbClr val="0070C0"/>
                </a:solidFill>
                <a:latin typeface="ＭＳ Ｐゴシック" panose="020B0600070205080204" pitchFamily="50" charset="-128"/>
              </a:rPr>
              <a:t>➡</a:t>
            </a:r>
            <a:r>
              <a:rPr lang="ja-JP" altLang="en-US" sz="19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口止めされても「重要なことは必ず報告する</a:t>
            </a:r>
            <a:endParaRPr lang="en-US" altLang="ja-JP" sz="1900" dirty="0" smtClean="0">
              <a:solidFill>
                <a:schemeClr val="tx1"/>
              </a:solidFill>
              <a:latin typeface="+mn-ea"/>
              <a:cs typeface="Meiryo UI" pitchFamily="50" charset="-128"/>
            </a:endParaRPr>
          </a:p>
          <a:p>
            <a:pPr marL="540000" indent="0">
              <a:spcBef>
                <a:spcPts val="0"/>
              </a:spcBef>
              <a:buNone/>
              <a:defRPr/>
            </a:pPr>
            <a:r>
              <a:rPr lang="ja-JP" altLang="en-US" sz="1900" dirty="0" smtClean="0">
                <a:solidFill>
                  <a:schemeClr val="tx1"/>
                </a:solidFill>
                <a:latin typeface="+mn-ea"/>
                <a:cs typeface="Meiryo UI" pitchFamily="50" charset="-128"/>
              </a:rPr>
              <a:t>   ことが規則なんです」と毅然と断る</a:t>
            </a:r>
            <a:endParaRPr lang="en-US" altLang="ja-JP" sz="1900" dirty="0" smtClean="0">
              <a:solidFill>
                <a:schemeClr val="tx1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A709F-B537-4973-BD52-807895AC1EB2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48" y="2420888"/>
            <a:ext cx="1457452" cy="149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5245142"/>
            <a:ext cx="1512168" cy="145929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0000" y="252000"/>
            <a:ext cx="8136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prstClr val="black"/>
                </a:solidFill>
              </a:rPr>
              <a:t>症状</a:t>
            </a:r>
            <a:r>
              <a:rPr lang="ja-JP" altLang="en-US" sz="3200" dirty="0">
                <a:solidFill>
                  <a:prstClr val="black"/>
                </a:solidFill>
              </a:rPr>
              <a:t>による言動にどう対応するか？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88033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00000" y="2700000"/>
            <a:ext cx="4977913" cy="1362075"/>
          </a:xfrm>
        </p:spPr>
        <p:txBody>
          <a:bodyPr>
            <a:normAutofit/>
          </a:bodyPr>
          <a:lstStyle/>
          <a:p>
            <a:r>
              <a:rPr lang="ja-JP" altLang="en-US" sz="4400" dirty="0" smtClean="0"/>
              <a:t>３</a:t>
            </a:r>
            <a:r>
              <a:rPr kumimoji="1" lang="ja-JP" altLang="en-US" sz="4400" dirty="0" smtClean="0"/>
              <a:t>　事 例 紹 介</a:t>
            </a:r>
            <a:endParaRPr kumimoji="1" lang="ja-JP" altLang="en-US" sz="4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kumimoji="1" lang="ja-JP" altLang="en-US" sz="2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fld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09929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000" y="3635999"/>
            <a:ext cx="8136000" cy="308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sz="2500" b="1" dirty="0" smtClean="0"/>
              <a:t>【 </a:t>
            </a:r>
            <a:r>
              <a:rPr lang="ja-JP" altLang="en-US" sz="2500" b="1" dirty="0" smtClean="0"/>
              <a:t>生育歴 </a:t>
            </a:r>
            <a:r>
              <a:rPr lang="en-US" altLang="ja-JP" sz="2500" b="1" dirty="0" smtClean="0"/>
              <a:t>】</a:t>
            </a:r>
          </a:p>
          <a:p>
            <a:pPr marL="741600">
              <a:spcBef>
                <a:spcPts val="1200"/>
              </a:spcBef>
            </a:pPr>
            <a:r>
              <a:rPr lang="ja-JP" altLang="en-US" sz="2400" dirty="0">
                <a:latin typeface="+mn-ea"/>
              </a:rPr>
              <a:t>短大卒後、自動車販売会社にて営業事務の職に</a:t>
            </a:r>
            <a:r>
              <a:rPr lang="ja-JP" altLang="en-US" sz="2400" dirty="0" smtClean="0">
                <a:latin typeface="+mn-ea"/>
              </a:rPr>
              <a:t>就く</a:t>
            </a:r>
            <a:endParaRPr lang="ja-JP" altLang="en-US" sz="2400" dirty="0">
              <a:latin typeface="+mn-ea"/>
            </a:endParaRPr>
          </a:p>
          <a:p>
            <a:pPr marL="741600"/>
            <a:r>
              <a:rPr lang="en-US" altLang="ja-JP" sz="2400" dirty="0" smtClean="0">
                <a:latin typeface="+mn-ea"/>
              </a:rPr>
              <a:t>27</a:t>
            </a:r>
            <a:r>
              <a:rPr lang="ja-JP" altLang="en-US" sz="2400" dirty="0">
                <a:latin typeface="+mn-ea"/>
              </a:rPr>
              <a:t>歳で結婚、退職。</a:t>
            </a:r>
            <a:r>
              <a:rPr lang="en-US" altLang="ja-JP" sz="2400" dirty="0">
                <a:latin typeface="+mn-ea"/>
              </a:rPr>
              <a:t>33</a:t>
            </a:r>
            <a:r>
              <a:rPr lang="ja-JP" altLang="en-US" sz="2400" dirty="0" smtClean="0">
                <a:latin typeface="+mn-ea"/>
              </a:rPr>
              <a:t>歳で離婚</a:t>
            </a:r>
            <a:r>
              <a:rPr lang="ja-JP" altLang="en-US" sz="2400" dirty="0">
                <a:latin typeface="+mn-ea"/>
              </a:rPr>
              <a:t>。挙子</a:t>
            </a:r>
            <a:r>
              <a:rPr lang="ja-JP" altLang="en-US" sz="2400" dirty="0" smtClean="0">
                <a:latin typeface="+mn-ea"/>
              </a:rPr>
              <a:t>なし</a:t>
            </a:r>
            <a:endParaRPr lang="en-US" altLang="ja-JP" sz="2400" dirty="0" smtClean="0">
              <a:latin typeface="+mn-ea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500" b="1" dirty="0" smtClean="0"/>
              <a:t>【 </a:t>
            </a:r>
            <a:r>
              <a:rPr lang="ja-JP" altLang="en-US" sz="2500" b="1" dirty="0" smtClean="0"/>
              <a:t>病　歴 </a:t>
            </a:r>
            <a:r>
              <a:rPr lang="en-US" altLang="ja-JP" sz="2500" b="1" dirty="0" smtClean="0"/>
              <a:t>】</a:t>
            </a:r>
          </a:p>
          <a:p>
            <a:pPr marL="741600">
              <a:spcBef>
                <a:spcPts val="1200"/>
              </a:spcBef>
            </a:pPr>
            <a:r>
              <a:rPr lang="ja-JP" altLang="en-US" sz="2400" dirty="0"/>
              <a:t>離婚に伴うストレスから抑うつ症状が</a:t>
            </a:r>
            <a:r>
              <a:rPr lang="ja-JP" altLang="en-US" sz="2400" dirty="0" smtClean="0"/>
              <a:t>出現</a:t>
            </a:r>
            <a:endParaRPr lang="ja-JP" altLang="en-US" sz="2400" dirty="0"/>
          </a:p>
          <a:p>
            <a:pPr marL="741600"/>
            <a:r>
              <a:rPr lang="ja-JP" altLang="en-US" sz="2400" dirty="0" smtClean="0"/>
              <a:t>臥床</a:t>
            </a:r>
            <a:r>
              <a:rPr lang="ja-JP" altLang="en-US" sz="2400" dirty="0"/>
              <a:t>が</a:t>
            </a:r>
            <a:r>
              <a:rPr lang="ja-JP" altLang="en-US" sz="2400" dirty="0" err="1"/>
              <a:t>ちな</a:t>
            </a:r>
            <a:r>
              <a:rPr lang="ja-JP" altLang="en-US" sz="2400" dirty="0"/>
              <a:t>生活になり、日常生活がままならなく</a:t>
            </a:r>
            <a:r>
              <a:rPr lang="ja-JP" altLang="en-US" sz="2400" dirty="0" smtClean="0"/>
              <a:t>なる</a:t>
            </a:r>
            <a:endParaRPr lang="ja-JP" altLang="en-US" sz="2400" dirty="0"/>
          </a:p>
          <a:p>
            <a:pPr marL="741600"/>
            <a:r>
              <a:rPr lang="ja-JP" altLang="en-US" sz="2400" dirty="0" smtClean="0"/>
              <a:t>薬物</a:t>
            </a:r>
            <a:r>
              <a:rPr lang="ja-JP" altLang="en-US" sz="2400" dirty="0"/>
              <a:t>治療（精神科薬の服用）</a:t>
            </a:r>
            <a:r>
              <a:rPr lang="ja-JP" altLang="en-US" sz="2400" dirty="0" smtClean="0"/>
              <a:t>継続中</a:t>
            </a:r>
            <a:endParaRPr lang="ja-JP" altLang="en-US" sz="2400" dirty="0"/>
          </a:p>
          <a:p>
            <a:pPr marL="741600"/>
            <a:r>
              <a:rPr lang="ja-JP" altLang="en-US" sz="2400" dirty="0" smtClean="0"/>
              <a:t>精神科</a:t>
            </a:r>
            <a:r>
              <a:rPr lang="ja-JP" altLang="en-US" sz="2400" dirty="0"/>
              <a:t>デイケアの認知行動療法プログラムに</a:t>
            </a:r>
            <a:r>
              <a:rPr lang="ja-JP" altLang="en-US" sz="2400" dirty="0" smtClean="0"/>
              <a:t>参加</a:t>
            </a:r>
            <a:endParaRPr lang="ja-JP" altLang="en-US" sz="2400" dirty="0"/>
          </a:p>
          <a:p>
            <a:pPr marL="0" indent="0">
              <a:buNone/>
            </a:pPr>
            <a:endParaRPr lang="en-US" altLang="ja-JP" sz="25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792B8-4907-4832-B6DB-FFDFB277690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683568" y="1340768"/>
            <a:ext cx="6287359" cy="1944216"/>
          </a:xfrm>
          <a:prstGeom prst="wedgeRoundRectCallout">
            <a:avLst>
              <a:gd name="adj1" fmla="val 56850"/>
              <a:gd name="adj2" fmla="val 43548"/>
              <a:gd name="adj3" fmla="val 16667"/>
            </a:avLst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0" tIns="180000" rIns="360000" bIns="180000" rtlCol="0" anchor="ctr"/>
          <a:lstStyle/>
          <a:p>
            <a:pPr indent="216000"/>
            <a:r>
              <a:rPr lang="ja-JP" altLang="en-US" sz="2200" dirty="0">
                <a:solidFill>
                  <a:prstClr val="black"/>
                </a:solidFill>
              </a:rPr>
              <a:t>単身生活の経験はあり、精神科デイケアへの通所も安定して来ましたが、通所がない日は生活リズムが乱れがちで、自宅での食事も粗末になっているので、ヘルパーを利用して自宅での生活を立て直すことに</a:t>
            </a:r>
            <a:r>
              <a:rPr lang="ja-JP" altLang="en-US" sz="2200" dirty="0" smtClean="0">
                <a:solidFill>
                  <a:prstClr val="black"/>
                </a:solidFill>
              </a:rPr>
              <a:t>なりました</a:t>
            </a:r>
            <a:endParaRPr lang="ja-JP" altLang="en-US" sz="2200" dirty="0">
              <a:solidFill>
                <a:prstClr val="black"/>
              </a:solidFill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540000" y="540000"/>
            <a:ext cx="8712968" cy="855399"/>
          </a:xfrm>
        </p:spPr>
        <p:txBody>
          <a:bodyPr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ja-JP" altLang="en-US" sz="3000" b="1" dirty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事例紹介</a:t>
            </a:r>
            <a:r>
              <a:rPr lang="ja-JP" altLang="en-US" sz="3000" b="1" dirty="0" smtClean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① </a:t>
            </a:r>
            <a:r>
              <a:rPr lang="en-US" altLang="ja-JP" sz="3000" b="1" dirty="0" smtClean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: </a:t>
            </a:r>
            <a:r>
              <a:rPr lang="ja-JP" altLang="en-US" sz="3000" b="1" dirty="0" smtClean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３０代</a:t>
            </a:r>
            <a:r>
              <a:rPr lang="ja-JP" altLang="en-US" sz="3000" b="1" dirty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女性でうつ病</a:t>
            </a:r>
            <a:r>
              <a:rPr lang="ja-JP" altLang="en-US" sz="3000" b="1" dirty="0" smtClean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の</a:t>
            </a:r>
            <a:r>
              <a:rPr lang="en-US" altLang="ja-JP" sz="3000" dirty="0" smtClean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B</a:t>
            </a:r>
            <a:r>
              <a:rPr lang="ja-JP" altLang="en-US" sz="3000" b="1" dirty="0" err="1" smtClean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さんの</a:t>
            </a:r>
            <a:r>
              <a:rPr lang="ja-JP" altLang="en-US" sz="3000" b="1" dirty="0">
                <a:solidFill>
                  <a:prstClr val="black"/>
                </a:solidFill>
                <a:latin typeface="+mn-ea"/>
                <a:ea typeface="+mn-ea"/>
                <a:cs typeface="+mn-cs"/>
              </a:rPr>
              <a:t>場合</a:t>
            </a:r>
            <a:endParaRPr kumimoji="1" lang="ja-JP" altLang="en-US" sz="3000" b="1" dirty="0">
              <a:latin typeface="+mn-ea"/>
              <a:ea typeface="+mn-ea"/>
            </a:endParaRPr>
          </a:p>
        </p:txBody>
      </p:sp>
      <p:pic>
        <p:nvPicPr>
          <p:cNvPr id="8" name="Picture 2" descr="女性の表情のイラスト「泣いた顔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90" y="1859657"/>
            <a:ext cx="1504474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5496" y="6597352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©</a:t>
            </a:r>
            <a:r>
              <a:rPr kumimoji="1" lang="en-US" altLang="ja-JP" sz="900" dirty="0" smtClean="0"/>
              <a:t>2016</a:t>
            </a:r>
            <a:r>
              <a:rPr kumimoji="1" lang="ja-JP" altLang="en-US" sz="900" dirty="0" smtClean="0"/>
              <a:t>　公益社団法人日本精神保健福祉士協会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2351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サーマル</Template>
  <TotalTime>1549</TotalTime>
  <Words>1476</Words>
  <Application>Microsoft Office PowerPoint</Application>
  <PresentationFormat>画面に合わせる (4:3)</PresentationFormat>
  <Paragraphs>187</Paragraphs>
  <Slides>18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【 講義２ 】  障害特性の理解と具体的な対応① －その２　気分障害－   </vt:lpstr>
      <vt:lpstr>１　気分障害とは</vt:lpstr>
      <vt:lpstr>１　気分障害とは</vt:lpstr>
      <vt:lpstr> （１）双極性障害とは</vt:lpstr>
      <vt:lpstr>（２）単極性障害（うつ病）とは</vt:lpstr>
      <vt:lpstr>２　具体的な支援のコツ</vt:lpstr>
      <vt:lpstr>PowerPoint プレゼンテーション</vt:lpstr>
      <vt:lpstr>３　事 例 紹 介</vt:lpstr>
      <vt:lpstr>事例紹介① : ３０代女性でうつ病のBさんの場合</vt:lpstr>
      <vt:lpstr>PowerPoint プレゼンテーション</vt:lpstr>
      <vt:lpstr>PowerPoint プレゼンテーション</vt:lpstr>
      <vt:lpstr>PowerPoint プレゼンテーション</vt:lpstr>
      <vt:lpstr>事例紹介② : ４０代男性で双極性障害のＣさんの場合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Ⅰ　タイトル</dc:title>
  <dc:creator>Kyomi</dc:creator>
  <cp:lastModifiedBy>yoda</cp:lastModifiedBy>
  <cp:revision>150</cp:revision>
  <cp:lastPrinted>2016-03-01T00:20:53Z</cp:lastPrinted>
  <dcterms:created xsi:type="dcterms:W3CDTF">2015-11-15T16:03:49Z</dcterms:created>
  <dcterms:modified xsi:type="dcterms:W3CDTF">2018-07-18T09:08:18Z</dcterms:modified>
</cp:coreProperties>
</file>