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36"/>
  </p:notesMasterIdLst>
  <p:handoutMasterIdLst>
    <p:handoutMasterId r:id="rId37"/>
  </p:handoutMasterIdLst>
  <p:sldIdLst>
    <p:sldId id="267" r:id="rId5"/>
    <p:sldId id="261" r:id="rId6"/>
    <p:sldId id="290" r:id="rId7"/>
    <p:sldId id="301" r:id="rId8"/>
    <p:sldId id="270" r:id="rId9"/>
    <p:sldId id="272" r:id="rId10"/>
    <p:sldId id="264" r:id="rId11"/>
    <p:sldId id="280" r:id="rId12"/>
    <p:sldId id="281" r:id="rId13"/>
    <p:sldId id="277" r:id="rId14"/>
    <p:sldId id="278" r:id="rId15"/>
    <p:sldId id="300" r:id="rId16"/>
    <p:sldId id="291" r:id="rId17"/>
    <p:sldId id="287" r:id="rId18"/>
    <p:sldId id="288" r:id="rId19"/>
    <p:sldId id="292" r:id="rId20"/>
    <p:sldId id="311" r:id="rId21"/>
    <p:sldId id="312" r:id="rId22"/>
    <p:sldId id="313" r:id="rId23"/>
    <p:sldId id="302" r:id="rId24"/>
    <p:sldId id="296" r:id="rId25"/>
    <p:sldId id="299" r:id="rId26"/>
    <p:sldId id="309" r:id="rId27"/>
    <p:sldId id="314" r:id="rId28"/>
    <p:sldId id="315" r:id="rId29"/>
    <p:sldId id="316" r:id="rId30"/>
    <p:sldId id="310" r:id="rId31"/>
    <p:sldId id="282" r:id="rId32"/>
    <p:sldId id="308" r:id="rId33"/>
    <p:sldId id="283" r:id="rId34"/>
    <p:sldId id="284" r:id="rId35"/>
  </p:sldIdLst>
  <p:sldSz cx="9144000" cy="6858000" type="screen4x3"/>
  <p:notesSz cx="10234613"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FCvFCZZTehOaHtiPzULkrQ==" hashData="A6hXHXpLu7kf9Zfb0vurO3hBzIQ="/>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6BB00"/>
    <a:srgbClr val="F6F9FC"/>
    <a:srgbClr val="EDF2F9"/>
    <a:srgbClr val="FFF7F7"/>
    <a:srgbClr val="FFEBEB"/>
    <a:srgbClr val="FF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1" autoAdjust="0"/>
    <p:restoredTop sz="94660"/>
  </p:normalViewPr>
  <p:slideViewPr>
    <p:cSldViewPr>
      <p:cViewPr>
        <p:scale>
          <a:sx n="90" d="100"/>
          <a:sy n="90" d="100"/>
        </p:scale>
        <p:origin x="-534"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434999" cy="356198"/>
          </a:xfrm>
          <a:prstGeom prst="rect">
            <a:avLst/>
          </a:prstGeom>
        </p:spPr>
        <p:txBody>
          <a:bodyPr vert="horz" lIns="99041" tIns="49521" rIns="99041" bIns="49521"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797245" y="1"/>
            <a:ext cx="4434999" cy="356198"/>
          </a:xfrm>
          <a:prstGeom prst="rect">
            <a:avLst/>
          </a:prstGeom>
        </p:spPr>
        <p:txBody>
          <a:bodyPr vert="horz" lIns="99041" tIns="49521" rIns="99041" bIns="49521" rtlCol="0"/>
          <a:lstStyle>
            <a:lvl1pPr algn="r">
              <a:defRPr sz="1300"/>
            </a:lvl1pPr>
          </a:lstStyle>
          <a:p>
            <a:fld id="{4A31DA09-F6EB-456E-AEC1-3FF65108966B}" type="datetimeFigureOut">
              <a:rPr kumimoji="1" lang="ja-JP" altLang="en-US" smtClean="0"/>
              <a:t>2018/7/18</a:t>
            </a:fld>
            <a:endParaRPr kumimoji="1" lang="ja-JP" altLang="en-US"/>
          </a:p>
        </p:txBody>
      </p:sp>
      <p:sp>
        <p:nvSpPr>
          <p:cNvPr id="4" name="フッター プレースホルダー 3"/>
          <p:cNvSpPr>
            <a:spLocks noGrp="1"/>
          </p:cNvSpPr>
          <p:nvPr>
            <p:ph type="ftr" sz="quarter" idx="2"/>
          </p:nvPr>
        </p:nvSpPr>
        <p:spPr>
          <a:xfrm>
            <a:off x="0" y="6743104"/>
            <a:ext cx="4434999" cy="356196"/>
          </a:xfrm>
          <a:prstGeom prst="rect">
            <a:avLst/>
          </a:prstGeom>
        </p:spPr>
        <p:txBody>
          <a:bodyPr vert="horz" lIns="99041" tIns="49521" rIns="99041" bIns="49521"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797245" y="6743104"/>
            <a:ext cx="4434999" cy="356196"/>
          </a:xfrm>
          <a:prstGeom prst="rect">
            <a:avLst/>
          </a:prstGeom>
        </p:spPr>
        <p:txBody>
          <a:bodyPr vert="horz" lIns="99041" tIns="49521" rIns="99041" bIns="49521" rtlCol="0" anchor="b"/>
          <a:lstStyle>
            <a:lvl1pPr algn="r">
              <a:defRPr sz="1300"/>
            </a:lvl1pPr>
          </a:lstStyle>
          <a:p>
            <a:fld id="{F974CB7F-B9BF-4D0E-9044-774460ACC6C0}" type="slidenum">
              <a:rPr kumimoji="1" lang="ja-JP" altLang="en-US" smtClean="0"/>
              <a:t>‹#›</a:t>
            </a:fld>
            <a:endParaRPr kumimoji="1" lang="ja-JP" altLang="en-US"/>
          </a:p>
        </p:txBody>
      </p:sp>
    </p:spTree>
    <p:extLst>
      <p:ext uri="{BB962C8B-B14F-4D97-AF65-F5344CB8AC3E}">
        <p14:creationId xmlns:p14="http://schemas.microsoft.com/office/powerpoint/2010/main" val="374257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999" cy="354965"/>
          </a:xfrm>
          <a:prstGeom prst="rect">
            <a:avLst/>
          </a:prstGeom>
        </p:spPr>
        <p:txBody>
          <a:bodyPr vert="horz" lIns="99041" tIns="49521" rIns="99041" bIns="49521"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7245" y="0"/>
            <a:ext cx="4434999" cy="354965"/>
          </a:xfrm>
          <a:prstGeom prst="rect">
            <a:avLst/>
          </a:prstGeom>
        </p:spPr>
        <p:txBody>
          <a:bodyPr vert="horz" lIns="99041" tIns="49521" rIns="99041" bIns="49521" rtlCol="0"/>
          <a:lstStyle>
            <a:lvl1pPr algn="r">
              <a:defRPr sz="1300"/>
            </a:lvl1pPr>
          </a:lstStyle>
          <a:p>
            <a:fld id="{204C4F5E-D8A3-4C67-B6DF-B4FE3B7B093D}" type="datetimeFigureOut">
              <a:rPr kumimoji="1" lang="ja-JP" altLang="en-US" smtClean="0"/>
              <a:pPr/>
              <a:t>2018/7/18</a:t>
            </a:fld>
            <a:endParaRPr kumimoji="1" lang="ja-JP" altLang="en-US"/>
          </a:p>
        </p:txBody>
      </p:sp>
      <p:sp>
        <p:nvSpPr>
          <p:cNvPr id="4" name="スライド イメージ プレースホルダー 3"/>
          <p:cNvSpPr>
            <a:spLocks noGrp="1" noRot="1" noChangeAspect="1"/>
          </p:cNvSpPr>
          <p:nvPr>
            <p:ph type="sldImg" idx="2"/>
          </p:nvPr>
        </p:nvSpPr>
        <p:spPr>
          <a:xfrm>
            <a:off x="3343275" y="531813"/>
            <a:ext cx="3549650" cy="2663825"/>
          </a:xfrm>
          <a:prstGeom prst="rect">
            <a:avLst/>
          </a:prstGeom>
          <a:noFill/>
          <a:ln w="12700">
            <a:solidFill>
              <a:prstClr val="black"/>
            </a:solidFill>
          </a:ln>
        </p:spPr>
        <p:txBody>
          <a:bodyPr vert="horz" lIns="99041" tIns="49521" rIns="99041" bIns="49521" rtlCol="0" anchor="ctr"/>
          <a:lstStyle/>
          <a:p>
            <a:endParaRPr lang="ja-JP" altLang="en-US"/>
          </a:p>
        </p:txBody>
      </p:sp>
      <p:sp>
        <p:nvSpPr>
          <p:cNvPr id="5" name="ノート プレースホルダー 4"/>
          <p:cNvSpPr>
            <a:spLocks noGrp="1"/>
          </p:cNvSpPr>
          <p:nvPr>
            <p:ph type="body" sz="quarter" idx="3"/>
          </p:nvPr>
        </p:nvSpPr>
        <p:spPr>
          <a:xfrm>
            <a:off x="1023462" y="3372168"/>
            <a:ext cx="8187690" cy="3194685"/>
          </a:xfrm>
          <a:prstGeom prst="rect">
            <a:avLst/>
          </a:prstGeom>
        </p:spPr>
        <p:txBody>
          <a:bodyPr vert="horz" lIns="99041" tIns="49521" rIns="99041" bIns="4952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743103"/>
            <a:ext cx="4434999" cy="354965"/>
          </a:xfrm>
          <a:prstGeom prst="rect">
            <a:avLst/>
          </a:prstGeom>
        </p:spPr>
        <p:txBody>
          <a:bodyPr vert="horz" lIns="99041" tIns="49521" rIns="99041" bIns="4952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7245" y="6743103"/>
            <a:ext cx="4434999" cy="354965"/>
          </a:xfrm>
          <a:prstGeom prst="rect">
            <a:avLst/>
          </a:prstGeom>
        </p:spPr>
        <p:txBody>
          <a:bodyPr vert="horz" lIns="99041" tIns="49521" rIns="99041" bIns="49521" rtlCol="0" anchor="b"/>
          <a:lstStyle>
            <a:lvl1pPr algn="r">
              <a:defRPr sz="1300"/>
            </a:lvl1pPr>
          </a:lstStyle>
          <a:p>
            <a:fld id="{989991BE-857C-4BEC-A50D-BBE84A08D132}" type="slidenum">
              <a:rPr kumimoji="1" lang="ja-JP" altLang="en-US" smtClean="0"/>
              <a:pPr/>
              <a:t>‹#›</a:t>
            </a:fld>
            <a:endParaRPr kumimoji="1" lang="ja-JP" altLang="en-US"/>
          </a:p>
        </p:txBody>
      </p:sp>
    </p:spTree>
    <p:extLst>
      <p:ext uri="{BB962C8B-B14F-4D97-AF65-F5344CB8AC3E}">
        <p14:creationId xmlns:p14="http://schemas.microsoft.com/office/powerpoint/2010/main" val="31474258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9991BE-857C-4BEC-A50D-BBE84A08D132}" type="slidenum">
              <a:rPr kumimoji="1" lang="ja-JP" altLang="en-US" smtClean="0"/>
              <a:pPr/>
              <a:t>1</a:t>
            </a:fld>
            <a:endParaRPr kumimoji="1" lang="ja-JP" altLang="en-US"/>
          </a:p>
        </p:txBody>
      </p:sp>
    </p:spTree>
    <p:extLst>
      <p:ext uri="{BB962C8B-B14F-4D97-AF65-F5344CB8AC3E}">
        <p14:creationId xmlns:p14="http://schemas.microsoft.com/office/powerpoint/2010/main" val="104061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9991BE-857C-4BEC-A50D-BBE84A08D132}" type="slidenum">
              <a:rPr kumimoji="1" lang="ja-JP" altLang="en-US" smtClean="0"/>
              <a:pPr/>
              <a:t>6</a:t>
            </a:fld>
            <a:endParaRPr kumimoji="1" lang="ja-JP" altLang="en-US"/>
          </a:p>
        </p:txBody>
      </p:sp>
    </p:spTree>
    <p:extLst>
      <p:ext uri="{BB962C8B-B14F-4D97-AF65-F5344CB8AC3E}">
        <p14:creationId xmlns:p14="http://schemas.microsoft.com/office/powerpoint/2010/main" val="197845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DB131D5-2929-431E-9F6C-DA065DD67D50}" type="datetime1">
              <a:rPr kumimoji="1" lang="ja-JP" altLang="en-US" smtClean="0"/>
              <a:t>2018/7/18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2400">
                <a:solidFill>
                  <a:schemeClr val="tx1"/>
                </a:solidFill>
                <a:latin typeface="ＭＳ Ｐゴシック" panose="020B0600070205080204" pitchFamily="50" charset="-128"/>
                <a:ea typeface="ＭＳ Ｐゴシック" panose="020B0600070205080204" pitchFamily="50" charset="-128"/>
              </a:defRPr>
            </a:lvl1pPr>
          </a:lstStyle>
          <a:p>
            <a:fld id="{735792B8-4907-4832-B6DB-FFDFB2776905}" type="slidenum">
              <a:rPr lang="ja-JP" altLang="en-US" smtClean="0"/>
              <a:pPr/>
              <a:t>‹#›</a:t>
            </a:fld>
            <a:endParaRPr lang="ja-JP" altLang="en-US" dirty="0"/>
          </a:p>
        </p:txBody>
      </p:sp>
    </p:spTree>
    <p:extLst>
      <p:ext uri="{BB962C8B-B14F-4D97-AF65-F5344CB8AC3E}">
        <p14:creationId xmlns:p14="http://schemas.microsoft.com/office/powerpoint/2010/main" val="662606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9CD13A-4162-49C8-A901-C1495ACD8508}" type="datetime1">
              <a:rPr kumimoji="1" lang="ja-JP" altLang="en-US" smtClean="0"/>
              <a:t>2018/7/18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35792B8-4907-4832-B6DB-FFDFB2776905}" type="slidenum">
              <a:rPr kumimoji="1" lang="ja-JP" altLang="en-US" smtClean="0"/>
              <a:pPr/>
              <a:t>‹#›</a:t>
            </a:fld>
            <a:endParaRPr kumimoji="1" lang="ja-JP" altLang="en-US"/>
          </a:p>
        </p:txBody>
      </p:sp>
    </p:spTree>
    <p:extLst>
      <p:ext uri="{BB962C8B-B14F-4D97-AF65-F5344CB8AC3E}">
        <p14:creationId xmlns:p14="http://schemas.microsoft.com/office/powerpoint/2010/main" val="370886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09B85C8-37E5-4B2E-B1F5-5D79C9AC945A}" type="datetime1">
              <a:rPr kumimoji="1" lang="ja-JP" altLang="en-US" smtClean="0"/>
              <a:t>2018/7/18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35792B8-4907-4832-B6DB-FFDFB2776905}" type="slidenum">
              <a:rPr kumimoji="1" lang="ja-JP" altLang="en-US" smtClean="0"/>
              <a:pPr/>
              <a:t>‹#›</a:t>
            </a:fld>
            <a:endParaRPr kumimoji="1" lang="ja-JP" altLang="en-US"/>
          </a:p>
        </p:txBody>
      </p:sp>
    </p:spTree>
    <p:extLst>
      <p:ext uri="{BB962C8B-B14F-4D97-AF65-F5344CB8AC3E}">
        <p14:creationId xmlns:p14="http://schemas.microsoft.com/office/powerpoint/2010/main" val="3486043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E3050EA-15C0-45EF-81DF-AC5A7ECA22CC}"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4242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F060B65-3264-4368-8EF8-589476F8534D}"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0654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B6E516E-6960-4B59-91CC-F44AD16283DA}"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006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1502CA9-CED8-483D-93D2-24FC078EEAF1}"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5948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58B945D-F7FF-46C5-979E-A3C057BC8024}"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843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8B9FF8C-C26F-4277-A6A3-48F9C62AB4DD}"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2334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F1281B5-1DB8-48F5-8AC5-71C6335B8696}"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2128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B40973B-8739-4143-AFFA-B46659F70C21}"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016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8516B91-FE73-43BF-8EF2-56CA999A0BCE}" type="datetime1">
              <a:rPr kumimoji="1" lang="ja-JP" altLang="en-US" smtClean="0"/>
              <a:t>2018/7/18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35792B8-4907-4832-B6DB-FFDFB2776905}" type="slidenum">
              <a:rPr kumimoji="1" lang="ja-JP" altLang="en-US" smtClean="0"/>
              <a:pPr/>
              <a:t>‹#›</a:t>
            </a:fld>
            <a:endParaRPr kumimoji="1" lang="ja-JP" altLang="en-US"/>
          </a:p>
        </p:txBody>
      </p:sp>
    </p:spTree>
    <p:extLst>
      <p:ext uri="{BB962C8B-B14F-4D97-AF65-F5344CB8AC3E}">
        <p14:creationId xmlns:p14="http://schemas.microsoft.com/office/powerpoint/2010/main" val="1073032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D1B11A8-0892-43CD-A942-A7CB3D24C2F1}"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1879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FF0E71-B5CA-4860-BB98-1091B48C0313}"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7587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B61D0B-5389-4438-AD0F-F7872A621F64}"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7055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723B34B-A27D-4E3D-B1A2-0F3252C76911}"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498625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4DA532-01AB-443B-9B8E-F68AA4E994D9}"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2360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ADEFFBF-3032-4C7E-8EF8-ECB5DD720532}"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493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2A65EE2-3537-4ED1-ADD2-C88E6807B5B5}"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2764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1F8768E-0BA8-4CA1-A9DE-8C36E433B195}"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6855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D68113E-1F2A-4C18-BAE2-EB0B5ED7EFCE}"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9823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F8D30FE-A8C7-49DE-9249-F011B877301D}"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048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C5176E2-9DA5-43F8-A1A1-0888752ABCC0}" type="datetime1">
              <a:rPr kumimoji="1" lang="ja-JP" altLang="en-US" smtClean="0"/>
              <a:t>2018/7/18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2400">
                <a:solidFill>
                  <a:schemeClr val="tx1"/>
                </a:solidFill>
                <a:latin typeface="ＭＳ Ｐゴシック" panose="020B0600070205080204" pitchFamily="50" charset="-128"/>
                <a:ea typeface="ＭＳ Ｐゴシック" panose="020B0600070205080204" pitchFamily="50" charset="-128"/>
              </a:defRPr>
            </a:lvl1pPr>
          </a:lstStyle>
          <a:p>
            <a:fld id="{735792B8-4907-4832-B6DB-FFDFB2776905}" type="slidenum">
              <a:rPr lang="ja-JP" altLang="en-US" smtClean="0"/>
              <a:pPr/>
              <a:t>‹#›</a:t>
            </a:fld>
            <a:endParaRPr lang="ja-JP" altLang="en-US" dirty="0"/>
          </a:p>
        </p:txBody>
      </p:sp>
    </p:spTree>
    <p:extLst>
      <p:ext uri="{BB962C8B-B14F-4D97-AF65-F5344CB8AC3E}">
        <p14:creationId xmlns:p14="http://schemas.microsoft.com/office/powerpoint/2010/main" val="3243900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884CAAE-A259-4A54-A7AD-8712D66F07D3}"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8500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7F41D1-15BC-42E7-977B-A23D07946D8D}"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4855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376377-E4E3-44DC-B249-8BCE4EEF6267}"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0890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9D83ECA-9CE1-4637-BCC4-76B79F769E37}"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6494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E511732-28EA-4874-9550-28F6D4CE7E04}" type="datetime1">
              <a:rPr lang="ja-JP" altLang="en-US" smtClean="0">
                <a:solidFill>
                  <a:prstClr val="black">
                    <a:tint val="75000"/>
                  </a:prstClr>
                </a:solidFill>
              </a:rPr>
              <a:t>2018/7/18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49A7C03-07D1-46F7-A07E-D41409941C74}" type="slidenum">
              <a:rPr lang="ja-JP" altLang="en-US" smtClean="0">
                <a:solidFill>
                  <a:srgbClr val="8CADAE">
                    <a:shade val="75000"/>
                  </a:srgbClr>
                </a:solidFill>
              </a:rPr>
              <a:pPr/>
              <a:t>‹#›</a:t>
            </a:fld>
            <a:endParaRPr lang="ja-JP" altLang="en-US" dirty="0">
              <a:solidFill>
                <a:srgbClr val="8CADAE">
                  <a:shade val="75000"/>
                </a:srgbClr>
              </a:solidFill>
            </a:endParaRPr>
          </a:p>
        </p:txBody>
      </p:sp>
    </p:spTree>
    <p:extLst>
      <p:ext uri="{BB962C8B-B14F-4D97-AF65-F5344CB8AC3E}">
        <p14:creationId xmlns:p14="http://schemas.microsoft.com/office/powerpoint/2010/main" val="1404901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F1A26F2-4A7E-458D-A195-2B3F5EEE679C}" type="datetime1">
              <a:rPr lang="ja-JP" altLang="en-US" smtClean="0">
                <a:solidFill>
                  <a:prstClr val="black">
                    <a:tint val="75000"/>
                  </a:prstClr>
                </a:solidFill>
              </a:rPr>
              <a:t>2018/7/18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49A7C03-07D1-46F7-A07E-D41409941C74}" type="slidenum">
              <a:rPr lang="ja-JP" altLang="en-US" smtClean="0">
                <a:solidFill>
                  <a:srgbClr val="8CADAE">
                    <a:shade val="75000"/>
                  </a:srgbClr>
                </a:solidFill>
              </a:rPr>
              <a:pPr/>
              <a:t>‹#›</a:t>
            </a:fld>
            <a:endParaRPr lang="ja-JP" altLang="en-US" dirty="0">
              <a:solidFill>
                <a:srgbClr val="8CADAE">
                  <a:shade val="75000"/>
                </a:srgbClr>
              </a:solidFill>
            </a:endParaRPr>
          </a:p>
        </p:txBody>
      </p:sp>
    </p:spTree>
    <p:extLst>
      <p:ext uri="{BB962C8B-B14F-4D97-AF65-F5344CB8AC3E}">
        <p14:creationId xmlns:p14="http://schemas.microsoft.com/office/powerpoint/2010/main" val="3816665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C0639DC-2CC6-4236-BB03-1D883CEC5135}" type="datetime1">
              <a:rPr lang="ja-JP" altLang="en-US" smtClean="0">
                <a:solidFill>
                  <a:prstClr val="black">
                    <a:tint val="75000"/>
                  </a:prstClr>
                </a:solidFill>
              </a:rPr>
              <a:t>2018/7/18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49A7C03-07D1-46F7-A07E-D41409941C74}" type="slidenum">
              <a:rPr lang="ja-JP" altLang="en-US" smtClean="0">
                <a:solidFill>
                  <a:srgbClr val="8CADAE">
                    <a:shade val="75000"/>
                  </a:srgbClr>
                </a:solidFill>
              </a:rPr>
              <a:pPr/>
              <a:t>‹#›</a:t>
            </a:fld>
            <a:endParaRPr lang="ja-JP" altLang="en-US" dirty="0">
              <a:solidFill>
                <a:srgbClr val="8CADAE">
                  <a:shade val="75000"/>
                </a:srgbClr>
              </a:solidFill>
            </a:endParaRPr>
          </a:p>
        </p:txBody>
      </p:sp>
    </p:spTree>
    <p:extLst>
      <p:ext uri="{BB962C8B-B14F-4D97-AF65-F5344CB8AC3E}">
        <p14:creationId xmlns:p14="http://schemas.microsoft.com/office/powerpoint/2010/main" val="783039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4E5686E-28F3-4253-B781-6C23DC7BCFBC}" type="datetime1">
              <a:rPr lang="ja-JP" altLang="en-US" smtClean="0">
                <a:solidFill>
                  <a:prstClr val="black">
                    <a:tint val="75000"/>
                  </a:prstClr>
                </a:solidFill>
              </a:rPr>
              <a:t>2018/7/18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49A7C03-07D1-46F7-A07E-D41409941C74}" type="slidenum">
              <a:rPr lang="ja-JP" altLang="en-US" smtClean="0">
                <a:solidFill>
                  <a:srgbClr val="8CADAE">
                    <a:shade val="75000"/>
                  </a:srgbClr>
                </a:solidFill>
              </a:rPr>
              <a:pPr/>
              <a:t>‹#›</a:t>
            </a:fld>
            <a:endParaRPr lang="ja-JP" altLang="en-US" dirty="0">
              <a:solidFill>
                <a:srgbClr val="8CADAE">
                  <a:shade val="75000"/>
                </a:srgbClr>
              </a:solidFill>
            </a:endParaRPr>
          </a:p>
        </p:txBody>
      </p:sp>
    </p:spTree>
    <p:extLst>
      <p:ext uri="{BB962C8B-B14F-4D97-AF65-F5344CB8AC3E}">
        <p14:creationId xmlns:p14="http://schemas.microsoft.com/office/powerpoint/2010/main" val="1548815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508984F-FB4B-435F-A933-E761AAE5F28A}" type="datetime1">
              <a:rPr lang="ja-JP" altLang="en-US" smtClean="0">
                <a:solidFill>
                  <a:prstClr val="black">
                    <a:tint val="75000"/>
                  </a:prstClr>
                </a:solidFill>
              </a:rPr>
              <a:t>2018/7/18</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49A7C03-07D1-46F7-A07E-D41409941C74}" type="slidenum">
              <a:rPr lang="ja-JP" altLang="en-US" smtClean="0">
                <a:solidFill>
                  <a:srgbClr val="8CADAE">
                    <a:shade val="75000"/>
                  </a:srgbClr>
                </a:solidFill>
              </a:rPr>
              <a:pPr/>
              <a:t>‹#›</a:t>
            </a:fld>
            <a:endParaRPr lang="ja-JP" altLang="en-US" dirty="0">
              <a:solidFill>
                <a:srgbClr val="8CADAE">
                  <a:shade val="75000"/>
                </a:srgbClr>
              </a:solidFill>
            </a:endParaRPr>
          </a:p>
        </p:txBody>
      </p:sp>
    </p:spTree>
    <p:extLst>
      <p:ext uri="{BB962C8B-B14F-4D97-AF65-F5344CB8AC3E}">
        <p14:creationId xmlns:p14="http://schemas.microsoft.com/office/powerpoint/2010/main" val="2362921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D31D3A1-07F2-410A-99BB-5479025E7EBD}" type="datetime1">
              <a:rPr lang="ja-JP" altLang="en-US" smtClean="0">
                <a:solidFill>
                  <a:prstClr val="black">
                    <a:tint val="75000"/>
                  </a:prstClr>
                </a:solidFill>
              </a:rPr>
              <a:t>2018/7/18</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49A7C03-07D1-46F7-A07E-D41409941C74}" type="slidenum">
              <a:rPr lang="ja-JP" altLang="en-US" smtClean="0">
                <a:solidFill>
                  <a:srgbClr val="8CADAE">
                    <a:shade val="75000"/>
                  </a:srgbClr>
                </a:solidFill>
              </a:rPr>
              <a:pPr/>
              <a:t>‹#›</a:t>
            </a:fld>
            <a:endParaRPr lang="ja-JP" altLang="en-US" dirty="0">
              <a:solidFill>
                <a:srgbClr val="8CADAE">
                  <a:shade val="75000"/>
                </a:srgbClr>
              </a:solidFill>
            </a:endParaRPr>
          </a:p>
        </p:txBody>
      </p:sp>
    </p:spTree>
    <p:extLst>
      <p:ext uri="{BB962C8B-B14F-4D97-AF65-F5344CB8AC3E}">
        <p14:creationId xmlns:p14="http://schemas.microsoft.com/office/powerpoint/2010/main" val="390629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8965451-9523-4B59-89D3-0E92906388AC}" type="datetime1">
              <a:rPr kumimoji="1" lang="ja-JP" altLang="en-US" smtClean="0"/>
              <a:t>2018/7/18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sz="2400">
                <a:solidFill>
                  <a:schemeClr val="tx1"/>
                </a:solidFill>
                <a:latin typeface="ＭＳ Ｐゴシック" panose="020B0600070205080204" pitchFamily="50" charset="-128"/>
                <a:ea typeface="ＭＳ Ｐゴシック" panose="020B0600070205080204" pitchFamily="50" charset="-128"/>
              </a:defRPr>
            </a:lvl1pPr>
          </a:lstStyle>
          <a:p>
            <a:fld id="{735792B8-4907-4832-B6DB-FFDFB2776905}" type="slidenum">
              <a:rPr lang="ja-JP" altLang="en-US" smtClean="0"/>
              <a:pPr/>
              <a:t>‹#›</a:t>
            </a:fld>
            <a:endParaRPr lang="ja-JP" altLang="en-US" dirty="0"/>
          </a:p>
        </p:txBody>
      </p:sp>
    </p:spTree>
    <p:extLst>
      <p:ext uri="{BB962C8B-B14F-4D97-AF65-F5344CB8AC3E}">
        <p14:creationId xmlns:p14="http://schemas.microsoft.com/office/powerpoint/2010/main" val="34379932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344A539-9C5F-4DC6-BC25-5BD714529E80}" type="datetime1">
              <a:rPr lang="ja-JP" altLang="en-US" smtClean="0">
                <a:solidFill>
                  <a:prstClr val="black">
                    <a:tint val="75000"/>
                  </a:prstClr>
                </a:solidFill>
              </a:rPr>
              <a:t>2018/7/18</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49A7C03-07D1-46F7-A07E-D41409941C7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03294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E52EB7F-3CFB-4AFB-B28F-8B870D21A9DD}" type="datetime1">
              <a:rPr lang="ja-JP" altLang="en-US" smtClean="0">
                <a:solidFill>
                  <a:prstClr val="black">
                    <a:tint val="75000"/>
                  </a:prstClr>
                </a:solidFill>
              </a:rPr>
              <a:t>2018/7/18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49A7C03-07D1-46F7-A07E-D41409941C74}" type="slidenum">
              <a:rPr lang="ja-JP" altLang="en-US" smtClean="0">
                <a:solidFill>
                  <a:srgbClr val="8CADAE">
                    <a:shade val="75000"/>
                  </a:srgbClr>
                </a:solidFill>
              </a:rPr>
              <a:pPr/>
              <a:t>‹#›</a:t>
            </a:fld>
            <a:endParaRPr lang="ja-JP" altLang="en-US" dirty="0">
              <a:solidFill>
                <a:srgbClr val="8CADAE">
                  <a:shade val="75000"/>
                </a:srgbClr>
              </a:solidFill>
            </a:endParaRPr>
          </a:p>
        </p:txBody>
      </p:sp>
    </p:spTree>
    <p:extLst>
      <p:ext uri="{BB962C8B-B14F-4D97-AF65-F5344CB8AC3E}">
        <p14:creationId xmlns:p14="http://schemas.microsoft.com/office/powerpoint/2010/main" val="4266049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B7BF3D8-C282-4EBC-8E1A-946D219B776F}" type="datetime1">
              <a:rPr lang="ja-JP" altLang="en-US" smtClean="0">
                <a:solidFill>
                  <a:prstClr val="black">
                    <a:tint val="75000"/>
                  </a:prstClr>
                </a:solidFill>
              </a:rPr>
              <a:t>2018/7/18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49A7C03-07D1-46F7-A07E-D41409941C74}" type="slidenum">
              <a:rPr lang="ja-JP" altLang="en-US" smtClean="0">
                <a:solidFill>
                  <a:srgbClr val="8CADAE">
                    <a:shade val="75000"/>
                  </a:srgbClr>
                </a:solidFill>
              </a:rPr>
              <a:pPr/>
              <a:t>‹#›</a:t>
            </a:fld>
            <a:endParaRPr lang="ja-JP" altLang="en-US" dirty="0">
              <a:solidFill>
                <a:srgbClr val="8CADAE">
                  <a:shade val="75000"/>
                </a:srgbClr>
              </a:solidFill>
            </a:endParaRPr>
          </a:p>
        </p:txBody>
      </p:sp>
    </p:spTree>
    <p:extLst>
      <p:ext uri="{BB962C8B-B14F-4D97-AF65-F5344CB8AC3E}">
        <p14:creationId xmlns:p14="http://schemas.microsoft.com/office/powerpoint/2010/main" val="3533815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FC7CB0-AEF1-4A82-874B-46703700CF97}" type="datetime1">
              <a:rPr lang="ja-JP" altLang="en-US" smtClean="0">
                <a:solidFill>
                  <a:prstClr val="black">
                    <a:tint val="75000"/>
                  </a:prstClr>
                </a:solidFill>
              </a:rPr>
              <a:t>2018/7/18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49A7C03-07D1-46F7-A07E-D41409941C74}" type="slidenum">
              <a:rPr lang="ja-JP" altLang="en-US" smtClean="0">
                <a:solidFill>
                  <a:srgbClr val="8CADAE">
                    <a:shade val="75000"/>
                  </a:srgbClr>
                </a:solidFill>
              </a:rPr>
              <a:pPr/>
              <a:t>‹#›</a:t>
            </a:fld>
            <a:endParaRPr lang="ja-JP" altLang="en-US" dirty="0">
              <a:solidFill>
                <a:srgbClr val="8CADAE">
                  <a:shade val="75000"/>
                </a:srgbClr>
              </a:solidFill>
            </a:endParaRPr>
          </a:p>
        </p:txBody>
      </p:sp>
    </p:spTree>
    <p:extLst>
      <p:ext uri="{BB962C8B-B14F-4D97-AF65-F5344CB8AC3E}">
        <p14:creationId xmlns:p14="http://schemas.microsoft.com/office/powerpoint/2010/main" val="2906629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 name="日付プレースホルダー 9"/>
          <p:cNvSpPr>
            <a:spLocks noGrp="1"/>
          </p:cNvSpPr>
          <p:nvPr>
            <p:ph type="dt" sz="half" idx="10"/>
          </p:nvPr>
        </p:nvSpPr>
        <p:spPr/>
        <p:txBody>
          <a:bodyPr/>
          <a:lstStyle/>
          <a:p>
            <a:fld id="{4AED9507-D911-4B10-946D-9196A23A8115}" type="datetime1">
              <a:rPr lang="ja-JP" altLang="en-US" smtClean="0">
                <a:solidFill>
                  <a:prstClr val="black">
                    <a:tint val="75000"/>
                  </a:prstClr>
                </a:solidFill>
              </a:rPr>
              <a:t>2018/7/18</a:t>
            </a:fld>
            <a:endParaRPr lang="ja-JP" altLang="en-US" dirty="0">
              <a:solidFill>
                <a:prstClr val="black">
                  <a:tint val="75000"/>
                </a:prstClr>
              </a:solidFill>
            </a:endParaRPr>
          </a:p>
        </p:txBody>
      </p:sp>
      <p:sp>
        <p:nvSpPr>
          <p:cNvPr id="11" name="フッター プレースホルダー 10"/>
          <p:cNvSpPr>
            <a:spLocks noGrp="1"/>
          </p:cNvSpPr>
          <p:nvPr>
            <p:ph type="ftr" sz="quarter" idx="11"/>
          </p:nvPr>
        </p:nvSpPr>
        <p:spPr/>
        <p:txBody>
          <a:bodyPr/>
          <a:lstStyle/>
          <a:p>
            <a:endParaRPr lang="ja-JP" altLang="en-US" dirty="0">
              <a:solidFill>
                <a:prstClr val="black">
                  <a:tint val="75000"/>
                </a:prstClr>
              </a:solidFill>
            </a:endParaRPr>
          </a:p>
        </p:txBody>
      </p:sp>
      <p:sp>
        <p:nvSpPr>
          <p:cNvPr id="12" name="スライド番号プレースホルダー 11"/>
          <p:cNvSpPr>
            <a:spLocks noGrp="1"/>
          </p:cNvSpPr>
          <p:nvPr>
            <p:ph type="sldNum" sz="quarter" idx="12"/>
          </p:nvPr>
        </p:nvSpPr>
        <p:spPr/>
        <p:txBody>
          <a:bodyPr/>
          <a:lstStyle/>
          <a:p>
            <a:fld id="{549A7C03-07D1-46F7-A07E-D41409941C74}" type="slidenum">
              <a:rPr lang="ja-JP" altLang="en-US" smtClean="0">
                <a:solidFill>
                  <a:srgbClr val="8CADAE">
                    <a:shade val="75000"/>
                  </a:srgbClr>
                </a:solidFill>
              </a:rPr>
              <a:pPr/>
              <a:t>‹#›</a:t>
            </a:fld>
            <a:endParaRPr lang="ja-JP" altLang="en-US" dirty="0">
              <a:solidFill>
                <a:srgbClr val="8CADAE">
                  <a:shade val="75000"/>
                </a:srgbClr>
              </a:solidFill>
            </a:endParaRPr>
          </a:p>
        </p:txBody>
      </p:sp>
    </p:spTree>
    <p:extLst>
      <p:ext uri="{BB962C8B-B14F-4D97-AF65-F5344CB8AC3E}">
        <p14:creationId xmlns:p14="http://schemas.microsoft.com/office/powerpoint/2010/main" val="189262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97F3EF7-D562-42F3-81AB-748709AD0831}" type="datetime1">
              <a:rPr kumimoji="1" lang="ja-JP" altLang="en-US" smtClean="0"/>
              <a:t>2018/7/18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lvl1pPr>
              <a:defRPr sz="2400">
                <a:solidFill>
                  <a:schemeClr val="tx1"/>
                </a:solidFill>
                <a:latin typeface="ＭＳ Ｐゴシック" panose="020B0600070205080204" pitchFamily="50" charset="-128"/>
                <a:ea typeface="ＭＳ Ｐゴシック" panose="020B0600070205080204" pitchFamily="50" charset="-128"/>
              </a:defRPr>
            </a:lvl1pPr>
          </a:lstStyle>
          <a:p>
            <a:fld id="{735792B8-4907-4832-B6DB-FFDFB2776905}" type="slidenum">
              <a:rPr lang="ja-JP" altLang="en-US" smtClean="0"/>
              <a:pPr/>
              <a:t>‹#›</a:t>
            </a:fld>
            <a:endParaRPr lang="ja-JP" altLang="en-US" dirty="0"/>
          </a:p>
        </p:txBody>
      </p:sp>
    </p:spTree>
    <p:extLst>
      <p:ext uri="{BB962C8B-B14F-4D97-AF65-F5344CB8AC3E}">
        <p14:creationId xmlns:p14="http://schemas.microsoft.com/office/powerpoint/2010/main" val="265863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52339A4-90C7-4193-BA7F-FEF5517EE09D}" type="datetime1">
              <a:rPr kumimoji="1" lang="ja-JP" altLang="en-US" smtClean="0"/>
              <a:t>2018/7/18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sz="2400">
                <a:solidFill>
                  <a:schemeClr val="tx1"/>
                </a:solidFill>
                <a:latin typeface="ＭＳ Ｐゴシック" panose="020B0600070205080204" pitchFamily="50" charset="-128"/>
                <a:ea typeface="ＭＳ Ｐゴシック" panose="020B0600070205080204" pitchFamily="50" charset="-128"/>
              </a:defRPr>
            </a:lvl1pPr>
          </a:lstStyle>
          <a:p>
            <a:fld id="{735792B8-4907-4832-B6DB-FFDFB2776905}" type="slidenum">
              <a:rPr lang="ja-JP" altLang="en-US" smtClean="0"/>
              <a:pPr/>
              <a:t>‹#›</a:t>
            </a:fld>
            <a:endParaRPr lang="ja-JP" altLang="en-US" dirty="0"/>
          </a:p>
        </p:txBody>
      </p:sp>
    </p:spTree>
    <p:extLst>
      <p:ext uri="{BB962C8B-B14F-4D97-AF65-F5344CB8AC3E}">
        <p14:creationId xmlns:p14="http://schemas.microsoft.com/office/powerpoint/2010/main" val="400299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6666A06-47CF-40BA-8CDF-90046E2173E7}" type="datetime1">
              <a:rPr kumimoji="1" lang="ja-JP" altLang="en-US" smtClean="0"/>
              <a:t>2018/7/18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mtClean="0"/>
              <a:pPr/>
              <a:t>‹#›</a:t>
            </a:fld>
            <a:endParaRPr kumimoji="1" lang="ja-JP" altLang="en-US"/>
          </a:p>
        </p:txBody>
      </p:sp>
    </p:spTree>
    <p:extLst>
      <p:ext uri="{BB962C8B-B14F-4D97-AF65-F5344CB8AC3E}">
        <p14:creationId xmlns:p14="http://schemas.microsoft.com/office/powerpoint/2010/main" val="190574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9F0830-6BD3-4575-8BCF-F33CB145935A}" type="datetime1">
              <a:rPr kumimoji="1" lang="ja-JP" altLang="en-US" smtClean="0"/>
              <a:t>2018/7/18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35792B8-4907-4832-B6DB-FFDFB2776905}" type="slidenum">
              <a:rPr kumimoji="1" lang="ja-JP" altLang="en-US" smtClean="0"/>
              <a:pPr/>
              <a:t>‹#›</a:t>
            </a:fld>
            <a:endParaRPr kumimoji="1" lang="ja-JP" altLang="en-US"/>
          </a:p>
        </p:txBody>
      </p:sp>
    </p:spTree>
    <p:extLst>
      <p:ext uri="{BB962C8B-B14F-4D97-AF65-F5344CB8AC3E}">
        <p14:creationId xmlns:p14="http://schemas.microsoft.com/office/powerpoint/2010/main" val="73743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F36D38-57B7-47D5-9609-184CD8797A94}" type="datetime1">
              <a:rPr kumimoji="1" lang="ja-JP" altLang="en-US" smtClean="0"/>
              <a:t>2018/7/18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35792B8-4907-4832-B6DB-FFDFB2776905}" type="slidenum">
              <a:rPr kumimoji="1" lang="ja-JP" altLang="en-US" smtClean="0"/>
              <a:pPr/>
              <a:t>‹#›</a:t>
            </a:fld>
            <a:endParaRPr kumimoji="1" lang="ja-JP" altLang="en-US"/>
          </a:p>
        </p:txBody>
      </p:sp>
    </p:spTree>
    <p:extLst>
      <p:ext uri="{BB962C8B-B14F-4D97-AF65-F5344CB8AC3E}">
        <p14:creationId xmlns:p14="http://schemas.microsoft.com/office/powerpoint/2010/main" val="48901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6C33D-6F63-4B49-9E38-9899A785E08B}" type="datetime1">
              <a:rPr kumimoji="1" lang="ja-JP" altLang="en-US" smtClean="0"/>
              <a:t>2018/7/18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792B8-4907-4832-B6DB-FFDFB2776905}" type="slidenum">
              <a:rPr kumimoji="1" lang="ja-JP" altLang="en-US" smtClean="0"/>
              <a:pPr/>
              <a:t>‹#›</a:t>
            </a:fld>
            <a:endParaRPr kumimoji="1" lang="ja-JP" altLang="en-US"/>
          </a:p>
        </p:txBody>
      </p:sp>
    </p:spTree>
    <p:extLst>
      <p:ext uri="{BB962C8B-B14F-4D97-AF65-F5344CB8AC3E}">
        <p14:creationId xmlns:p14="http://schemas.microsoft.com/office/powerpoint/2010/main" val="2067357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D8BE5-F020-48D2-81AA-83ABECFE88F1}"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3572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26C20-EBB4-4431-B31D-CB744BDFBCF1}" type="datetime1">
              <a:rPr lang="ja-JP" altLang="en-US" smtClean="0">
                <a:solidFill>
                  <a:prstClr val="black">
                    <a:tint val="75000"/>
                  </a:prstClr>
                </a:solidFill>
              </a:rPr>
              <a:t>2018/7/18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792B8-4907-4832-B6DB-FFDFB27769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20348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D9507-D911-4B10-946D-9196A23A8115}" type="datetime1">
              <a:rPr lang="ja-JP" altLang="en-US" smtClean="0">
                <a:solidFill>
                  <a:prstClr val="black">
                    <a:tint val="75000"/>
                  </a:prstClr>
                </a:solidFill>
              </a:rPr>
              <a:t>2018/7/18</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A7C03-07D1-46F7-A07E-D41409941C74}" type="slidenum">
              <a:rPr lang="ja-JP" altLang="en-US" smtClean="0">
                <a:solidFill>
                  <a:srgbClr val="8CADAE">
                    <a:shade val="75000"/>
                  </a:srgbClr>
                </a:solidFill>
              </a:rPr>
              <a:pPr/>
              <a:t>‹#›</a:t>
            </a:fld>
            <a:endParaRPr lang="ja-JP" altLang="en-US" dirty="0">
              <a:solidFill>
                <a:srgbClr val="8CADAE">
                  <a:shade val="75000"/>
                </a:srgbClr>
              </a:solidFill>
            </a:endParaRPr>
          </a:p>
        </p:txBody>
      </p:sp>
    </p:spTree>
    <p:extLst>
      <p:ext uri="{BB962C8B-B14F-4D97-AF65-F5344CB8AC3E}">
        <p14:creationId xmlns:p14="http://schemas.microsoft.com/office/powerpoint/2010/main" val="12462129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0000" y="1440000"/>
            <a:ext cx="7920000" cy="3384376"/>
          </a:xfrm>
        </p:spPr>
        <p:txBody>
          <a:bodyPr anchor="t" anchorCtr="0">
            <a:normAutofit/>
          </a:bodyPr>
          <a:lstStyle/>
          <a:p>
            <a:pPr algn="l"/>
            <a:r>
              <a:rPr lang="en-US" altLang="ja-JP" sz="4000" dirty="0" smtClean="0">
                <a:latin typeface="ＭＳ Ｐゴシック" panose="020B0600070205080204" pitchFamily="50" charset="-128"/>
                <a:ea typeface="ＭＳ Ｐゴシック" panose="020B0600070205080204" pitchFamily="50" charset="-128"/>
              </a:rPr>
              <a:t>【 </a:t>
            </a:r>
            <a:r>
              <a:rPr lang="ja-JP" altLang="en-US" sz="4000" dirty="0" smtClean="0">
                <a:latin typeface="ＭＳ Ｐゴシック" panose="020B0600070205080204" pitchFamily="50" charset="-128"/>
              </a:rPr>
              <a:t>講義４ </a:t>
            </a:r>
            <a:r>
              <a:rPr lang="en-US" altLang="ja-JP" sz="4000" dirty="0" smtClean="0">
                <a:latin typeface="ＭＳ Ｐゴシック" panose="020B0600070205080204" pitchFamily="50" charset="-128"/>
                <a:ea typeface="ＭＳ Ｐゴシック" panose="020B0600070205080204" pitchFamily="50" charset="-128"/>
              </a:rPr>
              <a:t>】</a:t>
            </a:r>
            <a:br>
              <a:rPr lang="en-US" altLang="ja-JP" sz="4000" dirty="0" smtClean="0">
                <a:latin typeface="ＭＳ Ｐゴシック" panose="020B0600070205080204" pitchFamily="50" charset="-128"/>
                <a:ea typeface="ＭＳ Ｐゴシック" panose="020B0600070205080204" pitchFamily="50" charset="-128"/>
              </a:rPr>
            </a:br>
            <a:r>
              <a:rPr lang="en-US" altLang="ja-JP" sz="4000" dirty="0" smtClean="0">
                <a:latin typeface="ＭＳ Ｐゴシック" panose="020B0600070205080204" pitchFamily="50" charset="-128"/>
                <a:ea typeface="ＭＳ Ｐゴシック" panose="020B0600070205080204" pitchFamily="50" charset="-128"/>
              </a:rPr>
              <a:t/>
            </a:r>
            <a:br>
              <a:rPr lang="en-US" altLang="ja-JP" sz="4000" dirty="0" smtClean="0">
                <a:latin typeface="ＭＳ Ｐゴシック" panose="020B0600070205080204" pitchFamily="50" charset="-128"/>
                <a:ea typeface="ＭＳ Ｐゴシック" panose="020B0600070205080204" pitchFamily="50" charset="-128"/>
              </a:rPr>
            </a:br>
            <a:r>
              <a:rPr lang="ja-JP" altLang="en-US" sz="4000" dirty="0">
                <a:latin typeface="ＭＳ Ｐゴシック" panose="020B0600070205080204" pitchFamily="50" charset="-128"/>
              </a:rPr>
              <a:t>障害特性の理解と</a:t>
            </a:r>
            <a:r>
              <a:rPr lang="ja-JP" altLang="en-US" sz="4000" dirty="0" smtClean="0">
                <a:latin typeface="ＭＳ Ｐゴシック" panose="020B0600070205080204" pitchFamily="50" charset="-128"/>
              </a:rPr>
              <a:t>具体的な対応②</a:t>
            </a:r>
            <a:r>
              <a:rPr lang="en-US" altLang="ja-JP" sz="4000" dirty="0" smtClean="0">
                <a:latin typeface="ＭＳ Ｐゴシック" panose="020B0600070205080204" pitchFamily="50" charset="-128"/>
              </a:rPr>
              <a:t/>
            </a:r>
            <a:br>
              <a:rPr lang="en-US" altLang="ja-JP" sz="4000" dirty="0" smtClean="0">
                <a:latin typeface="ＭＳ Ｐゴシック" panose="020B0600070205080204" pitchFamily="50" charset="-128"/>
              </a:rPr>
            </a:br>
            <a:r>
              <a:rPr lang="ja-JP" altLang="en-US" sz="3600" dirty="0" smtClean="0">
                <a:latin typeface="ＭＳ Ｐゴシック" panose="020B0600070205080204" pitchFamily="50" charset="-128"/>
              </a:rPr>
              <a:t>－その１　老年期</a:t>
            </a:r>
            <a:r>
              <a:rPr lang="ja-JP" altLang="en-US" sz="3600" dirty="0">
                <a:latin typeface="ＭＳ Ｐゴシック" panose="020B0600070205080204" pitchFamily="50" charset="-128"/>
              </a:rPr>
              <a:t>の精神</a:t>
            </a:r>
            <a:r>
              <a:rPr lang="ja-JP" altLang="en-US" sz="3600" dirty="0" smtClean="0">
                <a:latin typeface="ＭＳ Ｐゴシック" panose="020B0600070205080204" pitchFamily="50" charset="-128"/>
              </a:rPr>
              <a:t>障害－</a:t>
            </a:r>
            <a:endParaRPr kumimoji="1" lang="ja-JP" altLang="en-US" sz="33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a:xfrm>
            <a:off x="6516216" y="6309320"/>
            <a:ext cx="2133600" cy="365125"/>
          </a:xfrm>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pPr/>
              <a:t>1</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2792558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315" y="1455236"/>
            <a:ext cx="1314206" cy="1387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コンテンツ プレースホルダー 2"/>
          <p:cNvSpPr txBox="1">
            <a:spLocks/>
          </p:cNvSpPr>
          <p:nvPr/>
        </p:nvSpPr>
        <p:spPr>
          <a:xfrm>
            <a:off x="504000" y="937946"/>
            <a:ext cx="8136000" cy="2361703"/>
          </a:xfrm>
          <a:prstGeom prst="rect">
            <a:avLst/>
          </a:prstGeom>
          <a:ln w="31750">
            <a:solidFill>
              <a:schemeClr val="accent2"/>
            </a:solidFill>
          </a:ln>
        </p:spPr>
        <p:txBody>
          <a:bodyPr vert="horz" lIns="1260000" tIns="108000" rIns="180000" bIns="10800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solidFill>
                  <a:prstClr val="black"/>
                </a:solidFill>
              </a:rPr>
              <a:t>　　「初めて私の話をじっくり聴いてくれると思ったのに、病気</a:t>
            </a:r>
            <a:r>
              <a:rPr lang="en-US" altLang="ja-JP" sz="2000" dirty="0" smtClean="0">
                <a:solidFill>
                  <a:prstClr val="black"/>
                </a:solidFill>
              </a:rPr>
              <a:t/>
            </a:r>
            <a:br>
              <a:rPr lang="en-US" altLang="ja-JP" sz="2000" dirty="0" smtClean="0">
                <a:solidFill>
                  <a:prstClr val="black"/>
                </a:solidFill>
              </a:rPr>
            </a:br>
            <a:r>
              <a:rPr lang="ja-JP" altLang="en-US" sz="2000" dirty="0" smtClean="0">
                <a:solidFill>
                  <a:prstClr val="black"/>
                </a:solidFill>
              </a:rPr>
              <a:t>扱いして・・・。でも本当に誰か入ってきているのに。眠れなくて食欲もなくて、誰かに助けて欲しくて市役所に相談に行ったのに」</a:t>
            </a:r>
            <a:endParaRPr lang="en-US" altLang="ja-JP" sz="2000" dirty="0" smtClean="0">
              <a:solidFill>
                <a:prstClr val="black"/>
              </a:solidFill>
            </a:endParaRPr>
          </a:p>
          <a:p>
            <a:pPr marL="0" indent="0">
              <a:buFont typeface="Arial" panose="020B0604020202020204" pitchFamily="34" charset="0"/>
              <a:buNone/>
            </a:pPr>
            <a:r>
              <a:rPr lang="ja-JP" altLang="en-US" sz="2000" dirty="0" smtClean="0">
                <a:solidFill>
                  <a:prstClr val="black"/>
                </a:solidFill>
              </a:rPr>
              <a:t>　　「</a:t>
            </a:r>
            <a:r>
              <a:rPr lang="ja-JP" altLang="en-US" sz="2000" dirty="0">
                <a:solidFill>
                  <a:prstClr val="black"/>
                </a:solidFill>
              </a:rPr>
              <a:t>夫</a:t>
            </a:r>
            <a:r>
              <a:rPr lang="ja-JP" altLang="en-US" sz="2000" dirty="0" smtClean="0">
                <a:solidFill>
                  <a:prstClr val="black"/>
                </a:solidFill>
              </a:rPr>
              <a:t>に先立たれて以降、誰とも口を利かない日が続いている。誰かと話をしたいと思っても、今さら友人も作れない。ずっと家にいるんじゃなくて、出かける場所があればいいのに・・・」</a:t>
            </a:r>
            <a:endParaRPr lang="en-US" altLang="ja-JP" sz="2000" dirty="0" smtClean="0">
              <a:solidFill>
                <a:prstClr val="black"/>
              </a:solidFill>
            </a:endParaRPr>
          </a:p>
        </p:txBody>
      </p:sp>
      <p:sp>
        <p:nvSpPr>
          <p:cNvPr id="3" name="コンテンツ プレースホルダー 2"/>
          <p:cNvSpPr>
            <a:spLocks noGrp="1"/>
          </p:cNvSpPr>
          <p:nvPr>
            <p:ph idx="1"/>
          </p:nvPr>
        </p:nvSpPr>
        <p:spPr>
          <a:xfrm>
            <a:off x="504000" y="3652880"/>
            <a:ext cx="8136000" cy="1288288"/>
          </a:xfrm>
          <a:ln w="38100">
            <a:solidFill>
              <a:schemeClr val="accent3"/>
            </a:solidFill>
          </a:ln>
        </p:spPr>
        <p:txBody>
          <a:bodyPr lIns="1260000" tIns="108000" rIns="180000" bIns="108000">
            <a:noAutofit/>
          </a:bodyPr>
          <a:lstStyle/>
          <a:p>
            <a:pPr marL="0" indent="0">
              <a:buNone/>
            </a:pPr>
            <a:r>
              <a:rPr kumimoji="1" lang="ja-JP" altLang="en-US" sz="2000" dirty="0" smtClean="0">
                <a:latin typeface="+mn-ea"/>
              </a:rPr>
              <a:t>　支援者や本人の周囲の人ではなく、本人自身が困っている</a:t>
            </a:r>
            <a:r>
              <a:rPr kumimoji="1" lang="en-US" altLang="ja-JP" sz="2000" dirty="0" smtClean="0">
                <a:latin typeface="+mn-ea"/>
              </a:rPr>
              <a:t/>
            </a:r>
            <a:br>
              <a:rPr kumimoji="1" lang="en-US" altLang="ja-JP" sz="2000" dirty="0" smtClean="0">
                <a:latin typeface="+mn-ea"/>
              </a:rPr>
            </a:br>
            <a:r>
              <a:rPr kumimoji="1" lang="ja-JP" altLang="en-US" sz="2000" dirty="0" smtClean="0">
                <a:latin typeface="+mn-ea"/>
              </a:rPr>
              <a:t>ことに焦点をあてて傾聴し、解決策を提示してみましょう</a:t>
            </a:r>
            <a:endParaRPr kumimoji="1" lang="en-US" altLang="ja-JP" sz="2000" dirty="0" smtClean="0">
              <a:latin typeface="+mn-ea"/>
            </a:endParaRPr>
          </a:p>
          <a:p>
            <a:pPr marL="0" indent="0">
              <a:buNone/>
            </a:pPr>
            <a:r>
              <a:rPr lang="ja-JP" altLang="en-US" sz="2000" dirty="0" smtClean="0">
                <a:latin typeface="+mn-ea"/>
              </a:rPr>
              <a:t>　例えば・・・</a:t>
            </a:r>
            <a:endParaRPr kumimoji="1" lang="en-US" altLang="ja-JP" sz="2000" dirty="0" smtClean="0">
              <a:latin typeface="+mn-ea"/>
            </a:endParaRPr>
          </a:p>
        </p:txBody>
      </p:sp>
      <p:sp>
        <p:nvSpPr>
          <p:cNvPr id="4" name="スライド番号プレースホルダー 3"/>
          <p:cNvSpPr>
            <a:spLocks noGrp="1"/>
          </p:cNvSpPr>
          <p:nvPr>
            <p:ph type="sldNum" sz="quarter" idx="12"/>
          </p:nvPr>
        </p:nvSpPr>
        <p:spPr>
          <a:xfrm>
            <a:off x="6758880" y="6356350"/>
            <a:ext cx="2133600" cy="365125"/>
          </a:xfrm>
        </p:spPr>
        <p:txBody>
          <a:bodyPr/>
          <a:lstStyle/>
          <a:p>
            <a:fld id="{735792B8-4907-4832-B6DB-FFDFB2776905}"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10</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504000" y="245190"/>
            <a:ext cx="8136000" cy="584775"/>
          </a:xfrm>
          <a:prstGeom prst="rect">
            <a:avLst/>
          </a:prstGeom>
          <a:noFill/>
          <a:ln>
            <a:solidFill>
              <a:schemeClr val="tx1"/>
            </a:solidFill>
          </a:ln>
        </p:spPr>
        <p:txBody>
          <a:bodyPr wrap="square" rtlCol="0">
            <a:spAutoFit/>
          </a:bodyPr>
          <a:lstStyle/>
          <a:p>
            <a:r>
              <a:rPr lang="ja-JP" altLang="en-US" sz="3200" dirty="0" smtClean="0">
                <a:solidFill>
                  <a:prstClr val="black"/>
                </a:solidFill>
              </a:rPr>
              <a:t>（３）Ｅさんの心の声は・</a:t>
            </a:r>
            <a:r>
              <a:rPr lang="ja-JP" altLang="en-US" sz="3200" dirty="0">
                <a:solidFill>
                  <a:prstClr val="black"/>
                </a:solidFill>
              </a:rPr>
              <a:t>・</a:t>
            </a:r>
            <a:r>
              <a:rPr lang="ja-JP" altLang="en-US" sz="3200" dirty="0" smtClean="0">
                <a:solidFill>
                  <a:prstClr val="black"/>
                </a:solidFill>
              </a:rPr>
              <a:t>・</a:t>
            </a:r>
            <a:endParaRPr lang="ja-JP" altLang="en-US" sz="3200" dirty="0">
              <a:solidFill>
                <a:prstClr val="black"/>
              </a:solidFill>
            </a:endParaRPr>
          </a:p>
        </p:txBody>
      </p:sp>
      <p:sp>
        <p:nvSpPr>
          <p:cNvPr id="7" name="円/楕円 6"/>
          <p:cNvSpPr/>
          <p:nvPr/>
        </p:nvSpPr>
        <p:spPr>
          <a:xfrm>
            <a:off x="1691679" y="5157192"/>
            <a:ext cx="6948321" cy="15121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「眠れないのは本当に辛いですね。お薬の</a:t>
            </a:r>
            <a:r>
              <a:rPr lang="ja-JP" altLang="en-US" dirty="0">
                <a:solidFill>
                  <a:schemeClr val="tx1"/>
                </a:solidFill>
              </a:rPr>
              <a:t>力</a:t>
            </a:r>
            <a:r>
              <a:rPr lang="ja-JP" altLang="en-US" dirty="0" smtClean="0">
                <a:solidFill>
                  <a:schemeClr val="tx1"/>
                </a:solidFill>
              </a:rPr>
              <a:t>を</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借りて少し休息をとる方法もありますよ</a:t>
            </a:r>
            <a:r>
              <a:rPr kumimoji="1" lang="ja-JP" altLang="en-US" dirty="0" smtClean="0">
                <a:solidFill>
                  <a:schemeClr val="tx1"/>
                </a:solidFill>
              </a:rPr>
              <a:t>」</a:t>
            </a:r>
            <a:endParaRPr kumimoji="1" lang="en-US" altLang="ja-JP" dirty="0" smtClean="0">
              <a:solidFill>
                <a:schemeClr val="tx1"/>
              </a:solidFill>
            </a:endParaRPr>
          </a:p>
          <a:p>
            <a:pPr algn="ctr"/>
            <a:r>
              <a:rPr lang="ja-JP" altLang="en-US" dirty="0" smtClean="0">
                <a:solidFill>
                  <a:schemeClr val="tx1"/>
                </a:solidFill>
              </a:rPr>
              <a:t>「そんなに怖いのに一人で家にいると滅入って</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しまいますね。時々一緒に外出してみませんか」</a:t>
            </a:r>
            <a:endParaRPr kumimoji="1" lang="ja-JP" altLang="en-US" dirty="0">
              <a:solidFill>
                <a:schemeClr val="tx1"/>
              </a:solidFill>
            </a:endParaRPr>
          </a:p>
        </p:txBody>
      </p:sp>
      <p:pic>
        <p:nvPicPr>
          <p:cNvPr id="12" name="コンテンツ プレースホルダー 3"/>
          <p:cNvPicPr>
            <a:picLocks noChangeAspect="1"/>
          </p:cNvPicPr>
          <p:nvPr/>
        </p:nvPicPr>
        <p:blipFill rotWithShape="1">
          <a:blip r:embed="rId3" cstate="print">
            <a:extLst>
              <a:ext uri="{28A0092B-C50C-407E-A947-70E740481C1C}">
                <a14:useLocalDpi xmlns:a14="http://schemas.microsoft.com/office/drawing/2010/main" val="0"/>
              </a:ext>
            </a:extLst>
          </a:blip>
          <a:srcRect b="44620"/>
          <a:stretch/>
        </p:blipFill>
        <p:spPr>
          <a:xfrm>
            <a:off x="437986" y="5062326"/>
            <a:ext cx="1449809" cy="1492901"/>
          </a:xfrm>
          <a:prstGeom prst="rect">
            <a:avLst/>
          </a:prstGeom>
        </p:spPr>
      </p:pic>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l="19881" t="1702" r="21554" b="41599"/>
          <a:stretch/>
        </p:blipFill>
        <p:spPr>
          <a:xfrm>
            <a:off x="744366" y="3498662"/>
            <a:ext cx="924104" cy="1425753"/>
          </a:xfrm>
          <a:prstGeom prst="rect">
            <a:avLst/>
          </a:prstGeom>
        </p:spPr>
      </p:pic>
      <p:sp>
        <p:nvSpPr>
          <p:cNvPr id="14" name="テキスト ボックス 13"/>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758307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58880" y="6356350"/>
            <a:ext cx="2133600" cy="365125"/>
          </a:xfrm>
        </p:spPr>
        <p:txBody>
          <a:bodyPr/>
          <a:lstStyle/>
          <a:p>
            <a:fld id="{735792B8-4907-4832-B6DB-FFDFB2776905}"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11</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pic>
        <p:nvPicPr>
          <p:cNvPr id="8200" name="Picture 8" descr="人脈・コネのイラス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80" y="4251855"/>
            <a:ext cx="2327920" cy="189587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04000" y="252000"/>
            <a:ext cx="8136000" cy="584775"/>
          </a:xfrm>
          <a:prstGeom prst="rect">
            <a:avLst/>
          </a:prstGeom>
          <a:noFill/>
          <a:ln>
            <a:solidFill>
              <a:schemeClr val="tx1"/>
            </a:solidFill>
          </a:ln>
        </p:spPr>
        <p:txBody>
          <a:bodyPr wrap="square" rtlCol="0">
            <a:spAutoFit/>
          </a:bodyPr>
          <a:lstStyle/>
          <a:p>
            <a:r>
              <a:rPr lang="ja-JP" altLang="en-US" sz="3200" dirty="0" smtClean="0">
                <a:solidFill>
                  <a:prstClr val="black"/>
                </a:solidFill>
              </a:rPr>
              <a:t>（４）受け止めても、抱え込まないで</a:t>
            </a:r>
            <a:endParaRPr lang="ja-JP" altLang="en-US" sz="3200" dirty="0">
              <a:solidFill>
                <a:prstClr val="black"/>
              </a:solidFill>
            </a:endParaRPr>
          </a:p>
        </p:txBody>
      </p:sp>
      <p:sp>
        <p:nvSpPr>
          <p:cNvPr id="2" name="角丸四角形吹き出し 1"/>
          <p:cNvSpPr/>
          <p:nvPr/>
        </p:nvSpPr>
        <p:spPr>
          <a:xfrm>
            <a:off x="2421541" y="1480925"/>
            <a:ext cx="6218459" cy="4666802"/>
          </a:xfrm>
          <a:prstGeom prst="wedgeRoundRectCallout">
            <a:avLst>
              <a:gd name="adj1" fmla="val -58941"/>
              <a:gd name="adj2" fmla="val -20151"/>
              <a:gd name="adj3" fmla="val 16667"/>
            </a:avLst>
          </a:prstGeom>
          <a:ln w="38100">
            <a:solidFill>
              <a:schemeClr val="accent3"/>
            </a:solidFill>
          </a:ln>
        </p:spPr>
        <p:style>
          <a:lnRef idx="2">
            <a:schemeClr val="dk1"/>
          </a:lnRef>
          <a:fillRef idx="1">
            <a:schemeClr val="lt1"/>
          </a:fillRef>
          <a:effectRef idx="0">
            <a:schemeClr val="dk1"/>
          </a:effectRef>
          <a:fontRef idx="minor">
            <a:schemeClr val="dk1"/>
          </a:fontRef>
        </p:style>
        <p:txBody>
          <a:bodyPr lIns="360000" tIns="180000" rIns="360000" bIns="216000" rtlCol="0" anchor="ctr"/>
          <a:lstStyle/>
          <a:p>
            <a:pPr marL="457200" indent="-457200">
              <a:spcBef>
                <a:spcPts val="1200"/>
              </a:spcBef>
              <a:buFont typeface="+mj-ea"/>
              <a:buAutoNum type="circleNumDbPlain"/>
            </a:pPr>
            <a:r>
              <a:rPr lang="ja-JP" altLang="en-US" sz="2000" dirty="0" smtClean="0">
                <a:solidFill>
                  <a:prstClr val="black"/>
                </a:solidFill>
              </a:rPr>
              <a:t>本人との関係ができてくれば</a:t>
            </a:r>
            <a:r>
              <a:rPr lang="en-US" altLang="ja-JP" sz="2000" dirty="0" smtClean="0">
                <a:solidFill>
                  <a:prstClr val="black"/>
                </a:solidFill>
              </a:rPr>
              <a:t/>
            </a:r>
            <a:br>
              <a:rPr lang="en-US" altLang="ja-JP" sz="2000" dirty="0" smtClean="0">
                <a:solidFill>
                  <a:prstClr val="black"/>
                </a:solidFill>
              </a:rPr>
            </a:br>
            <a:r>
              <a:rPr lang="ja-JP" altLang="en-US" sz="2000" dirty="0" smtClean="0">
                <a:solidFill>
                  <a:prstClr val="black"/>
                </a:solidFill>
              </a:rPr>
              <a:t>「私はそうは思わないけど・・・」</a:t>
            </a:r>
            <a:r>
              <a:rPr lang="en-US" altLang="ja-JP" sz="2000" dirty="0" smtClean="0">
                <a:solidFill>
                  <a:prstClr val="black"/>
                </a:solidFill>
              </a:rPr>
              <a:t/>
            </a:r>
            <a:br>
              <a:rPr lang="en-US" altLang="ja-JP" sz="2000" dirty="0" smtClean="0">
                <a:solidFill>
                  <a:prstClr val="black"/>
                </a:solidFill>
              </a:rPr>
            </a:br>
            <a:r>
              <a:rPr lang="ja-JP" altLang="en-US" sz="2000" dirty="0" smtClean="0">
                <a:solidFill>
                  <a:prstClr val="black"/>
                </a:solidFill>
              </a:rPr>
              <a:t>と伝えてみるのも一つの方法です</a:t>
            </a:r>
            <a:endParaRPr lang="en-US" altLang="ja-JP" sz="2000" dirty="0" smtClean="0">
              <a:solidFill>
                <a:prstClr val="black"/>
              </a:solidFill>
            </a:endParaRPr>
          </a:p>
          <a:p>
            <a:pPr marL="457200" indent="-457200" algn="just">
              <a:spcBef>
                <a:spcPts val="1200"/>
              </a:spcBef>
              <a:buFont typeface="+mj-ea"/>
              <a:buAutoNum type="circleNumDbPlain"/>
            </a:pPr>
            <a:r>
              <a:rPr lang="ja-JP" altLang="en-US" sz="2000" dirty="0" smtClean="0">
                <a:solidFill>
                  <a:prstClr val="black"/>
                </a:solidFill>
              </a:rPr>
              <a:t>本人の日常生活や社会生活に著しく支障</a:t>
            </a:r>
            <a:r>
              <a:rPr lang="ja-JP" altLang="en-US" sz="2000" dirty="0">
                <a:solidFill>
                  <a:prstClr val="black"/>
                </a:solidFill>
              </a:rPr>
              <a:t>を</a:t>
            </a:r>
            <a:r>
              <a:rPr lang="ja-JP" altLang="en-US" sz="2000" dirty="0" smtClean="0">
                <a:solidFill>
                  <a:prstClr val="black"/>
                </a:solidFill>
              </a:rPr>
              <a:t>きたしている場合は、医療機関に報告してください</a:t>
            </a:r>
            <a:endParaRPr lang="en-US" altLang="ja-JP" sz="2000" dirty="0" smtClean="0">
              <a:solidFill>
                <a:prstClr val="black"/>
              </a:solidFill>
            </a:endParaRPr>
          </a:p>
          <a:p>
            <a:pPr marL="457200" indent="-457200" algn="just">
              <a:spcBef>
                <a:spcPts val="1200"/>
              </a:spcBef>
              <a:buFont typeface="+mj-ea"/>
              <a:buAutoNum type="circleNumDbPlain"/>
            </a:pPr>
            <a:r>
              <a:rPr lang="ja-JP" altLang="en-US" sz="2000" dirty="0" smtClean="0">
                <a:solidFill>
                  <a:prstClr val="black"/>
                </a:solidFill>
              </a:rPr>
              <a:t>妄想の話を終始付き合うことは支援者にも大きな負荷がかかります。時間を区切る等の設定をす</a:t>
            </a:r>
            <a:r>
              <a:rPr lang="ja-JP" altLang="en-US" sz="2000" dirty="0">
                <a:solidFill>
                  <a:prstClr val="black"/>
                </a:solidFill>
              </a:rPr>
              <a:t>る</a:t>
            </a:r>
            <a:r>
              <a:rPr lang="ja-JP" altLang="en-US" sz="2000" dirty="0" smtClean="0">
                <a:solidFill>
                  <a:prstClr val="black"/>
                </a:solidFill>
              </a:rPr>
              <a:t>ことも時には必要です</a:t>
            </a:r>
            <a:endParaRPr lang="en-US" altLang="ja-JP" sz="2000" dirty="0" smtClean="0">
              <a:solidFill>
                <a:prstClr val="black"/>
              </a:solidFill>
            </a:endParaRPr>
          </a:p>
          <a:p>
            <a:pPr marL="457200" indent="-457200" algn="just">
              <a:spcBef>
                <a:spcPts val="1200"/>
              </a:spcBef>
              <a:buFont typeface="+mj-ea"/>
              <a:buAutoNum type="circleNumDbPlain"/>
            </a:pPr>
            <a:r>
              <a:rPr lang="ja-JP" altLang="en-US" sz="2000" dirty="0" smtClean="0">
                <a:solidFill>
                  <a:prstClr val="black"/>
                </a:solidFill>
              </a:rPr>
              <a:t>一人の支援者で抱えるのではなくチームで支えましょう</a:t>
            </a:r>
            <a:endParaRPr lang="ja-JP" altLang="en-US" sz="2000" dirty="0">
              <a:solidFill>
                <a:prstClr val="black"/>
              </a:solidFill>
            </a:endParaRPr>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19881" t="1702" r="21554" b="31154"/>
          <a:stretch/>
        </p:blipFill>
        <p:spPr>
          <a:xfrm>
            <a:off x="683568" y="1132862"/>
            <a:ext cx="1296144" cy="2368146"/>
          </a:xfrm>
          <a:prstGeom prst="rect">
            <a:avLst/>
          </a:prstGeom>
        </p:spPr>
      </p:pic>
      <p:sp>
        <p:nvSpPr>
          <p:cNvPr id="9" name="テキスト ボックス 8"/>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192810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864000" y="2088000"/>
            <a:ext cx="7139136" cy="2116832"/>
          </a:xfrm>
        </p:spPr>
        <p:txBody>
          <a:bodyPr/>
          <a:lstStyle/>
          <a:p>
            <a:pPr marL="936000" indent="-684000">
              <a:buNone/>
            </a:pPr>
            <a:r>
              <a:rPr lang="ja-JP" altLang="en-US" sz="4000" dirty="0" smtClean="0"/>
              <a:t>２　精神科</a:t>
            </a:r>
            <a:r>
              <a:rPr lang="ja-JP" altLang="en-US" sz="4000" dirty="0"/>
              <a:t>病院での長期入院</a:t>
            </a:r>
            <a:r>
              <a:rPr lang="ja-JP" altLang="en-US" sz="4000" dirty="0" smtClean="0"/>
              <a:t>を</a:t>
            </a:r>
            <a:r>
              <a:rPr lang="en-US" altLang="ja-JP" sz="4000" dirty="0" smtClean="0"/>
              <a:t/>
            </a:r>
            <a:br>
              <a:rPr lang="en-US" altLang="ja-JP" sz="4000" dirty="0" smtClean="0"/>
            </a:br>
            <a:r>
              <a:rPr lang="ja-JP" altLang="en-US" sz="4000" dirty="0" smtClean="0"/>
              <a:t>経験</a:t>
            </a:r>
            <a:r>
              <a:rPr lang="ja-JP" altLang="en-US" sz="4000" dirty="0"/>
              <a:t>した高齢精神障害者</a:t>
            </a:r>
            <a:r>
              <a:rPr lang="ja-JP" altLang="en-US" sz="4000" dirty="0" smtClean="0"/>
              <a:t>が</a:t>
            </a:r>
            <a:r>
              <a:rPr lang="en-US" altLang="ja-JP" sz="4000" dirty="0" smtClean="0"/>
              <a:t/>
            </a:r>
            <a:br>
              <a:rPr lang="en-US" altLang="ja-JP" sz="4000" dirty="0" smtClean="0"/>
            </a:br>
            <a:r>
              <a:rPr lang="ja-JP" altLang="en-US" sz="4000" dirty="0" smtClean="0"/>
              <a:t>地域</a:t>
            </a:r>
            <a:r>
              <a:rPr lang="ja-JP" altLang="en-US" sz="4000" dirty="0"/>
              <a:t>生活を開始する時</a:t>
            </a:r>
            <a:endParaRPr lang="en-US" altLang="ja-JP" sz="4000" dirty="0" smtClean="0"/>
          </a:p>
          <a:p>
            <a:pPr marL="741600" indent="-432000"/>
            <a:endParaRPr kumimoji="1" lang="ja-JP" altLang="en-US" dirty="0"/>
          </a:p>
        </p:txBody>
      </p:sp>
      <p:sp>
        <p:nvSpPr>
          <p:cNvPr id="4" name="スライド番号プレースホルダ 3"/>
          <p:cNvSpPr>
            <a:spLocks noGrp="1"/>
          </p:cNvSpPr>
          <p:nvPr>
            <p:ph type="sldNum" sz="quarter" idx="12"/>
          </p:nvPr>
        </p:nvSpPr>
        <p:spPr>
          <a:xfrm>
            <a:off x="6758880" y="6356350"/>
            <a:ext cx="2133600" cy="365125"/>
          </a:xfrm>
        </p:spPr>
        <p:txBody>
          <a:bodyPr/>
          <a:lstStyle/>
          <a:p>
            <a:fld id="{735792B8-4907-4832-B6DB-FFDFB2776905}"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12</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40000"/>
            <a:ext cx="8229600" cy="696683"/>
          </a:xfrm>
        </p:spPr>
        <p:txBody>
          <a:bodyPr anchor="t" anchorCtr="0">
            <a:normAutofit/>
          </a:bodyPr>
          <a:lstStyle/>
          <a:p>
            <a:pPr algn="l"/>
            <a:r>
              <a:rPr kumimoji="1" lang="ja-JP" altLang="en-US" sz="3600" dirty="0" smtClean="0"/>
              <a:t>（１）精神科病院における長期入院とは</a:t>
            </a:r>
            <a:endParaRPr kumimoji="1" lang="ja-JP" altLang="en-US" sz="3600" dirty="0"/>
          </a:p>
        </p:txBody>
      </p:sp>
      <p:sp>
        <p:nvSpPr>
          <p:cNvPr id="3" name="コンテンツ プレースホルダー 2"/>
          <p:cNvSpPr>
            <a:spLocks noGrp="1"/>
          </p:cNvSpPr>
          <p:nvPr>
            <p:ph idx="1"/>
          </p:nvPr>
        </p:nvSpPr>
        <p:spPr>
          <a:xfrm>
            <a:off x="504000" y="1440000"/>
            <a:ext cx="8172456" cy="4757758"/>
          </a:xfrm>
        </p:spPr>
        <p:txBody>
          <a:bodyPr>
            <a:noAutofit/>
          </a:bodyPr>
          <a:lstStyle/>
          <a:p>
            <a:pPr>
              <a:spcBef>
                <a:spcPts val="1800"/>
              </a:spcBef>
            </a:pPr>
            <a:r>
              <a:rPr lang="ja-JP" altLang="en-US" sz="2800" dirty="0" smtClean="0">
                <a:latin typeface="+mn-ea"/>
              </a:rPr>
              <a:t>精神障害者は社会から隔離されてきた歴史がある</a:t>
            </a:r>
            <a:endParaRPr lang="en-US" altLang="ja-JP" sz="2800" dirty="0" smtClean="0">
              <a:latin typeface="+mn-ea"/>
            </a:endParaRPr>
          </a:p>
          <a:p>
            <a:pPr>
              <a:spcBef>
                <a:spcPts val="1800"/>
              </a:spcBef>
            </a:pPr>
            <a:r>
              <a:rPr kumimoji="1" lang="ja-JP" altLang="en-US" sz="2800" dirty="0" smtClean="0">
                <a:latin typeface="+mn-ea"/>
              </a:rPr>
              <a:t>精神科病院はその受け皿として機能し、長期入院患者が生み出されてきた</a:t>
            </a:r>
            <a:endParaRPr kumimoji="1" lang="en-US" altLang="ja-JP" sz="2800" dirty="0" smtClean="0">
              <a:latin typeface="+mn-ea"/>
            </a:endParaRPr>
          </a:p>
          <a:p>
            <a:pPr>
              <a:spcBef>
                <a:spcPts val="1800"/>
              </a:spcBef>
            </a:pPr>
            <a:r>
              <a:rPr lang="ja-JP" altLang="en-US" sz="2800" dirty="0" smtClean="0">
                <a:latin typeface="+mn-ea"/>
              </a:rPr>
              <a:t>急性期症状が減退した後も、退院先や受け入れてくれる家族がいないため、地域生活に戻ることができず、長期にわたって社会的入院が</a:t>
            </a:r>
            <a:r>
              <a:rPr lang="ja-JP" altLang="en-US" sz="2800" dirty="0">
                <a:latin typeface="+mn-ea"/>
              </a:rPr>
              <a:t>続けられて</a:t>
            </a:r>
            <a:r>
              <a:rPr lang="ja-JP" altLang="en-US" sz="2800" dirty="0" smtClean="0">
                <a:latin typeface="+mn-ea"/>
              </a:rPr>
              <a:t>きた</a:t>
            </a:r>
            <a:endParaRPr lang="en-US" altLang="ja-JP" sz="2800" dirty="0" smtClean="0">
              <a:latin typeface="+mn-ea"/>
            </a:endParaRPr>
          </a:p>
          <a:p>
            <a:pPr>
              <a:spcBef>
                <a:spcPts val="1800"/>
              </a:spcBef>
            </a:pPr>
            <a:r>
              <a:rPr lang="ja-JP" altLang="en-US" sz="2800" dirty="0" smtClean="0">
                <a:latin typeface="+mn-ea"/>
              </a:rPr>
              <a:t>精神科病院には５年以上入院している患者が</a:t>
            </a:r>
            <a:r>
              <a:rPr lang="en-US" altLang="ja-JP" sz="2800" dirty="0" smtClean="0">
                <a:latin typeface="+mn-ea"/>
              </a:rPr>
              <a:t>10</a:t>
            </a:r>
            <a:r>
              <a:rPr lang="ja-JP" altLang="en-US" sz="2800" dirty="0" smtClean="0">
                <a:latin typeface="+mn-ea"/>
              </a:rPr>
              <a:t>万人存在する</a:t>
            </a:r>
            <a:endParaRPr lang="en-US" altLang="ja-JP" sz="2800" dirty="0">
              <a:latin typeface="+mn-ea"/>
            </a:endParaRPr>
          </a:p>
          <a:p>
            <a:pPr marL="0" indent="0" algn="r">
              <a:spcBef>
                <a:spcPts val="1800"/>
              </a:spcBef>
              <a:buNone/>
            </a:pPr>
            <a:r>
              <a:rPr kumimoji="1" lang="ja-JP" altLang="en-US" sz="2000" dirty="0" smtClean="0">
                <a:latin typeface="+mn-ea"/>
              </a:rPr>
              <a:t>（Ｈ</a:t>
            </a:r>
            <a:r>
              <a:rPr kumimoji="1" lang="en-US" altLang="ja-JP" sz="2000" dirty="0" smtClean="0">
                <a:latin typeface="+mn-ea"/>
              </a:rPr>
              <a:t>26</a:t>
            </a:r>
            <a:r>
              <a:rPr kumimoji="1" lang="ja-JP" altLang="en-US" sz="2000" dirty="0" smtClean="0">
                <a:latin typeface="+mn-ea"/>
              </a:rPr>
              <a:t>年厚生労働省「患者調査」より）</a:t>
            </a:r>
            <a:endParaRPr kumimoji="1" lang="ja-JP" altLang="en-US" sz="2000" dirty="0">
              <a:latin typeface="+mn-ea"/>
            </a:endParaRPr>
          </a:p>
        </p:txBody>
      </p:sp>
      <p:sp>
        <p:nvSpPr>
          <p:cNvPr id="4" name="スライド番号プレースホルダー 3"/>
          <p:cNvSpPr>
            <a:spLocks noGrp="1"/>
          </p:cNvSpPr>
          <p:nvPr>
            <p:ph type="sldNum" sz="quarter" idx="12"/>
          </p:nvPr>
        </p:nvSpPr>
        <p:spPr>
          <a:xfrm>
            <a:off x="6758880" y="6356350"/>
            <a:ext cx="2133600" cy="365125"/>
          </a:xfrm>
        </p:spPr>
        <p:txBody>
          <a:bodyPr/>
          <a:lstStyle/>
          <a:p>
            <a:fld id="{735792B8-4907-4832-B6DB-FFDFB2776905}"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13</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2347860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0000" y="404664"/>
            <a:ext cx="8136000" cy="646331"/>
          </a:xfrm>
          <a:prstGeom prst="rect">
            <a:avLst/>
          </a:prstGeom>
          <a:noFill/>
        </p:spPr>
        <p:txBody>
          <a:bodyPr wrap="square" rtlCol="0">
            <a:spAutoFit/>
          </a:bodyPr>
          <a:lstStyle/>
          <a:p>
            <a:r>
              <a:rPr lang="ja-JP" altLang="en-US" sz="3600" dirty="0" smtClean="0">
                <a:solidFill>
                  <a:prstClr val="black"/>
                </a:solidFill>
              </a:rPr>
              <a:t>（２）精神科病院</a:t>
            </a:r>
            <a:r>
              <a:rPr lang="ja-JP" altLang="en-US" sz="3600" dirty="0">
                <a:solidFill>
                  <a:prstClr val="black"/>
                </a:solidFill>
              </a:rPr>
              <a:t>で</a:t>
            </a:r>
            <a:r>
              <a:rPr lang="ja-JP" altLang="en-US" sz="3600" dirty="0" smtClean="0">
                <a:solidFill>
                  <a:prstClr val="black"/>
                </a:solidFill>
              </a:rPr>
              <a:t>の</a:t>
            </a:r>
            <a:r>
              <a:rPr lang="ja-JP" altLang="en-US" sz="3600" dirty="0">
                <a:solidFill>
                  <a:prstClr val="black"/>
                </a:solidFill>
              </a:rPr>
              <a:t>生活</a:t>
            </a:r>
            <a:r>
              <a:rPr lang="ja-JP" altLang="en-US" sz="3600" dirty="0" smtClean="0">
                <a:solidFill>
                  <a:prstClr val="black"/>
                </a:solidFill>
              </a:rPr>
              <a:t>とは</a:t>
            </a:r>
            <a:endParaRPr lang="ja-JP" altLang="en-US" sz="3600" dirty="0">
              <a:solidFill>
                <a:prstClr val="black"/>
              </a:solidFill>
            </a:endParaRPr>
          </a:p>
        </p:txBody>
      </p:sp>
      <p:sp>
        <p:nvSpPr>
          <p:cNvPr id="3" name="テキスト ボックス 2"/>
          <p:cNvSpPr txBox="1"/>
          <p:nvPr/>
        </p:nvSpPr>
        <p:spPr>
          <a:xfrm>
            <a:off x="540000" y="1124664"/>
            <a:ext cx="8136000" cy="3477875"/>
          </a:xfrm>
          <a:prstGeom prst="rect">
            <a:avLst/>
          </a:prstGeom>
          <a:noFill/>
        </p:spPr>
        <p:txBody>
          <a:bodyPr wrap="square" rtlCol="0">
            <a:spAutoFit/>
          </a:bodyPr>
          <a:lstStyle/>
          <a:p>
            <a:pPr algn="just"/>
            <a:r>
              <a:rPr lang="ja-JP" altLang="en-US" sz="2000" dirty="0" smtClean="0">
                <a:solidFill>
                  <a:srgbClr val="00B050"/>
                </a:solidFill>
              </a:rPr>
              <a:t>例えば・・・</a:t>
            </a:r>
            <a:endParaRPr lang="en-US" altLang="ja-JP" sz="2000" dirty="0" smtClean="0">
              <a:solidFill>
                <a:srgbClr val="00B050"/>
              </a:solidFill>
            </a:endParaRPr>
          </a:p>
          <a:p>
            <a:pPr marL="741600" indent="-342900" algn="just">
              <a:buFont typeface="Arial" panose="020B0604020202020204" pitchFamily="34" charset="0"/>
              <a:buChar char="•"/>
            </a:pPr>
            <a:r>
              <a:rPr lang="ja-JP" altLang="en-US" sz="2000" dirty="0" smtClean="0">
                <a:solidFill>
                  <a:prstClr val="black"/>
                </a:solidFill>
              </a:rPr>
              <a:t>病棟の出入り口に鍵がかかっていて自由に出入りができません</a:t>
            </a:r>
            <a:endParaRPr lang="en-US" altLang="ja-JP" sz="2000" dirty="0" smtClean="0">
              <a:solidFill>
                <a:prstClr val="black"/>
              </a:solidFill>
            </a:endParaRPr>
          </a:p>
          <a:p>
            <a:pPr marL="741600" indent="-342900" algn="just">
              <a:buFont typeface="Arial" panose="020B0604020202020204" pitchFamily="34" charset="0"/>
              <a:buChar char="•"/>
            </a:pPr>
            <a:r>
              <a:rPr lang="ja-JP" altLang="en-US" sz="2000" dirty="0" smtClean="0">
                <a:solidFill>
                  <a:prstClr val="black"/>
                </a:solidFill>
              </a:rPr>
              <a:t>食事・睡眠・入浴時間は決められていて毎日同じことの繰り返しです</a:t>
            </a:r>
            <a:endParaRPr lang="en-US" altLang="ja-JP" sz="2000" dirty="0" smtClean="0">
              <a:solidFill>
                <a:prstClr val="black"/>
              </a:solidFill>
            </a:endParaRPr>
          </a:p>
          <a:p>
            <a:pPr marL="741600" indent="-342900" algn="just">
              <a:buFont typeface="Arial" panose="020B0604020202020204" pitchFamily="34" charset="0"/>
              <a:buChar char="•"/>
            </a:pPr>
            <a:r>
              <a:rPr lang="ja-JP" altLang="en-US" sz="2000" dirty="0" smtClean="0">
                <a:solidFill>
                  <a:prstClr val="black"/>
                </a:solidFill>
              </a:rPr>
              <a:t>病院外への外出許可が出ていない人は一人で外出できません</a:t>
            </a:r>
            <a:endParaRPr lang="en-US" altLang="ja-JP" sz="2000" dirty="0" smtClean="0">
              <a:solidFill>
                <a:prstClr val="black"/>
              </a:solidFill>
            </a:endParaRPr>
          </a:p>
          <a:p>
            <a:pPr marL="741600" indent="-342900" algn="just">
              <a:buFont typeface="Arial" panose="020B0604020202020204" pitchFamily="34" charset="0"/>
              <a:buChar char="•"/>
            </a:pPr>
            <a:r>
              <a:rPr lang="ja-JP" altLang="en-US" sz="2000" dirty="0" smtClean="0">
                <a:solidFill>
                  <a:prstClr val="black"/>
                </a:solidFill>
              </a:rPr>
              <a:t>お金は病院が管理していることもあり、本人が現金を触らずにカードで買物することができます</a:t>
            </a:r>
            <a:endParaRPr lang="en-US" altLang="ja-JP" sz="2000" dirty="0" smtClean="0">
              <a:solidFill>
                <a:prstClr val="black"/>
              </a:solidFill>
            </a:endParaRPr>
          </a:p>
          <a:p>
            <a:pPr marL="741600" indent="-342900" algn="just">
              <a:buFont typeface="Arial" panose="020B0604020202020204" pitchFamily="34" charset="0"/>
              <a:buChar char="•"/>
            </a:pPr>
            <a:r>
              <a:rPr lang="ja-JP" altLang="en-US" sz="2000" dirty="0" smtClean="0">
                <a:solidFill>
                  <a:prstClr val="black"/>
                </a:solidFill>
              </a:rPr>
              <a:t>洗濯や掃除などは自分でしなくても、看護師さんや業者さんがして</a:t>
            </a:r>
            <a:r>
              <a:rPr lang="en-US" altLang="ja-JP" sz="2000" dirty="0" smtClean="0">
                <a:solidFill>
                  <a:prstClr val="black"/>
                </a:solidFill>
              </a:rPr>
              <a:t/>
            </a:r>
            <a:br>
              <a:rPr lang="en-US" altLang="ja-JP" sz="2000" dirty="0" smtClean="0">
                <a:solidFill>
                  <a:prstClr val="black"/>
                </a:solidFill>
              </a:rPr>
            </a:br>
            <a:r>
              <a:rPr lang="ja-JP" altLang="en-US" sz="2000" dirty="0" smtClean="0">
                <a:solidFill>
                  <a:prstClr val="black"/>
                </a:solidFill>
              </a:rPr>
              <a:t>くれます</a:t>
            </a:r>
            <a:endParaRPr lang="en-US" altLang="ja-JP" sz="2000" dirty="0" smtClean="0">
              <a:solidFill>
                <a:prstClr val="black"/>
              </a:solidFill>
            </a:endParaRPr>
          </a:p>
          <a:p>
            <a:pPr marL="741600" indent="-342900" algn="just">
              <a:buFont typeface="Arial" panose="020B0604020202020204" pitchFamily="34" charset="0"/>
              <a:buChar char="•"/>
            </a:pPr>
            <a:r>
              <a:rPr lang="ja-JP" altLang="en-US" sz="2000" dirty="0" smtClean="0">
                <a:solidFill>
                  <a:prstClr val="black"/>
                </a:solidFill>
              </a:rPr>
              <a:t>お薬は、毎食後や寝る前に看護師さんが配ってくれます</a:t>
            </a:r>
            <a:endParaRPr lang="en-US" altLang="ja-JP" sz="2000" dirty="0" smtClean="0">
              <a:solidFill>
                <a:prstClr val="black"/>
              </a:solidFill>
            </a:endParaRPr>
          </a:p>
          <a:p>
            <a:pPr marL="741600" indent="-342900" algn="just">
              <a:buFont typeface="Arial" panose="020B0604020202020204" pitchFamily="34" charset="0"/>
              <a:buChar char="•"/>
            </a:pPr>
            <a:r>
              <a:rPr lang="ja-JP" altLang="en-US" sz="2000" dirty="0" smtClean="0">
                <a:solidFill>
                  <a:prstClr val="black"/>
                </a:solidFill>
              </a:rPr>
              <a:t>年に数回、レクレーションで外出することもありますが、大型バスで移動します</a:t>
            </a:r>
            <a:endParaRPr lang="en-US" altLang="ja-JP" sz="2000" dirty="0" smtClean="0">
              <a:solidFill>
                <a:prstClr val="black"/>
              </a:solidFill>
            </a:endParaRPr>
          </a:p>
        </p:txBody>
      </p:sp>
      <p:sp>
        <p:nvSpPr>
          <p:cNvPr id="4" name="テキスト ボックス 3"/>
          <p:cNvSpPr txBox="1"/>
          <p:nvPr/>
        </p:nvSpPr>
        <p:spPr>
          <a:xfrm>
            <a:off x="504000" y="4661816"/>
            <a:ext cx="8136000" cy="833663"/>
          </a:xfrm>
          <a:prstGeom prst="rect">
            <a:avLst/>
          </a:prstGeom>
          <a:noFill/>
          <a:ln w="38100">
            <a:solidFill>
              <a:srgbClr val="C00000"/>
            </a:solidFill>
          </a:ln>
        </p:spPr>
        <p:txBody>
          <a:bodyPr wrap="square" lIns="360000" tIns="108000" rIns="360000" bIns="108000" rtlCol="0">
            <a:spAutoFit/>
          </a:bodyPr>
          <a:lstStyle/>
          <a:p>
            <a:pPr algn="just"/>
            <a:r>
              <a:rPr lang="ja-JP" altLang="en-US" sz="2000" dirty="0" smtClean="0">
                <a:latin typeface="+mn-ea"/>
              </a:rPr>
              <a:t>　このような生活を</a:t>
            </a:r>
            <a:r>
              <a:rPr lang="en-US" altLang="ja-JP" sz="2000" dirty="0" smtClean="0">
                <a:latin typeface="+mn-ea"/>
              </a:rPr>
              <a:t>20</a:t>
            </a:r>
            <a:r>
              <a:rPr lang="ja-JP" altLang="en-US" sz="2000" dirty="0" smtClean="0">
                <a:latin typeface="+mn-ea"/>
              </a:rPr>
              <a:t>代から</a:t>
            </a:r>
            <a:r>
              <a:rPr lang="en-US" altLang="ja-JP" sz="2000" dirty="0" smtClean="0">
                <a:latin typeface="+mn-ea"/>
              </a:rPr>
              <a:t>35</a:t>
            </a:r>
            <a:r>
              <a:rPr lang="ja-JP" altLang="en-US" sz="2000" dirty="0" smtClean="0">
                <a:latin typeface="+mn-ea"/>
              </a:rPr>
              <a:t>年間続けた後、退院して単身生活を　始めると想像してください</a:t>
            </a:r>
            <a:endParaRPr lang="en-US" altLang="ja-JP" sz="2000" dirty="0" smtClean="0">
              <a:latin typeface="+mn-ea"/>
            </a:endParaRPr>
          </a:p>
        </p:txBody>
      </p:sp>
      <p:sp>
        <p:nvSpPr>
          <p:cNvPr id="6" name="円/楕円 5"/>
          <p:cNvSpPr/>
          <p:nvPr/>
        </p:nvSpPr>
        <p:spPr>
          <a:xfrm>
            <a:off x="504000" y="5589240"/>
            <a:ext cx="8136000" cy="1008112"/>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mn-ea"/>
              </a:rPr>
              <a:t>本人にとっては生活が</a:t>
            </a:r>
            <a:r>
              <a:rPr kumimoji="1" lang="en-US" altLang="ja-JP" sz="2000" dirty="0" smtClean="0">
                <a:solidFill>
                  <a:schemeClr val="tx1"/>
                </a:solidFill>
                <a:latin typeface="+mn-ea"/>
              </a:rPr>
              <a:t>180</a:t>
            </a:r>
            <a:r>
              <a:rPr kumimoji="1" lang="ja-JP" altLang="en-US" sz="2000" dirty="0" smtClean="0">
                <a:solidFill>
                  <a:schemeClr val="tx1"/>
                </a:solidFill>
                <a:latin typeface="+mn-ea"/>
              </a:rPr>
              <a:t>度変わります！</a:t>
            </a:r>
            <a:endParaRPr kumimoji="1" lang="en-US" altLang="ja-JP" sz="2000" dirty="0" smtClean="0">
              <a:solidFill>
                <a:schemeClr val="tx1"/>
              </a:solidFill>
              <a:latin typeface="+mn-ea"/>
            </a:endParaRPr>
          </a:p>
          <a:p>
            <a:pPr algn="ctr"/>
            <a:r>
              <a:rPr lang="ja-JP" altLang="en-US" sz="2000" dirty="0">
                <a:solidFill>
                  <a:schemeClr val="tx1"/>
                </a:solidFill>
                <a:latin typeface="+mn-ea"/>
              </a:rPr>
              <a:t>病院</a:t>
            </a:r>
            <a:r>
              <a:rPr lang="ja-JP" altLang="en-US" sz="2000" dirty="0" smtClean="0">
                <a:solidFill>
                  <a:schemeClr val="tx1"/>
                </a:solidFill>
                <a:latin typeface="+mn-ea"/>
              </a:rPr>
              <a:t>の外は全て</a:t>
            </a:r>
            <a:r>
              <a:rPr kumimoji="1" lang="ja-JP" altLang="en-US" sz="2000" dirty="0" smtClean="0">
                <a:solidFill>
                  <a:schemeClr val="tx1"/>
                </a:solidFill>
                <a:latin typeface="+mn-ea"/>
              </a:rPr>
              <a:t>未知の世界です！！</a:t>
            </a:r>
            <a:endParaRPr kumimoji="1" lang="ja-JP" altLang="en-US" sz="2000" dirty="0">
              <a:solidFill>
                <a:schemeClr val="tx1"/>
              </a:solidFill>
              <a:latin typeface="+mn-ea"/>
            </a:endParaRPr>
          </a:p>
        </p:txBody>
      </p:sp>
      <p:sp>
        <p:nvSpPr>
          <p:cNvPr id="5" name="スライド番号プレースホルダー 4"/>
          <p:cNvSpPr>
            <a:spLocks noGrp="1"/>
          </p:cNvSpPr>
          <p:nvPr>
            <p:ph type="sldNum" sz="quarter" idx="12"/>
          </p:nvPr>
        </p:nvSpPr>
        <p:spPr>
          <a:xfrm>
            <a:off x="6830888" y="6376243"/>
            <a:ext cx="2133600" cy="365125"/>
          </a:xfrm>
        </p:spPr>
        <p:txBody>
          <a:bodyPr/>
          <a:lstStyle/>
          <a:p>
            <a:fld id="{549A7C03-07D1-46F7-A07E-D41409941C74}"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14</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826916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0" y="692150"/>
            <a:ext cx="7772400" cy="649288"/>
          </a:xfrm>
        </p:spPr>
        <p:txBody>
          <a:bodyPr>
            <a:normAutofit fontScale="90000"/>
          </a:bodyPr>
          <a:lstStyle/>
          <a:p>
            <a:r>
              <a:rPr lang="en-US" altLang="ja-JP" dirty="0" smtClean="0"/>
              <a:t/>
            </a:r>
            <a:br>
              <a:rPr lang="en-US" altLang="ja-JP" dirty="0" smtClean="0"/>
            </a:br>
            <a:r>
              <a:rPr lang="en-US" altLang="ja-JP" dirty="0"/>
              <a:t/>
            </a:r>
            <a:br>
              <a:rPr lang="en-US" altLang="ja-JP" dirty="0"/>
            </a:br>
            <a:r>
              <a:rPr lang="en-US" altLang="ja-JP" dirty="0" smtClean="0"/>
              <a:t/>
            </a:r>
            <a:br>
              <a:rPr lang="en-US" altLang="ja-JP" dirty="0" smtClean="0"/>
            </a:br>
            <a:r>
              <a:rPr lang="en-US" altLang="ja-JP" dirty="0"/>
              <a:t/>
            </a:r>
            <a:br>
              <a:rPr lang="en-US" altLang="ja-JP" dirty="0"/>
            </a:br>
            <a:r>
              <a:rPr lang="en-US" altLang="ja-JP" dirty="0" smtClean="0"/>
              <a:t/>
            </a:r>
            <a:br>
              <a:rPr lang="en-US" altLang="ja-JP" dirty="0" smtClean="0"/>
            </a:br>
            <a:r>
              <a:rPr lang="en-US" altLang="ja-JP" dirty="0" smtClean="0"/>
              <a:t/>
            </a:r>
            <a:br>
              <a:rPr lang="en-US" altLang="ja-JP" dirty="0" smtClean="0"/>
            </a:br>
            <a:endParaRPr kumimoji="1" lang="ja-JP" altLang="en-US" dirty="0"/>
          </a:p>
        </p:txBody>
      </p:sp>
      <p:sp>
        <p:nvSpPr>
          <p:cNvPr id="3" name="コンテンツ プレースホルダー 2"/>
          <p:cNvSpPr>
            <a:spLocks noGrp="1"/>
          </p:cNvSpPr>
          <p:nvPr>
            <p:ph type="subTitle" idx="4294967295"/>
          </p:nvPr>
        </p:nvSpPr>
        <p:spPr>
          <a:xfrm>
            <a:off x="504000" y="1440000"/>
            <a:ext cx="8136000" cy="4896544"/>
          </a:xfrm>
        </p:spPr>
        <p:txBody>
          <a:bodyPr>
            <a:noAutofit/>
          </a:bodyPr>
          <a:lstStyle/>
          <a:p>
            <a:pPr marL="0" indent="0">
              <a:buNone/>
            </a:pPr>
            <a:r>
              <a:rPr lang="ja-JP" altLang="en-US" sz="2800" dirty="0" smtClean="0">
                <a:solidFill>
                  <a:srgbClr val="0070C0"/>
                </a:solidFill>
                <a:latin typeface="+mn-ea"/>
              </a:rPr>
              <a:t>１．生活習慣によるもの</a:t>
            </a:r>
            <a:endParaRPr lang="en-US" altLang="ja-JP" sz="2800" dirty="0" smtClean="0">
              <a:solidFill>
                <a:srgbClr val="0070C0"/>
              </a:solidFill>
              <a:latin typeface="+mn-ea"/>
            </a:endParaRPr>
          </a:p>
          <a:p>
            <a:pPr marL="0" indent="0">
              <a:buNone/>
            </a:pPr>
            <a:r>
              <a:rPr lang="ja-JP" altLang="en-US" sz="2400" dirty="0" smtClean="0">
                <a:latin typeface="+mn-ea"/>
              </a:rPr>
              <a:t>　　運動不足、体力低下、喫煙の常態化、肥満、口腔ケア不足</a:t>
            </a:r>
            <a:endParaRPr lang="en-US" altLang="ja-JP" sz="2400" dirty="0" smtClean="0">
              <a:latin typeface="+mn-ea"/>
            </a:endParaRPr>
          </a:p>
          <a:p>
            <a:pPr marL="0" indent="0">
              <a:spcBef>
                <a:spcPts val="2400"/>
              </a:spcBef>
              <a:buNone/>
            </a:pPr>
            <a:r>
              <a:rPr kumimoji="1" lang="ja-JP" altLang="en-US" sz="2800" dirty="0" smtClean="0">
                <a:solidFill>
                  <a:srgbClr val="0070C0"/>
                </a:solidFill>
                <a:latin typeface="+mn-ea"/>
              </a:rPr>
              <a:t>２．抗精神薬、眠剤等の長期服薬</a:t>
            </a:r>
            <a:endParaRPr kumimoji="1" lang="en-US" altLang="ja-JP" sz="2800" dirty="0" smtClean="0">
              <a:solidFill>
                <a:srgbClr val="0070C0"/>
              </a:solidFill>
              <a:latin typeface="+mn-ea"/>
            </a:endParaRPr>
          </a:p>
          <a:p>
            <a:pPr marL="0" indent="0">
              <a:buNone/>
            </a:pPr>
            <a:r>
              <a:rPr kumimoji="1" lang="ja-JP" altLang="en-US" sz="2400" dirty="0" smtClean="0">
                <a:latin typeface="+mn-ea"/>
              </a:rPr>
              <a:t>　　副作用による振戦、感情鈍麻・・・</a:t>
            </a:r>
            <a:endParaRPr kumimoji="1" lang="en-US" altLang="ja-JP" sz="2400" dirty="0" smtClean="0">
              <a:latin typeface="+mn-ea"/>
            </a:endParaRPr>
          </a:p>
          <a:p>
            <a:pPr marL="0" indent="0">
              <a:spcBef>
                <a:spcPts val="2400"/>
              </a:spcBef>
              <a:buNone/>
            </a:pPr>
            <a:r>
              <a:rPr lang="ja-JP" altLang="en-US" sz="2800" dirty="0" smtClean="0">
                <a:solidFill>
                  <a:srgbClr val="0070C0"/>
                </a:solidFill>
                <a:latin typeface="+mn-ea"/>
              </a:rPr>
              <a:t>３．社会的孤立と文化的刺激のない生活</a:t>
            </a:r>
            <a:endParaRPr lang="en-US" altLang="ja-JP" sz="2800" dirty="0" smtClean="0">
              <a:solidFill>
                <a:srgbClr val="0070C0"/>
              </a:solidFill>
              <a:latin typeface="+mn-ea"/>
            </a:endParaRPr>
          </a:p>
          <a:p>
            <a:pPr marL="0" indent="0">
              <a:buNone/>
            </a:pPr>
            <a:r>
              <a:rPr lang="ja-JP" altLang="en-US" sz="2400" dirty="0" smtClean="0">
                <a:latin typeface="+mn-ea"/>
              </a:rPr>
              <a:t>　　家族や友人関係の途絶</a:t>
            </a:r>
            <a:r>
              <a:rPr lang="en-US" altLang="ja-JP" sz="2400" dirty="0" smtClean="0">
                <a:latin typeface="+mn-ea"/>
              </a:rPr>
              <a:t/>
            </a:r>
            <a:br>
              <a:rPr lang="en-US" altLang="ja-JP" sz="2400" dirty="0" smtClean="0">
                <a:latin typeface="+mn-ea"/>
              </a:rPr>
            </a:br>
            <a:r>
              <a:rPr lang="ja-JP" altLang="en-US" sz="2400" dirty="0" smtClean="0">
                <a:latin typeface="+mn-ea"/>
              </a:rPr>
              <a:t>　　自分の衣食住に関する選択権の剥奪</a:t>
            </a:r>
            <a:endParaRPr lang="en-US" altLang="ja-JP" sz="2400" dirty="0" smtClean="0">
              <a:latin typeface="+mn-ea"/>
            </a:endParaRPr>
          </a:p>
          <a:p>
            <a:pPr marL="0" indent="0">
              <a:spcBef>
                <a:spcPts val="2400"/>
              </a:spcBef>
              <a:buNone/>
            </a:pPr>
            <a:r>
              <a:rPr lang="ja-JP" altLang="en-US" sz="2400" dirty="0" smtClean="0">
                <a:solidFill>
                  <a:srgbClr val="FF0000"/>
                </a:solidFill>
                <a:latin typeface="+mn-ea"/>
              </a:rPr>
              <a:t>　</a:t>
            </a:r>
            <a:r>
              <a:rPr lang="ja-JP" altLang="en-US" sz="2400" dirty="0" smtClean="0">
                <a:solidFill>
                  <a:srgbClr val="C00000"/>
                </a:solidFill>
                <a:latin typeface="+mn-ea"/>
              </a:rPr>
              <a:t>身体的、精神的、社会的健康に関する選択が自らできない状態に長く置かれている （ 健康格差の問題 ）</a:t>
            </a:r>
            <a:endParaRPr kumimoji="1" lang="ja-JP" altLang="en-US" sz="2400" dirty="0">
              <a:solidFill>
                <a:srgbClr val="C00000"/>
              </a:solidFill>
              <a:latin typeface="+mn-ea"/>
            </a:endParaRPr>
          </a:p>
        </p:txBody>
      </p:sp>
      <p:sp>
        <p:nvSpPr>
          <p:cNvPr id="4" name="テキスト ボックス 3"/>
          <p:cNvSpPr txBox="1"/>
          <p:nvPr/>
        </p:nvSpPr>
        <p:spPr>
          <a:xfrm>
            <a:off x="540000" y="540000"/>
            <a:ext cx="8136000" cy="569387"/>
          </a:xfrm>
          <a:prstGeom prst="rect">
            <a:avLst/>
          </a:prstGeom>
          <a:noFill/>
        </p:spPr>
        <p:txBody>
          <a:bodyPr wrap="square" rtlCol="0">
            <a:spAutoFit/>
          </a:bodyPr>
          <a:lstStyle/>
          <a:p>
            <a:r>
              <a:rPr lang="ja-JP" altLang="en-US" sz="3100" dirty="0" smtClean="0">
                <a:solidFill>
                  <a:prstClr val="black"/>
                </a:solidFill>
                <a:latin typeface="+mj-ea"/>
                <a:ea typeface="+mj-ea"/>
              </a:rPr>
              <a:t>（３）精神科病院での長期入院によるリスク因子</a:t>
            </a:r>
            <a:endParaRPr lang="ja-JP" altLang="en-US" sz="3100" dirty="0">
              <a:solidFill>
                <a:prstClr val="black"/>
              </a:solidFill>
              <a:latin typeface="+mj-ea"/>
              <a:ea typeface="+mj-ea"/>
            </a:endParaRPr>
          </a:p>
        </p:txBody>
      </p:sp>
      <p:sp>
        <p:nvSpPr>
          <p:cNvPr id="5" name="スライド番号プレースホルダー 4"/>
          <p:cNvSpPr>
            <a:spLocks noGrp="1"/>
          </p:cNvSpPr>
          <p:nvPr>
            <p:ph type="sldNum" sz="quarter" idx="12"/>
          </p:nvPr>
        </p:nvSpPr>
        <p:spPr>
          <a:xfrm>
            <a:off x="6830888" y="6356350"/>
            <a:ext cx="2133600" cy="365125"/>
          </a:xfrm>
        </p:spPr>
        <p:txBody>
          <a:bodyPr/>
          <a:lstStyle/>
          <a:p>
            <a:fld id="{549A7C03-07D1-46F7-A07E-D41409941C74}"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15</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414472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04000" y="3284984"/>
            <a:ext cx="8136000" cy="2924944"/>
          </a:xfrm>
        </p:spPr>
        <p:txBody>
          <a:bodyPr>
            <a:normAutofit/>
          </a:bodyPr>
          <a:lstStyle/>
          <a:p>
            <a:pPr marL="0" indent="0">
              <a:buNone/>
            </a:pPr>
            <a:r>
              <a:rPr lang="en-US" altLang="ja-JP" sz="2200" b="1" dirty="0">
                <a:latin typeface="+mn-ea"/>
              </a:rPr>
              <a:t>【 </a:t>
            </a:r>
            <a:r>
              <a:rPr lang="ja-JP" altLang="en-US" sz="2200" dirty="0">
                <a:latin typeface="+mn-ea"/>
              </a:rPr>
              <a:t>生育歴</a:t>
            </a:r>
            <a:r>
              <a:rPr lang="ja-JP" altLang="en-US" sz="2200" b="1" dirty="0">
                <a:latin typeface="+mn-ea"/>
              </a:rPr>
              <a:t> </a:t>
            </a:r>
            <a:r>
              <a:rPr lang="en-US" altLang="ja-JP" sz="2200" b="1" dirty="0">
                <a:latin typeface="+mn-ea"/>
              </a:rPr>
              <a:t>】</a:t>
            </a:r>
          </a:p>
          <a:p>
            <a:pPr marL="741600"/>
            <a:r>
              <a:rPr lang="ja-JP" altLang="en-US" sz="2200" dirty="0" smtClean="0">
                <a:latin typeface="+mn-ea"/>
              </a:rPr>
              <a:t>大学卒業後、就職するが仕事のストレスで発症</a:t>
            </a:r>
            <a:endParaRPr lang="en-US" altLang="ja-JP" sz="2200" dirty="0" smtClean="0">
              <a:latin typeface="+mn-ea"/>
            </a:endParaRPr>
          </a:p>
          <a:p>
            <a:pPr marL="741600"/>
            <a:r>
              <a:rPr lang="ja-JP" altLang="en-US" sz="2200" dirty="0" smtClean="0">
                <a:latin typeface="+mn-ea"/>
              </a:rPr>
              <a:t>結婚歴はなく、両親は既に死亡しており兄弟とも絶縁状態</a:t>
            </a:r>
            <a:endParaRPr lang="en-US" altLang="ja-JP" sz="2200" dirty="0" smtClean="0">
              <a:latin typeface="+mn-ea"/>
            </a:endParaRPr>
          </a:p>
          <a:p>
            <a:pPr marL="741600"/>
            <a:r>
              <a:rPr lang="ja-JP" altLang="en-US" sz="2200" dirty="0" smtClean="0">
                <a:latin typeface="+mn-ea"/>
              </a:rPr>
              <a:t>一人暮らしの経験はない</a:t>
            </a:r>
            <a:endParaRPr lang="en-US" altLang="ja-JP" sz="2200" dirty="0" smtClean="0">
              <a:latin typeface="+mn-ea"/>
            </a:endParaRPr>
          </a:p>
          <a:p>
            <a:pPr marL="0" indent="0">
              <a:buNone/>
            </a:pPr>
            <a:r>
              <a:rPr lang="en-US" altLang="ja-JP" sz="2200" dirty="0" smtClean="0">
                <a:latin typeface="+mn-ea"/>
              </a:rPr>
              <a:t>【 </a:t>
            </a:r>
            <a:r>
              <a:rPr lang="ja-JP" altLang="en-US" sz="2200" dirty="0" smtClean="0">
                <a:latin typeface="+mn-ea"/>
              </a:rPr>
              <a:t>病　歴 </a:t>
            </a:r>
            <a:r>
              <a:rPr lang="en-US" altLang="ja-JP" sz="2200" dirty="0" smtClean="0">
                <a:latin typeface="+mn-ea"/>
              </a:rPr>
              <a:t>】</a:t>
            </a:r>
          </a:p>
          <a:p>
            <a:pPr marL="741600"/>
            <a:r>
              <a:rPr lang="en-US" altLang="ja-JP" sz="2200" dirty="0" smtClean="0">
                <a:latin typeface="+mn-ea"/>
              </a:rPr>
              <a:t>20</a:t>
            </a:r>
            <a:r>
              <a:rPr lang="ja-JP" altLang="en-US" sz="2200" dirty="0">
                <a:latin typeface="+mn-ea"/>
              </a:rPr>
              <a:t>代前半で発症後、約</a:t>
            </a:r>
            <a:r>
              <a:rPr lang="en-US" altLang="ja-JP" sz="2200" dirty="0">
                <a:latin typeface="+mn-ea"/>
              </a:rPr>
              <a:t>40</a:t>
            </a:r>
            <a:r>
              <a:rPr lang="ja-JP" altLang="en-US" sz="2200" dirty="0">
                <a:latin typeface="+mn-ea"/>
              </a:rPr>
              <a:t>年間精神科病院に長期入院</a:t>
            </a:r>
            <a:r>
              <a:rPr lang="ja-JP" altLang="en-US" sz="2200" dirty="0" smtClean="0">
                <a:latin typeface="+mn-ea"/>
              </a:rPr>
              <a:t>して</a:t>
            </a:r>
            <a:r>
              <a:rPr lang="en-US" altLang="ja-JP" sz="2200" dirty="0" smtClean="0">
                <a:latin typeface="+mn-ea"/>
              </a:rPr>
              <a:t/>
            </a:r>
            <a:br>
              <a:rPr lang="en-US" altLang="ja-JP" sz="2200" dirty="0" smtClean="0">
                <a:latin typeface="+mn-ea"/>
              </a:rPr>
            </a:br>
            <a:r>
              <a:rPr lang="ja-JP" altLang="en-US" sz="2200" dirty="0" smtClean="0">
                <a:latin typeface="+mn-ea"/>
              </a:rPr>
              <a:t>いた</a:t>
            </a:r>
            <a:endParaRPr lang="en-US" altLang="ja-JP" sz="2200" dirty="0">
              <a:latin typeface="+mn-ea"/>
            </a:endParaRPr>
          </a:p>
          <a:p>
            <a:pPr marL="0" indent="0">
              <a:buNone/>
            </a:pPr>
            <a:endParaRPr kumimoji="1" lang="en-US" altLang="ja-JP" sz="2200" dirty="0" smtClean="0">
              <a:latin typeface="+mn-ea"/>
            </a:endParaRPr>
          </a:p>
          <a:p>
            <a:pPr marL="0" indent="0">
              <a:buNone/>
            </a:pPr>
            <a:endParaRPr lang="en-US" altLang="ja-JP" sz="2200" dirty="0" smtClean="0">
              <a:latin typeface="+mn-ea"/>
            </a:endParaRPr>
          </a:p>
        </p:txBody>
      </p:sp>
      <p:sp>
        <p:nvSpPr>
          <p:cNvPr id="4" name="スライド番号プレースホルダー 3"/>
          <p:cNvSpPr>
            <a:spLocks noGrp="1"/>
          </p:cNvSpPr>
          <p:nvPr>
            <p:ph type="sldNum" sz="quarter" idx="12"/>
          </p:nvPr>
        </p:nvSpPr>
        <p:spPr>
          <a:xfrm>
            <a:off x="6758880" y="6356350"/>
            <a:ext cx="2133600" cy="365125"/>
          </a:xfrm>
        </p:spPr>
        <p:txBody>
          <a:bodyPr/>
          <a:lstStyle/>
          <a:p>
            <a:fld id="{735792B8-4907-4832-B6DB-FFDFB2776905}"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16</a:t>
            </a:fld>
            <a:endParaRPr lang="ja-JP" altLang="en-US" sz="2400">
              <a:solidFill>
                <a:schemeClr val="tx1"/>
              </a:solidFill>
              <a:latin typeface="ＭＳ Ｐゴシック" panose="020B0600070205080204" pitchFamily="50" charset="-128"/>
              <a:ea typeface="ＭＳ Ｐゴシック" panose="020B0600070205080204" pitchFamily="50" charset="-128"/>
            </a:endParaRPr>
          </a:p>
        </p:txBody>
      </p:sp>
      <p:sp>
        <p:nvSpPr>
          <p:cNvPr id="7" name="タイトル 6"/>
          <p:cNvSpPr>
            <a:spLocks noGrp="1"/>
          </p:cNvSpPr>
          <p:nvPr>
            <p:ph type="title"/>
          </p:nvPr>
        </p:nvSpPr>
        <p:spPr>
          <a:xfrm>
            <a:off x="540000" y="540000"/>
            <a:ext cx="8748000" cy="855399"/>
          </a:xfrm>
        </p:spPr>
        <p:txBody>
          <a:bodyPr anchor="t" anchorCtr="0">
            <a:noAutofit/>
          </a:bodyPr>
          <a:lstStyle/>
          <a:p>
            <a:pPr lvl="0" algn="l">
              <a:spcBef>
                <a:spcPts val="0"/>
              </a:spcBef>
            </a:pPr>
            <a:r>
              <a:rPr lang="ja-JP" altLang="en-US" sz="3000" dirty="0">
                <a:solidFill>
                  <a:prstClr val="black"/>
                </a:solidFill>
                <a:latin typeface="+mn-ea"/>
                <a:ea typeface="+mn-ea"/>
                <a:cs typeface="+mn-cs"/>
              </a:rPr>
              <a:t>事例紹介</a:t>
            </a:r>
            <a:r>
              <a:rPr lang="ja-JP" altLang="en-US" sz="3000" dirty="0" smtClean="0">
                <a:solidFill>
                  <a:prstClr val="black"/>
                </a:solidFill>
                <a:latin typeface="+mn-ea"/>
                <a:ea typeface="+mn-ea"/>
                <a:cs typeface="+mn-cs"/>
              </a:rPr>
              <a:t>：６０代男性で統合失調症のＦさん</a:t>
            </a:r>
            <a:r>
              <a:rPr lang="ja-JP" altLang="en-US" sz="3000" dirty="0">
                <a:solidFill>
                  <a:prstClr val="black"/>
                </a:solidFill>
                <a:latin typeface="+mn-ea"/>
                <a:ea typeface="+mn-ea"/>
                <a:cs typeface="+mn-cs"/>
              </a:rPr>
              <a:t>の</a:t>
            </a:r>
            <a:r>
              <a:rPr lang="ja-JP" altLang="en-US" sz="3000" dirty="0" smtClean="0">
                <a:solidFill>
                  <a:prstClr val="black"/>
                </a:solidFill>
                <a:latin typeface="+mn-ea"/>
                <a:ea typeface="+mn-ea"/>
                <a:cs typeface="+mn-cs"/>
              </a:rPr>
              <a:t>場合</a:t>
            </a:r>
            <a:endParaRPr kumimoji="1" lang="ja-JP" altLang="en-US" sz="3000" dirty="0">
              <a:latin typeface="+mn-ea"/>
              <a:ea typeface="+mn-ea"/>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050" y="1435173"/>
            <a:ext cx="1498944" cy="1359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吹き出し 4"/>
          <p:cNvSpPr/>
          <p:nvPr/>
        </p:nvSpPr>
        <p:spPr>
          <a:xfrm>
            <a:off x="611559" y="1340768"/>
            <a:ext cx="6634541" cy="1728192"/>
          </a:xfrm>
          <a:prstGeom prst="wedgeRoundRectCallout">
            <a:avLst>
              <a:gd name="adj1" fmla="val 54443"/>
              <a:gd name="adj2" fmla="val 20098"/>
              <a:gd name="adj3" fmla="val 16667"/>
            </a:avLst>
          </a:prstGeom>
          <a:ln w="31750"/>
        </p:spPr>
        <p:style>
          <a:lnRef idx="2">
            <a:schemeClr val="accent2"/>
          </a:lnRef>
          <a:fillRef idx="1">
            <a:schemeClr val="lt1"/>
          </a:fillRef>
          <a:effectRef idx="0">
            <a:schemeClr val="accent2"/>
          </a:effectRef>
          <a:fontRef idx="minor">
            <a:schemeClr val="dk1"/>
          </a:fontRef>
        </p:style>
        <p:txBody>
          <a:bodyPr lIns="180000" tIns="180000" rIns="0" bIns="180000" rtlCol="0" anchor="ctr"/>
          <a:lstStyle/>
          <a:p>
            <a:r>
              <a:rPr lang="ja-JP" altLang="en-US" sz="2200" dirty="0" smtClean="0">
                <a:solidFill>
                  <a:prstClr val="black"/>
                </a:solidFill>
                <a:latin typeface="+mn-ea"/>
              </a:rPr>
              <a:t>長い間、病院に入院していましたが、意を決して退院しました。地域生活を始めて３カ月。ヘルパーさんに</a:t>
            </a:r>
            <a:r>
              <a:rPr lang="en-US" altLang="ja-JP" sz="2200" dirty="0" smtClean="0">
                <a:solidFill>
                  <a:prstClr val="black"/>
                </a:solidFill>
                <a:latin typeface="+mn-ea"/>
              </a:rPr>
              <a:t/>
            </a:r>
            <a:br>
              <a:rPr lang="en-US" altLang="ja-JP" sz="2200" dirty="0" smtClean="0">
                <a:solidFill>
                  <a:prstClr val="black"/>
                </a:solidFill>
                <a:latin typeface="+mn-ea"/>
              </a:rPr>
            </a:br>
            <a:r>
              <a:rPr lang="ja-JP" altLang="en-US" sz="2200" dirty="0" smtClean="0">
                <a:solidFill>
                  <a:prstClr val="black"/>
                </a:solidFill>
                <a:latin typeface="+mn-ea"/>
              </a:rPr>
              <a:t>週３回来てもらっていますが、ヘルパーさんがなんだかイライラしている気がします</a:t>
            </a:r>
            <a:endParaRPr lang="en-US" altLang="ja-JP" sz="2200" dirty="0" smtClean="0">
              <a:solidFill>
                <a:prstClr val="black"/>
              </a:solidFill>
              <a:latin typeface="+mn-ea"/>
            </a:endParaRPr>
          </a:p>
        </p:txBody>
      </p:sp>
      <p:sp>
        <p:nvSpPr>
          <p:cNvPr id="8" name="テキスト ボックス 7"/>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1045958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15616" y="897981"/>
            <a:ext cx="7324160" cy="3184261"/>
          </a:xfrm>
        </p:spPr>
        <p:txBody>
          <a:bodyPr>
            <a:normAutofit/>
          </a:bodyPr>
          <a:lstStyle/>
          <a:p>
            <a:pPr marL="0" indent="0">
              <a:buNone/>
            </a:pPr>
            <a:endParaRPr lang="en-US" altLang="ja-JP" sz="2400" dirty="0"/>
          </a:p>
          <a:p>
            <a:pPr marL="0" indent="0">
              <a:buNone/>
            </a:pPr>
            <a:endParaRPr lang="en-US" altLang="ja-JP" sz="2400" dirty="0" smtClean="0"/>
          </a:p>
          <a:p>
            <a:pPr marL="0" indent="0">
              <a:buNone/>
            </a:pPr>
            <a:endParaRPr lang="en-US" altLang="ja-JP" sz="2400" dirty="0" smtClean="0"/>
          </a:p>
        </p:txBody>
      </p:sp>
      <p:sp>
        <p:nvSpPr>
          <p:cNvPr id="4" name="スライド番号プレースホルダー 3"/>
          <p:cNvSpPr>
            <a:spLocks noGrp="1"/>
          </p:cNvSpPr>
          <p:nvPr>
            <p:ph type="sldNum" sz="quarter" idx="12"/>
          </p:nvPr>
        </p:nvSpPr>
        <p:spPr>
          <a:xfrm>
            <a:off x="6758880" y="6376243"/>
            <a:ext cx="2133600" cy="365125"/>
          </a:xfrm>
        </p:spPr>
        <p:txBody>
          <a:bodyPr/>
          <a:lstStyle/>
          <a:p>
            <a:fld id="{735792B8-4907-4832-B6DB-FFDFB2776905}"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17</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503999" y="252000"/>
            <a:ext cx="8136000" cy="584775"/>
          </a:xfrm>
          <a:prstGeom prst="rect">
            <a:avLst/>
          </a:prstGeom>
          <a:noFill/>
          <a:ln>
            <a:solidFill>
              <a:schemeClr val="tx1"/>
            </a:solidFill>
          </a:ln>
        </p:spPr>
        <p:txBody>
          <a:bodyPr wrap="square" rtlCol="0">
            <a:spAutoFit/>
          </a:bodyPr>
          <a:lstStyle/>
          <a:p>
            <a:r>
              <a:rPr lang="ja-JP" altLang="en-US" sz="3200" dirty="0" smtClean="0">
                <a:solidFill>
                  <a:prstClr val="black"/>
                </a:solidFill>
              </a:rPr>
              <a:t>（１）担当</a:t>
            </a:r>
            <a:r>
              <a:rPr lang="ja-JP" altLang="en-US" sz="3200" dirty="0">
                <a:solidFill>
                  <a:prstClr val="black"/>
                </a:solidFill>
              </a:rPr>
              <a:t>ヘルパーの悩みは・・・</a:t>
            </a:r>
          </a:p>
        </p:txBody>
      </p:sp>
      <p:sp>
        <p:nvSpPr>
          <p:cNvPr id="10" name="角丸四角形吹き出し 9"/>
          <p:cNvSpPr/>
          <p:nvPr/>
        </p:nvSpPr>
        <p:spPr>
          <a:xfrm>
            <a:off x="1437082" y="1088848"/>
            <a:ext cx="5760000" cy="1152000"/>
          </a:xfrm>
          <a:prstGeom prst="wedgeRoundRectCallout">
            <a:avLst>
              <a:gd name="adj1" fmla="val -55707"/>
              <a:gd name="adj2" fmla="val 51786"/>
              <a:gd name="adj3" fmla="val 16667"/>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ja-JP" altLang="en-US" dirty="0">
                <a:solidFill>
                  <a:schemeClr val="tx1"/>
                </a:solidFill>
              </a:rPr>
              <a:t>生活保護費が入るとタバコを大量購入してしまい、残りの少ない生活費で食材をやりくりしている。本人にもう少し金銭感覚を持ってほしいと言うと・・</a:t>
            </a:r>
            <a:r>
              <a:rPr lang="ja-JP" altLang="en-US" dirty="0" smtClean="0">
                <a:solidFill>
                  <a:schemeClr val="tx1"/>
                </a:solidFill>
              </a:rPr>
              <a:t>・</a:t>
            </a:r>
            <a:endParaRPr lang="en-US" altLang="ja-JP" dirty="0">
              <a:solidFill>
                <a:schemeClr val="tx1"/>
              </a:solidFill>
            </a:endParaRPr>
          </a:p>
        </p:txBody>
      </p:sp>
      <p:pic>
        <p:nvPicPr>
          <p:cNvPr id="14"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3" y="1969726"/>
            <a:ext cx="1330980" cy="2470497"/>
          </a:xfrm>
          <a:prstGeom prst="rect">
            <a:avLst/>
          </a:prstGeom>
        </p:spPr>
      </p:pic>
      <p:pic>
        <p:nvPicPr>
          <p:cNvPr id="16" name="コンテンツ プレースホルダー 3"/>
          <p:cNvPicPr>
            <a:picLocks noChangeAspect="1"/>
          </p:cNvPicPr>
          <p:nvPr/>
        </p:nvPicPr>
        <p:blipFill rotWithShape="1">
          <a:blip r:embed="rId2" cstate="print">
            <a:extLst>
              <a:ext uri="{28A0092B-C50C-407E-A947-70E740481C1C}">
                <a14:useLocalDpi xmlns:a14="http://schemas.microsoft.com/office/drawing/2010/main" val="0"/>
              </a:ext>
            </a:extLst>
          </a:blip>
          <a:srcRect b="44620"/>
          <a:stretch/>
        </p:blipFill>
        <p:spPr>
          <a:xfrm>
            <a:off x="-2884" y="5127147"/>
            <a:ext cx="1394998" cy="1368152"/>
          </a:xfrm>
          <a:prstGeom prst="rect">
            <a:avLst/>
          </a:prstGeom>
        </p:spPr>
      </p:pic>
      <p:sp>
        <p:nvSpPr>
          <p:cNvPr id="17" name="円/楕円 16"/>
          <p:cNvSpPr/>
          <p:nvPr/>
        </p:nvSpPr>
        <p:spPr>
          <a:xfrm>
            <a:off x="1537220" y="5495164"/>
            <a:ext cx="6120000" cy="10081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dirty="0">
                <a:solidFill>
                  <a:schemeClr val="tx1"/>
                </a:solidFill>
              </a:rPr>
              <a:t>なかなか話がかみ合わない・・</a:t>
            </a:r>
            <a:r>
              <a:rPr lang="ja-JP" altLang="en-US" dirty="0" smtClean="0">
                <a:solidFill>
                  <a:schemeClr val="tx1"/>
                </a:solidFill>
              </a:rPr>
              <a:t>・</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本人</a:t>
            </a:r>
            <a:r>
              <a:rPr lang="ja-JP" altLang="en-US" dirty="0">
                <a:solidFill>
                  <a:schemeClr val="tx1"/>
                </a:solidFill>
              </a:rPr>
              <a:t>は困ってないの？</a:t>
            </a:r>
            <a:endParaRPr lang="en-US" altLang="ja-JP" dirty="0">
              <a:solidFill>
                <a:schemeClr val="tx1"/>
              </a:solidFill>
            </a:endParaRPr>
          </a:p>
          <a:p>
            <a:pPr algn="ctr"/>
            <a:r>
              <a:rPr lang="ja-JP" altLang="en-US" dirty="0">
                <a:solidFill>
                  <a:schemeClr val="tx1"/>
                </a:solidFill>
              </a:rPr>
              <a:t>私はどう対応したらいいのかしら？？？</a:t>
            </a:r>
          </a:p>
        </p:txBody>
      </p:sp>
      <p:sp>
        <p:nvSpPr>
          <p:cNvPr id="19" name="角丸四角形吹き出し 18"/>
          <p:cNvSpPr/>
          <p:nvPr/>
        </p:nvSpPr>
        <p:spPr>
          <a:xfrm>
            <a:off x="1446990" y="3340207"/>
            <a:ext cx="5760000" cy="900000"/>
          </a:xfrm>
          <a:prstGeom prst="wedgeRoundRectCallout">
            <a:avLst>
              <a:gd name="adj1" fmla="val -55707"/>
              <a:gd name="adj2" fmla="val -38202"/>
              <a:gd name="adj3" fmla="val 16667"/>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ctr"/>
            <a:r>
              <a:rPr lang="ja-JP" altLang="en-US" dirty="0">
                <a:solidFill>
                  <a:schemeClr val="tx1"/>
                </a:solidFill>
              </a:rPr>
              <a:t>服もずっと同じものを着ていて古くなってきている。</a:t>
            </a:r>
            <a:endParaRPr lang="en-US" altLang="ja-JP" dirty="0">
              <a:solidFill>
                <a:schemeClr val="tx1"/>
              </a:solidFill>
            </a:endParaRPr>
          </a:p>
          <a:p>
            <a:pPr algn="ctr"/>
            <a:r>
              <a:rPr lang="ja-JP" altLang="en-US" dirty="0">
                <a:solidFill>
                  <a:schemeClr val="tx1"/>
                </a:solidFill>
              </a:rPr>
              <a:t>新しいものを買ってきたらどう？と言うと・・・</a:t>
            </a: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149" y="2119244"/>
            <a:ext cx="1293334" cy="126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角丸四角形吹き出し 1"/>
          <p:cNvSpPr/>
          <p:nvPr/>
        </p:nvSpPr>
        <p:spPr>
          <a:xfrm>
            <a:off x="1446990" y="2392578"/>
            <a:ext cx="5760000" cy="720000"/>
          </a:xfrm>
          <a:prstGeom prst="wedgeRoundRectCallout">
            <a:avLst>
              <a:gd name="adj1" fmla="val 55418"/>
              <a:gd name="adj2" fmla="val -6923"/>
              <a:gd name="adj3" fmla="val 16667"/>
            </a:avLst>
          </a:prstGeom>
          <a:ln w="31750">
            <a:solidFill>
              <a:srgbClr val="C00000"/>
            </a:solidFill>
          </a:ln>
        </p:spPr>
        <p:style>
          <a:lnRef idx="2">
            <a:schemeClr val="dk1"/>
          </a:lnRef>
          <a:fillRef idx="1">
            <a:schemeClr val="lt1"/>
          </a:fillRef>
          <a:effectRef idx="0">
            <a:schemeClr val="dk1"/>
          </a:effectRef>
          <a:fontRef idx="minor">
            <a:schemeClr val="dk1"/>
          </a:fontRef>
        </p:style>
        <p:txBody>
          <a:bodyPr lIns="180000" tIns="36000" rIns="180000" bIns="36000" rtlCol="0" anchor="ctr"/>
          <a:lstStyle/>
          <a:p>
            <a:pPr algn="ctr"/>
            <a:r>
              <a:rPr lang="ja-JP" altLang="en-US" sz="2000" b="1" dirty="0">
                <a:solidFill>
                  <a:prstClr val="black"/>
                </a:solidFill>
              </a:rPr>
              <a:t>食費がどれくらいいるの</a:t>
            </a:r>
            <a:r>
              <a:rPr lang="ja-JP" altLang="en-US" sz="2000" b="1" dirty="0" smtClean="0">
                <a:solidFill>
                  <a:prstClr val="black"/>
                </a:solidFill>
              </a:rPr>
              <a:t>か、わからない</a:t>
            </a:r>
            <a:endParaRPr lang="ja-JP" altLang="en-US" sz="2000" b="1" dirty="0">
              <a:solidFill>
                <a:prstClr val="black"/>
              </a:solidFill>
            </a:endParaRP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149" y="4493813"/>
            <a:ext cx="1293334" cy="126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吹き出し 10"/>
          <p:cNvSpPr/>
          <p:nvPr/>
        </p:nvSpPr>
        <p:spPr>
          <a:xfrm>
            <a:off x="1389517" y="4437208"/>
            <a:ext cx="5918787" cy="828000"/>
          </a:xfrm>
          <a:prstGeom prst="wedgeRoundRectCallout">
            <a:avLst>
              <a:gd name="adj1" fmla="val 54890"/>
              <a:gd name="adj2" fmla="val 28895"/>
              <a:gd name="adj3" fmla="val 16667"/>
            </a:avLst>
          </a:prstGeom>
          <a:ln w="317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dirty="0">
                <a:solidFill>
                  <a:prstClr val="black"/>
                </a:solidFill>
              </a:rPr>
              <a:t>どこ</a:t>
            </a:r>
            <a:r>
              <a:rPr lang="ja-JP" altLang="en-US" sz="2000" b="1" dirty="0" smtClean="0">
                <a:solidFill>
                  <a:prstClr val="black"/>
                </a:solidFill>
              </a:rPr>
              <a:t>で、どうやって買ったら</a:t>
            </a:r>
            <a:r>
              <a:rPr lang="ja-JP" altLang="en-US" sz="2000" b="1" dirty="0">
                <a:solidFill>
                  <a:prstClr val="black"/>
                </a:solidFill>
              </a:rPr>
              <a:t>いい</a:t>
            </a:r>
            <a:r>
              <a:rPr lang="ja-JP" altLang="en-US" sz="2000" b="1" dirty="0" smtClean="0">
                <a:solidFill>
                  <a:prstClr val="black"/>
                </a:solidFill>
              </a:rPr>
              <a:t>か、わからない</a:t>
            </a:r>
            <a:endParaRPr lang="en-US" altLang="ja-JP" sz="2000" b="1" dirty="0">
              <a:solidFill>
                <a:prstClr val="black"/>
              </a:solidFill>
            </a:endParaRPr>
          </a:p>
        </p:txBody>
      </p:sp>
      <p:sp>
        <p:nvSpPr>
          <p:cNvPr id="15" name="テキスト ボックス 1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050284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8339" y="980728"/>
            <a:ext cx="8807322" cy="5740746"/>
          </a:xfrm>
          <a:ln>
            <a:noFill/>
          </a:ln>
        </p:spPr>
        <p:txBody>
          <a:bodyPr>
            <a:normAutofit/>
          </a:bodyPr>
          <a:lstStyle/>
          <a:p>
            <a:pPr marL="0" indent="0">
              <a:buNone/>
            </a:pPr>
            <a:r>
              <a:rPr lang="ja-JP" altLang="en-US" sz="2400" dirty="0" smtClean="0"/>
              <a:t>　　　　</a:t>
            </a:r>
            <a:r>
              <a:rPr lang="ja-JP" altLang="en-US" sz="2400" dirty="0"/>
              <a:t>　</a:t>
            </a:r>
            <a:r>
              <a:rPr lang="ja-JP" altLang="en-US" sz="2000" b="1" dirty="0" smtClean="0"/>
              <a:t>そんな時の対応について</a:t>
            </a:r>
            <a:endParaRPr lang="en-US" altLang="ja-JP" sz="2000" b="1" dirty="0"/>
          </a:p>
          <a:p>
            <a:pPr marL="0" indent="0">
              <a:buNone/>
            </a:pPr>
            <a:r>
              <a:rPr lang="ja-JP" altLang="en-US" sz="2400" dirty="0" smtClean="0"/>
              <a:t>　　　　</a:t>
            </a:r>
            <a:endParaRPr lang="en-US" altLang="ja-JP" sz="2400" dirty="0" smtClean="0"/>
          </a:p>
          <a:p>
            <a:pPr marL="0" indent="0">
              <a:buNone/>
            </a:pPr>
            <a:r>
              <a:rPr lang="ja-JP" altLang="en-US" sz="2400" dirty="0" smtClean="0"/>
              <a:t>　　　　　　　　　　　　　　　　　　　　　　　</a:t>
            </a:r>
            <a:endParaRPr lang="en-US" altLang="ja-JP" sz="2000" dirty="0" smtClean="0"/>
          </a:p>
          <a:p>
            <a:pPr marL="0" indent="0">
              <a:buNone/>
            </a:pPr>
            <a:r>
              <a:rPr lang="ja-JP" altLang="en-US" sz="2000" dirty="0" smtClean="0"/>
              <a:t>　</a:t>
            </a:r>
            <a:endParaRPr lang="en-US" altLang="ja-JP" sz="1400" dirty="0"/>
          </a:p>
          <a:p>
            <a:pPr marL="0" indent="0">
              <a:buNone/>
            </a:pPr>
            <a:r>
              <a:rPr lang="ja-JP" altLang="en-US" sz="1400" dirty="0" smtClean="0"/>
              <a:t>　　　　　　　　　　　　　　　　　　　　　　　　　　　　　　　　　　　　　　　　</a:t>
            </a:r>
            <a:endParaRPr lang="en-US" altLang="ja-JP" sz="1400" dirty="0" smtClean="0"/>
          </a:p>
          <a:p>
            <a:pPr marL="0" indent="0">
              <a:buNone/>
            </a:pPr>
            <a:endParaRPr lang="en-US" altLang="ja-JP" sz="1400" dirty="0"/>
          </a:p>
          <a:p>
            <a:pPr marL="0" indent="0">
              <a:buNone/>
            </a:pPr>
            <a:endParaRPr lang="en-US" altLang="ja-JP" sz="1400" dirty="0" smtClean="0"/>
          </a:p>
          <a:p>
            <a:pPr marL="0" indent="0">
              <a:buNone/>
            </a:pPr>
            <a:endParaRPr kumimoji="1" lang="en-US" altLang="ja-JP" sz="2400" dirty="0"/>
          </a:p>
          <a:p>
            <a:pPr marL="0" indent="0">
              <a:buNone/>
            </a:pPr>
            <a:r>
              <a:rPr lang="ja-JP" altLang="en-US" sz="2400" dirty="0" smtClean="0"/>
              <a:t>　　</a:t>
            </a:r>
            <a:endParaRPr kumimoji="1" lang="en-US" altLang="ja-JP" sz="2400" dirty="0" smtClean="0"/>
          </a:p>
        </p:txBody>
      </p:sp>
      <p:sp>
        <p:nvSpPr>
          <p:cNvPr id="4" name="スライド番号プレースホルダー 3"/>
          <p:cNvSpPr>
            <a:spLocks noGrp="1"/>
          </p:cNvSpPr>
          <p:nvPr>
            <p:ph type="sldNum" sz="quarter" idx="12"/>
          </p:nvPr>
        </p:nvSpPr>
        <p:spPr>
          <a:xfrm>
            <a:off x="6758880" y="6356350"/>
            <a:ext cx="2133600" cy="365125"/>
          </a:xfrm>
        </p:spPr>
        <p:txBody>
          <a:bodyPr/>
          <a:lstStyle/>
          <a:p>
            <a:fld id="{735792B8-4907-4832-B6DB-FFDFB2776905}"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18</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2" name="正方形/長方形 1"/>
          <p:cNvSpPr/>
          <p:nvPr/>
        </p:nvSpPr>
        <p:spPr>
          <a:xfrm>
            <a:off x="1415243" y="3015035"/>
            <a:ext cx="3210062" cy="1442591"/>
          </a:xfrm>
          <a:prstGeom prst="rect">
            <a:avLst/>
          </a:prstGeom>
          <a:ln w="31750">
            <a:solidFill>
              <a:srgbClr val="C00000"/>
            </a:solidFill>
          </a:ln>
        </p:spPr>
        <p:style>
          <a:lnRef idx="2">
            <a:schemeClr val="dk1"/>
          </a:lnRef>
          <a:fillRef idx="1">
            <a:schemeClr val="lt1"/>
          </a:fillRef>
          <a:effectRef idx="0">
            <a:schemeClr val="dk1"/>
          </a:effectRef>
          <a:fontRef idx="minor">
            <a:schemeClr val="dk1"/>
          </a:fontRef>
        </p:style>
        <p:txBody>
          <a:bodyPr lIns="180000" rIns="180000" rtlCol="0" anchor="ctr"/>
          <a:lstStyle/>
          <a:p>
            <a:r>
              <a:rPr lang="ja-JP" altLang="en-US" sz="1600" dirty="0">
                <a:solidFill>
                  <a:prstClr val="black"/>
                </a:solidFill>
                <a:latin typeface="HG丸ｺﾞｼｯｸM-PRO" panose="020F0600000000000000" pitchFamily="50" charset="-128"/>
                <a:ea typeface="HG丸ｺﾞｼｯｸM-PRO" panose="020F0600000000000000" pitchFamily="50" charset="-128"/>
              </a:rPr>
              <a:t>食費って一食いくらくらい？</a:t>
            </a:r>
          </a:p>
          <a:p>
            <a:r>
              <a:rPr lang="ja-JP" altLang="en-US" sz="1600" dirty="0">
                <a:solidFill>
                  <a:prstClr val="black"/>
                </a:solidFill>
                <a:latin typeface="HG丸ｺﾞｼｯｸM-PRO" panose="020F0600000000000000" pitchFamily="50" charset="-128"/>
                <a:ea typeface="HG丸ｺﾞｼｯｸM-PRO" panose="020F0600000000000000" pitchFamily="50" charset="-128"/>
              </a:rPr>
              <a:t>何を食べたらいいの？</a:t>
            </a:r>
          </a:p>
        </p:txBody>
      </p:sp>
      <p:sp>
        <p:nvSpPr>
          <p:cNvPr id="5" name="円/楕円 4"/>
          <p:cNvSpPr/>
          <p:nvPr/>
        </p:nvSpPr>
        <p:spPr>
          <a:xfrm>
            <a:off x="5059280" y="2836059"/>
            <a:ext cx="3748400" cy="1792010"/>
          </a:xfrm>
          <a:prstGeom prst="ellipse">
            <a:avLst/>
          </a:prstGeom>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u"/>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一緒</a:t>
            </a:r>
            <a:r>
              <a:rPr lang="ja-JP" altLang="en-US" dirty="0">
                <a:solidFill>
                  <a:prstClr val="black"/>
                </a:solidFill>
                <a:latin typeface="HG丸ｺﾞｼｯｸM-PRO" panose="020F0600000000000000" pitchFamily="50" charset="-128"/>
                <a:ea typeface="HG丸ｺﾞｼｯｸM-PRO" panose="020F0600000000000000" pitchFamily="50" charset="-128"/>
              </a:rPr>
              <a:t>にスーパーに</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出かけて、金額</a:t>
            </a:r>
            <a:r>
              <a:rPr lang="ja-JP" altLang="en-US" dirty="0">
                <a:solidFill>
                  <a:prstClr val="black"/>
                </a:solidFill>
                <a:latin typeface="HG丸ｺﾞｼｯｸM-PRO" panose="020F0600000000000000" pitchFamily="50" charset="-128"/>
                <a:ea typeface="HG丸ｺﾞｼｯｸM-PRO" panose="020F0600000000000000" pitchFamily="50" charset="-128"/>
              </a:rPr>
              <a:t>を確認しながら惣菜や食品を選んで</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みましょう</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円/楕円 16"/>
          <p:cNvSpPr/>
          <p:nvPr/>
        </p:nvSpPr>
        <p:spPr>
          <a:xfrm>
            <a:off x="4957532" y="4702508"/>
            <a:ext cx="3839348" cy="1792010"/>
          </a:xfrm>
          <a:prstGeom prst="ellipse">
            <a:avLst/>
          </a:prstGeom>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u"/>
            </a:pPr>
            <a:r>
              <a:rPr lang="ja-JP" altLang="en-US" dirty="0">
                <a:solidFill>
                  <a:prstClr val="black"/>
                </a:solidFill>
                <a:latin typeface="HG丸ｺﾞｼｯｸM-PRO" panose="020F0600000000000000" pitchFamily="50" charset="-128"/>
                <a:ea typeface="HG丸ｺﾞｼｯｸM-PRO" panose="020F0600000000000000" pitchFamily="50" charset="-128"/>
              </a:rPr>
              <a:t>洋服売り場に行って試着して</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みましょう。一緒</a:t>
            </a:r>
            <a:r>
              <a:rPr lang="ja-JP" altLang="en-US" dirty="0">
                <a:solidFill>
                  <a:prstClr val="black"/>
                </a:solidFill>
                <a:latin typeface="HG丸ｺﾞｼｯｸM-PRO" panose="020F0600000000000000" pitchFamily="50" charset="-128"/>
                <a:ea typeface="HG丸ｺﾞｼｯｸM-PRO" panose="020F0600000000000000" pitchFamily="50" charset="-128"/>
              </a:rPr>
              <a:t>に選びます</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よ</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540000" y="252000"/>
            <a:ext cx="8136000" cy="584775"/>
          </a:xfrm>
          <a:prstGeom prst="rect">
            <a:avLst/>
          </a:prstGeom>
          <a:noFill/>
          <a:ln>
            <a:solidFill>
              <a:schemeClr val="tx1"/>
            </a:solidFill>
          </a:ln>
        </p:spPr>
        <p:txBody>
          <a:bodyPr wrap="square" rtlCol="0">
            <a:spAutoFit/>
          </a:bodyPr>
          <a:lstStyle/>
          <a:p>
            <a:r>
              <a:rPr lang="ja-JP" altLang="en-US" sz="3200" dirty="0" smtClean="0">
                <a:solidFill>
                  <a:prstClr val="black"/>
                </a:solidFill>
              </a:rPr>
              <a:t>（２）相談</a:t>
            </a:r>
            <a:r>
              <a:rPr lang="ja-JP" altLang="en-US" sz="3200" dirty="0">
                <a:solidFill>
                  <a:prstClr val="black"/>
                </a:solidFill>
              </a:rPr>
              <a:t>支援専門員からの助言</a:t>
            </a:r>
          </a:p>
        </p:txBody>
      </p:sp>
      <p:sp>
        <p:nvSpPr>
          <p:cNvPr id="9" name="正方形/長方形 8"/>
          <p:cNvSpPr/>
          <p:nvPr/>
        </p:nvSpPr>
        <p:spPr>
          <a:xfrm>
            <a:off x="1266510" y="1468345"/>
            <a:ext cx="7625970" cy="122376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lvl="0" indent="216000" algn="just">
              <a:spcBef>
                <a:spcPct val="20000"/>
              </a:spcBef>
            </a:pPr>
            <a:r>
              <a:rPr lang="ja-JP" altLang="en-US" sz="2200" dirty="0">
                <a:solidFill>
                  <a:prstClr val="black"/>
                </a:solidFill>
              </a:rPr>
              <a:t>本人にとって</a:t>
            </a:r>
            <a:r>
              <a:rPr lang="ja-JP" altLang="en-US" sz="2200" dirty="0" smtClean="0">
                <a:solidFill>
                  <a:prstClr val="black"/>
                </a:solidFill>
              </a:rPr>
              <a:t>は、生活費</a:t>
            </a:r>
            <a:r>
              <a:rPr lang="ja-JP" altLang="en-US" sz="2200" dirty="0">
                <a:solidFill>
                  <a:prstClr val="black"/>
                </a:solidFill>
              </a:rPr>
              <a:t>のやりくりも、新しい服を買うという行為も初めての体験です。細かなことまで具体的に提案してみて</a:t>
            </a:r>
            <a:r>
              <a:rPr lang="ja-JP" altLang="en-US" sz="2200" dirty="0" smtClean="0">
                <a:solidFill>
                  <a:prstClr val="black"/>
                </a:solidFill>
              </a:rPr>
              <a:t>ください</a:t>
            </a:r>
            <a:endParaRPr lang="ja-JP" altLang="en-US" sz="2200" dirty="0">
              <a:solidFill>
                <a:prstClr val="black"/>
              </a:solidFill>
            </a:endParaRPr>
          </a:p>
        </p:txBody>
      </p:sp>
      <p:sp>
        <p:nvSpPr>
          <p:cNvPr id="20" name="正方形/長方形 19"/>
          <p:cNvSpPr/>
          <p:nvPr/>
        </p:nvSpPr>
        <p:spPr>
          <a:xfrm>
            <a:off x="1425000" y="4882831"/>
            <a:ext cx="3210062" cy="1442591"/>
          </a:xfrm>
          <a:prstGeom prst="rect">
            <a:avLst/>
          </a:prstGeom>
          <a:ln w="31750">
            <a:solidFill>
              <a:srgbClr val="C00000"/>
            </a:solidFill>
          </a:ln>
        </p:spPr>
        <p:style>
          <a:lnRef idx="2">
            <a:schemeClr val="dk1"/>
          </a:lnRef>
          <a:fillRef idx="1">
            <a:schemeClr val="lt1"/>
          </a:fillRef>
          <a:effectRef idx="0">
            <a:schemeClr val="dk1"/>
          </a:effectRef>
          <a:fontRef idx="minor">
            <a:schemeClr val="dk1"/>
          </a:fontRef>
        </p:style>
        <p:txBody>
          <a:bodyPr lIns="180000" rIns="180000" rtlCol="0" anchor="ctr"/>
          <a:lstStyle/>
          <a:p>
            <a:r>
              <a:rPr lang="ja-JP" altLang="en-US" sz="1600" dirty="0">
                <a:solidFill>
                  <a:prstClr val="black"/>
                </a:solidFill>
                <a:latin typeface="HG丸ｺﾞｼｯｸM-PRO" panose="020F0600000000000000" pitchFamily="50" charset="-128"/>
                <a:ea typeface="HG丸ｺﾞｼｯｸM-PRO" panose="020F0600000000000000" pitchFamily="50" charset="-128"/>
              </a:rPr>
              <a:t>服を自分で選んで買ったこと</a:t>
            </a:r>
            <a:r>
              <a:rPr lang="ja-JP" altLang="en-US" sz="1600">
                <a:solidFill>
                  <a:prstClr val="black"/>
                </a:solidFill>
                <a:latin typeface="HG丸ｺﾞｼｯｸM-PRO" panose="020F0600000000000000" pitchFamily="50" charset="-128"/>
                <a:ea typeface="HG丸ｺﾞｼｯｸM-PRO" panose="020F0600000000000000" pitchFamily="50" charset="-128"/>
              </a:rPr>
              <a:t>が</a:t>
            </a:r>
            <a:r>
              <a:rPr lang="ja-JP" altLang="en-US" sz="1600" smtClean="0">
                <a:solidFill>
                  <a:prstClr val="black"/>
                </a:solidFill>
                <a:latin typeface="HG丸ｺﾞｼｯｸM-PRO" panose="020F0600000000000000" pitchFamily="50" charset="-128"/>
                <a:ea typeface="HG丸ｺﾞｼｯｸM-PRO" panose="020F0600000000000000" pitchFamily="50" charset="-128"/>
              </a:rPr>
              <a:t>ない</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どこ</a:t>
            </a:r>
            <a:r>
              <a:rPr lang="ja-JP" altLang="en-US" sz="1600" dirty="0">
                <a:solidFill>
                  <a:prstClr val="black"/>
                </a:solidFill>
                <a:latin typeface="HG丸ｺﾞｼｯｸM-PRO" panose="020F0600000000000000" pitchFamily="50" charset="-128"/>
                <a:ea typeface="HG丸ｺﾞｼｯｸM-PRO" panose="020F0600000000000000" pitchFamily="50" charset="-128"/>
              </a:rPr>
              <a:t>で売ってるの</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どう</a:t>
            </a:r>
            <a:r>
              <a:rPr lang="ja-JP" altLang="en-US" sz="1600" dirty="0">
                <a:solidFill>
                  <a:prstClr val="black"/>
                </a:solidFill>
                <a:latin typeface="HG丸ｺﾞｼｯｸM-PRO" panose="020F0600000000000000" pitchFamily="50" charset="-128"/>
                <a:ea typeface="HG丸ｺﾞｼｯｸM-PRO" panose="020F0600000000000000" pitchFamily="50" charset="-128"/>
              </a:rPr>
              <a:t>やって選ぶの</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初めて</a:t>
            </a:r>
            <a:r>
              <a:rPr lang="ja-JP" altLang="en-US" sz="1600" dirty="0">
                <a:solidFill>
                  <a:prstClr val="black"/>
                </a:solidFill>
                <a:latin typeface="HG丸ｺﾞｼｯｸM-PRO" panose="020F0600000000000000" pitchFamily="50" charset="-128"/>
                <a:ea typeface="HG丸ｺﾞｼｯｸM-PRO" panose="020F0600000000000000" pitchFamily="50" charset="-128"/>
              </a:rPr>
              <a:t>行く場所は苦手！</a:t>
            </a:r>
          </a:p>
        </p:txBody>
      </p:sp>
      <p:pic>
        <p:nvPicPr>
          <p:cNvPr id="23" name="コンテンツ プレースホルダー 3"/>
          <p:cNvPicPr>
            <a:picLocks noChangeAspect="1"/>
          </p:cNvPicPr>
          <p:nvPr/>
        </p:nvPicPr>
        <p:blipFill rotWithShape="1">
          <a:blip r:embed="rId2" cstate="print">
            <a:extLst>
              <a:ext uri="{28A0092B-C50C-407E-A947-70E740481C1C}">
                <a14:useLocalDpi xmlns:a14="http://schemas.microsoft.com/office/drawing/2010/main" val="0"/>
              </a:ext>
            </a:extLst>
          </a:blip>
          <a:srcRect b="44620"/>
          <a:stretch/>
        </p:blipFill>
        <p:spPr>
          <a:xfrm>
            <a:off x="4511411" y="3089474"/>
            <a:ext cx="1394998" cy="1368152"/>
          </a:xfrm>
          <a:prstGeom prst="rect">
            <a:avLst/>
          </a:prstGeom>
        </p:spPr>
      </p:pic>
      <p:pic>
        <p:nvPicPr>
          <p:cNvPr id="24" name="コンテンツ プレースホルダー 3"/>
          <p:cNvPicPr>
            <a:picLocks noChangeAspect="1"/>
          </p:cNvPicPr>
          <p:nvPr/>
        </p:nvPicPr>
        <p:blipFill rotWithShape="1">
          <a:blip r:embed="rId2" cstate="print">
            <a:extLst>
              <a:ext uri="{28A0092B-C50C-407E-A947-70E740481C1C}">
                <a14:useLocalDpi xmlns:a14="http://schemas.microsoft.com/office/drawing/2010/main" val="0"/>
              </a:ext>
            </a:extLst>
          </a:blip>
          <a:srcRect b="44620"/>
          <a:stretch/>
        </p:blipFill>
        <p:spPr>
          <a:xfrm>
            <a:off x="4476570" y="4977910"/>
            <a:ext cx="1394998" cy="1368152"/>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19881" t="1702" r="21554" b="41599"/>
          <a:stretch/>
        </p:blipFill>
        <p:spPr>
          <a:xfrm>
            <a:off x="92663" y="1236042"/>
            <a:ext cx="1120126" cy="1728186"/>
          </a:xfrm>
          <a:prstGeom prst="rect">
            <a:avLst/>
          </a:prstGeom>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88" y="3269059"/>
            <a:ext cx="1027876" cy="106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88" y="4995266"/>
            <a:ext cx="1027876" cy="106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467591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p:cNvSpPr txBox="1">
            <a:spLocks/>
          </p:cNvSpPr>
          <p:nvPr/>
        </p:nvSpPr>
        <p:spPr>
          <a:xfrm>
            <a:off x="504000" y="944756"/>
            <a:ext cx="8136000" cy="2361703"/>
          </a:xfrm>
          <a:prstGeom prst="rect">
            <a:avLst/>
          </a:prstGeom>
          <a:ln w="31750">
            <a:solidFill>
              <a:schemeClr val="accent2"/>
            </a:solidFill>
          </a:ln>
        </p:spPr>
        <p:txBody>
          <a:bodyPr vert="horz" lIns="1440000" tIns="180000" rIns="360000" bIns="18000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lnSpc>
                <a:spcPts val="2600"/>
              </a:lnSpc>
              <a:buNone/>
            </a:pPr>
            <a:r>
              <a:rPr lang="ja-JP" altLang="en-US" sz="2000" dirty="0" smtClean="0">
                <a:solidFill>
                  <a:prstClr val="black"/>
                </a:solidFill>
              </a:rPr>
              <a:t>　地域</a:t>
            </a:r>
            <a:r>
              <a:rPr lang="ja-JP" altLang="en-US" sz="2000" dirty="0">
                <a:solidFill>
                  <a:prstClr val="black"/>
                </a:solidFill>
              </a:rPr>
              <a:t>生活は大変！病院にいれば食事も薬も勝手に</a:t>
            </a:r>
            <a:r>
              <a:rPr lang="ja-JP" altLang="en-US" sz="2000" dirty="0" smtClean="0">
                <a:solidFill>
                  <a:prstClr val="black"/>
                </a:solidFill>
              </a:rPr>
              <a:t>出て</a:t>
            </a:r>
            <a:r>
              <a:rPr lang="en-US" altLang="ja-JP" sz="2000" dirty="0" smtClean="0">
                <a:solidFill>
                  <a:prstClr val="black"/>
                </a:solidFill>
              </a:rPr>
              <a:t/>
            </a:r>
            <a:br>
              <a:rPr lang="en-US" altLang="ja-JP" sz="2000" dirty="0" smtClean="0">
                <a:solidFill>
                  <a:prstClr val="black"/>
                </a:solidFill>
              </a:rPr>
            </a:br>
            <a:r>
              <a:rPr lang="ja-JP" altLang="en-US" sz="2000" dirty="0" smtClean="0">
                <a:solidFill>
                  <a:prstClr val="black"/>
                </a:solidFill>
              </a:rPr>
              <a:t>くる</a:t>
            </a:r>
            <a:r>
              <a:rPr lang="ja-JP" altLang="en-US" sz="2000" dirty="0">
                <a:solidFill>
                  <a:prstClr val="black"/>
                </a:solidFill>
              </a:rPr>
              <a:t>し、服装も気にしなくてよかった。タバコも看護師さんが配ってくれてたから、お金のことなんて考えたことが</a:t>
            </a:r>
            <a:r>
              <a:rPr lang="ja-JP" altLang="en-US" sz="2000" dirty="0" smtClean="0">
                <a:solidFill>
                  <a:prstClr val="black"/>
                </a:solidFill>
              </a:rPr>
              <a:t>なかった。</a:t>
            </a:r>
            <a:endParaRPr lang="en-US" altLang="ja-JP" sz="2000" dirty="0" smtClean="0">
              <a:solidFill>
                <a:prstClr val="black"/>
              </a:solidFill>
            </a:endParaRPr>
          </a:p>
          <a:p>
            <a:pPr marL="0" indent="0" algn="just">
              <a:lnSpc>
                <a:spcPts val="2600"/>
              </a:lnSpc>
              <a:buNone/>
            </a:pPr>
            <a:r>
              <a:rPr lang="ja-JP" altLang="en-US" sz="2000" dirty="0">
                <a:solidFill>
                  <a:prstClr val="black"/>
                </a:solidFill>
              </a:rPr>
              <a:t>　</a:t>
            </a:r>
            <a:r>
              <a:rPr lang="ja-JP" altLang="en-US" sz="2000" dirty="0" smtClean="0">
                <a:solidFill>
                  <a:prstClr val="black"/>
                </a:solidFill>
              </a:rPr>
              <a:t>地域</a:t>
            </a:r>
            <a:r>
              <a:rPr lang="ja-JP" altLang="en-US" sz="2000" dirty="0">
                <a:solidFill>
                  <a:prstClr val="black"/>
                </a:solidFill>
              </a:rPr>
              <a:t>生活は病院生活にはない自由があるけど、自分</a:t>
            </a:r>
            <a:r>
              <a:rPr lang="ja-JP" altLang="en-US" sz="2000" dirty="0" smtClean="0">
                <a:solidFill>
                  <a:prstClr val="black"/>
                </a:solidFill>
              </a:rPr>
              <a:t>の</a:t>
            </a:r>
            <a:r>
              <a:rPr lang="en-US" altLang="ja-JP" sz="2000" dirty="0" smtClean="0">
                <a:solidFill>
                  <a:prstClr val="black"/>
                </a:solidFill>
              </a:rPr>
              <a:t/>
            </a:r>
            <a:br>
              <a:rPr lang="en-US" altLang="ja-JP" sz="2000" dirty="0" smtClean="0">
                <a:solidFill>
                  <a:prstClr val="black"/>
                </a:solidFill>
              </a:rPr>
            </a:br>
            <a:r>
              <a:rPr lang="ja-JP" altLang="en-US" sz="2000" dirty="0" smtClean="0">
                <a:solidFill>
                  <a:prstClr val="black"/>
                </a:solidFill>
              </a:rPr>
              <a:t>こと</a:t>
            </a:r>
            <a:r>
              <a:rPr lang="ja-JP" altLang="en-US" sz="2000" dirty="0">
                <a:solidFill>
                  <a:prstClr val="black"/>
                </a:solidFill>
              </a:rPr>
              <a:t>は自分で決めないといけない。経験がない私に</a:t>
            </a:r>
            <a:r>
              <a:rPr lang="ja-JP" altLang="en-US" sz="2000" dirty="0" smtClean="0">
                <a:solidFill>
                  <a:prstClr val="black"/>
                </a:solidFill>
              </a:rPr>
              <a:t>は、どんな</a:t>
            </a:r>
            <a:r>
              <a:rPr lang="ja-JP" altLang="en-US" sz="2000" dirty="0">
                <a:solidFill>
                  <a:prstClr val="black"/>
                </a:solidFill>
              </a:rPr>
              <a:t>選択肢があるのかも</a:t>
            </a:r>
            <a:r>
              <a:rPr lang="ja-JP" altLang="en-US" sz="2000" dirty="0" smtClean="0">
                <a:solidFill>
                  <a:prstClr val="black"/>
                </a:solidFill>
              </a:rPr>
              <a:t>わからない</a:t>
            </a:r>
            <a:endParaRPr lang="en-US" altLang="ja-JP" sz="2000" dirty="0" smtClean="0">
              <a:solidFill>
                <a:prstClr val="black"/>
              </a:solidFill>
            </a:endParaRPr>
          </a:p>
        </p:txBody>
      </p:sp>
      <p:sp>
        <p:nvSpPr>
          <p:cNvPr id="3" name="コンテンツ プレースホルダー 2"/>
          <p:cNvSpPr>
            <a:spLocks noGrp="1"/>
          </p:cNvSpPr>
          <p:nvPr>
            <p:ph idx="1"/>
          </p:nvPr>
        </p:nvSpPr>
        <p:spPr>
          <a:xfrm>
            <a:off x="504000" y="3583218"/>
            <a:ext cx="8136000" cy="1271535"/>
          </a:xfrm>
          <a:ln w="38100">
            <a:solidFill>
              <a:schemeClr val="accent3"/>
            </a:solidFill>
          </a:ln>
        </p:spPr>
        <p:txBody>
          <a:bodyPr lIns="1440000" tIns="108000" bIns="108000" anchor="ctr" anchorCtr="0">
            <a:noAutofit/>
          </a:bodyPr>
          <a:lstStyle/>
          <a:p>
            <a:pPr marL="0" indent="0" algn="just">
              <a:lnSpc>
                <a:spcPts val="2600"/>
              </a:lnSpc>
              <a:buNone/>
            </a:pPr>
            <a:r>
              <a:rPr lang="ja-JP" altLang="en-US" sz="2000" dirty="0">
                <a:latin typeface="+mn-ea"/>
              </a:rPr>
              <a:t>　本人は病気や高齢化による不安を抱えつつも、地域で</a:t>
            </a:r>
            <a:r>
              <a:rPr lang="ja-JP" altLang="en-US" sz="2000" dirty="0" smtClean="0">
                <a:latin typeface="+mn-ea"/>
              </a:rPr>
              <a:t>の</a:t>
            </a:r>
            <a:r>
              <a:rPr lang="en-US" altLang="ja-JP" sz="2000" dirty="0" smtClean="0">
                <a:latin typeface="+mn-ea"/>
              </a:rPr>
              <a:t/>
            </a:r>
            <a:br>
              <a:rPr lang="en-US" altLang="ja-JP" sz="2000" dirty="0" smtClean="0">
                <a:latin typeface="+mn-ea"/>
              </a:rPr>
            </a:br>
            <a:r>
              <a:rPr lang="ja-JP" altLang="en-US" sz="2000" dirty="0" smtClean="0">
                <a:latin typeface="+mn-ea"/>
              </a:rPr>
              <a:t>生活</a:t>
            </a:r>
            <a:r>
              <a:rPr lang="ja-JP" altLang="en-US" sz="2000" dirty="0">
                <a:latin typeface="+mn-ea"/>
              </a:rPr>
              <a:t>を希望して退院した人です。地域生活には様々な生活の有り様や、それを選ぶ権利があることを伝えて</a:t>
            </a:r>
            <a:r>
              <a:rPr lang="ja-JP" altLang="en-US" sz="2000" dirty="0" smtClean="0">
                <a:latin typeface="+mn-ea"/>
              </a:rPr>
              <a:t>ください</a:t>
            </a:r>
            <a:endParaRPr lang="ja-JP" altLang="en-US" sz="2000" dirty="0">
              <a:latin typeface="+mn-ea"/>
            </a:endParaRPr>
          </a:p>
        </p:txBody>
      </p:sp>
      <p:sp>
        <p:nvSpPr>
          <p:cNvPr id="4" name="スライド番号プレースホルダー 3"/>
          <p:cNvSpPr>
            <a:spLocks noGrp="1"/>
          </p:cNvSpPr>
          <p:nvPr>
            <p:ph type="sldNum" sz="quarter" idx="12"/>
          </p:nvPr>
        </p:nvSpPr>
        <p:spPr>
          <a:xfrm>
            <a:off x="6758880" y="6356350"/>
            <a:ext cx="2133600" cy="365125"/>
          </a:xfrm>
        </p:spPr>
        <p:txBody>
          <a:bodyPr/>
          <a:lstStyle/>
          <a:p>
            <a:fld id="{735792B8-4907-4832-B6DB-FFDFB2776905}"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19</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504000" y="252000"/>
            <a:ext cx="8136000" cy="584775"/>
          </a:xfrm>
          <a:prstGeom prst="rect">
            <a:avLst/>
          </a:prstGeom>
          <a:noFill/>
          <a:ln>
            <a:solidFill>
              <a:schemeClr val="tx1"/>
            </a:solidFill>
          </a:ln>
        </p:spPr>
        <p:txBody>
          <a:bodyPr wrap="square" rtlCol="0">
            <a:spAutoFit/>
          </a:bodyPr>
          <a:lstStyle/>
          <a:p>
            <a:r>
              <a:rPr lang="ja-JP" altLang="en-US" sz="3200" dirty="0" smtClean="0">
                <a:solidFill>
                  <a:prstClr val="black"/>
                </a:solidFill>
              </a:rPr>
              <a:t>（３）Ｆさんの心の声は・</a:t>
            </a:r>
            <a:r>
              <a:rPr lang="ja-JP" altLang="en-US" sz="3200" dirty="0">
                <a:solidFill>
                  <a:prstClr val="black"/>
                </a:solidFill>
              </a:rPr>
              <a:t>・</a:t>
            </a:r>
            <a:r>
              <a:rPr lang="ja-JP" altLang="en-US" sz="3200" dirty="0" smtClean="0">
                <a:solidFill>
                  <a:prstClr val="black"/>
                </a:solidFill>
              </a:rPr>
              <a:t>・</a:t>
            </a:r>
            <a:endParaRPr lang="ja-JP" altLang="en-US" sz="3200" dirty="0">
              <a:solidFill>
                <a:prstClr val="black"/>
              </a:solidFill>
            </a:endParaRPr>
          </a:p>
        </p:txBody>
      </p:sp>
      <p:sp>
        <p:nvSpPr>
          <p:cNvPr id="7" name="円/楕円 6"/>
          <p:cNvSpPr/>
          <p:nvPr/>
        </p:nvSpPr>
        <p:spPr>
          <a:xfrm>
            <a:off x="1691679" y="5108042"/>
            <a:ext cx="6948321" cy="15121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スーパーでの買い物の仕方、電車の乗り方</a:t>
            </a:r>
            <a:r>
              <a:rPr lang="ja-JP" altLang="en-US" dirty="0" smtClean="0">
                <a:solidFill>
                  <a:schemeClr val="tx1"/>
                </a:solidFill>
              </a:rPr>
              <a:t>や</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携帯</a:t>
            </a:r>
            <a:r>
              <a:rPr lang="ja-JP" altLang="en-US" dirty="0">
                <a:solidFill>
                  <a:schemeClr val="tx1"/>
                </a:solidFill>
              </a:rPr>
              <a:t>電話の使い方など・・</a:t>
            </a:r>
            <a:r>
              <a:rPr lang="ja-JP" altLang="en-US" dirty="0" smtClean="0">
                <a:solidFill>
                  <a:schemeClr val="tx1"/>
                </a:solidFill>
              </a:rPr>
              <a:t>・</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少し</a:t>
            </a:r>
            <a:r>
              <a:rPr lang="ja-JP" altLang="en-US" dirty="0">
                <a:solidFill>
                  <a:schemeClr val="tx1"/>
                </a:solidFill>
              </a:rPr>
              <a:t>ずつ一緒に体験しましょうね！</a:t>
            </a:r>
          </a:p>
        </p:txBody>
      </p:sp>
      <p:pic>
        <p:nvPicPr>
          <p:cNvPr id="12" name="コンテンツ プレースホルダー 3"/>
          <p:cNvPicPr>
            <a:picLocks noChangeAspect="1"/>
          </p:cNvPicPr>
          <p:nvPr/>
        </p:nvPicPr>
        <p:blipFill rotWithShape="1">
          <a:blip r:embed="rId2" cstate="print">
            <a:extLst>
              <a:ext uri="{28A0092B-C50C-407E-A947-70E740481C1C}">
                <a14:useLocalDpi xmlns:a14="http://schemas.microsoft.com/office/drawing/2010/main" val="0"/>
              </a:ext>
            </a:extLst>
          </a:blip>
          <a:srcRect b="44620"/>
          <a:stretch/>
        </p:blipFill>
        <p:spPr>
          <a:xfrm>
            <a:off x="437986" y="5013176"/>
            <a:ext cx="1449809" cy="1492901"/>
          </a:xfrm>
          <a:prstGeom prst="rect">
            <a:avLst/>
          </a:prstGeom>
        </p:spPr>
      </p:pic>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l="19881" t="1702" r="21554" b="41599"/>
          <a:stretch/>
        </p:blipFill>
        <p:spPr>
          <a:xfrm>
            <a:off x="744366" y="3429000"/>
            <a:ext cx="924104" cy="1425753"/>
          </a:xfrm>
          <a:prstGeom prst="rect">
            <a:avLst/>
          </a:prstGeom>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50" y="1494504"/>
            <a:ext cx="1224136" cy="109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4077423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00" y="540000"/>
            <a:ext cx="7772400" cy="1362075"/>
          </a:xfrm>
        </p:spPr>
        <p:txBody>
          <a:bodyPr/>
          <a:lstStyle/>
          <a:p>
            <a:r>
              <a:rPr lang="ja-JP" altLang="en-US" dirty="0" smtClean="0"/>
              <a:t>老年期</a:t>
            </a:r>
            <a:r>
              <a:rPr lang="ja-JP" altLang="en-US" dirty="0"/>
              <a:t>における</a:t>
            </a:r>
            <a:r>
              <a:rPr kumimoji="1" lang="ja-JP" altLang="en-US" dirty="0" smtClean="0"/>
              <a:t>障害特性とは</a:t>
            </a:r>
            <a:endParaRPr kumimoji="1" lang="ja-JP" altLang="en-US" dirty="0"/>
          </a:p>
        </p:txBody>
      </p:sp>
      <p:sp>
        <p:nvSpPr>
          <p:cNvPr id="4" name="スライド番号プレースホルダー 3"/>
          <p:cNvSpPr>
            <a:spLocks noGrp="1"/>
          </p:cNvSpPr>
          <p:nvPr>
            <p:ph type="sldNum" sz="quarter" idx="12"/>
          </p:nvPr>
        </p:nvSpPr>
        <p:spPr/>
        <p:txBody>
          <a:bodyPr/>
          <a:lstStyle/>
          <a:p>
            <a:fld id="{735792B8-4907-4832-B6DB-FFDFB2776905}" type="slidenum">
              <a:rPr lang="ja-JP" altLang="en-US" smtClean="0"/>
              <a:pPr/>
              <a:t>2</a:t>
            </a:fld>
            <a:endParaRPr lang="ja-JP" altLang="en-US" dirty="0"/>
          </a:p>
        </p:txBody>
      </p:sp>
      <p:sp>
        <p:nvSpPr>
          <p:cNvPr id="6" name="正方形/長方形 5"/>
          <p:cNvSpPr/>
          <p:nvPr/>
        </p:nvSpPr>
        <p:spPr>
          <a:xfrm>
            <a:off x="540000" y="1440000"/>
            <a:ext cx="8136000" cy="4365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40000" indent="-342900">
              <a:lnSpc>
                <a:spcPts val="4400"/>
              </a:lnSpc>
              <a:spcBef>
                <a:spcPts val="600"/>
              </a:spcBef>
              <a:buFont typeface="Arial" panose="020B0604020202020204" pitchFamily="34" charset="0"/>
              <a:buChar char="•"/>
            </a:pPr>
            <a:r>
              <a:rPr lang="ja-JP" altLang="en-US" sz="2400" dirty="0">
                <a:solidFill>
                  <a:schemeClr val="tx1"/>
                </a:solidFill>
              </a:rPr>
              <a:t>老年</a:t>
            </a:r>
            <a:r>
              <a:rPr lang="ja-JP" altLang="en-US" sz="2400" dirty="0" smtClean="0">
                <a:solidFill>
                  <a:schemeClr val="tx1"/>
                </a:solidFill>
              </a:rPr>
              <a:t>期</a:t>
            </a:r>
            <a:r>
              <a:rPr lang="ja-JP" altLang="en-US" sz="2400" dirty="0">
                <a:solidFill>
                  <a:schemeClr val="tx1"/>
                </a:solidFill>
              </a:rPr>
              <a:t>は人生の中で「喪失の時期」といわれ、心身面</a:t>
            </a:r>
            <a:r>
              <a:rPr lang="ja-JP" altLang="en-US" sz="2400" dirty="0" smtClean="0">
                <a:solidFill>
                  <a:schemeClr val="tx1"/>
                </a:solidFill>
              </a:rPr>
              <a:t>で</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機能</a:t>
            </a:r>
            <a:r>
              <a:rPr lang="ja-JP" altLang="en-US" sz="2400" dirty="0">
                <a:solidFill>
                  <a:schemeClr val="tx1"/>
                </a:solidFill>
              </a:rPr>
              <a:t>が低下し、生活面でも役割、地位、財産、知人</a:t>
            </a:r>
            <a:r>
              <a:rPr lang="ja-JP" altLang="en-US" sz="2400" dirty="0" smtClean="0">
                <a:solidFill>
                  <a:schemeClr val="tx1"/>
                </a:solidFill>
              </a:rPr>
              <a:t>友人</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など</a:t>
            </a:r>
            <a:r>
              <a:rPr lang="ja-JP" altLang="en-US" sz="2400" dirty="0">
                <a:solidFill>
                  <a:schemeClr val="tx1"/>
                </a:solidFill>
              </a:rPr>
              <a:t>を失っていく</a:t>
            </a:r>
            <a:r>
              <a:rPr lang="ja-JP" altLang="en-US" sz="2400" dirty="0" smtClean="0">
                <a:solidFill>
                  <a:schemeClr val="tx1"/>
                </a:solidFill>
              </a:rPr>
              <a:t>時期</a:t>
            </a:r>
            <a:endParaRPr lang="en-US" altLang="ja-JP" sz="2400" dirty="0" smtClean="0">
              <a:solidFill>
                <a:schemeClr val="tx1"/>
              </a:solidFill>
            </a:endParaRPr>
          </a:p>
          <a:p>
            <a:pPr marL="540000" indent="-342900">
              <a:lnSpc>
                <a:spcPts val="4400"/>
              </a:lnSpc>
              <a:spcBef>
                <a:spcPts val="600"/>
              </a:spcBef>
              <a:buFont typeface="Arial" panose="020B0604020202020204" pitchFamily="34" charset="0"/>
              <a:buChar char="•"/>
            </a:pPr>
            <a:r>
              <a:rPr lang="ja-JP" altLang="en-US" sz="2400" dirty="0" smtClean="0">
                <a:solidFill>
                  <a:schemeClr val="tx1"/>
                </a:solidFill>
              </a:rPr>
              <a:t>生きる</a:t>
            </a:r>
            <a:r>
              <a:rPr lang="ja-JP" altLang="en-US" sz="2400" dirty="0">
                <a:solidFill>
                  <a:schemeClr val="tx1"/>
                </a:solidFill>
              </a:rPr>
              <a:t>支えを徐々に失いながらも生きているのが</a:t>
            </a:r>
            <a:r>
              <a:rPr lang="ja-JP" altLang="en-US" sz="2400" dirty="0" smtClean="0">
                <a:solidFill>
                  <a:schemeClr val="tx1"/>
                </a:solidFill>
              </a:rPr>
              <a:t>高齢者</a:t>
            </a:r>
            <a:endParaRPr lang="en-US" altLang="ja-JP" sz="2400" dirty="0" smtClean="0">
              <a:solidFill>
                <a:schemeClr val="tx1"/>
              </a:solidFill>
            </a:endParaRPr>
          </a:p>
          <a:p>
            <a:pPr marL="540000" indent="-342900">
              <a:lnSpc>
                <a:spcPts val="4400"/>
              </a:lnSpc>
              <a:spcBef>
                <a:spcPts val="600"/>
              </a:spcBef>
              <a:buFont typeface="Arial" panose="020B0604020202020204" pitchFamily="34" charset="0"/>
              <a:buChar char="•"/>
            </a:pPr>
            <a:r>
              <a:rPr lang="ja-JP" altLang="en-US" sz="2400" dirty="0" smtClean="0">
                <a:solidFill>
                  <a:schemeClr val="tx1"/>
                </a:solidFill>
              </a:rPr>
              <a:t>特</a:t>
            </a:r>
            <a:r>
              <a:rPr lang="ja-JP" altLang="en-US" sz="2400" dirty="0">
                <a:solidFill>
                  <a:schemeClr val="tx1"/>
                </a:solidFill>
              </a:rPr>
              <a:t>に身体機能の低下、死の意識</a:t>
            </a:r>
            <a:r>
              <a:rPr lang="ja-JP" altLang="en-US" sz="2400" dirty="0" smtClean="0">
                <a:solidFill>
                  <a:schemeClr val="tx1"/>
                </a:solidFill>
              </a:rPr>
              <a:t>、親や配偶者</a:t>
            </a:r>
            <a:r>
              <a:rPr lang="ja-JP" altLang="en-US" sz="2400" dirty="0">
                <a:solidFill>
                  <a:schemeClr val="tx1"/>
                </a:solidFill>
              </a:rPr>
              <a:t>との死別や</a:t>
            </a:r>
            <a:r>
              <a:rPr lang="ja-JP" altLang="en-US" sz="2400" dirty="0" smtClean="0">
                <a:solidFill>
                  <a:schemeClr val="tx1"/>
                </a:solidFill>
              </a:rPr>
              <a:t>子どもと</a:t>
            </a:r>
            <a:r>
              <a:rPr lang="ja-JP" altLang="en-US" sz="2400" dirty="0">
                <a:solidFill>
                  <a:schemeClr val="tx1"/>
                </a:solidFill>
              </a:rPr>
              <a:t>の離別、あるいは家庭内での人間</a:t>
            </a:r>
            <a:r>
              <a:rPr lang="ja-JP" altLang="en-US" sz="2400" dirty="0" smtClean="0">
                <a:solidFill>
                  <a:schemeClr val="tx1"/>
                </a:solidFill>
              </a:rPr>
              <a:t>関係の</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変化が起こる時期である</a:t>
            </a:r>
            <a:endParaRPr lang="en-US" altLang="ja-JP" sz="2400" dirty="0">
              <a:solidFill>
                <a:schemeClr val="tx1"/>
              </a:solidFill>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2717549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758880" y="6356350"/>
            <a:ext cx="2133600" cy="365125"/>
          </a:xfrm>
        </p:spPr>
        <p:txBody>
          <a:bodyPr/>
          <a:lstStyle/>
          <a:p>
            <a:fld id="{549A7C03-07D1-46F7-A07E-D41409941C74}"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20</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6" name="コンテンツ プレースホルダ 2"/>
          <p:cNvSpPr>
            <a:spLocks noGrp="1"/>
          </p:cNvSpPr>
          <p:nvPr>
            <p:ph idx="1"/>
          </p:nvPr>
        </p:nvSpPr>
        <p:spPr>
          <a:xfrm>
            <a:off x="864000" y="2124000"/>
            <a:ext cx="7380408" cy="2116832"/>
          </a:xfrm>
        </p:spPr>
        <p:txBody>
          <a:bodyPr>
            <a:normAutofit/>
          </a:bodyPr>
          <a:lstStyle/>
          <a:p>
            <a:pPr marL="864000" indent="-684000">
              <a:buNone/>
            </a:pPr>
            <a:r>
              <a:rPr lang="ja-JP" altLang="en-US" sz="4000" dirty="0" smtClean="0"/>
              <a:t>３</a:t>
            </a:r>
            <a:r>
              <a:rPr lang="ja-JP" altLang="en-US" sz="4000" dirty="0"/>
              <a:t>　親の支援のみ</a:t>
            </a:r>
            <a:r>
              <a:rPr lang="ja-JP" altLang="en-US" sz="4000" dirty="0" smtClean="0"/>
              <a:t>で生活</a:t>
            </a:r>
            <a:r>
              <a:rPr lang="ja-JP" altLang="en-US" sz="4000" dirty="0"/>
              <a:t>してきた高齢精神障害者が</a:t>
            </a:r>
            <a:r>
              <a:rPr lang="en-US" altLang="ja-JP" sz="4000" dirty="0"/>
              <a:t/>
            </a:r>
            <a:br>
              <a:rPr lang="en-US" altLang="ja-JP" sz="4000" dirty="0"/>
            </a:br>
            <a:r>
              <a:rPr lang="ja-JP" altLang="en-US" sz="4000" dirty="0"/>
              <a:t>一人暮らしとなった時</a:t>
            </a:r>
          </a:p>
          <a:p>
            <a:pPr marL="741600" indent="-432000"/>
            <a:endParaRPr kumimoji="1" lang="ja-JP" altLang="en-US" dirty="0"/>
          </a:p>
        </p:txBody>
      </p:sp>
      <p:sp>
        <p:nvSpPr>
          <p:cNvPr id="4" name="テキスト ボックス 3"/>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758880" y="6356350"/>
            <a:ext cx="2133600" cy="365125"/>
          </a:xfrm>
        </p:spPr>
        <p:txBody>
          <a:bodyPr/>
          <a:lstStyle/>
          <a:p>
            <a:fld id="{549A7C03-07D1-46F7-A07E-D41409941C74}"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21</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角丸四角形 3"/>
          <p:cNvSpPr/>
          <p:nvPr/>
        </p:nvSpPr>
        <p:spPr>
          <a:xfrm>
            <a:off x="504000" y="777193"/>
            <a:ext cx="8136000" cy="5303614"/>
          </a:xfrm>
          <a:prstGeom prst="roundRect">
            <a:avLst/>
          </a:prstGeom>
          <a:solidFill>
            <a:srgbClr val="ED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200"/>
              </a:lnSpc>
            </a:pPr>
            <a:r>
              <a:rPr lang="ja-JP" altLang="en-US" sz="3200" dirty="0">
                <a:ln w="0"/>
                <a:solidFill>
                  <a:schemeClr val="tx1"/>
                </a:solidFill>
                <a:effectLst>
                  <a:outerShdw blurRad="38100" dist="19050" dir="2700000" algn="tl" rotWithShape="0">
                    <a:schemeClr val="dk1">
                      <a:alpha val="40000"/>
                    </a:schemeClr>
                  </a:outerShdw>
                </a:effectLst>
                <a:latin typeface="+mn-ea"/>
              </a:rPr>
              <a:t>介護保険サービスの対象者と</a:t>
            </a:r>
            <a:r>
              <a:rPr lang="en-US" altLang="ja-JP" sz="3200" dirty="0" smtClean="0">
                <a:ln w="0"/>
                <a:solidFill>
                  <a:schemeClr val="tx1"/>
                </a:solidFill>
                <a:effectLst>
                  <a:outerShdw blurRad="38100" dist="19050" dir="2700000" algn="tl" rotWithShape="0">
                    <a:schemeClr val="dk1">
                      <a:alpha val="40000"/>
                    </a:schemeClr>
                  </a:outerShdw>
                </a:effectLst>
                <a:latin typeface="+mn-ea"/>
              </a:rPr>
              <a:t/>
            </a:r>
            <a:br>
              <a:rPr lang="en-US" altLang="ja-JP" sz="3200" dirty="0" smtClean="0">
                <a:ln w="0"/>
                <a:solidFill>
                  <a:schemeClr val="tx1"/>
                </a:solidFill>
                <a:effectLst>
                  <a:outerShdw blurRad="38100" dist="19050" dir="2700000" algn="tl" rotWithShape="0">
                    <a:schemeClr val="dk1">
                      <a:alpha val="40000"/>
                    </a:schemeClr>
                  </a:outerShdw>
                </a:effectLst>
                <a:latin typeface="+mn-ea"/>
              </a:rPr>
            </a:br>
            <a:r>
              <a:rPr lang="ja-JP" altLang="en-US" sz="3200" dirty="0" smtClean="0">
                <a:ln w="0"/>
                <a:solidFill>
                  <a:schemeClr val="tx1"/>
                </a:solidFill>
                <a:effectLst>
                  <a:outerShdw blurRad="38100" dist="19050" dir="2700000" algn="tl" rotWithShape="0">
                    <a:schemeClr val="dk1">
                      <a:alpha val="40000"/>
                    </a:schemeClr>
                  </a:outerShdw>
                </a:effectLst>
                <a:latin typeface="+mn-ea"/>
              </a:rPr>
              <a:t>かかわる</a:t>
            </a:r>
            <a:r>
              <a:rPr lang="ja-JP" altLang="en-US" sz="3200" dirty="0">
                <a:ln w="0"/>
                <a:solidFill>
                  <a:schemeClr val="tx1"/>
                </a:solidFill>
                <a:effectLst>
                  <a:outerShdw blurRad="38100" dist="19050" dir="2700000" algn="tl" rotWithShape="0">
                    <a:schemeClr val="dk1">
                      <a:alpha val="40000"/>
                    </a:schemeClr>
                  </a:outerShdw>
                </a:effectLst>
                <a:latin typeface="+mn-ea"/>
              </a:rPr>
              <a:t>時に</a:t>
            </a:r>
            <a:r>
              <a:rPr lang="ja-JP" altLang="en-US" sz="3200" dirty="0" smtClean="0">
                <a:ln w="0"/>
                <a:solidFill>
                  <a:schemeClr val="tx1"/>
                </a:solidFill>
                <a:effectLst>
                  <a:outerShdw blurRad="38100" dist="19050" dir="2700000" algn="tl" rotWithShape="0">
                    <a:schemeClr val="dk1">
                      <a:alpha val="40000"/>
                    </a:schemeClr>
                  </a:outerShdw>
                </a:effectLst>
                <a:latin typeface="+mn-ea"/>
              </a:rPr>
              <a:t>、</a:t>
            </a:r>
            <a:r>
              <a:rPr lang="en-US" altLang="ja-JP" sz="3200" dirty="0" smtClean="0">
                <a:ln w="0"/>
                <a:solidFill>
                  <a:schemeClr val="tx1"/>
                </a:solidFill>
                <a:effectLst>
                  <a:outerShdw blurRad="38100" dist="19050" dir="2700000" algn="tl" rotWithShape="0">
                    <a:schemeClr val="dk1">
                      <a:alpha val="40000"/>
                    </a:schemeClr>
                  </a:outerShdw>
                </a:effectLst>
                <a:latin typeface="+mn-ea"/>
              </a:rPr>
              <a:t/>
            </a:r>
            <a:br>
              <a:rPr lang="en-US" altLang="ja-JP" sz="3200" dirty="0" smtClean="0">
                <a:ln w="0"/>
                <a:solidFill>
                  <a:schemeClr val="tx1"/>
                </a:solidFill>
                <a:effectLst>
                  <a:outerShdw blurRad="38100" dist="19050" dir="2700000" algn="tl" rotWithShape="0">
                    <a:schemeClr val="dk1">
                      <a:alpha val="40000"/>
                    </a:schemeClr>
                  </a:outerShdw>
                </a:effectLst>
                <a:latin typeface="+mn-ea"/>
              </a:rPr>
            </a:br>
            <a:endParaRPr lang="en-US" altLang="ja-JP" sz="3200" dirty="0" smtClean="0">
              <a:ln w="0"/>
              <a:solidFill>
                <a:schemeClr val="tx1"/>
              </a:solidFill>
              <a:effectLst>
                <a:outerShdw blurRad="38100" dist="19050" dir="2700000" algn="tl" rotWithShape="0">
                  <a:schemeClr val="dk1">
                    <a:alpha val="40000"/>
                  </a:schemeClr>
                </a:outerShdw>
              </a:effectLst>
              <a:latin typeface="+mn-ea"/>
            </a:endParaRPr>
          </a:p>
          <a:p>
            <a:pPr algn="ctr">
              <a:lnSpc>
                <a:spcPts val="4200"/>
              </a:lnSpc>
            </a:pPr>
            <a:r>
              <a:rPr lang="ja-JP" altLang="en-US" sz="3200" dirty="0" smtClean="0">
                <a:ln w="0"/>
                <a:solidFill>
                  <a:schemeClr val="tx1"/>
                </a:solidFill>
                <a:effectLst>
                  <a:outerShdw blurRad="38100" dist="19050" dir="2700000" algn="tl" rotWithShape="0">
                    <a:schemeClr val="dk1">
                      <a:alpha val="40000"/>
                    </a:schemeClr>
                  </a:outerShdw>
                </a:effectLst>
                <a:latin typeface="+mn-ea"/>
              </a:rPr>
              <a:t>利用者</a:t>
            </a:r>
            <a:r>
              <a:rPr lang="ja-JP" altLang="en-US" sz="3200" dirty="0">
                <a:ln w="0"/>
                <a:solidFill>
                  <a:schemeClr val="tx1"/>
                </a:solidFill>
                <a:effectLst>
                  <a:outerShdw blurRad="38100" dist="19050" dir="2700000" algn="tl" rotWithShape="0">
                    <a:schemeClr val="dk1">
                      <a:alpha val="40000"/>
                    </a:schemeClr>
                  </a:outerShdw>
                </a:effectLst>
                <a:latin typeface="+mn-ea"/>
              </a:rPr>
              <a:t>の家族と</a:t>
            </a:r>
            <a:r>
              <a:rPr lang="ja-JP" altLang="en-US" sz="3200" dirty="0" smtClean="0">
                <a:ln w="0"/>
                <a:solidFill>
                  <a:schemeClr val="tx1"/>
                </a:solidFill>
                <a:effectLst>
                  <a:outerShdw blurRad="38100" dist="19050" dir="2700000" algn="tl" rotWithShape="0">
                    <a:schemeClr val="dk1">
                      <a:alpha val="40000"/>
                    </a:schemeClr>
                  </a:outerShdw>
                </a:effectLst>
                <a:latin typeface="+mn-ea"/>
              </a:rPr>
              <a:t>して、</a:t>
            </a:r>
            <a:endParaRPr lang="en-US" altLang="ja-JP" sz="3200" dirty="0" smtClean="0">
              <a:ln w="0"/>
              <a:solidFill>
                <a:schemeClr val="tx1"/>
              </a:solidFill>
              <a:effectLst>
                <a:outerShdw blurRad="38100" dist="19050" dir="2700000" algn="tl" rotWithShape="0">
                  <a:schemeClr val="dk1">
                    <a:alpha val="40000"/>
                  </a:schemeClr>
                </a:outerShdw>
              </a:effectLst>
              <a:latin typeface="+mn-ea"/>
            </a:endParaRPr>
          </a:p>
          <a:p>
            <a:pPr algn="ctr">
              <a:lnSpc>
                <a:spcPts val="4200"/>
              </a:lnSpc>
            </a:pPr>
            <a:r>
              <a:rPr lang="ja-JP" altLang="en-US" sz="3200" dirty="0" smtClean="0">
                <a:ln w="0"/>
                <a:solidFill>
                  <a:schemeClr val="tx1"/>
                </a:solidFill>
                <a:effectLst>
                  <a:outerShdw blurRad="38100" dist="19050" dir="2700000" algn="tl" rotWithShape="0">
                    <a:schemeClr val="dk1">
                      <a:alpha val="40000"/>
                    </a:schemeClr>
                  </a:outerShdw>
                </a:effectLst>
                <a:latin typeface="+mn-ea"/>
              </a:rPr>
              <a:t>高齢</a:t>
            </a:r>
            <a:r>
              <a:rPr lang="ja-JP" altLang="en-US" sz="3200" dirty="0">
                <a:ln w="0"/>
                <a:solidFill>
                  <a:schemeClr val="tx1"/>
                </a:solidFill>
                <a:effectLst>
                  <a:outerShdw blurRad="38100" dist="19050" dir="2700000" algn="tl" rotWithShape="0">
                    <a:schemeClr val="dk1">
                      <a:alpha val="40000"/>
                    </a:schemeClr>
                  </a:outerShdw>
                </a:effectLst>
                <a:latin typeface="+mn-ea"/>
              </a:rPr>
              <a:t>精神障害者に出会ったこと</a:t>
            </a:r>
            <a:r>
              <a:rPr lang="ja-JP" altLang="en-US" sz="3200" dirty="0" smtClean="0">
                <a:ln w="0"/>
                <a:solidFill>
                  <a:schemeClr val="tx1"/>
                </a:solidFill>
                <a:effectLst>
                  <a:outerShdw blurRad="38100" dist="19050" dir="2700000" algn="tl" rotWithShape="0">
                    <a:schemeClr val="dk1">
                      <a:alpha val="40000"/>
                    </a:schemeClr>
                  </a:outerShdw>
                </a:effectLst>
                <a:latin typeface="+mn-ea"/>
              </a:rPr>
              <a:t>は、</a:t>
            </a:r>
            <a:endParaRPr lang="en-US" altLang="ja-JP" sz="3200" dirty="0" smtClean="0">
              <a:ln w="0"/>
              <a:solidFill>
                <a:schemeClr val="tx1"/>
              </a:solidFill>
              <a:effectLst>
                <a:outerShdw blurRad="38100" dist="19050" dir="2700000" algn="tl" rotWithShape="0">
                  <a:schemeClr val="dk1">
                    <a:alpha val="40000"/>
                  </a:schemeClr>
                </a:outerShdw>
              </a:effectLst>
              <a:latin typeface="+mn-ea"/>
            </a:endParaRPr>
          </a:p>
          <a:p>
            <a:pPr algn="ctr">
              <a:lnSpc>
                <a:spcPts val="4200"/>
              </a:lnSpc>
            </a:pPr>
            <a:r>
              <a:rPr lang="ja-JP" altLang="en-US" sz="3200" dirty="0" smtClean="0">
                <a:ln w="0"/>
                <a:solidFill>
                  <a:schemeClr val="tx1"/>
                </a:solidFill>
                <a:effectLst>
                  <a:outerShdw blurRad="38100" dist="19050" dir="2700000" algn="tl" rotWithShape="0">
                    <a:schemeClr val="dk1">
                      <a:alpha val="40000"/>
                    </a:schemeClr>
                  </a:outerShdw>
                </a:effectLst>
                <a:latin typeface="+mn-ea"/>
              </a:rPr>
              <a:t>ありません</a:t>
            </a:r>
            <a:r>
              <a:rPr lang="ja-JP" altLang="en-US" sz="3200" dirty="0">
                <a:ln w="0"/>
                <a:solidFill>
                  <a:schemeClr val="tx1"/>
                </a:solidFill>
                <a:effectLst>
                  <a:outerShdw blurRad="38100" dist="19050" dir="2700000" algn="tl" rotWithShape="0">
                    <a:schemeClr val="dk1">
                      <a:alpha val="40000"/>
                    </a:schemeClr>
                  </a:outerShdw>
                </a:effectLst>
                <a:latin typeface="+mn-ea"/>
              </a:rPr>
              <a:t>か？</a:t>
            </a:r>
            <a:endParaRPr lang="en-US" altLang="ja-JP" sz="3200" dirty="0">
              <a:ln w="0"/>
              <a:solidFill>
                <a:schemeClr val="tx1"/>
              </a:solidFill>
              <a:effectLst>
                <a:outerShdw blurRad="38100" dist="19050" dir="2700000" algn="tl" rotWithShape="0">
                  <a:schemeClr val="dk1">
                    <a:alpha val="40000"/>
                  </a:schemeClr>
                </a:outerShdw>
              </a:effectLst>
              <a:latin typeface="+mn-ea"/>
            </a:endParaRPr>
          </a:p>
          <a:p>
            <a:pPr algn="ctr">
              <a:lnSpc>
                <a:spcPts val="4000"/>
              </a:lnSpc>
            </a:pPr>
            <a:endParaRPr lang="en-US" altLang="ja-JP" sz="3200" dirty="0">
              <a:ln w="0"/>
              <a:solidFill>
                <a:schemeClr val="tx1"/>
              </a:solidFill>
              <a:effectLst>
                <a:outerShdw blurRad="38100" dist="19050" dir="2700000" algn="tl" rotWithShape="0">
                  <a:schemeClr val="dk1">
                    <a:alpha val="40000"/>
                  </a:schemeClr>
                </a:outerShdw>
              </a:effectLst>
              <a:latin typeface="+mn-ea"/>
            </a:endParaRPr>
          </a:p>
          <a:p>
            <a:pPr algn="ctr">
              <a:lnSpc>
                <a:spcPts val="4200"/>
              </a:lnSpc>
            </a:pPr>
            <a:r>
              <a:rPr lang="ja-JP" altLang="en-US" sz="3200" dirty="0">
                <a:ln w="0"/>
                <a:solidFill>
                  <a:schemeClr val="tx1"/>
                </a:solidFill>
                <a:effectLst>
                  <a:outerShdw blurRad="38100" dist="19050" dir="2700000" algn="tl" rotWithShape="0">
                    <a:schemeClr val="dk1">
                      <a:alpha val="40000"/>
                    </a:schemeClr>
                  </a:outerShdw>
                </a:effectLst>
                <a:latin typeface="+mn-ea"/>
              </a:rPr>
              <a:t>例えば・・</a:t>
            </a:r>
            <a:r>
              <a:rPr lang="ja-JP" altLang="en-US" sz="3200" dirty="0" smtClean="0">
                <a:ln w="0"/>
                <a:solidFill>
                  <a:schemeClr val="tx1"/>
                </a:solidFill>
                <a:effectLst>
                  <a:outerShdw blurRad="38100" dist="19050" dir="2700000" algn="tl" rotWithShape="0">
                    <a:schemeClr val="dk1">
                      <a:alpha val="40000"/>
                    </a:schemeClr>
                  </a:outerShdw>
                </a:effectLst>
                <a:latin typeface="+mn-ea"/>
              </a:rPr>
              <a:t>・</a:t>
            </a:r>
            <a:endParaRPr kumimoji="1" lang="ja-JP" altLang="en-US" sz="3200" dirty="0">
              <a:ln w="0"/>
              <a:solidFill>
                <a:schemeClr val="tx1"/>
              </a:solidFill>
              <a:effectLst>
                <a:outerShdw blurRad="38100" dist="19050" dir="2700000" algn="tl" rotWithShape="0">
                  <a:schemeClr val="dk1">
                    <a:alpha val="40000"/>
                  </a:schemeClr>
                </a:outerShdw>
              </a:effectLst>
              <a:latin typeface="+mn-ea"/>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1075191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252" y="4820465"/>
            <a:ext cx="1944216" cy="190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540000" y="540000"/>
            <a:ext cx="8784976" cy="656752"/>
          </a:xfrm>
        </p:spPr>
        <p:txBody>
          <a:bodyPr anchor="t" anchorCtr="0">
            <a:noAutofit/>
          </a:bodyPr>
          <a:lstStyle/>
          <a:p>
            <a:pPr algn="l"/>
            <a:r>
              <a:rPr kumimoji="1" lang="ja-JP" altLang="en-US" sz="3000" dirty="0" smtClean="0">
                <a:latin typeface="+mn-ea"/>
                <a:ea typeface="+mn-ea"/>
              </a:rPr>
              <a:t>事例紹介：８０代の母親と６０代の息子Ｇさんの場合</a:t>
            </a:r>
            <a:endParaRPr kumimoji="1" lang="ja-JP" altLang="en-US" sz="3000" dirty="0">
              <a:latin typeface="+mn-ea"/>
              <a:ea typeface="+mn-ea"/>
            </a:endParaRPr>
          </a:p>
        </p:txBody>
      </p:sp>
      <p:sp>
        <p:nvSpPr>
          <p:cNvPr id="4" name="四角形吹き出し 3"/>
          <p:cNvSpPr/>
          <p:nvPr/>
        </p:nvSpPr>
        <p:spPr>
          <a:xfrm flipH="1">
            <a:off x="810000" y="1988840"/>
            <a:ext cx="7524000" cy="2880000"/>
          </a:xfrm>
          <a:prstGeom prst="wedgeRectCallout">
            <a:avLst>
              <a:gd name="adj1" fmla="val -6054"/>
              <a:gd name="adj2" fmla="val 6123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just"/>
            <a:r>
              <a:rPr kumimoji="1" lang="ja-JP" altLang="en-US" dirty="0" smtClean="0">
                <a:solidFill>
                  <a:schemeClr val="tx1"/>
                </a:solidFill>
                <a:latin typeface="+mn-ea"/>
              </a:rPr>
              <a:t>　</a:t>
            </a:r>
            <a:r>
              <a:rPr kumimoji="1" lang="en-US" altLang="ja-JP" dirty="0" smtClean="0">
                <a:solidFill>
                  <a:schemeClr val="tx1"/>
                </a:solidFill>
                <a:latin typeface="+mn-ea"/>
              </a:rPr>
              <a:t>80</a:t>
            </a:r>
            <a:r>
              <a:rPr kumimoji="1" lang="ja-JP" altLang="en-US" dirty="0" smtClean="0">
                <a:solidFill>
                  <a:schemeClr val="tx1"/>
                </a:solidFill>
                <a:latin typeface="+mn-ea"/>
              </a:rPr>
              <a:t>代の母親と</a:t>
            </a:r>
            <a:r>
              <a:rPr kumimoji="1" lang="en-US" altLang="ja-JP" dirty="0" smtClean="0">
                <a:solidFill>
                  <a:schemeClr val="tx1"/>
                </a:solidFill>
                <a:latin typeface="+mn-ea"/>
              </a:rPr>
              <a:t>60</a:t>
            </a:r>
            <a:r>
              <a:rPr kumimoji="1" lang="ja-JP" altLang="en-US" dirty="0" smtClean="0">
                <a:solidFill>
                  <a:schemeClr val="tx1"/>
                </a:solidFill>
                <a:latin typeface="+mn-ea"/>
              </a:rPr>
              <a:t>代の息子Ｇさんの二人暮らしの家なんですが、母親は最近認知症がすすんでいるのか、昼夜構わず徘徊して、何度も警察に保護されているんです。</a:t>
            </a:r>
            <a:endParaRPr kumimoji="1" lang="en-US" altLang="ja-JP" dirty="0" smtClean="0">
              <a:solidFill>
                <a:schemeClr val="tx1"/>
              </a:solidFill>
              <a:latin typeface="+mn-ea"/>
            </a:endParaRPr>
          </a:p>
          <a:p>
            <a:pPr algn="just"/>
            <a:r>
              <a:rPr lang="ja-JP" altLang="en-US" dirty="0">
                <a:solidFill>
                  <a:schemeClr val="tx1"/>
                </a:solidFill>
                <a:latin typeface="+mn-ea"/>
              </a:rPr>
              <a:t>　</a:t>
            </a:r>
            <a:r>
              <a:rPr kumimoji="1" lang="ja-JP" altLang="en-US" dirty="0" smtClean="0">
                <a:solidFill>
                  <a:schemeClr val="tx1"/>
                </a:solidFill>
                <a:latin typeface="+mn-ea"/>
              </a:rPr>
              <a:t>病院に連れて行った方がいいと思うんだけど、Ｇさんは母親を受診させたり、介護保険サービスを利用</a:t>
            </a:r>
            <a:r>
              <a:rPr lang="ja-JP" altLang="en-US" dirty="0" smtClean="0">
                <a:solidFill>
                  <a:schemeClr val="tx1"/>
                </a:solidFill>
                <a:latin typeface="+mn-ea"/>
              </a:rPr>
              <a:t>したりする</a:t>
            </a:r>
            <a:r>
              <a:rPr kumimoji="1" lang="ja-JP" altLang="en-US" dirty="0" smtClean="0">
                <a:solidFill>
                  <a:schemeClr val="tx1"/>
                </a:solidFill>
                <a:latin typeface="+mn-ea"/>
              </a:rPr>
              <a:t>様子はなく、放置しているんです。</a:t>
            </a:r>
            <a:endParaRPr kumimoji="1" lang="en-US" altLang="ja-JP" dirty="0" smtClean="0">
              <a:solidFill>
                <a:schemeClr val="tx1"/>
              </a:solidFill>
              <a:latin typeface="+mn-ea"/>
            </a:endParaRPr>
          </a:p>
          <a:p>
            <a:pPr algn="just"/>
            <a:r>
              <a:rPr lang="ja-JP" altLang="en-US" dirty="0">
                <a:solidFill>
                  <a:schemeClr val="tx1"/>
                </a:solidFill>
                <a:latin typeface="+mn-ea"/>
              </a:rPr>
              <a:t>　</a:t>
            </a:r>
            <a:r>
              <a:rPr kumimoji="1" lang="ja-JP" altLang="en-US" dirty="0" smtClean="0">
                <a:solidFill>
                  <a:schemeClr val="tx1"/>
                </a:solidFill>
                <a:latin typeface="+mn-ea"/>
              </a:rPr>
              <a:t>Ｇさんは統合失調症で、クリニックに通院していると聞いたこともあったので、私がそれとなくお母さんのことで声をかけても、</a:t>
            </a:r>
            <a:r>
              <a:rPr lang="ja-JP" altLang="en-US" dirty="0" smtClean="0">
                <a:solidFill>
                  <a:schemeClr val="tx1"/>
                </a:solidFill>
                <a:latin typeface="+mn-ea"/>
              </a:rPr>
              <a:t>目を合わせることもなく立ち去ってしまって、話ができないんです。</a:t>
            </a:r>
            <a:endParaRPr kumimoji="1" lang="ja-JP" altLang="en-US" dirty="0">
              <a:solidFill>
                <a:schemeClr val="tx1"/>
              </a:solidFill>
              <a:latin typeface="+mn-ea"/>
            </a:endParaRPr>
          </a:p>
        </p:txBody>
      </p:sp>
      <p:sp>
        <p:nvSpPr>
          <p:cNvPr id="3" name="正方形/長方形 2"/>
          <p:cNvSpPr/>
          <p:nvPr/>
        </p:nvSpPr>
        <p:spPr>
          <a:xfrm>
            <a:off x="540000" y="1440000"/>
            <a:ext cx="842493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dirty="0" smtClean="0">
                <a:solidFill>
                  <a:schemeClr val="tx1"/>
                </a:solidFill>
              </a:rPr>
              <a:t>民生委員さんが地域包括支援センターに相談に来ました</a:t>
            </a:r>
            <a:endParaRPr kumimoji="1" lang="ja-JP" altLang="en-US" sz="2400" dirty="0">
              <a:solidFill>
                <a:schemeClr val="tx1"/>
              </a:solidFill>
            </a:endParaRPr>
          </a:p>
        </p:txBody>
      </p:sp>
      <p:sp>
        <p:nvSpPr>
          <p:cNvPr id="5" name="スライド番号プレースホルダー 4"/>
          <p:cNvSpPr>
            <a:spLocks noGrp="1"/>
          </p:cNvSpPr>
          <p:nvPr>
            <p:ph type="sldNum" sz="quarter" idx="12"/>
          </p:nvPr>
        </p:nvSpPr>
        <p:spPr>
          <a:xfrm>
            <a:off x="6758880" y="6356350"/>
            <a:ext cx="2133600" cy="365125"/>
          </a:xfrm>
        </p:spPr>
        <p:txBody>
          <a:bodyPr/>
          <a:lstStyle/>
          <a:p>
            <a:fld id="{549A7C03-07D1-46F7-A07E-D41409941C74}"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22</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623396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33506" y="2420888"/>
            <a:ext cx="3600400" cy="115212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smtClean="0">
                <a:solidFill>
                  <a:schemeClr val="tx1"/>
                </a:solidFill>
              </a:rPr>
              <a:t>　親が高齢となり親自身の</a:t>
            </a:r>
            <a:r>
              <a:rPr kumimoji="1" lang="en-US" altLang="ja-JP" sz="2200" dirty="0" smtClean="0">
                <a:solidFill>
                  <a:schemeClr val="tx1"/>
                </a:solidFill>
              </a:rPr>
              <a:t/>
            </a:r>
            <a:br>
              <a:rPr kumimoji="1" lang="en-US" altLang="ja-JP" sz="2200" dirty="0" smtClean="0">
                <a:solidFill>
                  <a:schemeClr val="tx1"/>
                </a:solidFill>
              </a:rPr>
            </a:br>
            <a:r>
              <a:rPr kumimoji="1" lang="ja-JP" altLang="en-US" sz="2200" dirty="0" smtClean="0">
                <a:solidFill>
                  <a:schemeClr val="tx1"/>
                </a:solidFill>
              </a:rPr>
              <a:t>生活に支障がでてくると・・・</a:t>
            </a:r>
            <a:endParaRPr kumimoji="1" lang="ja-JP" altLang="en-US" sz="2200" dirty="0">
              <a:solidFill>
                <a:schemeClr val="tx1"/>
              </a:solidFill>
            </a:endParaRPr>
          </a:p>
        </p:txBody>
      </p:sp>
      <p:sp>
        <p:nvSpPr>
          <p:cNvPr id="2" name="タイトル 1"/>
          <p:cNvSpPr>
            <a:spLocks noGrp="1"/>
          </p:cNvSpPr>
          <p:nvPr>
            <p:ph type="title"/>
          </p:nvPr>
        </p:nvSpPr>
        <p:spPr>
          <a:xfrm>
            <a:off x="504000" y="540000"/>
            <a:ext cx="8136000" cy="1224000"/>
          </a:xfrm>
          <a:ln w="38100">
            <a:solidFill>
              <a:schemeClr val="accent1"/>
            </a:solidFill>
          </a:ln>
        </p:spPr>
        <p:txBody>
          <a:bodyPr lIns="360000" tIns="144000" rIns="108000" bIns="144000" anchor="t" anchorCtr="0">
            <a:noAutofit/>
          </a:bodyPr>
          <a:lstStyle/>
          <a:p>
            <a:pPr algn="l"/>
            <a:r>
              <a:rPr lang="ja-JP" altLang="en-US" sz="2100" dirty="0" smtClean="0"/>
              <a:t>　</a:t>
            </a:r>
            <a:r>
              <a:rPr lang="ja-JP" altLang="en-US" sz="2200" dirty="0" smtClean="0"/>
              <a:t>若く</a:t>
            </a:r>
            <a:r>
              <a:rPr lang="ja-JP" altLang="en-US" sz="2200" dirty="0"/>
              <a:t>して精神障害を発症し、社会とのつながりを持たず親</a:t>
            </a:r>
            <a:r>
              <a:rPr lang="ja-JP" altLang="en-US" sz="2200" dirty="0" smtClean="0"/>
              <a:t>のみが</a:t>
            </a:r>
            <a:r>
              <a:rPr lang="en-US" altLang="ja-JP" sz="2200" dirty="0" smtClean="0"/>
              <a:t/>
            </a:r>
            <a:br>
              <a:rPr lang="en-US" altLang="ja-JP" sz="2200" dirty="0" smtClean="0"/>
            </a:br>
            <a:r>
              <a:rPr lang="ja-JP" altLang="en-US" sz="2200" dirty="0" smtClean="0"/>
              <a:t>本人</a:t>
            </a:r>
            <a:r>
              <a:rPr lang="ja-JP" altLang="en-US" sz="2200" dirty="0"/>
              <a:t>を支えてきた場合、本人の社会生活能力は培われて</a:t>
            </a:r>
            <a:r>
              <a:rPr lang="ja-JP" altLang="en-US" sz="2200" dirty="0" smtClean="0"/>
              <a:t>いない</a:t>
            </a:r>
            <a:r>
              <a:rPr lang="en-US" altLang="ja-JP" sz="2200" dirty="0" smtClean="0"/>
              <a:t/>
            </a:r>
            <a:br>
              <a:rPr lang="en-US" altLang="ja-JP" sz="2200" dirty="0" smtClean="0"/>
            </a:br>
            <a:r>
              <a:rPr lang="ja-JP" altLang="en-US" sz="2200" dirty="0" smtClean="0"/>
              <a:t>こと</a:t>
            </a:r>
            <a:r>
              <a:rPr lang="ja-JP" altLang="en-US" sz="2200" dirty="0"/>
              <a:t>が多い</a:t>
            </a:r>
            <a:r>
              <a:rPr lang="en-US" altLang="ja-JP" sz="2200" dirty="0"/>
              <a:t/>
            </a:r>
            <a:br>
              <a:rPr lang="en-US" altLang="ja-JP" sz="2200" dirty="0"/>
            </a:br>
            <a:endParaRPr kumimoji="1" lang="ja-JP" altLang="en-US" sz="2200" dirty="0"/>
          </a:p>
        </p:txBody>
      </p:sp>
      <p:sp>
        <p:nvSpPr>
          <p:cNvPr id="6" name="星 6 5"/>
          <p:cNvSpPr/>
          <p:nvPr/>
        </p:nvSpPr>
        <p:spPr>
          <a:xfrm>
            <a:off x="4283968" y="1840485"/>
            <a:ext cx="3961420" cy="2452612"/>
          </a:xfrm>
          <a:prstGeom prst="star6">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ts val="3200"/>
              </a:lnSpc>
            </a:pPr>
            <a:r>
              <a:rPr kumimoji="1" lang="ja-JP" altLang="en-US" b="1" dirty="0" smtClean="0">
                <a:ln>
                  <a:solidFill>
                    <a:schemeClr val="bg1"/>
                  </a:solidFill>
                </a:ln>
                <a:solidFill>
                  <a:schemeClr val="tx1"/>
                </a:solidFill>
              </a:rPr>
              <a:t>親が支えてきた精神障害を抱える子の問題が一気に表面化する</a:t>
            </a:r>
            <a:endParaRPr kumimoji="1" lang="ja-JP" altLang="en-US" b="1" dirty="0">
              <a:ln>
                <a:solidFill>
                  <a:schemeClr val="bg1"/>
                </a:solidFill>
              </a:ln>
              <a:solidFill>
                <a:schemeClr val="tx1"/>
              </a:solidFill>
            </a:endParaRPr>
          </a:p>
        </p:txBody>
      </p:sp>
      <p:sp>
        <p:nvSpPr>
          <p:cNvPr id="7" name="コンテンツ プレースホルダー 2"/>
          <p:cNvSpPr>
            <a:spLocks noGrp="1"/>
          </p:cNvSpPr>
          <p:nvPr>
            <p:ph idx="1"/>
          </p:nvPr>
        </p:nvSpPr>
        <p:spPr>
          <a:xfrm>
            <a:off x="504000" y="4365105"/>
            <a:ext cx="8136000" cy="1728192"/>
          </a:xfrm>
          <a:ln w="28575">
            <a:solidFill>
              <a:srgbClr val="C00000"/>
            </a:solidFill>
          </a:ln>
        </p:spPr>
        <p:txBody>
          <a:bodyPr lIns="360000" tIns="108000" rIns="360000" bIns="108000">
            <a:normAutofit/>
          </a:bodyPr>
          <a:lstStyle/>
          <a:p>
            <a:pPr algn="just">
              <a:buFont typeface="Wingdings" panose="05000000000000000000" pitchFamily="2" charset="2"/>
              <a:buChar char="u"/>
            </a:pPr>
            <a:r>
              <a:rPr lang="ja-JP" altLang="en-US" sz="2200" dirty="0" smtClean="0"/>
              <a:t>親も子も高齢化しており当事者たちだけでは解決できない</a:t>
            </a:r>
            <a:endParaRPr lang="en-US" altLang="ja-JP" sz="2200" dirty="0" smtClean="0"/>
          </a:p>
          <a:p>
            <a:pPr algn="just">
              <a:buFont typeface="Wingdings" panose="05000000000000000000" pitchFamily="2" charset="2"/>
              <a:buChar char="u"/>
            </a:pPr>
            <a:r>
              <a:rPr lang="ja-JP" altLang="en-US" sz="2200" dirty="0" smtClean="0"/>
              <a:t>本来ならば親のキーパーソンとなるべき子は、これまでの</a:t>
            </a:r>
            <a:r>
              <a:rPr lang="en-US" altLang="ja-JP" sz="2200" dirty="0" smtClean="0"/>
              <a:t/>
            </a:r>
            <a:br>
              <a:rPr lang="en-US" altLang="ja-JP" sz="2200" dirty="0" smtClean="0"/>
            </a:br>
            <a:r>
              <a:rPr lang="ja-JP" altLang="en-US" sz="2200" dirty="0" smtClean="0"/>
              <a:t>生活の中で他者を頼ったり社会資源を利用した経験がないため、サービス導入がうまくいかない</a:t>
            </a:r>
            <a:endParaRPr lang="ja-JP" altLang="en-US" sz="2200" dirty="0"/>
          </a:p>
          <a:p>
            <a:pPr algn="just">
              <a:buFont typeface="Wingdings" panose="05000000000000000000" pitchFamily="2" charset="2"/>
              <a:buChar char="u"/>
            </a:pPr>
            <a:endParaRPr kumimoji="1" lang="ja-JP" altLang="en-US" sz="2200" dirty="0"/>
          </a:p>
        </p:txBody>
      </p:sp>
      <p:sp>
        <p:nvSpPr>
          <p:cNvPr id="3" name="スライド番号プレースホルダー 2"/>
          <p:cNvSpPr>
            <a:spLocks noGrp="1"/>
          </p:cNvSpPr>
          <p:nvPr>
            <p:ph type="sldNum" sz="quarter" idx="12"/>
          </p:nvPr>
        </p:nvSpPr>
        <p:spPr>
          <a:xfrm>
            <a:off x="6758880" y="6356350"/>
            <a:ext cx="2133600" cy="365125"/>
          </a:xfrm>
        </p:spPr>
        <p:txBody>
          <a:bodyPr/>
          <a:lstStyle/>
          <a:p>
            <a:fld id="{549A7C03-07D1-46F7-A07E-D41409941C74}"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23</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23148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bg/>
                                          </p:spTgt>
                                        </p:tgtEl>
                                        <p:attrNameLst>
                                          <p:attrName>style.visibility</p:attrName>
                                        </p:attrNameLst>
                                      </p:cBhvr>
                                      <p:to>
                                        <p:strVal val="visible"/>
                                      </p:to>
                                    </p:set>
                                    <p:anim calcmode="lin" valueType="num">
                                      <p:cBhvr additive="base">
                                        <p:cTn id="29"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 calcmode="lin" valueType="num">
                                      <p:cBhvr additive="base">
                                        <p:cTn id="4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P spid="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15616" y="834621"/>
            <a:ext cx="7324160" cy="3184261"/>
          </a:xfrm>
        </p:spPr>
        <p:txBody>
          <a:bodyPr>
            <a:normAutofit/>
          </a:bodyPr>
          <a:lstStyle/>
          <a:p>
            <a:pPr marL="0" indent="0">
              <a:buNone/>
            </a:pPr>
            <a:endParaRPr lang="en-US" altLang="ja-JP" sz="2400" dirty="0"/>
          </a:p>
          <a:p>
            <a:pPr marL="0" indent="0">
              <a:buNone/>
            </a:pPr>
            <a:endParaRPr lang="en-US" altLang="ja-JP" sz="2400" dirty="0" smtClean="0"/>
          </a:p>
          <a:p>
            <a:pPr marL="0" indent="0">
              <a:buNone/>
            </a:pPr>
            <a:endParaRPr lang="en-US" altLang="ja-JP" sz="2400" dirty="0" smtClean="0"/>
          </a:p>
        </p:txBody>
      </p:sp>
      <p:sp>
        <p:nvSpPr>
          <p:cNvPr id="4" name="スライド番号プレースホルダー 3"/>
          <p:cNvSpPr>
            <a:spLocks noGrp="1"/>
          </p:cNvSpPr>
          <p:nvPr>
            <p:ph type="sldNum" sz="quarter" idx="12"/>
          </p:nvPr>
        </p:nvSpPr>
        <p:spPr>
          <a:xfrm>
            <a:off x="6758880" y="6304235"/>
            <a:ext cx="2133600" cy="365125"/>
          </a:xfrm>
        </p:spPr>
        <p:txBody>
          <a:bodyPr/>
          <a:lstStyle/>
          <a:p>
            <a:fld id="{735792B8-4907-4832-B6DB-FFDFB2776905}"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24</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503999" y="188640"/>
            <a:ext cx="8136000" cy="584775"/>
          </a:xfrm>
          <a:prstGeom prst="rect">
            <a:avLst/>
          </a:prstGeom>
          <a:noFill/>
          <a:ln>
            <a:solidFill>
              <a:schemeClr val="tx1"/>
            </a:solidFill>
          </a:ln>
        </p:spPr>
        <p:txBody>
          <a:bodyPr wrap="square" rtlCol="0">
            <a:spAutoFit/>
          </a:bodyPr>
          <a:lstStyle/>
          <a:p>
            <a:r>
              <a:rPr lang="ja-JP" altLang="en-US" sz="3200" dirty="0" smtClean="0">
                <a:solidFill>
                  <a:prstClr val="black"/>
                </a:solidFill>
              </a:rPr>
              <a:t>（１）地域</a:t>
            </a:r>
            <a:r>
              <a:rPr lang="ja-JP" altLang="en-US" sz="3200" dirty="0">
                <a:solidFill>
                  <a:prstClr val="black"/>
                </a:solidFill>
              </a:rPr>
              <a:t>包括センター職員の悩みは・・・</a:t>
            </a:r>
          </a:p>
        </p:txBody>
      </p:sp>
      <p:sp>
        <p:nvSpPr>
          <p:cNvPr id="10" name="角丸四角形吹き出し 9"/>
          <p:cNvSpPr/>
          <p:nvPr/>
        </p:nvSpPr>
        <p:spPr>
          <a:xfrm>
            <a:off x="1437082" y="917368"/>
            <a:ext cx="5760000" cy="792000"/>
          </a:xfrm>
          <a:prstGeom prst="wedgeRoundRectCallout">
            <a:avLst>
              <a:gd name="adj1" fmla="val -55707"/>
              <a:gd name="adj2" fmla="val 51786"/>
              <a:gd name="adj3" fmla="val 16667"/>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ctr"/>
            <a:r>
              <a:rPr lang="ja-JP" altLang="en-US" dirty="0">
                <a:solidFill>
                  <a:srgbClr val="0070C0"/>
                </a:solidFill>
              </a:rPr>
              <a:t>お母さんの徘徊がひどくて大変ですね</a:t>
            </a:r>
            <a:r>
              <a:rPr lang="ja-JP" altLang="en-US" dirty="0" smtClean="0">
                <a:solidFill>
                  <a:srgbClr val="0070C0"/>
                </a:solidFill>
              </a:rPr>
              <a:t>。</a:t>
            </a:r>
            <a:r>
              <a:rPr lang="en-US" altLang="ja-JP" dirty="0" smtClean="0">
                <a:solidFill>
                  <a:srgbClr val="0070C0"/>
                </a:solidFill>
              </a:rPr>
              <a:t/>
            </a:r>
            <a:br>
              <a:rPr lang="en-US" altLang="ja-JP" dirty="0" smtClean="0">
                <a:solidFill>
                  <a:srgbClr val="0070C0"/>
                </a:solidFill>
              </a:rPr>
            </a:br>
            <a:r>
              <a:rPr lang="ja-JP" altLang="en-US" dirty="0" smtClean="0">
                <a:solidFill>
                  <a:srgbClr val="0070C0"/>
                </a:solidFill>
              </a:rPr>
              <a:t>何</a:t>
            </a:r>
            <a:r>
              <a:rPr lang="ja-JP" altLang="en-US" dirty="0">
                <a:solidFill>
                  <a:srgbClr val="0070C0"/>
                </a:solidFill>
              </a:rPr>
              <a:t>か他にも困っていることはないですか？</a:t>
            </a:r>
            <a:endParaRPr lang="en-US" altLang="ja-JP" dirty="0">
              <a:solidFill>
                <a:srgbClr val="0070C0"/>
              </a:solidFill>
            </a:endParaRPr>
          </a:p>
        </p:txBody>
      </p:sp>
      <p:pic>
        <p:nvPicPr>
          <p:cNvPr id="14"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3" y="1969726"/>
            <a:ext cx="1330980" cy="2470497"/>
          </a:xfrm>
          <a:prstGeom prst="rect">
            <a:avLst/>
          </a:prstGeom>
        </p:spPr>
      </p:pic>
      <p:pic>
        <p:nvPicPr>
          <p:cNvPr id="16" name="コンテンツ プレースホルダー 3"/>
          <p:cNvPicPr>
            <a:picLocks noChangeAspect="1"/>
          </p:cNvPicPr>
          <p:nvPr/>
        </p:nvPicPr>
        <p:blipFill rotWithShape="1">
          <a:blip r:embed="rId2" cstate="print">
            <a:extLst>
              <a:ext uri="{28A0092B-C50C-407E-A947-70E740481C1C}">
                <a14:useLocalDpi xmlns:a14="http://schemas.microsoft.com/office/drawing/2010/main" val="0"/>
              </a:ext>
            </a:extLst>
          </a:blip>
          <a:srcRect b="44620"/>
          <a:stretch/>
        </p:blipFill>
        <p:spPr>
          <a:xfrm>
            <a:off x="-2884" y="5127147"/>
            <a:ext cx="1394998" cy="1368152"/>
          </a:xfrm>
          <a:prstGeom prst="rect">
            <a:avLst/>
          </a:prstGeom>
        </p:spPr>
      </p:pic>
      <p:sp>
        <p:nvSpPr>
          <p:cNvPr id="17" name="円/楕円 16"/>
          <p:cNvSpPr/>
          <p:nvPr/>
        </p:nvSpPr>
        <p:spPr>
          <a:xfrm>
            <a:off x="1257968" y="5661248"/>
            <a:ext cx="6120000" cy="10081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dirty="0" smtClean="0">
                <a:solidFill>
                  <a:schemeClr val="tx1"/>
                </a:solidFill>
              </a:rPr>
              <a:t>Ｇさん</a:t>
            </a:r>
            <a:r>
              <a:rPr lang="ja-JP" altLang="en-US" dirty="0">
                <a:solidFill>
                  <a:schemeClr val="tx1"/>
                </a:solidFill>
              </a:rPr>
              <a:t>は現状に困っている様子もない</a:t>
            </a:r>
            <a:endParaRPr lang="en-US" altLang="ja-JP" dirty="0">
              <a:solidFill>
                <a:schemeClr val="tx1"/>
              </a:solidFill>
            </a:endParaRPr>
          </a:p>
          <a:p>
            <a:pPr algn="ctr"/>
            <a:r>
              <a:rPr lang="ja-JP" altLang="en-US" dirty="0">
                <a:solidFill>
                  <a:schemeClr val="tx1"/>
                </a:solidFill>
              </a:rPr>
              <a:t>私はどう対応したらよいですか？</a:t>
            </a:r>
            <a:endParaRPr lang="en-US" altLang="ja-JP" dirty="0">
              <a:solidFill>
                <a:schemeClr val="tx1"/>
              </a:solidFill>
            </a:endParaRPr>
          </a:p>
        </p:txBody>
      </p:sp>
      <p:sp>
        <p:nvSpPr>
          <p:cNvPr id="2" name="角丸四角形吹き出し 1"/>
          <p:cNvSpPr/>
          <p:nvPr/>
        </p:nvSpPr>
        <p:spPr>
          <a:xfrm>
            <a:off x="1446990" y="1853472"/>
            <a:ext cx="5760000" cy="720000"/>
          </a:xfrm>
          <a:prstGeom prst="wedgeRoundRectCallout">
            <a:avLst>
              <a:gd name="adj1" fmla="val 55418"/>
              <a:gd name="adj2" fmla="val -6923"/>
              <a:gd name="adj3" fmla="val 16667"/>
            </a:avLst>
          </a:prstGeom>
          <a:ln w="31750">
            <a:solidFill>
              <a:srgbClr val="C00000"/>
            </a:solidFill>
          </a:ln>
        </p:spPr>
        <p:style>
          <a:lnRef idx="2">
            <a:schemeClr val="dk1"/>
          </a:lnRef>
          <a:fillRef idx="1">
            <a:schemeClr val="lt1"/>
          </a:fillRef>
          <a:effectRef idx="0">
            <a:schemeClr val="dk1"/>
          </a:effectRef>
          <a:fontRef idx="minor">
            <a:schemeClr val="dk1"/>
          </a:fontRef>
        </p:style>
        <p:txBody>
          <a:bodyPr lIns="180000" tIns="36000" rIns="180000" bIns="36000" rtlCol="0" anchor="ctr"/>
          <a:lstStyle/>
          <a:p>
            <a:pPr algn="ctr"/>
            <a:r>
              <a:rPr lang="ja-JP" altLang="en-US" sz="2000">
                <a:solidFill>
                  <a:prstClr val="black"/>
                </a:solidFill>
              </a:rPr>
              <a:t>別に何も・・・</a:t>
            </a:r>
            <a:endParaRPr lang="ja-JP" altLang="en-US" sz="2000" dirty="0">
              <a:solidFill>
                <a:prstClr val="black"/>
              </a:solidFill>
            </a:endParaRPr>
          </a:p>
        </p:txBody>
      </p:sp>
      <p:sp>
        <p:nvSpPr>
          <p:cNvPr id="11" name="角丸四角形吹き出し 10"/>
          <p:cNvSpPr/>
          <p:nvPr/>
        </p:nvSpPr>
        <p:spPr>
          <a:xfrm>
            <a:off x="1389517" y="4697880"/>
            <a:ext cx="5918787" cy="828000"/>
          </a:xfrm>
          <a:prstGeom prst="wedgeRoundRectCallout">
            <a:avLst>
              <a:gd name="adj1" fmla="val 54890"/>
              <a:gd name="adj2" fmla="val 28895"/>
              <a:gd name="adj3" fmla="val 16667"/>
            </a:avLst>
          </a:prstGeom>
          <a:ln w="317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a:t>知らない人が家に入るのはちょっと・・・</a:t>
            </a:r>
            <a:endParaRPr lang="ja-JP" altLang="en-US" sz="2000"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569" y="2253999"/>
            <a:ext cx="1142858" cy="121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569" y="4365257"/>
            <a:ext cx="1142858" cy="121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円/楕円 22"/>
          <p:cNvSpPr/>
          <p:nvPr/>
        </p:nvSpPr>
        <p:spPr>
          <a:xfrm>
            <a:off x="1288910" y="2645560"/>
            <a:ext cx="6120000" cy="10081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a:solidFill>
                  <a:schemeClr val="tx1"/>
                </a:solidFill>
              </a:rPr>
              <a:t>家の中もぐちゃぐちゃで食事もまともに摂れていない様子</a:t>
            </a:r>
            <a:endParaRPr lang="en-US" altLang="ja-JP" dirty="0">
              <a:solidFill>
                <a:schemeClr val="tx1"/>
              </a:solidFill>
            </a:endParaRPr>
          </a:p>
        </p:txBody>
      </p:sp>
      <p:sp>
        <p:nvSpPr>
          <p:cNvPr id="24" name="角丸四角形吹き出し 23"/>
          <p:cNvSpPr/>
          <p:nvPr/>
        </p:nvSpPr>
        <p:spPr>
          <a:xfrm>
            <a:off x="1468401" y="3756478"/>
            <a:ext cx="5760000" cy="792000"/>
          </a:xfrm>
          <a:prstGeom prst="wedgeRoundRectCallout">
            <a:avLst>
              <a:gd name="adj1" fmla="val -56463"/>
              <a:gd name="adj2" fmla="val -53773"/>
              <a:gd name="adj3" fmla="val 16667"/>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ctr"/>
            <a:r>
              <a:rPr lang="ja-JP" altLang="en-US" dirty="0">
                <a:solidFill>
                  <a:srgbClr val="0070C0"/>
                </a:solidFill>
              </a:rPr>
              <a:t>お母さんのお食事の準備</a:t>
            </a:r>
            <a:r>
              <a:rPr lang="ja-JP" altLang="en-US" dirty="0" smtClean="0">
                <a:solidFill>
                  <a:srgbClr val="0070C0"/>
                </a:solidFill>
              </a:rPr>
              <a:t>に、</a:t>
            </a:r>
            <a:r>
              <a:rPr lang="en-US" altLang="ja-JP" dirty="0" smtClean="0">
                <a:solidFill>
                  <a:srgbClr val="0070C0"/>
                </a:solidFill>
              </a:rPr>
              <a:t/>
            </a:r>
            <a:br>
              <a:rPr lang="en-US" altLang="ja-JP" dirty="0" smtClean="0">
                <a:solidFill>
                  <a:srgbClr val="0070C0"/>
                </a:solidFill>
              </a:rPr>
            </a:br>
            <a:r>
              <a:rPr lang="ja-JP" altLang="en-US" dirty="0" smtClean="0">
                <a:solidFill>
                  <a:srgbClr val="0070C0"/>
                </a:solidFill>
              </a:rPr>
              <a:t>ヘルパー</a:t>
            </a:r>
            <a:r>
              <a:rPr lang="ja-JP" altLang="en-US" dirty="0">
                <a:solidFill>
                  <a:srgbClr val="0070C0"/>
                </a:solidFill>
              </a:rPr>
              <a:t>が入ってもいいですか？</a:t>
            </a:r>
            <a:endParaRPr lang="en-US" altLang="ja-JP" dirty="0">
              <a:solidFill>
                <a:srgbClr val="0070C0"/>
              </a:solidFill>
            </a:endParaRPr>
          </a:p>
        </p:txBody>
      </p:sp>
      <p:sp>
        <p:nvSpPr>
          <p:cNvPr id="18" name="テキスト ボックス 17"/>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985653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8339" y="980728"/>
            <a:ext cx="8807322" cy="5740746"/>
          </a:xfrm>
          <a:ln>
            <a:noFill/>
          </a:ln>
        </p:spPr>
        <p:txBody>
          <a:bodyPr>
            <a:normAutofit/>
          </a:bodyPr>
          <a:lstStyle/>
          <a:p>
            <a:pPr marL="0" indent="0">
              <a:buNone/>
            </a:pPr>
            <a:r>
              <a:rPr lang="ja-JP" altLang="en-US" sz="2400" dirty="0" smtClean="0"/>
              <a:t>　</a:t>
            </a:r>
            <a:r>
              <a:rPr lang="ja-JP" altLang="en-US" sz="2400" dirty="0"/>
              <a:t> </a:t>
            </a:r>
            <a:r>
              <a:rPr lang="ja-JP" altLang="en-US" sz="2000" b="1" dirty="0" smtClean="0"/>
              <a:t>そんな時の対応について</a:t>
            </a:r>
            <a:endParaRPr lang="en-US" altLang="ja-JP" sz="2000" b="1" dirty="0"/>
          </a:p>
          <a:p>
            <a:pPr marL="0" indent="0">
              <a:buNone/>
            </a:pPr>
            <a:r>
              <a:rPr lang="ja-JP" altLang="en-US" sz="2400" dirty="0" smtClean="0"/>
              <a:t>　　　　</a:t>
            </a:r>
            <a:endParaRPr lang="en-US" altLang="ja-JP" sz="2400" dirty="0" smtClean="0"/>
          </a:p>
          <a:p>
            <a:pPr marL="0" indent="0">
              <a:buNone/>
            </a:pPr>
            <a:r>
              <a:rPr lang="ja-JP" altLang="en-US" sz="2400" dirty="0" smtClean="0"/>
              <a:t>　　　　　　　　　　　　　　　　　　　　　　　</a:t>
            </a:r>
            <a:endParaRPr lang="en-US" altLang="ja-JP" sz="2000" dirty="0" smtClean="0"/>
          </a:p>
          <a:p>
            <a:pPr marL="0" indent="0">
              <a:buNone/>
            </a:pPr>
            <a:r>
              <a:rPr lang="ja-JP" altLang="en-US" sz="2000" dirty="0" smtClean="0"/>
              <a:t>　</a:t>
            </a:r>
            <a:endParaRPr lang="en-US" altLang="ja-JP" sz="1400" dirty="0"/>
          </a:p>
          <a:p>
            <a:pPr marL="0" indent="0">
              <a:buNone/>
            </a:pPr>
            <a:r>
              <a:rPr lang="ja-JP" altLang="en-US" sz="1400" dirty="0" smtClean="0"/>
              <a:t>　　　　　　　　　　　　　　　　　　　　　　　　　　　　　　　　　　　　　　　　</a:t>
            </a:r>
            <a:endParaRPr lang="en-US" altLang="ja-JP" sz="1400" dirty="0" smtClean="0"/>
          </a:p>
          <a:p>
            <a:pPr marL="0" indent="0">
              <a:buNone/>
            </a:pPr>
            <a:endParaRPr lang="en-US" altLang="ja-JP" sz="1400" dirty="0"/>
          </a:p>
          <a:p>
            <a:pPr marL="0" indent="0">
              <a:buNone/>
            </a:pPr>
            <a:endParaRPr lang="en-US" altLang="ja-JP" sz="1400" dirty="0" smtClean="0"/>
          </a:p>
          <a:p>
            <a:pPr marL="0" indent="0">
              <a:buNone/>
            </a:pPr>
            <a:endParaRPr kumimoji="1" lang="en-US" altLang="ja-JP" sz="2400" dirty="0"/>
          </a:p>
          <a:p>
            <a:pPr marL="0" indent="0">
              <a:buNone/>
            </a:pPr>
            <a:r>
              <a:rPr lang="ja-JP" altLang="en-US" sz="2400" dirty="0" smtClean="0"/>
              <a:t>　　</a:t>
            </a:r>
            <a:endParaRPr kumimoji="1" lang="en-US" altLang="ja-JP" sz="2400" dirty="0" smtClean="0"/>
          </a:p>
        </p:txBody>
      </p:sp>
      <p:sp>
        <p:nvSpPr>
          <p:cNvPr id="4" name="スライド番号プレースホルダー 3"/>
          <p:cNvSpPr>
            <a:spLocks noGrp="1"/>
          </p:cNvSpPr>
          <p:nvPr>
            <p:ph type="sldNum" sz="quarter" idx="12"/>
          </p:nvPr>
        </p:nvSpPr>
        <p:spPr>
          <a:xfrm>
            <a:off x="6758880" y="6356350"/>
            <a:ext cx="2133600" cy="365125"/>
          </a:xfrm>
        </p:spPr>
        <p:txBody>
          <a:bodyPr/>
          <a:lstStyle/>
          <a:p>
            <a:fld id="{735792B8-4907-4832-B6DB-FFDFB2776905}"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25</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円/楕円 4"/>
          <p:cNvSpPr/>
          <p:nvPr/>
        </p:nvSpPr>
        <p:spPr>
          <a:xfrm>
            <a:off x="1835696" y="4767027"/>
            <a:ext cx="6644211" cy="1810515"/>
          </a:xfrm>
          <a:prstGeom prst="ellipse">
            <a:avLst/>
          </a:prstGeom>
          <a:ln>
            <a:solidFill>
              <a:srgbClr val="002060"/>
            </a:solidFill>
          </a:ln>
        </p:spPr>
        <p:style>
          <a:lnRef idx="2">
            <a:schemeClr val="dk1"/>
          </a:lnRef>
          <a:fillRef idx="1">
            <a:schemeClr val="lt1"/>
          </a:fillRef>
          <a:effectRef idx="0">
            <a:schemeClr val="dk1"/>
          </a:effectRef>
          <a:fontRef idx="minor">
            <a:schemeClr val="dk1"/>
          </a:fontRef>
        </p:style>
        <p:txBody>
          <a:bodyPr lIns="0" tIns="288000" rIns="0" bIns="0" rtlCol="0" anchor="ctr"/>
          <a:lstStyle/>
          <a:p>
            <a:pPr marL="285750" indent="-285750">
              <a:buFont typeface="Wingdings" panose="05000000000000000000" pitchFamily="2" charset="2"/>
              <a:buChar char="u"/>
            </a:pPr>
            <a:r>
              <a:rPr lang="ja-JP" altLang="en-US" sz="1600" dirty="0">
                <a:solidFill>
                  <a:prstClr val="black"/>
                </a:solidFill>
                <a:latin typeface="HG丸ｺﾞｼｯｸM-PRO" panose="020F0600000000000000" pitchFamily="50" charset="-128"/>
                <a:ea typeface="HG丸ｺﾞｼｯｸM-PRO" panose="020F0600000000000000" pitchFamily="50" charset="-128"/>
              </a:rPr>
              <a:t>訪問を重ねて信頼関係を作り</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、Ｇさん</a:t>
            </a:r>
            <a:r>
              <a:rPr lang="ja-JP" altLang="en-US" sz="1600" dirty="0">
                <a:solidFill>
                  <a:prstClr val="black"/>
                </a:solidFill>
                <a:latin typeface="HG丸ｺﾞｼｯｸM-PRO" panose="020F0600000000000000" pitchFamily="50" charset="-128"/>
                <a:ea typeface="HG丸ｺﾞｼｯｸM-PRO" panose="020F0600000000000000" pitchFamily="50" charset="-128"/>
              </a:rPr>
              <a:t>が生活で困っていること</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を少し</a:t>
            </a:r>
            <a:r>
              <a:rPr lang="ja-JP" altLang="en-US" sz="1600" dirty="0">
                <a:solidFill>
                  <a:prstClr val="black"/>
                </a:solidFill>
                <a:latin typeface="HG丸ｺﾞｼｯｸM-PRO" panose="020F0600000000000000" pitchFamily="50" charset="-128"/>
                <a:ea typeface="HG丸ｺﾞｼｯｸM-PRO" panose="020F0600000000000000" pitchFamily="50" charset="-128"/>
              </a:rPr>
              <a:t>ずつ解決して</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いきます</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marL="285750" indent="-285750">
              <a:spcBef>
                <a:spcPts val="1200"/>
              </a:spcBef>
              <a:buFont typeface="Wingdings" panose="05000000000000000000" pitchFamily="2" charset="2"/>
              <a:buChar char="u"/>
            </a:pPr>
            <a:r>
              <a:rPr lang="ja-JP" altLang="en-US" sz="1600" dirty="0">
                <a:solidFill>
                  <a:prstClr val="black"/>
                </a:solidFill>
                <a:latin typeface="HG丸ｺﾞｼｯｸM-PRO" panose="020F0600000000000000" pitchFamily="50" charset="-128"/>
                <a:ea typeface="HG丸ｺﾞｼｯｸM-PRO" panose="020F0600000000000000" pitchFamily="50" charset="-128"/>
              </a:rPr>
              <a:t>お母さんの支援で</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は、Ｇさん</a:t>
            </a:r>
            <a:r>
              <a:rPr lang="ja-JP" altLang="en-US" sz="1600" dirty="0">
                <a:solidFill>
                  <a:prstClr val="black"/>
                </a:solidFill>
                <a:latin typeface="HG丸ｺﾞｼｯｸM-PRO" panose="020F0600000000000000" pitchFamily="50" charset="-128"/>
                <a:ea typeface="HG丸ｺﾞｼｯｸM-PRO" panose="020F0600000000000000" pitchFamily="50" charset="-128"/>
              </a:rPr>
              <a:t>の生活に影響を及ぼさない範囲でサービス導入をして</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いきます</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540000" y="252000"/>
            <a:ext cx="8136000" cy="584775"/>
          </a:xfrm>
          <a:prstGeom prst="rect">
            <a:avLst/>
          </a:prstGeom>
          <a:noFill/>
          <a:ln>
            <a:solidFill>
              <a:schemeClr val="tx1"/>
            </a:solidFill>
          </a:ln>
        </p:spPr>
        <p:txBody>
          <a:bodyPr wrap="square" rtlCol="0">
            <a:spAutoFit/>
          </a:bodyPr>
          <a:lstStyle/>
          <a:p>
            <a:r>
              <a:rPr lang="ja-JP" altLang="en-US" sz="3200" dirty="0" smtClean="0">
                <a:solidFill>
                  <a:prstClr val="black"/>
                </a:solidFill>
              </a:rPr>
              <a:t>（２）相談</a:t>
            </a:r>
            <a:r>
              <a:rPr lang="ja-JP" altLang="en-US" sz="3200" dirty="0">
                <a:solidFill>
                  <a:prstClr val="black"/>
                </a:solidFill>
              </a:rPr>
              <a:t>支援専門員からの助言</a:t>
            </a:r>
          </a:p>
        </p:txBody>
      </p:sp>
      <p:sp>
        <p:nvSpPr>
          <p:cNvPr id="9" name="正方形/長方形 8"/>
          <p:cNvSpPr/>
          <p:nvPr/>
        </p:nvSpPr>
        <p:spPr>
          <a:xfrm>
            <a:off x="540000" y="1468345"/>
            <a:ext cx="8135999" cy="315472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80000" tIns="36000" rIns="360000" bIns="36000" rtlCol="0" anchor="ctr"/>
          <a:lstStyle/>
          <a:p>
            <a:pPr marL="342900" lvl="0" indent="-342900" algn="just">
              <a:spcBef>
                <a:spcPct val="20000"/>
              </a:spcBef>
              <a:buFont typeface="Wingdings" panose="05000000000000000000" pitchFamily="2" charset="2"/>
              <a:buChar char="u"/>
            </a:pPr>
            <a:r>
              <a:rPr lang="ja-JP" altLang="en-US" sz="2100" dirty="0" smtClean="0">
                <a:solidFill>
                  <a:prstClr val="black"/>
                </a:solidFill>
              </a:rPr>
              <a:t>Ｇさん</a:t>
            </a:r>
            <a:r>
              <a:rPr lang="ja-JP" altLang="en-US" sz="2100" dirty="0">
                <a:solidFill>
                  <a:prstClr val="black"/>
                </a:solidFill>
              </a:rPr>
              <a:t>にとっては母親の変化に戸惑いつつも、</a:t>
            </a:r>
            <a:r>
              <a:rPr lang="ja-JP" altLang="en-US" sz="2100" dirty="0" smtClean="0">
                <a:solidFill>
                  <a:prstClr val="black"/>
                </a:solidFill>
              </a:rPr>
              <a:t>どう</a:t>
            </a:r>
            <a:r>
              <a:rPr lang="en-US" altLang="ja-JP" sz="2100" dirty="0" smtClean="0">
                <a:solidFill>
                  <a:prstClr val="black"/>
                </a:solidFill>
              </a:rPr>
              <a:t/>
            </a:r>
            <a:br>
              <a:rPr lang="en-US" altLang="ja-JP" sz="2100" dirty="0" smtClean="0">
                <a:solidFill>
                  <a:prstClr val="black"/>
                </a:solidFill>
              </a:rPr>
            </a:br>
            <a:r>
              <a:rPr lang="ja-JP" altLang="en-US" sz="2100" dirty="0" smtClean="0">
                <a:solidFill>
                  <a:prstClr val="black"/>
                </a:solidFill>
              </a:rPr>
              <a:t>対応</a:t>
            </a:r>
            <a:r>
              <a:rPr lang="ja-JP" altLang="en-US" sz="2100" dirty="0">
                <a:solidFill>
                  <a:prstClr val="black"/>
                </a:solidFill>
              </a:rPr>
              <a:t>してよいかわからない状況です。これまで家族以外の人と接触したことがない</a:t>
            </a:r>
            <a:r>
              <a:rPr lang="ja-JP" altLang="en-US" sz="2100" dirty="0" smtClean="0">
                <a:solidFill>
                  <a:prstClr val="black"/>
                </a:solidFill>
              </a:rPr>
              <a:t>ため、他者</a:t>
            </a:r>
            <a:r>
              <a:rPr lang="ja-JP" altLang="en-US" sz="2100" dirty="0">
                <a:solidFill>
                  <a:prstClr val="black"/>
                </a:solidFill>
              </a:rPr>
              <a:t>との接触時は極度の緊張状態になります。まず</a:t>
            </a:r>
            <a:r>
              <a:rPr lang="ja-JP" altLang="en-US" sz="2100" dirty="0" smtClean="0">
                <a:solidFill>
                  <a:prstClr val="black"/>
                </a:solidFill>
              </a:rPr>
              <a:t>は、Ｇさん</a:t>
            </a:r>
            <a:r>
              <a:rPr lang="ja-JP" altLang="en-US" sz="2100" dirty="0">
                <a:solidFill>
                  <a:prstClr val="black"/>
                </a:solidFill>
              </a:rPr>
              <a:t>との信頼関係を構築することを意識</a:t>
            </a:r>
            <a:r>
              <a:rPr lang="ja-JP" altLang="en-US" sz="2100" dirty="0" smtClean="0">
                <a:solidFill>
                  <a:prstClr val="black"/>
                </a:solidFill>
              </a:rPr>
              <a:t>しましょう</a:t>
            </a:r>
            <a:endParaRPr lang="ja-JP" altLang="en-US" sz="2100" dirty="0">
              <a:solidFill>
                <a:prstClr val="black"/>
              </a:solidFill>
            </a:endParaRPr>
          </a:p>
          <a:p>
            <a:pPr marL="342900" lvl="0" indent="-342900" algn="just">
              <a:spcBef>
                <a:spcPct val="20000"/>
              </a:spcBef>
              <a:buFont typeface="Wingdings" panose="05000000000000000000" pitchFamily="2" charset="2"/>
              <a:buChar char="u"/>
            </a:pPr>
            <a:r>
              <a:rPr lang="ja-JP" altLang="en-US" sz="2100" dirty="0" smtClean="0">
                <a:solidFill>
                  <a:prstClr val="black"/>
                </a:solidFill>
              </a:rPr>
              <a:t>可能</a:t>
            </a:r>
            <a:r>
              <a:rPr lang="ja-JP" altLang="en-US" sz="2100" dirty="0">
                <a:solidFill>
                  <a:prstClr val="black"/>
                </a:solidFill>
              </a:rPr>
              <a:t>で</a:t>
            </a:r>
            <a:r>
              <a:rPr lang="ja-JP" altLang="en-US" sz="2100" dirty="0" smtClean="0">
                <a:solidFill>
                  <a:prstClr val="black"/>
                </a:solidFill>
              </a:rPr>
              <a:t>あれば、Ｇさん</a:t>
            </a:r>
            <a:r>
              <a:rPr lang="ja-JP" altLang="en-US" sz="2100" dirty="0">
                <a:solidFill>
                  <a:prstClr val="black"/>
                </a:solidFill>
              </a:rPr>
              <a:t>のクリニックと連携をとって、どれくらい対処できる力があるの</a:t>
            </a:r>
            <a:r>
              <a:rPr lang="ja-JP" altLang="en-US" sz="2100" dirty="0" smtClean="0">
                <a:solidFill>
                  <a:prstClr val="black"/>
                </a:solidFill>
              </a:rPr>
              <a:t>か、主治医</a:t>
            </a:r>
            <a:r>
              <a:rPr lang="ja-JP" altLang="en-US" sz="2100" dirty="0">
                <a:solidFill>
                  <a:prstClr val="black"/>
                </a:solidFill>
              </a:rPr>
              <a:t>の見解を確認しましょう</a:t>
            </a:r>
            <a:r>
              <a:rPr lang="ja-JP" altLang="en-US" sz="2100" dirty="0" smtClean="0">
                <a:solidFill>
                  <a:prstClr val="black"/>
                </a:solidFill>
              </a:rPr>
              <a:t>。Ｇさん</a:t>
            </a:r>
            <a:r>
              <a:rPr lang="ja-JP" altLang="en-US" sz="2100" dirty="0">
                <a:solidFill>
                  <a:prstClr val="black"/>
                </a:solidFill>
              </a:rPr>
              <a:t>一人で全て対処できないようであれば支援が必要</a:t>
            </a:r>
            <a:r>
              <a:rPr lang="ja-JP" altLang="en-US" sz="2100" dirty="0" smtClean="0">
                <a:solidFill>
                  <a:prstClr val="black"/>
                </a:solidFill>
              </a:rPr>
              <a:t>です</a:t>
            </a:r>
            <a:endParaRPr lang="ja-JP" altLang="en-US" sz="2100" dirty="0">
              <a:solidFill>
                <a:prstClr val="black"/>
              </a:solidFill>
            </a:endParaRPr>
          </a:p>
        </p:txBody>
      </p:sp>
      <p:pic>
        <p:nvPicPr>
          <p:cNvPr id="23" name="コンテンツ プレースホルダー 3"/>
          <p:cNvPicPr>
            <a:picLocks noChangeAspect="1"/>
          </p:cNvPicPr>
          <p:nvPr/>
        </p:nvPicPr>
        <p:blipFill rotWithShape="1">
          <a:blip r:embed="rId2" cstate="print">
            <a:extLst>
              <a:ext uri="{28A0092B-C50C-407E-A947-70E740481C1C}">
                <a14:useLocalDpi xmlns:a14="http://schemas.microsoft.com/office/drawing/2010/main" val="0"/>
              </a:ext>
            </a:extLst>
          </a:blip>
          <a:srcRect b="44620"/>
          <a:stretch/>
        </p:blipFill>
        <p:spPr>
          <a:xfrm>
            <a:off x="275401" y="4767026"/>
            <a:ext cx="1649324" cy="1698346"/>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19881" t="1702" r="21554" b="41599"/>
          <a:stretch/>
        </p:blipFill>
        <p:spPr>
          <a:xfrm>
            <a:off x="540000" y="2318408"/>
            <a:ext cx="1120126" cy="1728186"/>
          </a:xfrm>
          <a:prstGeom prst="rect">
            <a:avLst/>
          </a:prstGeom>
        </p:spPr>
      </p:pic>
      <p:sp>
        <p:nvSpPr>
          <p:cNvPr id="10" name="テキスト ボックス 9"/>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139761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p:cNvSpPr txBox="1">
            <a:spLocks/>
          </p:cNvSpPr>
          <p:nvPr/>
        </p:nvSpPr>
        <p:spPr>
          <a:xfrm>
            <a:off x="504000" y="944756"/>
            <a:ext cx="8136000" cy="2446368"/>
          </a:xfrm>
          <a:prstGeom prst="rect">
            <a:avLst/>
          </a:prstGeom>
          <a:ln w="31750">
            <a:solidFill>
              <a:schemeClr val="accent2"/>
            </a:solidFill>
          </a:ln>
        </p:spPr>
        <p:txBody>
          <a:bodyPr vert="horz" lIns="1440000" tIns="72000" rIns="360000" bIns="7200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2000" dirty="0" smtClean="0">
                <a:solidFill>
                  <a:prstClr val="black"/>
                </a:solidFill>
              </a:rPr>
              <a:t>　</a:t>
            </a:r>
            <a:r>
              <a:rPr lang="ja-JP" altLang="en-US" sz="2000" dirty="0">
                <a:solidFill>
                  <a:prstClr val="black"/>
                </a:solidFill>
              </a:rPr>
              <a:t>これまで家事の全てをしてくれていた母親の様子が変わって、食事が出てこなくて困って</a:t>
            </a:r>
            <a:r>
              <a:rPr lang="ja-JP" altLang="en-US" sz="2000" dirty="0" smtClean="0">
                <a:solidFill>
                  <a:prstClr val="black"/>
                </a:solidFill>
              </a:rPr>
              <a:t>いる。</a:t>
            </a:r>
            <a:endParaRPr lang="en-US" altLang="ja-JP" sz="2000" dirty="0" smtClean="0">
              <a:solidFill>
                <a:prstClr val="black"/>
              </a:solidFill>
            </a:endParaRPr>
          </a:p>
          <a:p>
            <a:pPr marL="0" indent="0" algn="just">
              <a:buNone/>
            </a:pPr>
            <a:r>
              <a:rPr lang="ja-JP" altLang="en-US" sz="2000" dirty="0">
                <a:solidFill>
                  <a:prstClr val="black"/>
                </a:solidFill>
              </a:rPr>
              <a:t>　</a:t>
            </a:r>
            <a:r>
              <a:rPr lang="ja-JP" altLang="en-US" sz="2000" dirty="0" smtClean="0">
                <a:solidFill>
                  <a:prstClr val="black"/>
                </a:solidFill>
              </a:rPr>
              <a:t>どこ</a:t>
            </a:r>
            <a:r>
              <a:rPr lang="ja-JP" altLang="en-US" sz="2000" dirty="0">
                <a:solidFill>
                  <a:prstClr val="black"/>
                </a:solidFill>
              </a:rPr>
              <a:t>で食事を調達したらいいのかもわからない。今までクリニックにも母親が連れていってくれていた</a:t>
            </a:r>
            <a:r>
              <a:rPr lang="ja-JP" altLang="en-US" sz="2000" dirty="0" smtClean="0">
                <a:solidFill>
                  <a:prstClr val="black"/>
                </a:solidFill>
              </a:rPr>
              <a:t>のに、次</a:t>
            </a:r>
            <a:r>
              <a:rPr lang="ja-JP" altLang="en-US" sz="2000" dirty="0">
                <a:solidFill>
                  <a:prstClr val="black"/>
                </a:solidFill>
              </a:rPr>
              <a:t>の受診がいつなのかも</a:t>
            </a:r>
            <a:r>
              <a:rPr lang="ja-JP" altLang="en-US" sz="2000" dirty="0" smtClean="0">
                <a:solidFill>
                  <a:prstClr val="black"/>
                </a:solidFill>
              </a:rPr>
              <a:t>わからない。</a:t>
            </a:r>
            <a:endParaRPr lang="en-US" altLang="ja-JP" sz="2000" dirty="0" smtClean="0">
              <a:solidFill>
                <a:prstClr val="black"/>
              </a:solidFill>
            </a:endParaRPr>
          </a:p>
          <a:p>
            <a:pPr marL="0" indent="0" algn="just">
              <a:buNone/>
            </a:pPr>
            <a:r>
              <a:rPr lang="ja-JP" altLang="en-US" sz="2000" dirty="0">
                <a:solidFill>
                  <a:prstClr val="black"/>
                </a:solidFill>
              </a:rPr>
              <a:t>　</a:t>
            </a:r>
            <a:r>
              <a:rPr lang="ja-JP" altLang="en-US" sz="2000" dirty="0" smtClean="0">
                <a:solidFill>
                  <a:prstClr val="black"/>
                </a:solidFill>
              </a:rPr>
              <a:t>長らく</a:t>
            </a:r>
            <a:r>
              <a:rPr lang="ja-JP" altLang="en-US" sz="2000" dirty="0">
                <a:solidFill>
                  <a:prstClr val="black"/>
                </a:solidFill>
              </a:rPr>
              <a:t>母親以外の人と話をしたことがないので、どう接していいか</a:t>
            </a:r>
            <a:r>
              <a:rPr lang="ja-JP" altLang="en-US" sz="2000" dirty="0" smtClean="0">
                <a:solidFill>
                  <a:prstClr val="black"/>
                </a:solidFill>
              </a:rPr>
              <a:t>わからない</a:t>
            </a:r>
            <a:endParaRPr lang="ja-JP" altLang="en-US" sz="2000" dirty="0">
              <a:solidFill>
                <a:prstClr val="black"/>
              </a:solidFill>
            </a:endParaRPr>
          </a:p>
        </p:txBody>
      </p:sp>
      <p:sp>
        <p:nvSpPr>
          <p:cNvPr id="3" name="コンテンツ プレースホルダー 2"/>
          <p:cNvSpPr>
            <a:spLocks noGrp="1"/>
          </p:cNvSpPr>
          <p:nvPr>
            <p:ph idx="1"/>
          </p:nvPr>
        </p:nvSpPr>
        <p:spPr>
          <a:xfrm>
            <a:off x="504000" y="3573015"/>
            <a:ext cx="8136000" cy="1472557"/>
          </a:xfrm>
          <a:ln w="38100">
            <a:solidFill>
              <a:schemeClr val="accent3"/>
            </a:solidFill>
          </a:ln>
        </p:spPr>
        <p:txBody>
          <a:bodyPr lIns="1440000" tIns="72000" rIns="360000" bIns="72000">
            <a:noAutofit/>
          </a:bodyPr>
          <a:lstStyle/>
          <a:p>
            <a:pPr marL="0" indent="0" algn="just">
              <a:buNone/>
            </a:pPr>
            <a:r>
              <a:rPr lang="ja-JP" altLang="en-US" sz="2000" dirty="0">
                <a:latin typeface="+mn-ea"/>
              </a:rPr>
              <a:t>　</a:t>
            </a:r>
            <a:r>
              <a:rPr lang="ja-JP" altLang="en-US" sz="2000" dirty="0" smtClean="0">
                <a:latin typeface="+mn-ea"/>
              </a:rPr>
              <a:t>Ｇさん</a:t>
            </a:r>
            <a:r>
              <a:rPr lang="ja-JP" altLang="en-US" sz="2000" dirty="0">
                <a:latin typeface="+mn-ea"/>
              </a:rPr>
              <a:t>の困っていること</a:t>
            </a:r>
            <a:r>
              <a:rPr lang="ja-JP" altLang="en-US" sz="2000" dirty="0" smtClean="0">
                <a:latin typeface="+mn-ea"/>
              </a:rPr>
              <a:t>も、一緒</a:t>
            </a:r>
            <a:r>
              <a:rPr lang="ja-JP" altLang="en-US" sz="2000" dirty="0">
                <a:latin typeface="+mn-ea"/>
              </a:rPr>
              <a:t>に</a:t>
            </a:r>
            <a:r>
              <a:rPr lang="ja-JP" altLang="en-US" sz="2000" dirty="0" smtClean="0">
                <a:latin typeface="+mn-ea"/>
              </a:rPr>
              <a:t>考えて信頼</a:t>
            </a:r>
            <a:r>
              <a:rPr lang="ja-JP" altLang="en-US" sz="2000" dirty="0">
                <a:latin typeface="+mn-ea"/>
              </a:rPr>
              <a:t>関係</a:t>
            </a:r>
            <a:r>
              <a:rPr lang="ja-JP" altLang="en-US" sz="2000" dirty="0" smtClean="0">
                <a:latin typeface="+mn-ea"/>
              </a:rPr>
              <a:t>を</a:t>
            </a:r>
            <a:r>
              <a:rPr lang="en-US" altLang="ja-JP" sz="2000" dirty="0" smtClean="0">
                <a:latin typeface="+mn-ea"/>
              </a:rPr>
              <a:t/>
            </a:r>
            <a:br>
              <a:rPr lang="en-US" altLang="ja-JP" sz="2000" dirty="0" smtClean="0">
                <a:latin typeface="+mn-ea"/>
              </a:rPr>
            </a:br>
            <a:r>
              <a:rPr lang="ja-JP" altLang="en-US" sz="2000" dirty="0" smtClean="0">
                <a:latin typeface="+mn-ea"/>
              </a:rPr>
              <a:t>作る</a:t>
            </a:r>
            <a:r>
              <a:rPr lang="ja-JP" altLang="en-US" sz="2000" dirty="0">
                <a:latin typeface="+mn-ea"/>
              </a:rPr>
              <a:t>きっかけに</a:t>
            </a:r>
            <a:r>
              <a:rPr lang="ja-JP" altLang="en-US" sz="2000" dirty="0" smtClean="0">
                <a:latin typeface="+mn-ea"/>
              </a:rPr>
              <a:t>しましょう。</a:t>
            </a:r>
            <a:endParaRPr lang="en-US" altLang="ja-JP" sz="2000" dirty="0" smtClean="0">
              <a:latin typeface="+mn-ea"/>
            </a:endParaRPr>
          </a:p>
          <a:p>
            <a:pPr marL="0" indent="0" algn="just">
              <a:buNone/>
            </a:pPr>
            <a:r>
              <a:rPr lang="ja-JP" altLang="en-US" sz="2000" dirty="0">
                <a:latin typeface="+mn-ea"/>
              </a:rPr>
              <a:t>　</a:t>
            </a:r>
            <a:r>
              <a:rPr lang="ja-JP" altLang="en-US" sz="2000" dirty="0" smtClean="0">
                <a:latin typeface="+mn-ea"/>
              </a:rPr>
              <a:t>まずは、Ｇさん</a:t>
            </a:r>
            <a:r>
              <a:rPr lang="ja-JP" altLang="en-US" sz="2000" dirty="0">
                <a:latin typeface="+mn-ea"/>
              </a:rPr>
              <a:t>のこだわりや生活リズムを崩さないようなサービス導入を</a:t>
            </a:r>
            <a:r>
              <a:rPr lang="ja-JP" altLang="en-US" sz="2000" dirty="0" smtClean="0">
                <a:latin typeface="+mn-ea"/>
              </a:rPr>
              <a:t>心がけましょう</a:t>
            </a:r>
            <a:endParaRPr lang="ja-JP" altLang="en-US" sz="2000" dirty="0">
              <a:latin typeface="+mn-ea"/>
            </a:endParaRPr>
          </a:p>
        </p:txBody>
      </p:sp>
      <p:sp>
        <p:nvSpPr>
          <p:cNvPr id="4" name="スライド番号プレースホルダー 3"/>
          <p:cNvSpPr>
            <a:spLocks noGrp="1"/>
          </p:cNvSpPr>
          <p:nvPr>
            <p:ph type="sldNum" sz="quarter" idx="12"/>
          </p:nvPr>
        </p:nvSpPr>
        <p:spPr>
          <a:xfrm>
            <a:off x="6758880" y="6356350"/>
            <a:ext cx="2133600" cy="365125"/>
          </a:xfrm>
        </p:spPr>
        <p:txBody>
          <a:bodyPr/>
          <a:lstStyle/>
          <a:p>
            <a:fld id="{735792B8-4907-4832-B6DB-FFDFB2776905}"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26</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504000" y="252000"/>
            <a:ext cx="8136000" cy="584775"/>
          </a:xfrm>
          <a:prstGeom prst="rect">
            <a:avLst/>
          </a:prstGeom>
          <a:noFill/>
          <a:ln>
            <a:solidFill>
              <a:schemeClr val="tx1"/>
            </a:solidFill>
          </a:ln>
        </p:spPr>
        <p:txBody>
          <a:bodyPr wrap="square" rtlCol="0">
            <a:spAutoFit/>
          </a:bodyPr>
          <a:lstStyle/>
          <a:p>
            <a:r>
              <a:rPr lang="ja-JP" altLang="en-US" sz="3200" dirty="0" smtClean="0">
                <a:solidFill>
                  <a:prstClr val="black"/>
                </a:solidFill>
              </a:rPr>
              <a:t>（３）Ｇさんの心の声は・</a:t>
            </a:r>
            <a:r>
              <a:rPr lang="ja-JP" altLang="en-US" sz="3200" dirty="0">
                <a:solidFill>
                  <a:prstClr val="black"/>
                </a:solidFill>
              </a:rPr>
              <a:t>・</a:t>
            </a:r>
            <a:r>
              <a:rPr lang="ja-JP" altLang="en-US" sz="3200" dirty="0" smtClean="0">
                <a:solidFill>
                  <a:prstClr val="black"/>
                </a:solidFill>
              </a:rPr>
              <a:t>・</a:t>
            </a:r>
            <a:endParaRPr lang="ja-JP" altLang="en-US" sz="3200" dirty="0">
              <a:solidFill>
                <a:prstClr val="black"/>
              </a:solidFill>
            </a:endParaRPr>
          </a:p>
        </p:txBody>
      </p:sp>
      <p:sp>
        <p:nvSpPr>
          <p:cNvPr id="7" name="円/楕円 6"/>
          <p:cNvSpPr/>
          <p:nvPr/>
        </p:nvSpPr>
        <p:spPr>
          <a:xfrm>
            <a:off x="1691679" y="5158928"/>
            <a:ext cx="6948321" cy="15578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ja-JP" altLang="en-US" sz="1600" dirty="0">
                <a:solidFill>
                  <a:schemeClr val="tx1"/>
                </a:solidFill>
                <a:latin typeface="+mn-ea"/>
              </a:rPr>
              <a:t>１</a:t>
            </a:r>
            <a:r>
              <a:rPr lang="ja-JP" altLang="en-US" sz="1600" dirty="0" smtClean="0">
                <a:solidFill>
                  <a:schemeClr val="tx1"/>
                </a:solidFill>
                <a:latin typeface="+mn-ea"/>
              </a:rPr>
              <a:t>人</a:t>
            </a:r>
            <a:r>
              <a:rPr lang="ja-JP" altLang="en-US" sz="1600" dirty="0">
                <a:solidFill>
                  <a:schemeClr val="tx1"/>
                </a:solidFill>
                <a:latin typeface="+mn-ea"/>
              </a:rPr>
              <a:t>で食事の準備をするのは大変ですね</a:t>
            </a:r>
            <a:r>
              <a:rPr lang="ja-JP" altLang="en-US" sz="1600" dirty="0" smtClean="0">
                <a:solidFill>
                  <a:schemeClr val="tx1"/>
                </a:solidFill>
                <a:latin typeface="+mn-ea"/>
              </a:rPr>
              <a:t>。</a:t>
            </a:r>
            <a:r>
              <a:rPr lang="en-US" altLang="ja-JP" sz="1600" dirty="0" smtClean="0">
                <a:solidFill>
                  <a:schemeClr val="tx1"/>
                </a:solidFill>
                <a:latin typeface="+mn-ea"/>
              </a:rPr>
              <a:t/>
            </a:r>
            <a:br>
              <a:rPr lang="en-US" altLang="ja-JP" sz="1600" dirty="0" smtClean="0">
                <a:solidFill>
                  <a:schemeClr val="tx1"/>
                </a:solidFill>
                <a:latin typeface="+mn-ea"/>
              </a:rPr>
            </a:br>
            <a:r>
              <a:rPr lang="ja-JP" altLang="en-US" sz="1600" dirty="0" smtClean="0">
                <a:solidFill>
                  <a:schemeClr val="tx1"/>
                </a:solidFill>
                <a:latin typeface="+mn-ea"/>
              </a:rPr>
              <a:t>近所</a:t>
            </a:r>
            <a:r>
              <a:rPr lang="ja-JP" altLang="en-US" sz="1600" dirty="0">
                <a:solidFill>
                  <a:schemeClr val="tx1"/>
                </a:solidFill>
                <a:latin typeface="+mn-ea"/>
              </a:rPr>
              <a:t>のスーパーに一緒に行ってみません</a:t>
            </a:r>
            <a:r>
              <a:rPr lang="ja-JP" altLang="en-US" sz="1600" dirty="0" smtClean="0">
                <a:solidFill>
                  <a:schemeClr val="tx1"/>
                </a:solidFill>
                <a:latin typeface="+mn-ea"/>
              </a:rPr>
              <a:t>か</a:t>
            </a:r>
            <a:endParaRPr lang="ja-JP" altLang="en-US" sz="1600" dirty="0">
              <a:solidFill>
                <a:schemeClr val="tx1"/>
              </a:solidFill>
              <a:latin typeface="+mn-ea"/>
            </a:endParaRPr>
          </a:p>
          <a:p>
            <a:pPr marL="285750" indent="-285750">
              <a:buFont typeface="Wingdings" panose="05000000000000000000" pitchFamily="2" charset="2"/>
              <a:buChar char="u"/>
            </a:pPr>
            <a:r>
              <a:rPr lang="ja-JP" altLang="en-US" sz="1600" dirty="0" smtClean="0">
                <a:solidFill>
                  <a:schemeClr val="tx1"/>
                </a:solidFill>
                <a:latin typeface="+mn-ea"/>
              </a:rPr>
              <a:t>家</a:t>
            </a:r>
            <a:r>
              <a:rPr lang="ja-JP" altLang="en-US" sz="1600" dirty="0">
                <a:solidFill>
                  <a:schemeClr val="tx1"/>
                </a:solidFill>
                <a:latin typeface="+mn-ea"/>
              </a:rPr>
              <a:t>に他人が入るの</a:t>
            </a:r>
            <a:r>
              <a:rPr lang="ja-JP" altLang="en-US" sz="1600" dirty="0" smtClean="0">
                <a:solidFill>
                  <a:schemeClr val="tx1"/>
                </a:solidFill>
                <a:latin typeface="+mn-ea"/>
              </a:rPr>
              <a:t>はＧさん</a:t>
            </a:r>
            <a:r>
              <a:rPr lang="ja-JP" altLang="en-US" sz="1600" dirty="0">
                <a:solidFill>
                  <a:schemeClr val="tx1"/>
                </a:solidFill>
                <a:latin typeface="+mn-ea"/>
              </a:rPr>
              <a:t>も気を遣いますよね。お母さんはデイサービスを利用</a:t>
            </a:r>
            <a:r>
              <a:rPr lang="ja-JP" altLang="en-US" sz="1600" dirty="0" smtClean="0">
                <a:solidFill>
                  <a:schemeClr val="tx1"/>
                </a:solidFill>
                <a:latin typeface="+mn-ea"/>
              </a:rPr>
              <a:t>して、食事</a:t>
            </a:r>
            <a:r>
              <a:rPr lang="ja-JP" altLang="en-US" sz="1600" dirty="0">
                <a:solidFill>
                  <a:schemeClr val="tx1"/>
                </a:solidFill>
                <a:latin typeface="+mn-ea"/>
              </a:rPr>
              <a:t>や入浴</a:t>
            </a:r>
            <a:r>
              <a:rPr lang="ja-JP" altLang="en-US" sz="1600" dirty="0" smtClean="0">
                <a:solidFill>
                  <a:schemeClr val="tx1"/>
                </a:solidFill>
                <a:latin typeface="+mn-ea"/>
              </a:rPr>
              <a:t>を</a:t>
            </a:r>
            <a:r>
              <a:rPr lang="en-US" altLang="ja-JP" sz="1600" dirty="0" smtClean="0">
                <a:solidFill>
                  <a:schemeClr val="tx1"/>
                </a:solidFill>
                <a:latin typeface="+mn-ea"/>
              </a:rPr>
              <a:t/>
            </a:r>
            <a:br>
              <a:rPr lang="en-US" altLang="ja-JP" sz="1600" dirty="0" smtClean="0">
                <a:solidFill>
                  <a:schemeClr val="tx1"/>
                </a:solidFill>
                <a:latin typeface="+mn-ea"/>
              </a:rPr>
            </a:br>
            <a:r>
              <a:rPr lang="ja-JP" altLang="en-US" sz="1600" dirty="0" smtClean="0">
                <a:solidFill>
                  <a:schemeClr val="tx1"/>
                </a:solidFill>
                <a:latin typeface="+mn-ea"/>
              </a:rPr>
              <a:t>手伝って</a:t>
            </a:r>
            <a:r>
              <a:rPr lang="ja-JP" altLang="en-US" sz="1600" dirty="0">
                <a:solidFill>
                  <a:schemeClr val="tx1"/>
                </a:solidFill>
                <a:latin typeface="+mn-ea"/>
              </a:rPr>
              <a:t>もらいましょう</a:t>
            </a:r>
            <a:r>
              <a:rPr lang="ja-JP" altLang="en-US" sz="1600" dirty="0" smtClean="0">
                <a:solidFill>
                  <a:schemeClr val="tx1"/>
                </a:solidFill>
                <a:latin typeface="+mn-ea"/>
              </a:rPr>
              <a:t>か</a:t>
            </a:r>
            <a:endParaRPr lang="ja-JP" altLang="en-US" sz="1600" dirty="0">
              <a:solidFill>
                <a:schemeClr val="tx1"/>
              </a:solidFill>
              <a:latin typeface="+mn-ea"/>
            </a:endParaRPr>
          </a:p>
        </p:txBody>
      </p:sp>
      <p:pic>
        <p:nvPicPr>
          <p:cNvPr id="12" name="コンテンツ プレースホルダー 3"/>
          <p:cNvPicPr>
            <a:picLocks noChangeAspect="1"/>
          </p:cNvPicPr>
          <p:nvPr/>
        </p:nvPicPr>
        <p:blipFill rotWithShape="1">
          <a:blip r:embed="rId2" cstate="print">
            <a:extLst>
              <a:ext uri="{28A0092B-C50C-407E-A947-70E740481C1C}">
                <a14:useLocalDpi xmlns:a14="http://schemas.microsoft.com/office/drawing/2010/main" val="0"/>
              </a:ext>
            </a:extLst>
          </a:blip>
          <a:srcRect b="44620"/>
          <a:stretch/>
        </p:blipFill>
        <p:spPr>
          <a:xfrm>
            <a:off x="437986" y="5062326"/>
            <a:ext cx="1449809" cy="1492901"/>
          </a:xfrm>
          <a:prstGeom prst="rect">
            <a:avLst/>
          </a:prstGeom>
        </p:spPr>
      </p:pic>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l="19881" t="1702" r="21554" b="41599"/>
          <a:stretch/>
        </p:blipFill>
        <p:spPr>
          <a:xfrm>
            <a:off x="732761" y="3573015"/>
            <a:ext cx="947313" cy="1425753"/>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846" y="1581757"/>
            <a:ext cx="1157144" cy="12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1608864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4000" y="2708920"/>
            <a:ext cx="8136000" cy="3370386"/>
          </a:xfrm>
          <a:noFill/>
          <a:ln w="28575">
            <a:solidFill>
              <a:srgbClr val="92D050"/>
            </a:solidFill>
          </a:ln>
        </p:spPr>
        <p:txBody>
          <a:bodyPr lIns="360000" tIns="180000" rIns="360000" bIns="180000">
            <a:normAutofit/>
          </a:bodyPr>
          <a:lstStyle/>
          <a:p>
            <a:pPr marL="342900" indent="-342900" algn="l">
              <a:spcBef>
                <a:spcPts val="2400"/>
              </a:spcBef>
              <a:buFont typeface="Wingdings" panose="05000000000000000000" pitchFamily="2" charset="2"/>
              <a:buChar char="p"/>
            </a:pPr>
            <a:r>
              <a:rPr kumimoji="1" lang="ja-JP" altLang="en-US" sz="2400" dirty="0" smtClean="0">
                <a:latin typeface="+mn-ea"/>
                <a:ea typeface="+mn-ea"/>
              </a:rPr>
              <a:t>今回の事例は、息子のＧさんが医療機関につながっていることが前提です</a:t>
            </a:r>
            <a:r>
              <a:rPr kumimoji="1" lang="en-US" altLang="ja-JP" sz="2400" dirty="0" smtClean="0">
                <a:latin typeface="+mn-ea"/>
                <a:ea typeface="+mn-ea"/>
              </a:rPr>
              <a:t/>
            </a:r>
            <a:br>
              <a:rPr kumimoji="1" lang="en-US" altLang="ja-JP" sz="2400" dirty="0" smtClean="0">
                <a:latin typeface="+mn-ea"/>
                <a:ea typeface="+mn-ea"/>
              </a:rPr>
            </a:br>
            <a:r>
              <a:rPr lang="en-US" altLang="ja-JP" sz="2400" dirty="0">
                <a:latin typeface="+mn-ea"/>
                <a:ea typeface="+mn-ea"/>
              </a:rPr>
              <a:t/>
            </a:r>
            <a:br>
              <a:rPr lang="en-US" altLang="ja-JP" sz="2400" dirty="0">
                <a:latin typeface="+mn-ea"/>
                <a:ea typeface="+mn-ea"/>
              </a:rPr>
            </a:br>
            <a:r>
              <a:rPr lang="ja-JP" altLang="en-US" sz="2400" dirty="0">
                <a:latin typeface="+mn-ea"/>
                <a:ea typeface="+mn-ea"/>
              </a:rPr>
              <a:t>もし</a:t>
            </a:r>
            <a:r>
              <a:rPr lang="ja-JP" altLang="en-US" sz="2400" dirty="0" smtClean="0">
                <a:latin typeface="+mn-ea"/>
                <a:ea typeface="+mn-ea"/>
              </a:rPr>
              <a:t>、Ｇさん</a:t>
            </a:r>
            <a:r>
              <a:rPr lang="ja-JP" altLang="en-US" sz="2400" dirty="0">
                <a:latin typeface="+mn-ea"/>
                <a:ea typeface="+mn-ea"/>
              </a:rPr>
              <a:t>が未治療や受診中断していて主治医がいない場合は、各自治体の精神保健相談窓口の担当者と連携しながら介入していくと良い</a:t>
            </a:r>
            <a:r>
              <a:rPr lang="ja-JP" altLang="en-US" sz="2400" dirty="0" smtClean="0">
                <a:latin typeface="+mn-ea"/>
                <a:ea typeface="+mn-ea"/>
              </a:rPr>
              <a:t>でしょう</a:t>
            </a:r>
            <a:endParaRPr kumimoji="1" lang="ja-JP" altLang="en-US" sz="2400" dirty="0">
              <a:latin typeface="+mn-ea"/>
              <a:ea typeface="+mn-ea"/>
            </a:endParaRPr>
          </a:p>
        </p:txBody>
      </p:sp>
      <p:sp>
        <p:nvSpPr>
          <p:cNvPr id="6" name="円/楕円 5"/>
          <p:cNvSpPr/>
          <p:nvPr/>
        </p:nvSpPr>
        <p:spPr>
          <a:xfrm>
            <a:off x="1907704" y="476672"/>
            <a:ext cx="5580000" cy="1792010"/>
          </a:xfrm>
          <a:prstGeom prst="ellipse">
            <a:avLst/>
          </a:prstGeom>
          <a:solidFill>
            <a:srgbClr val="F6F9FC"/>
          </a:solidFill>
          <a:ln w="28575">
            <a:solidFill>
              <a:srgbClr val="00206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ja-JP" altLang="en-US" sz="28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　</a:t>
            </a:r>
            <a:r>
              <a:rPr lang="ja-JP" altLang="en-US" sz="2800" dirty="0" smtClean="0">
                <a:solidFill>
                  <a:prstClr val="black"/>
                </a:solidFill>
                <a:latin typeface="HG丸ｺﾞｼｯｸM-PRO" panose="020F0600000000000000" pitchFamily="50" charset="-128"/>
                <a:ea typeface="HG丸ｺﾞｼｯｸM-PRO" panose="020F0600000000000000" pitchFamily="50" charset="-128"/>
              </a:rPr>
              <a:t>ここで確認です　★</a:t>
            </a:r>
            <a:endParaRPr lang="en-US" altLang="ja-JP" sz="28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6758880" y="6356350"/>
            <a:ext cx="2133600" cy="365125"/>
          </a:xfrm>
        </p:spPr>
        <p:txBody>
          <a:bodyPr/>
          <a:lstStyle/>
          <a:p>
            <a:fld id="{549A7C03-07D1-46F7-A07E-D41409941C74}"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27</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742328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539552" y="540000"/>
            <a:ext cx="7772400" cy="661789"/>
          </a:xfrm>
        </p:spPr>
        <p:txBody>
          <a:bodyPr anchor="t" anchorCtr="0">
            <a:noAutofit/>
          </a:bodyPr>
          <a:lstStyle/>
          <a:p>
            <a:pPr algn="l"/>
            <a:r>
              <a:rPr kumimoji="1" lang="ja-JP" altLang="en-US" sz="4000" dirty="0" smtClean="0"/>
              <a:t>高齢精神障害者の</a:t>
            </a:r>
            <a:r>
              <a:rPr lang="ja-JP" altLang="en-US" sz="4000" dirty="0"/>
              <a:t>特徴</a:t>
            </a:r>
            <a:endParaRPr kumimoji="1" lang="ja-JP" altLang="en-US" sz="4000" dirty="0"/>
          </a:p>
        </p:txBody>
      </p:sp>
      <p:sp>
        <p:nvSpPr>
          <p:cNvPr id="3" name="コンテンツ プレースホルダー 2"/>
          <p:cNvSpPr>
            <a:spLocks noGrp="1"/>
          </p:cNvSpPr>
          <p:nvPr>
            <p:ph type="subTitle" idx="4294967295"/>
          </p:nvPr>
        </p:nvSpPr>
        <p:spPr>
          <a:xfrm>
            <a:off x="504000" y="1340768"/>
            <a:ext cx="8136000" cy="5688632"/>
          </a:xfrm>
        </p:spPr>
        <p:txBody>
          <a:bodyPr>
            <a:noAutofit/>
          </a:bodyPr>
          <a:lstStyle/>
          <a:p>
            <a:pPr marL="684000" indent="-468000">
              <a:spcBef>
                <a:spcPts val="1200"/>
              </a:spcBef>
              <a:buNone/>
            </a:pPr>
            <a:r>
              <a:rPr lang="ja-JP" altLang="en-US" sz="2800" dirty="0" smtClean="0"/>
              <a:t>１．</a:t>
            </a:r>
            <a:r>
              <a:rPr kumimoji="1" lang="ja-JP" altLang="en-US" sz="2800" dirty="0" smtClean="0">
                <a:latin typeface="+mn-ea"/>
              </a:rPr>
              <a:t>精神科薬を長期間服用してきたことによる</a:t>
            </a:r>
            <a:r>
              <a:rPr kumimoji="1" lang="en-US" altLang="ja-JP" sz="2800" dirty="0" smtClean="0">
                <a:latin typeface="+mn-ea"/>
              </a:rPr>
              <a:t/>
            </a:r>
            <a:br>
              <a:rPr kumimoji="1" lang="en-US" altLang="ja-JP" sz="2800" dirty="0" smtClean="0">
                <a:latin typeface="+mn-ea"/>
              </a:rPr>
            </a:br>
            <a:r>
              <a:rPr kumimoji="1" lang="ja-JP" altLang="en-US" sz="2800" dirty="0" smtClean="0">
                <a:latin typeface="+mn-ea"/>
              </a:rPr>
              <a:t>身体的リスクが高い</a:t>
            </a:r>
            <a:r>
              <a:rPr lang="en-US" altLang="ja-JP" sz="2800" dirty="0" smtClean="0">
                <a:latin typeface="+mn-ea"/>
              </a:rPr>
              <a:t/>
            </a:r>
            <a:br>
              <a:rPr lang="en-US" altLang="ja-JP" sz="2800" dirty="0" smtClean="0">
                <a:latin typeface="+mn-ea"/>
              </a:rPr>
            </a:br>
            <a:r>
              <a:rPr lang="ja-JP" altLang="en-US" sz="2800" dirty="0" smtClean="0">
                <a:latin typeface="+mn-ea"/>
              </a:rPr>
              <a:t>　　　</a:t>
            </a:r>
            <a:r>
              <a:rPr lang="ja-JP" altLang="en-US" sz="2200" dirty="0" smtClean="0">
                <a:solidFill>
                  <a:srgbClr val="0070C0"/>
                </a:solidFill>
                <a:latin typeface="+mn-ea"/>
              </a:rPr>
              <a:t>例：</a:t>
            </a:r>
            <a:r>
              <a:rPr kumimoji="1" lang="ja-JP" altLang="en-US" sz="2200" dirty="0" smtClean="0">
                <a:solidFill>
                  <a:srgbClr val="0070C0"/>
                </a:solidFill>
                <a:latin typeface="+mn-ea"/>
              </a:rPr>
              <a:t>ＡＤＬ低下、肥満など</a:t>
            </a:r>
            <a:endParaRPr kumimoji="1" lang="en-US" altLang="ja-JP" sz="2200" dirty="0" smtClean="0">
              <a:solidFill>
                <a:srgbClr val="0070C0"/>
              </a:solidFill>
              <a:latin typeface="+mn-ea"/>
            </a:endParaRPr>
          </a:p>
          <a:p>
            <a:pPr marL="684000" indent="-468000">
              <a:spcBef>
                <a:spcPts val="1200"/>
              </a:spcBef>
              <a:buNone/>
            </a:pPr>
            <a:r>
              <a:rPr lang="ja-JP" altLang="en-US" sz="2800" dirty="0" smtClean="0"/>
              <a:t>２．</a:t>
            </a:r>
            <a:r>
              <a:rPr lang="ja-JP" altLang="en-US" sz="2800" dirty="0" smtClean="0">
                <a:latin typeface="+mn-ea"/>
              </a:rPr>
              <a:t>自身の心身の変化を察知する力が</a:t>
            </a:r>
            <a:r>
              <a:rPr lang="ja-JP" altLang="en-US" sz="2800" dirty="0">
                <a:latin typeface="+mn-ea"/>
              </a:rPr>
              <a:t>弱い</a:t>
            </a:r>
            <a:r>
              <a:rPr lang="ja-JP" altLang="en-US" sz="2800" dirty="0" smtClean="0">
                <a:latin typeface="+mn-ea"/>
              </a:rPr>
              <a:t>ため、</a:t>
            </a:r>
            <a:r>
              <a:rPr lang="en-US" altLang="ja-JP" sz="2800" dirty="0" smtClean="0">
                <a:latin typeface="+mn-ea"/>
              </a:rPr>
              <a:t/>
            </a:r>
            <a:br>
              <a:rPr lang="en-US" altLang="ja-JP" sz="2800" dirty="0" smtClean="0">
                <a:latin typeface="+mn-ea"/>
              </a:rPr>
            </a:br>
            <a:r>
              <a:rPr lang="ja-JP" altLang="en-US" sz="2800" dirty="0" smtClean="0">
                <a:latin typeface="+mn-ea"/>
              </a:rPr>
              <a:t>問題が表面化した時には重症化している</a:t>
            </a:r>
            <a:endParaRPr lang="en-US" altLang="ja-JP" sz="2800" dirty="0" smtClean="0">
              <a:latin typeface="+mn-ea"/>
            </a:endParaRPr>
          </a:p>
          <a:p>
            <a:pPr marL="684000" indent="-468000">
              <a:spcBef>
                <a:spcPts val="1200"/>
              </a:spcBef>
              <a:buNone/>
            </a:pPr>
            <a:r>
              <a:rPr lang="ja-JP" altLang="en-US" sz="2800" dirty="0" smtClean="0"/>
              <a:t>３．</a:t>
            </a:r>
            <a:r>
              <a:rPr kumimoji="1" lang="ja-JP" altLang="en-US" sz="2800" dirty="0" smtClean="0">
                <a:latin typeface="+mn-ea"/>
              </a:rPr>
              <a:t>生活の様々な場面での不器用さが目立つ</a:t>
            </a:r>
            <a:r>
              <a:rPr kumimoji="1" lang="en-US" altLang="ja-JP" sz="2800" dirty="0" smtClean="0">
                <a:latin typeface="+mn-ea"/>
              </a:rPr>
              <a:t/>
            </a:r>
            <a:br>
              <a:rPr kumimoji="1" lang="en-US" altLang="ja-JP" sz="2800" dirty="0" smtClean="0">
                <a:latin typeface="+mn-ea"/>
              </a:rPr>
            </a:br>
            <a:r>
              <a:rPr lang="ja-JP" altLang="en-US" sz="2800" dirty="0" smtClean="0">
                <a:latin typeface="+mn-ea"/>
              </a:rPr>
              <a:t>      </a:t>
            </a:r>
            <a:r>
              <a:rPr lang="ja-JP" altLang="en-US" sz="2200" dirty="0" smtClean="0">
                <a:solidFill>
                  <a:srgbClr val="0070C0"/>
                </a:solidFill>
                <a:latin typeface="+mn-ea"/>
              </a:rPr>
              <a:t>例：①食事・身辺整理が適切にできない</a:t>
            </a:r>
            <a:r>
              <a:rPr lang="en-US" altLang="ja-JP" sz="2200" dirty="0" smtClean="0">
                <a:solidFill>
                  <a:srgbClr val="0070C0"/>
                </a:solidFill>
                <a:latin typeface="+mn-ea"/>
              </a:rPr>
              <a:t/>
            </a:r>
            <a:br>
              <a:rPr lang="en-US" altLang="ja-JP" sz="2200" dirty="0" smtClean="0">
                <a:solidFill>
                  <a:srgbClr val="0070C0"/>
                </a:solidFill>
                <a:latin typeface="+mn-ea"/>
              </a:rPr>
            </a:br>
            <a:r>
              <a:rPr lang="ja-JP" altLang="en-US" sz="2200" dirty="0" smtClean="0">
                <a:solidFill>
                  <a:srgbClr val="0070C0"/>
                </a:solidFill>
                <a:latin typeface="+mn-ea"/>
              </a:rPr>
              <a:t>　　 　     ②金銭管理が苦手で生活費の配分や生活を豊かに</a:t>
            </a:r>
            <a:r>
              <a:rPr lang="en-US" altLang="ja-JP" sz="2200" dirty="0" smtClean="0">
                <a:solidFill>
                  <a:srgbClr val="0070C0"/>
                </a:solidFill>
                <a:latin typeface="+mn-ea"/>
              </a:rPr>
              <a:t/>
            </a:r>
            <a:br>
              <a:rPr lang="en-US" altLang="ja-JP" sz="2200" dirty="0" smtClean="0">
                <a:solidFill>
                  <a:srgbClr val="0070C0"/>
                </a:solidFill>
                <a:latin typeface="+mn-ea"/>
              </a:rPr>
            </a:br>
            <a:r>
              <a:rPr lang="ja-JP" altLang="en-US" sz="2200" dirty="0" smtClean="0">
                <a:solidFill>
                  <a:srgbClr val="0070C0"/>
                </a:solidFill>
                <a:latin typeface="+mn-ea"/>
              </a:rPr>
              <a:t>　　　</a:t>
            </a:r>
            <a:r>
              <a:rPr lang="ja-JP" altLang="en-US" sz="2200" dirty="0">
                <a:solidFill>
                  <a:srgbClr val="0070C0"/>
                </a:solidFill>
                <a:latin typeface="+mn-ea"/>
              </a:rPr>
              <a:t> </a:t>
            </a:r>
            <a:r>
              <a:rPr lang="ja-JP" altLang="en-US" sz="2200" dirty="0" smtClean="0">
                <a:solidFill>
                  <a:srgbClr val="0070C0"/>
                </a:solidFill>
                <a:latin typeface="+mn-ea"/>
              </a:rPr>
              <a:t>        するような適切な消費ができない</a:t>
            </a:r>
            <a:endParaRPr kumimoji="1" lang="en-US" altLang="ja-JP" sz="2200" dirty="0" smtClean="0">
              <a:solidFill>
                <a:srgbClr val="0070C0"/>
              </a:solidFill>
              <a:latin typeface="+mn-ea"/>
            </a:endParaRPr>
          </a:p>
          <a:p>
            <a:pPr marL="684000" indent="-468000">
              <a:spcBef>
                <a:spcPts val="1200"/>
              </a:spcBef>
              <a:buNone/>
            </a:pPr>
            <a:r>
              <a:rPr lang="ja-JP" altLang="en-US" sz="2800" dirty="0" smtClean="0"/>
              <a:t>４．</a:t>
            </a:r>
            <a:r>
              <a:rPr kumimoji="1" lang="ja-JP" altLang="en-US" sz="2800" dirty="0" smtClean="0">
                <a:latin typeface="+mn-ea"/>
              </a:rPr>
              <a:t>もともとみられるこだわりや認知機能障害が</a:t>
            </a:r>
            <a:r>
              <a:rPr kumimoji="1" lang="en-US" altLang="ja-JP" sz="2800" dirty="0" smtClean="0">
                <a:latin typeface="+mn-ea"/>
              </a:rPr>
              <a:t/>
            </a:r>
            <a:br>
              <a:rPr kumimoji="1" lang="en-US" altLang="ja-JP" sz="2800" dirty="0" smtClean="0">
                <a:latin typeface="+mn-ea"/>
              </a:rPr>
            </a:br>
            <a:r>
              <a:rPr kumimoji="1" lang="ja-JP" altLang="en-US" sz="2800" dirty="0" smtClean="0">
                <a:latin typeface="+mn-ea"/>
              </a:rPr>
              <a:t>ひどくなる</a:t>
            </a:r>
            <a:endParaRPr kumimoji="1" lang="en-US" altLang="ja-JP" sz="2800" dirty="0" smtClean="0">
              <a:latin typeface="+mn-ea"/>
            </a:endParaRPr>
          </a:p>
          <a:p>
            <a:pPr marL="109728" indent="0">
              <a:buNone/>
            </a:pPr>
            <a:endParaRPr lang="en-US" altLang="ja-JP" sz="2600" dirty="0" smtClean="0"/>
          </a:p>
          <a:p>
            <a:pPr marL="0" indent="0">
              <a:buNone/>
            </a:pPr>
            <a:endParaRPr lang="en-US" altLang="ja-JP" sz="2600" dirty="0" smtClean="0">
              <a:solidFill>
                <a:srgbClr val="FF0000"/>
              </a:solidFill>
            </a:endParaRPr>
          </a:p>
          <a:p>
            <a:pPr marL="0" indent="0">
              <a:buNone/>
            </a:pPr>
            <a:endParaRPr lang="en-US" altLang="ja-JP" sz="2600" dirty="0" smtClean="0"/>
          </a:p>
        </p:txBody>
      </p:sp>
      <p:sp>
        <p:nvSpPr>
          <p:cNvPr id="4" name="スライド番号プレースホルダー 3"/>
          <p:cNvSpPr>
            <a:spLocks noGrp="1"/>
          </p:cNvSpPr>
          <p:nvPr>
            <p:ph type="sldNum" sz="quarter" idx="12"/>
          </p:nvPr>
        </p:nvSpPr>
        <p:spPr>
          <a:xfrm>
            <a:off x="6758880" y="6356350"/>
            <a:ext cx="2133600" cy="365125"/>
          </a:xfrm>
        </p:spPr>
        <p:txBody>
          <a:bodyPr/>
          <a:lstStyle/>
          <a:p>
            <a:fld id="{549A7C03-07D1-46F7-A07E-D41409941C74}"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28</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1642524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758880" y="6356350"/>
            <a:ext cx="2133600" cy="365125"/>
          </a:xfrm>
        </p:spPr>
        <p:txBody>
          <a:bodyPr/>
          <a:lstStyle/>
          <a:p>
            <a:fld id="{549A7C03-07D1-46F7-A07E-D41409941C74}"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29</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タイトル 1"/>
          <p:cNvSpPr txBox="1">
            <a:spLocks/>
          </p:cNvSpPr>
          <p:nvPr/>
        </p:nvSpPr>
        <p:spPr>
          <a:xfrm>
            <a:off x="539552" y="540000"/>
            <a:ext cx="7772400" cy="661789"/>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t>高齢精神障害者の特徴</a:t>
            </a:r>
            <a:endParaRPr lang="ja-JP" altLang="en-US" sz="4000" dirty="0"/>
          </a:p>
        </p:txBody>
      </p:sp>
      <p:sp>
        <p:nvSpPr>
          <p:cNvPr id="6" name="コンテンツ プレースホルダー 2"/>
          <p:cNvSpPr txBox="1">
            <a:spLocks/>
          </p:cNvSpPr>
          <p:nvPr/>
        </p:nvSpPr>
        <p:spPr>
          <a:xfrm>
            <a:off x="540000" y="1440000"/>
            <a:ext cx="7992440"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09728" indent="0">
              <a:buNone/>
            </a:pPr>
            <a:r>
              <a:rPr lang="ja-JP" altLang="en-US" sz="2800" dirty="0" smtClean="0"/>
              <a:t>５．対人</a:t>
            </a:r>
            <a:r>
              <a:rPr lang="ja-JP" altLang="en-US" sz="2800" dirty="0"/>
              <a:t>関係が苦手</a:t>
            </a:r>
            <a:endParaRPr lang="en-US" altLang="ja-JP" sz="2800" dirty="0"/>
          </a:p>
          <a:p>
            <a:pPr marL="741600" indent="0">
              <a:buNone/>
            </a:pPr>
            <a:r>
              <a:rPr lang="ja-JP" altLang="en-US" sz="2600" dirty="0"/>
              <a:t>　</a:t>
            </a:r>
            <a:r>
              <a:rPr lang="ja-JP" altLang="en-US" sz="2600" dirty="0" smtClean="0"/>
              <a:t>　　</a:t>
            </a:r>
            <a:r>
              <a:rPr lang="ja-JP" altLang="en-US" sz="2200" dirty="0" smtClean="0">
                <a:solidFill>
                  <a:srgbClr val="0070C0"/>
                </a:solidFill>
              </a:rPr>
              <a:t>例：</a:t>
            </a:r>
            <a:r>
              <a:rPr lang="en-US" altLang="ja-JP" sz="2200" dirty="0" smtClean="0">
                <a:solidFill>
                  <a:srgbClr val="0070C0"/>
                </a:solidFill>
              </a:rPr>
              <a:t>	</a:t>
            </a:r>
            <a:r>
              <a:rPr lang="ja-JP" altLang="en-US" sz="2200" dirty="0" smtClean="0">
                <a:solidFill>
                  <a:srgbClr val="0070C0"/>
                </a:solidFill>
              </a:rPr>
              <a:t>①</a:t>
            </a:r>
            <a:r>
              <a:rPr lang="ja-JP" altLang="en-US" sz="2200" dirty="0">
                <a:solidFill>
                  <a:srgbClr val="0070C0"/>
                </a:solidFill>
              </a:rPr>
              <a:t>他者との距離がうまくとれず攻撃的に</a:t>
            </a:r>
            <a:r>
              <a:rPr lang="ja-JP" altLang="en-US" sz="2200" dirty="0" smtClean="0">
                <a:solidFill>
                  <a:srgbClr val="0070C0"/>
                </a:solidFill>
              </a:rPr>
              <a:t>なったり</a:t>
            </a:r>
            <a:r>
              <a:rPr lang="en-US" altLang="ja-JP" sz="2200" dirty="0" smtClean="0">
                <a:solidFill>
                  <a:srgbClr val="0070C0"/>
                </a:solidFill>
              </a:rPr>
              <a:t/>
            </a:r>
            <a:br>
              <a:rPr lang="en-US" altLang="ja-JP" sz="2200" dirty="0" smtClean="0">
                <a:solidFill>
                  <a:srgbClr val="0070C0"/>
                </a:solidFill>
              </a:rPr>
            </a:br>
            <a:r>
              <a:rPr lang="ja-JP" altLang="en-US" sz="2200" dirty="0" smtClean="0">
                <a:solidFill>
                  <a:srgbClr val="0070C0"/>
                </a:solidFill>
              </a:rPr>
              <a:t>　　　　　　　 依存的になったりする</a:t>
            </a:r>
            <a:endParaRPr lang="en-US" altLang="ja-JP" sz="2200" dirty="0">
              <a:solidFill>
                <a:srgbClr val="0070C0"/>
              </a:solidFill>
            </a:endParaRPr>
          </a:p>
          <a:p>
            <a:pPr marL="741600" indent="0">
              <a:buNone/>
            </a:pPr>
            <a:r>
              <a:rPr lang="en-US" altLang="ja-JP" sz="2200" dirty="0" smtClean="0">
                <a:solidFill>
                  <a:srgbClr val="0070C0"/>
                </a:solidFill>
              </a:rPr>
              <a:t>		</a:t>
            </a:r>
            <a:r>
              <a:rPr lang="ja-JP" altLang="en-US" sz="2200" dirty="0" smtClean="0">
                <a:solidFill>
                  <a:srgbClr val="0070C0"/>
                </a:solidFill>
              </a:rPr>
              <a:t>②人づきあいが下手で孤立しがち</a:t>
            </a:r>
            <a:endParaRPr lang="en-US" altLang="ja-JP" sz="2200" dirty="0" smtClean="0">
              <a:solidFill>
                <a:srgbClr val="0070C0"/>
              </a:solidFill>
            </a:endParaRPr>
          </a:p>
          <a:p>
            <a:pPr marL="741600" indent="0">
              <a:buNone/>
            </a:pPr>
            <a:r>
              <a:rPr lang="ja-JP" altLang="en-US" sz="2200" dirty="0">
                <a:solidFill>
                  <a:srgbClr val="0070C0"/>
                </a:solidFill>
              </a:rPr>
              <a:t>　　　</a:t>
            </a:r>
            <a:r>
              <a:rPr lang="ja-JP" altLang="en-US" sz="2200" dirty="0" smtClean="0">
                <a:solidFill>
                  <a:srgbClr val="0070C0"/>
                </a:solidFill>
              </a:rPr>
              <a:t>　</a:t>
            </a:r>
            <a:r>
              <a:rPr lang="en-US" altLang="ja-JP" sz="2200" dirty="0" smtClean="0">
                <a:solidFill>
                  <a:srgbClr val="0070C0"/>
                </a:solidFill>
              </a:rPr>
              <a:t>	</a:t>
            </a:r>
            <a:r>
              <a:rPr lang="ja-JP" altLang="en-US" sz="2200" dirty="0" smtClean="0">
                <a:solidFill>
                  <a:srgbClr val="0070C0"/>
                </a:solidFill>
              </a:rPr>
              <a:t>③</a:t>
            </a:r>
            <a:r>
              <a:rPr lang="ja-JP" altLang="en-US" sz="2200" dirty="0">
                <a:solidFill>
                  <a:srgbClr val="0070C0"/>
                </a:solidFill>
              </a:rPr>
              <a:t>相談したり他者の力を借りるのが</a:t>
            </a:r>
            <a:r>
              <a:rPr lang="ja-JP" altLang="en-US" sz="2200" dirty="0" smtClean="0">
                <a:solidFill>
                  <a:srgbClr val="0070C0"/>
                </a:solidFill>
              </a:rPr>
              <a:t>苦手</a:t>
            </a:r>
            <a:endParaRPr lang="en-US" altLang="ja-JP" sz="2200" dirty="0" smtClean="0">
              <a:solidFill>
                <a:srgbClr val="0070C0"/>
              </a:solidFill>
            </a:endParaRPr>
          </a:p>
          <a:p>
            <a:pPr marL="109728" indent="0">
              <a:buNone/>
            </a:pPr>
            <a:endParaRPr lang="en-US" altLang="ja-JP" sz="2600" dirty="0"/>
          </a:p>
          <a:p>
            <a:pPr marL="576000" indent="-468000">
              <a:buNone/>
            </a:pPr>
            <a:r>
              <a:rPr lang="ja-JP" altLang="en-US" sz="2800" dirty="0"/>
              <a:t>６．若いころから社会との</a:t>
            </a:r>
            <a:r>
              <a:rPr lang="ja-JP" altLang="en-US" sz="2800" dirty="0" smtClean="0"/>
              <a:t>結びつき（</a:t>
            </a:r>
            <a:r>
              <a:rPr lang="ja-JP" altLang="en-US" sz="2800" dirty="0"/>
              <a:t>友人・</a:t>
            </a:r>
            <a:r>
              <a:rPr lang="ja-JP" altLang="en-US" sz="2800" dirty="0" smtClean="0"/>
              <a:t>近隣づき</a:t>
            </a:r>
            <a:r>
              <a:rPr lang="en-US" altLang="ja-JP" sz="2800" dirty="0" smtClean="0"/>
              <a:t/>
            </a:r>
            <a:br>
              <a:rPr lang="en-US" altLang="ja-JP" sz="2800" dirty="0" smtClean="0"/>
            </a:br>
            <a:r>
              <a:rPr lang="ja-JP" altLang="en-US" sz="2800" dirty="0" smtClean="0"/>
              <a:t>あい</a:t>
            </a:r>
            <a:r>
              <a:rPr lang="ja-JP" altLang="en-US" sz="2800" dirty="0"/>
              <a:t>等</a:t>
            </a:r>
            <a:r>
              <a:rPr lang="ja-JP" altLang="en-US" sz="2800" dirty="0" smtClean="0"/>
              <a:t>）が</a:t>
            </a:r>
            <a:r>
              <a:rPr lang="ja-JP" altLang="en-US" sz="2800" dirty="0"/>
              <a:t>希薄な人</a:t>
            </a:r>
            <a:r>
              <a:rPr lang="ja-JP" altLang="en-US" sz="2800" dirty="0" smtClean="0"/>
              <a:t>は</a:t>
            </a:r>
            <a:r>
              <a:rPr lang="ja-JP" altLang="en-US" sz="2800" dirty="0"/>
              <a:t>、</a:t>
            </a:r>
            <a:r>
              <a:rPr lang="ja-JP" altLang="en-US" sz="2800" dirty="0" smtClean="0"/>
              <a:t>年</a:t>
            </a:r>
            <a:r>
              <a:rPr lang="ja-JP" altLang="en-US" sz="2800" dirty="0"/>
              <a:t>を</a:t>
            </a:r>
            <a:r>
              <a:rPr lang="ja-JP" altLang="en-US" sz="2800" dirty="0" smtClean="0"/>
              <a:t>重ねること</a:t>
            </a:r>
            <a:r>
              <a:rPr lang="ja-JP" altLang="en-US" sz="2800" dirty="0"/>
              <a:t>に</a:t>
            </a:r>
            <a:r>
              <a:rPr lang="ja-JP" altLang="en-US" sz="2800" dirty="0" smtClean="0"/>
              <a:t>より、</a:t>
            </a:r>
            <a:r>
              <a:rPr lang="en-US" altLang="ja-JP" sz="2800" dirty="0" smtClean="0"/>
              <a:t/>
            </a:r>
            <a:br>
              <a:rPr lang="en-US" altLang="ja-JP" sz="2800" dirty="0" smtClean="0"/>
            </a:br>
            <a:r>
              <a:rPr lang="ja-JP" altLang="en-US" sz="2800" dirty="0" smtClean="0"/>
              <a:t>一層</a:t>
            </a:r>
            <a:r>
              <a:rPr lang="ja-JP" altLang="en-US" sz="2800" dirty="0"/>
              <a:t>孤独になる</a:t>
            </a:r>
            <a:endParaRPr lang="en-US" altLang="ja-JP" sz="2800" dirty="0"/>
          </a:p>
          <a:p>
            <a:pPr marL="720000" indent="-540000">
              <a:spcBef>
                <a:spcPts val="1200"/>
              </a:spcBef>
              <a:buFont typeface="Arial" panose="020B0604020202020204" pitchFamily="34" charset="0"/>
              <a:buNone/>
            </a:pPr>
            <a:endParaRPr lang="en-US" altLang="ja-JP" sz="2600" dirty="0" smtClean="0">
              <a:solidFill>
                <a:srgbClr val="FF0000"/>
              </a:solidFill>
            </a:endParaRPr>
          </a:p>
          <a:p>
            <a:pPr marL="0" indent="0">
              <a:buFont typeface="Arial" panose="020B0604020202020204" pitchFamily="34" charset="0"/>
              <a:buNone/>
            </a:pPr>
            <a:endParaRPr lang="en-US" altLang="ja-JP" sz="2600" dirty="0" smtClean="0"/>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006306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mtClean="0"/>
              <a:pPr/>
              <a:t>3</a:t>
            </a:fld>
            <a:endParaRPr kumimoji="1" lang="ja-JP" altLang="en-US"/>
          </a:p>
        </p:txBody>
      </p:sp>
      <p:sp>
        <p:nvSpPr>
          <p:cNvPr id="7" name="円/楕円 6"/>
          <p:cNvSpPr/>
          <p:nvPr/>
        </p:nvSpPr>
        <p:spPr>
          <a:xfrm>
            <a:off x="504000" y="188640"/>
            <a:ext cx="8136000" cy="2376000"/>
          </a:xfrm>
          <a:prstGeom prst="ellipse">
            <a:avLst/>
          </a:prstGeom>
          <a:solidFill>
            <a:srgbClr val="FFF7F7"/>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48000" indent="-342900">
              <a:buFont typeface="Arial" panose="020B0604020202020204" pitchFamily="34" charset="0"/>
              <a:buChar char="•"/>
            </a:pPr>
            <a:r>
              <a:rPr kumimoji="1" lang="ja-JP" altLang="en-US" sz="2400" dirty="0" smtClean="0">
                <a:solidFill>
                  <a:schemeClr val="tx1"/>
                </a:solidFill>
              </a:rPr>
              <a:t>老年期になり精神障害を発症する</a:t>
            </a:r>
            <a:r>
              <a:rPr kumimoji="1" lang="en-US" altLang="ja-JP" sz="2400" dirty="0" smtClean="0">
                <a:solidFill>
                  <a:schemeClr val="tx1"/>
                </a:solidFill>
              </a:rPr>
              <a:t/>
            </a:r>
            <a:br>
              <a:rPr kumimoji="1" lang="en-US" altLang="ja-JP" sz="2400" dirty="0" smtClean="0">
                <a:solidFill>
                  <a:schemeClr val="tx1"/>
                </a:solidFill>
              </a:rPr>
            </a:br>
            <a:r>
              <a:rPr kumimoji="1" lang="ja-JP" altLang="en-US" sz="2400" dirty="0" smtClean="0">
                <a:solidFill>
                  <a:schemeClr val="tx1"/>
                </a:solidFill>
              </a:rPr>
              <a:t>人たちとは？</a:t>
            </a:r>
            <a:endParaRPr kumimoji="1" lang="en-US" altLang="ja-JP" sz="2400" dirty="0" smtClean="0">
              <a:solidFill>
                <a:schemeClr val="tx1"/>
              </a:solidFill>
            </a:endParaRPr>
          </a:p>
          <a:p>
            <a:pPr marL="648000" indent="-342900">
              <a:spcBef>
                <a:spcPts val="600"/>
              </a:spcBef>
              <a:buFont typeface="Arial" panose="020B0604020202020204" pitchFamily="34" charset="0"/>
              <a:buChar char="•"/>
            </a:pPr>
            <a:r>
              <a:rPr lang="ja-JP" altLang="en-US" sz="2400" dirty="0" smtClean="0">
                <a:solidFill>
                  <a:schemeClr val="tx1"/>
                </a:solidFill>
              </a:rPr>
              <a:t>若くして精神障害を発症した人たちの</a:t>
            </a:r>
            <a:r>
              <a:rPr lang="en-US" altLang="ja-JP" sz="2400" dirty="0" smtClean="0">
                <a:solidFill>
                  <a:schemeClr val="tx1"/>
                </a:solidFill>
              </a:rPr>
              <a:t/>
            </a:r>
            <a:br>
              <a:rPr lang="en-US" altLang="ja-JP" sz="2400" dirty="0" smtClean="0">
                <a:solidFill>
                  <a:schemeClr val="tx1"/>
                </a:solidFill>
              </a:rPr>
            </a:br>
            <a:r>
              <a:rPr kumimoji="1" lang="ja-JP" altLang="en-US" sz="2400" dirty="0" smtClean="0">
                <a:solidFill>
                  <a:schemeClr val="tx1"/>
                </a:solidFill>
              </a:rPr>
              <a:t>老年期とは？</a:t>
            </a:r>
            <a:endParaRPr kumimoji="1" lang="ja-JP" altLang="en-US" sz="2400" dirty="0">
              <a:solidFill>
                <a:schemeClr val="tx1"/>
              </a:solidFill>
            </a:endParaRPr>
          </a:p>
        </p:txBody>
      </p:sp>
      <p:sp>
        <p:nvSpPr>
          <p:cNvPr id="6" name="正方形/長方形 5"/>
          <p:cNvSpPr/>
          <p:nvPr/>
        </p:nvSpPr>
        <p:spPr>
          <a:xfrm>
            <a:off x="684000" y="2997096"/>
            <a:ext cx="7776000" cy="12960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180000" rtlCol="0" anchor="ctr"/>
          <a:lstStyle/>
          <a:p>
            <a:pPr lvl="1">
              <a:lnSpc>
                <a:spcPts val="3700"/>
              </a:lnSpc>
            </a:pPr>
            <a:r>
              <a:rPr kumimoji="1" lang="ja-JP" altLang="en-US" sz="2400" dirty="0" smtClean="0">
                <a:solidFill>
                  <a:schemeClr val="tx1"/>
                </a:solidFill>
              </a:rPr>
              <a:t>その人が現在に至るまでにどんな背景を抱えて</a:t>
            </a:r>
            <a:r>
              <a:rPr kumimoji="1" lang="en-US" altLang="ja-JP" sz="2400" dirty="0" smtClean="0">
                <a:solidFill>
                  <a:schemeClr val="tx1"/>
                </a:solidFill>
              </a:rPr>
              <a:t/>
            </a:r>
            <a:br>
              <a:rPr kumimoji="1" lang="en-US" altLang="ja-JP" sz="2400" dirty="0" smtClean="0">
                <a:solidFill>
                  <a:schemeClr val="tx1"/>
                </a:solidFill>
              </a:rPr>
            </a:br>
            <a:r>
              <a:rPr kumimoji="1" lang="ja-JP" altLang="en-US" sz="2400" dirty="0" smtClean="0">
                <a:solidFill>
                  <a:schemeClr val="tx1"/>
                </a:solidFill>
              </a:rPr>
              <a:t>いるのか、それを知ることから始まります</a:t>
            </a:r>
            <a:endParaRPr kumimoji="1" lang="ja-JP" altLang="en-US" sz="2400" dirty="0">
              <a:solidFill>
                <a:schemeClr val="tx1"/>
              </a:solidFill>
            </a:endParaRPr>
          </a:p>
        </p:txBody>
      </p:sp>
      <p:sp>
        <p:nvSpPr>
          <p:cNvPr id="11" name="正方形/長方形 10"/>
          <p:cNvSpPr/>
          <p:nvPr/>
        </p:nvSpPr>
        <p:spPr>
          <a:xfrm>
            <a:off x="504000" y="4365104"/>
            <a:ext cx="8136000" cy="2284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just"/>
            <a:r>
              <a:rPr lang="ja-JP" altLang="en-US" sz="2000" b="1" dirty="0" smtClean="0">
                <a:solidFill>
                  <a:schemeClr val="tx1"/>
                </a:solidFill>
                <a:latin typeface="+mn-ea"/>
              </a:rPr>
              <a:t>＜ここで</a:t>
            </a:r>
            <a:r>
              <a:rPr lang="ja-JP" altLang="en-US" sz="2000" b="1" dirty="0" smtClean="0">
                <a:solidFill>
                  <a:schemeClr val="tx1"/>
                </a:solidFill>
                <a:latin typeface="+mn-ea"/>
              </a:rPr>
              <a:t>は</a:t>
            </a:r>
            <a:r>
              <a:rPr lang="ja-JP" altLang="en-US" sz="2000" b="1" dirty="0" smtClean="0">
                <a:solidFill>
                  <a:schemeClr val="tx1"/>
                </a:solidFill>
                <a:latin typeface="+mn-ea"/>
              </a:rPr>
              <a:t>３</a:t>
            </a:r>
            <a:r>
              <a:rPr lang="ja-JP" altLang="en-US" sz="2000" b="1" dirty="0" smtClean="0">
                <a:solidFill>
                  <a:schemeClr val="tx1"/>
                </a:solidFill>
                <a:latin typeface="+mn-ea"/>
              </a:rPr>
              <a:t>つ</a:t>
            </a:r>
            <a:r>
              <a:rPr lang="ja-JP" altLang="en-US" sz="2000" b="1" dirty="0" smtClean="0">
                <a:solidFill>
                  <a:schemeClr val="tx1"/>
                </a:solidFill>
                <a:latin typeface="+mn-ea"/>
              </a:rPr>
              <a:t>に分類します＞</a:t>
            </a:r>
            <a:endParaRPr lang="en-US" altLang="ja-JP" sz="2000" b="1" dirty="0" smtClean="0">
              <a:solidFill>
                <a:schemeClr val="tx1"/>
              </a:solidFill>
              <a:latin typeface="+mn-ea"/>
            </a:endParaRPr>
          </a:p>
          <a:p>
            <a:pPr marL="457200" indent="-457200" algn="just">
              <a:spcBef>
                <a:spcPts val="1200"/>
              </a:spcBef>
              <a:buFont typeface="+mj-ea"/>
              <a:buAutoNum type="circleNumDbPlain"/>
            </a:pPr>
            <a:r>
              <a:rPr lang="ja-JP" altLang="en-US" sz="2000" dirty="0" smtClean="0">
                <a:solidFill>
                  <a:schemeClr val="tx1"/>
                </a:solidFill>
              </a:rPr>
              <a:t>妄想性障害とは</a:t>
            </a:r>
            <a:endParaRPr lang="en-US" altLang="ja-JP" sz="2000" dirty="0" smtClean="0">
              <a:solidFill>
                <a:schemeClr val="tx1"/>
              </a:solidFill>
            </a:endParaRPr>
          </a:p>
          <a:p>
            <a:pPr marL="457200" indent="-457200" algn="just">
              <a:spcBef>
                <a:spcPts val="600"/>
              </a:spcBef>
              <a:buFont typeface="+mj-ea"/>
              <a:buAutoNum type="circleNumDbPlain"/>
            </a:pPr>
            <a:r>
              <a:rPr lang="ja-JP" altLang="en-US" sz="2000" dirty="0" smtClean="0">
                <a:solidFill>
                  <a:schemeClr val="tx1"/>
                </a:solidFill>
              </a:rPr>
              <a:t>精神科</a:t>
            </a:r>
            <a:r>
              <a:rPr lang="ja-JP" altLang="en-US" sz="2000" dirty="0">
                <a:solidFill>
                  <a:schemeClr val="tx1"/>
                </a:solidFill>
              </a:rPr>
              <a:t>病院での長期入院を経験した高齢精神障害者が</a:t>
            </a:r>
            <a:r>
              <a:rPr lang="ja-JP" altLang="en-US" sz="2000" dirty="0" smtClean="0">
                <a:solidFill>
                  <a:schemeClr val="tx1"/>
                </a:solidFill>
              </a:rPr>
              <a:t>地域</a:t>
            </a:r>
            <a:r>
              <a:rPr lang="en-US" altLang="ja-JP" sz="2000" dirty="0" smtClean="0">
                <a:solidFill>
                  <a:schemeClr val="tx1"/>
                </a:solidFill>
              </a:rPr>
              <a:t/>
            </a:r>
            <a:br>
              <a:rPr lang="en-US" altLang="ja-JP" sz="2000" dirty="0" smtClean="0">
                <a:solidFill>
                  <a:schemeClr val="tx1"/>
                </a:solidFill>
              </a:rPr>
            </a:br>
            <a:r>
              <a:rPr lang="ja-JP" altLang="en-US" sz="2000" dirty="0" smtClean="0">
                <a:solidFill>
                  <a:schemeClr val="tx1"/>
                </a:solidFill>
              </a:rPr>
              <a:t>生活</a:t>
            </a:r>
            <a:r>
              <a:rPr lang="ja-JP" altLang="en-US" sz="2000" dirty="0">
                <a:solidFill>
                  <a:schemeClr val="tx1"/>
                </a:solidFill>
              </a:rPr>
              <a:t>を開始する時</a:t>
            </a:r>
            <a:endParaRPr kumimoji="1" lang="en-US" altLang="ja-JP" sz="2000" dirty="0" smtClean="0">
              <a:solidFill>
                <a:schemeClr val="tx1"/>
              </a:solidFill>
            </a:endParaRPr>
          </a:p>
          <a:p>
            <a:pPr marL="457200" indent="-457200" algn="just">
              <a:spcBef>
                <a:spcPts val="600"/>
              </a:spcBef>
              <a:buFont typeface="+mj-ea"/>
              <a:buAutoNum type="circleNumDbPlain"/>
            </a:pPr>
            <a:r>
              <a:rPr lang="ja-JP" altLang="en-US" sz="2000" dirty="0" smtClean="0">
                <a:solidFill>
                  <a:schemeClr val="tx1"/>
                </a:solidFill>
              </a:rPr>
              <a:t>親の支援のみで生活してきた</a:t>
            </a:r>
            <a:r>
              <a:rPr lang="ja-JP" altLang="en-US" sz="2000" dirty="0">
                <a:solidFill>
                  <a:schemeClr val="tx1"/>
                </a:solidFill>
              </a:rPr>
              <a:t>高齢精神</a:t>
            </a:r>
            <a:r>
              <a:rPr lang="ja-JP" altLang="en-US" sz="2000" dirty="0" smtClean="0">
                <a:solidFill>
                  <a:schemeClr val="tx1"/>
                </a:solidFill>
              </a:rPr>
              <a:t>障害者が、一人暮らしとなった時</a:t>
            </a:r>
            <a:endParaRPr kumimoji="1" lang="en-US" altLang="ja-JP" sz="2000" dirty="0" smtClean="0">
              <a:solidFill>
                <a:schemeClr val="tx1"/>
              </a:solidFill>
            </a:endParaRPr>
          </a:p>
        </p:txBody>
      </p:sp>
      <p:sp>
        <p:nvSpPr>
          <p:cNvPr id="8" name="下矢印 7"/>
          <p:cNvSpPr/>
          <p:nvPr/>
        </p:nvSpPr>
        <p:spPr>
          <a:xfrm>
            <a:off x="4031940" y="2348880"/>
            <a:ext cx="1080120" cy="648072"/>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1144893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540000" y="540000"/>
            <a:ext cx="7772400" cy="1103313"/>
          </a:xfrm>
        </p:spPr>
        <p:txBody>
          <a:bodyPr anchor="t" anchorCtr="0">
            <a:normAutofit/>
          </a:bodyPr>
          <a:lstStyle/>
          <a:p>
            <a:pPr algn="l"/>
            <a:r>
              <a:rPr kumimoji="1" lang="ja-JP" altLang="en-US" sz="4000" dirty="0" smtClean="0"/>
              <a:t>高齢精神障害者への対応</a:t>
            </a:r>
            <a:endParaRPr kumimoji="1" lang="ja-JP" altLang="en-US" sz="4000" dirty="0"/>
          </a:p>
        </p:txBody>
      </p:sp>
      <p:sp>
        <p:nvSpPr>
          <p:cNvPr id="3" name="コンテンツ プレースホルダー 2"/>
          <p:cNvSpPr>
            <a:spLocks noGrp="1"/>
          </p:cNvSpPr>
          <p:nvPr>
            <p:ph type="subTitle" idx="4294967295"/>
          </p:nvPr>
        </p:nvSpPr>
        <p:spPr>
          <a:xfrm>
            <a:off x="504000" y="1800000"/>
            <a:ext cx="8136000" cy="3312368"/>
          </a:xfrm>
        </p:spPr>
        <p:txBody>
          <a:bodyPr>
            <a:normAutofit/>
          </a:bodyPr>
          <a:lstStyle/>
          <a:p>
            <a:pPr marL="720000" indent="-540000" algn="just">
              <a:buNone/>
            </a:pPr>
            <a:r>
              <a:rPr kumimoji="1" lang="ja-JP" altLang="en-US" dirty="0" smtClean="0">
                <a:latin typeface="+mn-ea"/>
              </a:rPr>
              <a:t>１．精神面だけでなく、身体面の変化も</a:t>
            </a:r>
            <a:r>
              <a:rPr lang="ja-JP" altLang="en-US" dirty="0" smtClean="0">
                <a:latin typeface="+mn-ea"/>
              </a:rPr>
              <a:t>意識</a:t>
            </a:r>
            <a:r>
              <a:rPr lang="en-US" altLang="ja-JP" dirty="0" smtClean="0">
                <a:latin typeface="+mn-ea"/>
              </a:rPr>
              <a:t/>
            </a:r>
            <a:br>
              <a:rPr lang="en-US" altLang="ja-JP" dirty="0" smtClean="0">
                <a:latin typeface="+mn-ea"/>
              </a:rPr>
            </a:br>
            <a:r>
              <a:rPr lang="ja-JP" altLang="en-US" dirty="0" smtClean="0">
                <a:latin typeface="+mn-ea"/>
              </a:rPr>
              <a:t>して</a:t>
            </a:r>
            <a:r>
              <a:rPr kumimoji="1" lang="ja-JP" altLang="en-US" dirty="0" smtClean="0">
                <a:latin typeface="+mn-ea"/>
              </a:rPr>
              <a:t>支援する</a:t>
            </a:r>
            <a:endParaRPr kumimoji="1" lang="en-US" altLang="ja-JP" dirty="0" smtClean="0">
              <a:latin typeface="+mn-ea"/>
            </a:endParaRPr>
          </a:p>
          <a:p>
            <a:pPr marL="720000" indent="-540000" algn="just">
              <a:spcBef>
                <a:spcPts val="3000"/>
              </a:spcBef>
              <a:buNone/>
            </a:pPr>
            <a:r>
              <a:rPr lang="ja-JP" altLang="en-US" dirty="0" smtClean="0">
                <a:latin typeface="+mn-ea"/>
              </a:rPr>
              <a:t>２．もともとのこだわりや、その人なりの生活パターンは、できるだけ崩さないように</a:t>
            </a:r>
            <a:r>
              <a:rPr lang="en-US" altLang="ja-JP" dirty="0" smtClean="0">
                <a:latin typeface="+mn-ea"/>
              </a:rPr>
              <a:t/>
            </a:r>
            <a:br>
              <a:rPr lang="en-US" altLang="ja-JP" dirty="0" smtClean="0">
                <a:latin typeface="+mn-ea"/>
              </a:rPr>
            </a:br>
            <a:r>
              <a:rPr lang="ja-JP" altLang="en-US" dirty="0" smtClean="0">
                <a:latin typeface="+mn-ea"/>
              </a:rPr>
              <a:t>かかわり、信頼関係の構築を目指す</a:t>
            </a:r>
            <a:endParaRPr lang="en-US" altLang="ja-JP" dirty="0" smtClean="0">
              <a:latin typeface="+mn-ea"/>
            </a:endParaRPr>
          </a:p>
          <a:p>
            <a:pPr marL="624078" indent="-514350">
              <a:buFont typeface="+mj-lt"/>
              <a:buAutoNum type="arabicPeriod"/>
            </a:pPr>
            <a:endParaRPr kumimoji="1" lang="en-US" altLang="ja-JP" dirty="0" smtClean="0">
              <a:latin typeface="+mn-ea"/>
            </a:endParaRPr>
          </a:p>
          <a:p>
            <a:pPr marL="109728" indent="0">
              <a:buNone/>
            </a:pPr>
            <a:endParaRPr kumimoji="1" lang="ja-JP" altLang="en-US" dirty="0">
              <a:latin typeface="+mn-ea"/>
            </a:endParaRPr>
          </a:p>
        </p:txBody>
      </p:sp>
      <p:sp>
        <p:nvSpPr>
          <p:cNvPr id="4" name="スライド番号プレースホルダー 3"/>
          <p:cNvSpPr>
            <a:spLocks noGrp="1"/>
          </p:cNvSpPr>
          <p:nvPr>
            <p:ph type="sldNum" sz="quarter" idx="12"/>
          </p:nvPr>
        </p:nvSpPr>
        <p:spPr>
          <a:xfrm>
            <a:off x="6758880" y="6356350"/>
            <a:ext cx="2133600" cy="365125"/>
          </a:xfrm>
        </p:spPr>
        <p:txBody>
          <a:bodyPr/>
          <a:lstStyle/>
          <a:p>
            <a:fld id="{549A7C03-07D1-46F7-A07E-D41409941C74}"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30</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37417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540000" y="540000"/>
            <a:ext cx="9324528" cy="1176338"/>
          </a:xfrm>
        </p:spPr>
        <p:txBody>
          <a:bodyPr anchor="t" anchorCtr="0">
            <a:normAutofit/>
          </a:bodyPr>
          <a:lstStyle/>
          <a:p>
            <a:pPr algn="l"/>
            <a:r>
              <a:rPr kumimoji="1" lang="ja-JP" altLang="en-US" sz="3600" dirty="0" smtClean="0"/>
              <a:t>高齢精神障害者の支援</a:t>
            </a:r>
            <a:r>
              <a:rPr lang="ja-JP" altLang="en-US" sz="3600" dirty="0" smtClean="0"/>
              <a:t>を始める前に・</a:t>
            </a:r>
            <a:r>
              <a:rPr lang="ja-JP" altLang="en-US" sz="3600" dirty="0"/>
              <a:t>・・</a:t>
            </a:r>
            <a:endParaRPr kumimoji="1" lang="ja-JP" altLang="en-US" sz="3600" dirty="0"/>
          </a:p>
        </p:txBody>
      </p:sp>
      <p:sp>
        <p:nvSpPr>
          <p:cNvPr id="3" name="コンテンツ プレースホルダー 2"/>
          <p:cNvSpPr>
            <a:spLocks noGrp="1"/>
          </p:cNvSpPr>
          <p:nvPr>
            <p:ph type="subTitle" idx="4294967295"/>
          </p:nvPr>
        </p:nvSpPr>
        <p:spPr>
          <a:xfrm>
            <a:off x="504000" y="1440000"/>
            <a:ext cx="8136000" cy="5020667"/>
          </a:xfrm>
        </p:spPr>
        <p:txBody>
          <a:bodyPr>
            <a:noAutofit/>
          </a:bodyPr>
          <a:lstStyle/>
          <a:p>
            <a:pPr marL="109728" indent="0">
              <a:buNone/>
            </a:pPr>
            <a:r>
              <a:rPr lang="ja-JP" altLang="en-US" sz="2800" dirty="0" smtClean="0"/>
              <a:t>　まずは、これ</a:t>
            </a:r>
            <a:r>
              <a:rPr lang="ja-JP" altLang="en-US" sz="2800" dirty="0"/>
              <a:t>までにどのように生活してきたか</a:t>
            </a:r>
            <a:r>
              <a:rPr lang="ja-JP" altLang="en-US" sz="2800" dirty="0" smtClean="0"/>
              <a:t>を</a:t>
            </a:r>
            <a:r>
              <a:rPr lang="en-US" altLang="ja-JP" sz="2800" dirty="0" smtClean="0"/>
              <a:t/>
            </a:r>
            <a:br>
              <a:rPr lang="en-US" altLang="ja-JP" sz="2800" dirty="0" smtClean="0"/>
            </a:br>
            <a:r>
              <a:rPr lang="ja-JP" altLang="en-US" sz="2800" dirty="0" smtClean="0"/>
              <a:t>確認</a:t>
            </a:r>
            <a:r>
              <a:rPr lang="ja-JP" altLang="en-US" sz="2800" dirty="0"/>
              <a:t>して</a:t>
            </a:r>
            <a:r>
              <a:rPr lang="ja-JP" altLang="en-US" sz="2800" dirty="0" smtClean="0"/>
              <a:t>ください</a:t>
            </a:r>
            <a:endParaRPr lang="en-US" altLang="ja-JP" sz="2800" dirty="0" smtClean="0"/>
          </a:p>
          <a:p>
            <a:pPr marL="900000" indent="-540000">
              <a:spcBef>
                <a:spcPts val="2400"/>
              </a:spcBef>
              <a:buNone/>
            </a:pPr>
            <a:r>
              <a:rPr lang="ja-JP" altLang="en-US" sz="2800" dirty="0" smtClean="0">
                <a:ln w="0"/>
                <a:effectLst>
                  <a:outerShdw blurRad="38100" dist="19050" dir="2700000" algn="tl" rotWithShape="0">
                    <a:schemeClr val="dk1">
                      <a:alpha val="40000"/>
                    </a:schemeClr>
                  </a:outerShdw>
                </a:effectLst>
              </a:rPr>
              <a:t>１．</a:t>
            </a:r>
            <a:r>
              <a:rPr lang="ja-JP" altLang="en-US" sz="2800" dirty="0" smtClean="0">
                <a:ln w="0"/>
                <a:effectLst>
                  <a:outerShdw blurRad="38100" dist="19050" dir="2700000" algn="tl" rotWithShape="0">
                    <a:schemeClr val="dk1">
                      <a:alpha val="40000"/>
                    </a:schemeClr>
                  </a:outerShdw>
                </a:effectLst>
                <a:latin typeface="+mn-ea"/>
              </a:rPr>
              <a:t>発症</a:t>
            </a:r>
            <a:r>
              <a:rPr lang="ja-JP" altLang="en-US" sz="2800" dirty="0">
                <a:ln w="0"/>
                <a:effectLst>
                  <a:outerShdw blurRad="38100" dist="19050" dir="2700000" algn="tl" rotWithShape="0">
                    <a:schemeClr val="dk1">
                      <a:alpha val="40000"/>
                    </a:schemeClr>
                  </a:outerShdw>
                </a:effectLst>
                <a:latin typeface="+mn-ea"/>
              </a:rPr>
              <a:t>はいつ頃ですか？</a:t>
            </a:r>
            <a:endParaRPr lang="en-US" altLang="ja-JP" sz="2800" dirty="0">
              <a:ln w="0"/>
              <a:effectLst>
                <a:outerShdw blurRad="38100" dist="19050" dir="2700000" algn="tl" rotWithShape="0">
                  <a:schemeClr val="dk1">
                    <a:alpha val="40000"/>
                  </a:schemeClr>
                </a:outerShdw>
              </a:effectLst>
              <a:latin typeface="+mn-ea"/>
            </a:endParaRPr>
          </a:p>
          <a:p>
            <a:pPr marL="900000" indent="-540000">
              <a:spcBef>
                <a:spcPts val="1200"/>
              </a:spcBef>
              <a:buNone/>
            </a:pPr>
            <a:r>
              <a:rPr lang="ja-JP" altLang="en-US" sz="2800" dirty="0" smtClean="0">
                <a:ln w="0"/>
                <a:effectLst>
                  <a:outerShdw blurRad="38100" dist="19050" dir="2700000" algn="tl" rotWithShape="0">
                    <a:schemeClr val="dk1">
                      <a:alpha val="40000"/>
                    </a:schemeClr>
                  </a:outerShdw>
                </a:effectLst>
              </a:rPr>
              <a:t>２．</a:t>
            </a:r>
            <a:r>
              <a:rPr lang="ja-JP" altLang="en-US" sz="2800" dirty="0" smtClean="0">
                <a:ln w="0"/>
                <a:effectLst>
                  <a:outerShdw blurRad="38100" dist="19050" dir="2700000" algn="tl" rotWithShape="0">
                    <a:schemeClr val="dk1">
                      <a:alpha val="40000"/>
                    </a:schemeClr>
                  </a:outerShdw>
                </a:effectLst>
                <a:latin typeface="+mn-ea"/>
              </a:rPr>
              <a:t>発症前</a:t>
            </a:r>
            <a:r>
              <a:rPr lang="ja-JP" altLang="en-US" sz="2800" dirty="0">
                <a:ln w="0"/>
                <a:effectLst>
                  <a:outerShdw blurRad="38100" dist="19050" dir="2700000" algn="tl" rotWithShape="0">
                    <a:schemeClr val="dk1">
                      <a:alpha val="40000"/>
                    </a:schemeClr>
                  </a:outerShdw>
                </a:effectLst>
                <a:latin typeface="+mn-ea"/>
              </a:rPr>
              <a:t>に社会経験がありますか？</a:t>
            </a:r>
            <a:endParaRPr lang="en-US" altLang="ja-JP" sz="2800" dirty="0">
              <a:ln w="0"/>
              <a:effectLst>
                <a:outerShdw blurRad="38100" dist="19050" dir="2700000" algn="tl" rotWithShape="0">
                  <a:schemeClr val="dk1">
                    <a:alpha val="40000"/>
                  </a:schemeClr>
                </a:outerShdw>
              </a:effectLst>
              <a:latin typeface="+mn-ea"/>
            </a:endParaRPr>
          </a:p>
          <a:p>
            <a:pPr marL="900000" indent="-540000">
              <a:spcBef>
                <a:spcPts val="1200"/>
              </a:spcBef>
              <a:buNone/>
            </a:pPr>
            <a:r>
              <a:rPr lang="ja-JP" altLang="en-US" sz="2800" dirty="0" smtClean="0">
                <a:ln w="0"/>
                <a:effectLst>
                  <a:outerShdw blurRad="38100" dist="19050" dir="2700000" algn="tl" rotWithShape="0">
                    <a:schemeClr val="dk1">
                      <a:alpha val="40000"/>
                    </a:schemeClr>
                  </a:outerShdw>
                </a:effectLst>
              </a:rPr>
              <a:t>３．</a:t>
            </a:r>
            <a:r>
              <a:rPr lang="ja-JP" altLang="en-US" sz="2800" dirty="0" smtClean="0">
                <a:ln w="0"/>
                <a:effectLst>
                  <a:outerShdw blurRad="38100" dist="19050" dir="2700000" algn="tl" rotWithShape="0">
                    <a:schemeClr val="dk1">
                      <a:alpha val="40000"/>
                    </a:schemeClr>
                  </a:outerShdw>
                </a:effectLst>
                <a:latin typeface="+mn-ea"/>
              </a:rPr>
              <a:t>発症後</a:t>
            </a:r>
            <a:r>
              <a:rPr lang="ja-JP" altLang="en-US" sz="2800" dirty="0">
                <a:ln w="0"/>
                <a:effectLst>
                  <a:outerShdw blurRad="38100" dist="19050" dir="2700000" algn="tl" rotWithShape="0">
                    <a:schemeClr val="dk1">
                      <a:alpha val="40000"/>
                    </a:schemeClr>
                  </a:outerShdw>
                </a:effectLst>
                <a:latin typeface="+mn-ea"/>
              </a:rPr>
              <a:t>の社会経験はありますか？</a:t>
            </a:r>
            <a:endParaRPr lang="en-US" altLang="ja-JP" sz="2800" dirty="0">
              <a:ln w="0"/>
              <a:effectLst>
                <a:outerShdw blurRad="38100" dist="19050" dir="2700000" algn="tl" rotWithShape="0">
                  <a:schemeClr val="dk1">
                    <a:alpha val="40000"/>
                  </a:schemeClr>
                </a:outerShdw>
              </a:effectLst>
              <a:latin typeface="+mn-ea"/>
            </a:endParaRPr>
          </a:p>
          <a:p>
            <a:pPr marL="900000" indent="-540000">
              <a:spcBef>
                <a:spcPts val="1200"/>
              </a:spcBef>
              <a:buNone/>
            </a:pPr>
            <a:r>
              <a:rPr lang="ja-JP" altLang="en-US" sz="2800" dirty="0" smtClean="0">
                <a:ln w="0"/>
                <a:effectLst>
                  <a:outerShdw blurRad="38100" dist="19050" dir="2700000" algn="tl" rotWithShape="0">
                    <a:schemeClr val="dk1">
                      <a:alpha val="40000"/>
                    </a:schemeClr>
                  </a:outerShdw>
                </a:effectLst>
              </a:rPr>
              <a:t>４．</a:t>
            </a:r>
            <a:r>
              <a:rPr lang="ja-JP" altLang="en-US" sz="2800" dirty="0" smtClean="0">
                <a:ln w="0"/>
                <a:effectLst>
                  <a:outerShdw blurRad="38100" dist="19050" dir="2700000" algn="tl" rotWithShape="0">
                    <a:schemeClr val="dk1">
                      <a:alpha val="40000"/>
                    </a:schemeClr>
                  </a:outerShdw>
                </a:effectLst>
                <a:latin typeface="+mn-ea"/>
              </a:rPr>
              <a:t>発症</a:t>
            </a:r>
            <a:r>
              <a:rPr lang="ja-JP" altLang="en-US" sz="2800" dirty="0">
                <a:ln w="0"/>
                <a:effectLst>
                  <a:outerShdw blurRad="38100" dist="19050" dir="2700000" algn="tl" rotWithShape="0">
                    <a:schemeClr val="dk1">
                      <a:alpha val="40000"/>
                    </a:schemeClr>
                  </a:outerShdw>
                </a:effectLst>
                <a:latin typeface="+mn-ea"/>
              </a:rPr>
              <a:t>してから日常生活は自立していましたか？</a:t>
            </a:r>
            <a:endParaRPr lang="en-US" altLang="ja-JP" sz="2800" dirty="0">
              <a:ln w="0"/>
              <a:effectLst>
                <a:outerShdw blurRad="38100" dist="19050" dir="2700000" algn="tl" rotWithShape="0">
                  <a:schemeClr val="dk1">
                    <a:alpha val="40000"/>
                  </a:schemeClr>
                </a:outerShdw>
              </a:effectLst>
              <a:latin typeface="+mn-ea"/>
            </a:endParaRPr>
          </a:p>
          <a:p>
            <a:pPr marL="900000" indent="-540000">
              <a:spcBef>
                <a:spcPts val="1200"/>
              </a:spcBef>
              <a:buNone/>
            </a:pPr>
            <a:r>
              <a:rPr lang="ja-JP" altLang="en-US" sz="2800" dirty="0" smtClean="0">
                <a:ln w="0"/>
                <a:effectLst>
                  <a:outerShdw blurRad="38100" dist="19050" dir="2700000" algn="tl" rotWithShape="0">
                    <a:schemeClr val="dk1">
                      <a:alpha val="40000"/>
                    </a:schemeClr>
                  </a:outerShdw>
                </a:effectLst>
              </a:rPr>
              <a:t>５．</a:t>
            </a:r>
            <a:r>
              <a:rPr lang="ja-JP" altLang="en-US" sz="2800" dirty="0" smtClean="0">
                <a:ln w="0"/>
                <a:effectLst>
                  <a:outerShdw blurRad="38100" dist="19050" dir="2700000" algn="tl" rotWithShape="0">
                    <a:schemeClr val="dk1">
                      <a:alpha val="40000"/>
                    </a:schemeClr>
                  </a:outerShdw>
                </a:effectLst>
                <a:latin typeface="+mn-ea"/>
              </a:rPr>
              <a:t>入院歴</a:t>
            </a:r>
            <a:r>
              <a:rPr lang="ja-JP" altLang="en-US" sz="2800" dirty="0">
                <a:ln w="0"/>
                <a:effectLst>
                  <a:outerShdw blurRad="38100" dist="19050" dir="2700000" algn="tl" rotWithShape="0">
                    <a:schemeClr val="dk1">
                      <a:alpha val="40000"/>
                    </a:schemeClr>
                  </a:outerShdw>
                </a:effectLst>
                <a:latin typeface="+mn-ea"/>
              </a:rPr>
              <a:t>はありますか？どれくらいの期間</a:t>
            </a:r>
            <a:r>
              <a:rPr lang="ja-JP" altLang="en-US" sz="2800" dirty="0" smtClean="0">
                <a:ln w="0"/>
                <a:effectLst>
                  <a:outerShdw blurRad="38100" dist="19050" dir="2700000" algn="tl" rotWithShape="0">
                    <a:schemeClr val="dk1">
                      <a:alpha val="40000"/>
                    </a:schemeClr>
                  </a:outerShdw>
                </a:effectLst>
                <a:latin typeface="+mn-ea"/>
              </a:rPr>
              <a:t>入院</a:t>
            </a:r>
            <a:r>
              <a:rPr lang="en-US" altLang="ja-JP" sz="2800" dirty="0" smtClean="0">
                <a:ln w="0"/>
                <a:effectLst>
                  <a:outerShdw blurRad="38100" dist="19050" dir="2700000" algn="tl" rotWithShape="0">
                    <a:schemeClr val="dk1">
                      <a:alpha val="40000"/>
                    </a:schemeClr>
                  </a:outerShdw>
                </a:effectLst>
                <a:latin typeface="+mn-ea"/>
              </a:rPr>
              <a:t/>
            </a:r>
            <a:br>
              <a:rPr lang="en-US" altLang="ja-JP" sz="2800" dirty="0" smtClean="0">
                <a:ln w="0"/>
                <a:effectLst>
                  <a:outerShdw blurRad="38100" dist="19050" dir="2700000" algn="tl" rotWithShape="0">
                    <a:schemeClr val="dk1">
                      <a:alpha val="40000"/>
                    </a:schemeClr>
                  </a:outerShdw>
                </a:effectLst>
                <a:latin typeface="+mn-ea"/>
              </a:rPr>
            </a:br>
            <a:r>
              <a:rPr lang="ja-JP" altLang="en-US" sz="2800" dirty="0" smtClean="0">
                <a:ln w="0"/>
                <a:effectLst>
                  <a:outerShdw blurRad="38100" dist="19050" dir="2700000" algn="tl" rotWithShape="0">
                    <a:schemeClr val="dk1">
                      <a:alpha val="40000"/>
                    </a:schemeClr>
                  </a:outerShdw>
                </a:effectLst>
                <a:latin typeface="+mn-ea"/>
              </a:rPr>
              <a:t>して</a:t>
            </a:r>
            <a:r>
              <a:rPr lang="ja-JP" altLang="en-US" sz="2800" dirty="0">
                <a:ln w="0"/>
                <a:effectLst>
                  <a:outerShdw blurRad="38100" dist="19050" dir="2700000" algn="tl" rotWithShape="0">
                    <a:schemeClr val="dk1">
                      <a:alpha val="40000"/>
                    </a:schemeClr>
                  </a:outerShdw>
                </a:effectLst>
                <a:latin typeface="+mn-ea"/>
              </a:rPr>
              <a:t>いましたか</a:t>
            </a:r>
            <a:r>
              <a:rPr lang="ja-JP" altLang="en-US" sz="2800" dirty="0" smtClean="0">
                <a:ln w="0"/>
                <a:effectLst>
                  <a:outerShdw blurRad="38100" dist="19050" dir="2700000" algn="tl" rotWithShape="0">
                    <a:schemeClr val="dk1">
                      <a:alpha val="40000"/>
                    </a:schemeClr>
                  </a:outerShdw>
                </a:effectLst>
                <a:latin typeface="+mn-ea"/>
              </a:rPr>
              <a:t>？</a:t>
            </a:r>
            <a:endParaRPr lang="en-US" altLang="ja-JP" sz="2800" dirty="0" smtClean="0">
              <a:ln w="0"/>
              <a:effectLst>
                <a:outerShdw blurRad="38100" dist="19050" dir="2700000" algn="tl" rotWithShape="0">
                  <a:schemeClr val="dk1">
                    <a:alpha val="40000"/>
                  </a:schemeClr>
                </a:outerShdw>
              </a:effectLst>
              <a:latin typeface="+mn-ea"/>
            </a:endParaRPr>
          </a:p>
          <a:p>
            <a:pPr marL="900000" indent="-540000">
              <a:spcBef>
                <a:spcPts val="1200"/>
              </a:spcBef>
              <a:buNone/>
            </a:pPr>
            <a:r>
              <a:rPr lang="ja-JP" altLang="en-US" sz="2800" dirty="0" smtClean="0">
                <a:ln w="0"/>
                <a:effectLst>
                  <a:outerShdw blurRad="38100" dist="19050" dir="2700000" algn="tl" rotWithShape="0">
                    <a:schemeClr val="dk1">
                      <a:alpha val="40000"/>
                    </a:schemeClr>
                  </a:outerShdw>
                </a:effectLst>
              </a:rPr>
              <a:t>６．</a:t>
            </a:r>
            <a:r>
              <a:rPr lang="ja-JP" altLang="en-US" sz="2800" dirty="0" smtClean="0">
                <a:ln w="0"/>
                <a:effectLst>
                  <a:outerShdw blurRad="38100" dist="19050" dir="2700000" algn="tl" rotWithShape="0">
                    <a:schemeClr val="dk1">
                      <a:alpha val="40000"/>
                    </a:schemeClr>
                  </a:outerShdw>
                </a:effectLst>
                <a:latin typeface="+mn-ea"/>
              </a:rPr>
              <a:t>地域生活を始めて何年目ですか？</a:t>
            </a:r>
            <a:endParaRPr kumimoji="1" lang="ja-JP" altLang="en-US" sz="2800" dirty="0">
              <a:ln w="0"/>
              <a:effectLst>
                <a:outerShdw blurRad="38100" dist="19050" dir="2700000" algn="tl" rotWithShape="0">
                  <a:schemeClr val="dk1">
                    <a:alpha val="40000"/>
                  </a:schemeClr>
                </a:outerShdw>
              </a:effectLst>
            </a:endParaRPr>
          </a:p>
        </p:txBody>
      </p:sp>
      <p:sp>
        <p:nvSpPr>
          <p:cNvPr id="4" name="スライド番号プレースホルダー 3"/>
          <p:cNvSpPr>
            <a:spLocks noGrp="1"/>
          </p:cNvSpPr>
          <p:nvPr>
            <p:ph type="sldNum" sz="quarter" idx="12"/>
          </p:nvPr>
        </p:nvSpPr>
        <p:spPr>
          <a:xfrm>
            <a:off x="6758880" y="6356350"/>
            <a:ext cx="2133600" cy="365125"/>
          </a:xfrm>
        </p:spPr>
        <p:txBody>
          <a:bodyPr/>
          <a:lstStyle/>
          <a:p>
            <a:fld id="{549A7C03-07D1-46F7-A07E-D41409941C74}"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31</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492502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0000" y="2700000"/>
            <a:ext cx="4713783" cy="1023218"/>
          </a:xfrm>
        </p:spPr>
        <p:txBody>
          <a:bodyPr/>
          <a:lstStyle/>
          <a:p>
            <a:r>
              <a:rPr lang="ja-JP" altLang="en-US" dirty="0" smtClean="0">
                <a:latin typeface="+mj-ea"/>
              </a:rPr>
              <a:t>１　</a:t>
            </a:r>
            <a:r>
              <a:rPr kumimoji="1" lang="ja-JP" altLang="en-US" dirty="0" smtClean="0">
                <a:latin typeface="+mj-ea"/>
              </a:rPr>
              <a:t>妄想性障害とは</a:t>
            </a:r>
            <a:endParaRPr kumimoji="1" lang="ja-JP" altLang="en-US" dirty="0">
              <a:latin typeface="+mj-ea"/>
            </a:endParaRPr>
          </a:p>
        </p:txBody>
      </p:sp>
      <p:sp>
        <p:nvSpPr>
          <p:cNvPr id="4" name="スライド番号プレースホルダ 3"/>
          <p:cNvSpPr>
            <a:spLocks noGrp="1"/>
          </p:cNvSpPr>
          <p:nvPr>
            <p:ph type="sldNum" sz="quarter" idx="12"/>
          </p:nvPr>
        </p:nvSpPr>
        <p:spPr/>
        <p:txBody>
          <a:bodyPr/>
          <a:lstStyle/>
          <a:p>
            <a:fld id="{735792B8-4907-4832-B6DB-FFDFB2776905}" type="slidenum">
              <a:rPr kumimoji="1" lang="ja-JP" altLang="en-US" smtClean="0"/>
              <a:pPr/>
              <a:t>4</a:t>
            </a:fld>
            <a:endParaRPr kumimoji="1" lang="ja-JP" altLang="en-US"/>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539552" y="540000"/>
            <a:ext cx="7772400" cy="742950"/>
          </a:xfrm>
        </p:spPr>
        <p:txBody>
          <a:bodyPr anchor="t" anchorCtr="0">
            <a:normAutofit/>
          </a:bodyPr>
          <a:lstStyle/>
          <a:p>
            <a:pPr algn="l"/>
            <a:r>
              <a:rPr lang="ja-JP" altLang="en-US" sz="3600" dirty="0" smtClean="0"/>
              <a:t>（１）妄想性障害</a:t>
            </a:r>
            <a:r>
              <a:rPr lang="ja-JP" altLang="en-US" sz="3600" dirty="0"/>
              <a:t>とは</a:t>
            </a:r>
          </a:p>
        </p:txBody>
      </p:sp>
      <p:sp>
        <p:nvSpPr>
          <p:cNvPr id="3" name="コンテンツ プレースホルダ 2"/>
          <p:cNvSpPr>
            <a:spLocks noGrp="1"/>
          </p:cNvSpPr>
          <p:nvPr>
            <p:ph type="subTitle" idx="4294967295"/>
          </p:nvPr>
        </p:nvSpPr>
        <p:spPr>
          <a:xfrm>
            <a:off x="504000" y="1440000"/>
            <a:ext cx="8136000" cy="5112568"/>
          </a:xfrm>
        </p:spPr>
        <p:txBody>
          <a:bodyPr>
            <a:noAutofit/>
          </a:bodyPr>
          <a:lstStyle/>
          <a:p>
            <a:pPr marL="741600"/>
            <a:r>
              <a:rPr lang="ja-JP" altLang="en-US" sz="2400" dirty="0" smtClean="0">
                <a:latin typeface="+mn-ea"/>
              </a:rPr>
              <a:t>「物が盗まれる」「食べ物に毒が入っている」「意地悪を</a:t>
            </a:r>
            <a:r>
              <a:rPr lang="en-US" altLang="ja-JP" sz="2400" dirty="0" smtClean="0">
                <a:latin typeface="+mn-ea"/>
              </a:rPr>
              <a:t/>
            </a:r>
            <a:br>
              <a:rPr lang="en-US" altLang="ja-JP" sz="2400" dirty="0" smtClean="0">
                <a:latin typeface="+mn-ea"/>
              </a:rPr>
            </a:br>
            <a:r>
              <a:rPr lang="ja-JP" altLang="en-US" sz="2400" dirty="0" smtClean="0">
                <a:latin typeface="+mn-ea"/>
              </a:rPr>
              <a:t>される」などの被害妄想が主症状である</a:t>
            </a:r>
            <a:endParaRPr lang="en-US" altLang="ja-JP" sz="2400" dirty="0" smtClean="0">
              <a:latin typeface="+mn-ea"/>
            </a:endParaRPr>
          </a:p>
          <a:p>
            <a:pPr marL="741600">
              <a:spcBef>
                <a:spcPts val="1200"/>
              </a:spcBef>
            </a:pPr>
            <a:r>
              <a:rPr lang="ja-JP" altLang="en-US" sz="2400" dirty="0" smtClean="0">
                <a:latin typeface="+mn-ea"/>
              </a:rPr>
              <a:t>妄想対象は身近な人が多い</a:t>
            </a:r>
            <a:endParaRPr lang="en-US" altLang="ja-JP" sz="2400" dirty="0" smtClean="0">
              <a:latin typeface="+mn-ea"/>
            </a:endParaRPr>
          </a:p>
          <a:p>
            <a:pPr marL="741600">
              <a:spcBef>
                <a:spcPts val="1200"/>
              </a:spcBef>
            </a:pPr>
            <a:r>
              <a:rPr lang="ja-JP" altLang="en-US" sz="2400" dirty="0" smtClean="0">
                <a:latin typeface="+mn-ea"/>
              </a:rPr>
              <a:t>身体に電気をかけられる、といったような体感幻覚と</a:t>
            </a:r>
            <a:r>
              <a:rPr lang="en-US" altLang="ja-JP" sz="2400" dirty="0" smtClean="0">
                <a:latin typeface="+mn-ea"/>
              </a:rPr>
              <a:t/>
            </a:r>
            <a:br>
              <a:rPr lang="en-US" altLang="ja-JP" sz="2400" dirty="0" smtClean="0">
                <a:latin typeface="+mn-ea"/>
              </a:rPr>
            </a:br>
            <a:r>
              <a:rPr lang="ja-JP" altLang="en-US" sz="2400" dirty="0" smtClean="0">
                <a:latin typeface="+mn-ea"/>
              </a:rPr>
              <a:t>結びつき、妄想が形成されることもある</a:t>
            </a:r>
            <a:endParaRPr lang="en-US" altLang="ja-JP" sz="2400" dirty="0" smtClean="0">
              <a:latin typeface="+mn-ea"/>
            </a:endParaRPr>
          </a:p>
          <a:p>
            <a:pPr marL="741600">
              <a:spcBef>
                <a:spcPts val="1200"/>
              </a:spcBef>
            </a:pPr>
            <a:r>
              <a:rPr lang="ja-JP" altLang="en-US" sz="2400" dirty="0" smtClean="0">
                <a:latin typeface="+mn-ea"/>
              </a:rPr>
              <a:t>妄想の内容は、現実的で日常の卑近な体験の誤解から</a:t>
            </a:r>
            <a:r>
              <a:rPr lang="en-US" altLang="ja-JP" sz="2400" dirty="0" smtClean="0">
                <a:latin typeface="+mn-ea"/>
              </a:rPr>
              <a:t/>
            </a:r>
            <a:br>
              <a:rPr lang="en-US" altLang="ja-JP" sz="2400" dirty="0" smtClean="0">
                <a:latin typeface="+mn-ea"/>
              </a:rPr>
            </a:br>
            <a:r>
              <a:rPr lang="ja-JP" altLang="en-US" sz="2400" dirty="0" smtClean="0">
                <a:latin typeface="+mn-ea"/>
              </a:rPr>
              <a:t>発展しやすい</a:t>
            </a:r>
            <a:endParaRPr lang="en-US" altLang="ja-JP" sz="2400" dirty="0">
              <a:latin typeface="+mn-ea"/>
            </a:endParaRPr>
          </a:p>
          <a:p>
            <a:pPr marL="741600">
              <a:spcBef>
                <a:spcPts val="1200"/>
              </a:spcBef>
            </a:pPr>
            <a:r>
              <a:rPr lang="ja-JP" altLang="en-US" sz="2400" dirty="0" smtClean="0">
                <a:latin typeface="+mn-ea"/>
              </a:rPr>
              <a:t>妄想内容に変化が少なく、長期に及ぶ</a:t>
            </a:r>
            <a:endParaRPr lang="en-US" altLang="ja-JP" sz="2400" dirty="0" smtClean="0">
              <a:latin typeface="+mn-ea"/>
            </a:endParaRPr>
          </a:p>
          <a:p>
            <a:pPr marL="741600" lvl="0">
              <a:spcBef>
                <a:spcPts val="1200"/>
              </a:spcBef>
            </a:pPr>
            <a:r>
              <a:rPr lang="ja-JP" altLang="en-US" sz="2400" dirty="0" smtClean="0">
                <a:solidFill>
                  <a:prstClr val="black"/>
                </a:solidFill>
                <a:latin typeface="+mn-ea"/>
              </a:rPr>
              <a:t>妄想があっても疎通性や対人接触はよく、日常行動も</a:t>
            </a:r>
            <a:r>
              <a:rPr lang="en-US" altLang="ja-JP" sz="2400" dirty="0" smtClean="0">
                <a:solidFill>
                  <a:prstClr val="black"/>
                </a:solidFill>
                <a:latin typeface="+mn-ea"/>
              </a:rPr>
              <a:t/>
            </a:r>
            <a:br>
              <a:rPr lang="en-US" altLang="ja-JP" sz="2400" dirty="0" smtClean="0">
                <a:solidFill>
                  <a:prstClr val="black"/>
                </a:solidFill>
                <a:latin typeface="+mn-ea"/>
              </a:rPr>
            </a:br>
            <a:r>
              <a:rPr lang="ja-JP" altLang="en-US" sz="2400" dirty="0" smtClean="0">
                <a:solidFill>
                  <a:prstClr val="black"/>
                </a:solidFill>
                <a:latin typeface="+mn-ea"/>
              </a:rPr>
              <a:t>まとまっている</a:t>
            </a:r>
            <a:endParaRPr lang="en-US" altLang="ja-JP" sz="2400" dirty="0" smtClean="0">
              <a:solidFill>
                <a:prstClr val="black"/>
              </a:solidFill>
              <a:latin typeface="+mn-ea"/>
            </a:endParaRPr>
          </a:p>
          <a:p>
            <a:pPr marL="741600" lvl="0">
              <a:spcBef>
                <a:spcPts val="1200"/>
              </a:spcBef>
            </a:pPr>
            <a:r>
              <a:rPr lang="ja-JP" altLang="en-US" sz="2400" dirty="0" smtClean="0">
                <a:solidFill>
                  <a:prstClr val="black"/>
                </a:solidFill>
                <a:latin typeface="+mn-ea"/>
              </a:rPr>
              <a:t>独居の女性に多い</a:t>
            </a:r>
            <a:endParaRPr lang="en-US" altLang="ja-JP" sz="2400" dirty="0" smtClean="0">
              <a:latin typeface="+mn-ea"/>
            </a:endParaRPr>
          </a:p>
        </p:txBody>
      </p:sp>
      <p:sp>
        <p:nvSpPr>
          <p:cNvPr id="4" name="スライド番号プレースホルダー 3"/>
          <p:cNvSpPr>
            <a:spLocks noGrp="1"/>
          </p:cNvSpPr>
          <p:nvPr>
            <p:ph type="sldNum" sz="quarter" idx="12"/>
          </p:nvPr>
        </p:nvSpPr>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pPr/>
              <a:t>5</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2166002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540000" y="332656"/>
            <a:ext cx="7772400" cy="815975"/>
          </a:xfrm>
        </p:spPr>
        <p:txBody>
          <a:bodyPr anchor="t" anchorCtr="0">
            <a:normAutofit/>
          </a:bodyPr>
          <a:lstStyle/>
          <a:p>
            <a:pPr algn="l"/>
            <a:r>
              <a:rPr kumimoji="1" lang="ja-JP" altLang="en-US" sz="3600" dirty="0" smtClean="0">
                <a:latin typeface="+mn-ea"/>
                <a:ea typeface="+mn-ea"/>
              </a:rPr>
              <a:t>（２）妄想性障害への対応</a:t>
            </a:r>
            <a:endParaRPr kumimoji="1" lang="ja-JP" altLang="en-US" sz="3600" dirty="0">
              <a:latin typeface="+mn-ea"/>
              <a:ea typeface="+mn-ea"/>
            </a:endParaRPr>
          </a:p>
        </p:txBody>
      </p:sp>
      <p:sp>
        <p:nvSpPr>
          <p:cNvPr id="4" name="正方形/長方形 3"/>
          <p:cNvSpPr/>
          <p:nvPr/>
        </p:nvSpPr>
        <p:spPr>
          <a:xfrm>
            <a:off x="684000" y="1124744"/>
            <a:ext cx="8002800" cy="5255285"/>
          </a:xfrm>
          <a:prstGeom prst="rect">
            <a:avLst/>
          </a:prstGeom>
        </p:spPr>
        <p:txBody>
          <a:bodyPr wrap="square">
            <a:spAutoFit/>
          </a:bodyPr>
          <a:lstStyle/>
          <a:p>
            <a:r>
              <a:rPr lang="ja-JP" altLang="en-US" sz="2400" b="1" dirty="0" smtClean="0">
                <a:solidFill>
                  <a:srgbClr val="0070C0"/>
                </a:solidFill>
                <a:latin typeface="ＭＳ Ｐゴシック" panose="020B0600070205080204" pitchFamily="50" charset="-128"/>
                <a:ea typeface="ＭＳ Ｐゴシック" panose="020B0600070205080204" pitchFamily="50" charset="-128"/>
              </a:rPr>
              <a:t>「隣人が</a:t>
            </a:r>
            <a:r>
              <a:rPr lang="ja-JP" altLang="en-US" sz="2400" b="1" dirty="0">
                <a:solidFill>
                  <a:srgbClr val="0070C0"/>
                </a:solidFill>
                <a:latin typeface="ＭＳ Ｐゴシック" panose="020B0600070205080204" pitchFamily="50" charset="-128"/>
                <a:ea typeface="ＭＳ Ｐゴシック" panose="020B0600070205080204" pitchFamily="50" charset="-128"/>
              </a:rPr>
              <a:t>私が眠っている間に家に入って</a:t>
            </a:r>
            <a:r>
              <a:rPr lang="ja-JP" altLang="en-US" sz="2400" b="1" dirty="0" smtClean="0">
                <a:solidFill>
                  <a:srgbClr val="0070C0"/>
                </a:solidFill>
                <a:latin typeface="ＭＳ Ｐゴシック" panose="020B0600070205080204" pitchFamily="50" charset="-128"/>
                <a:ea typeface="ＭＳ Ｐゴシック" panose="020B0600070205080204" pitchFamily="50" charset="-128"/>
              </a:rPr>
              <a:t>きて、 食事に毒を</a:t>
            </a:r>
            <a:r>
              <a:rPr lang="en-US" altLang="ja-JP" sz="2400" b="1" dirty="0" smtClean="0">
                <a:solidFill>
                  <a:srgbClr val="0070C0"/>
                </a:solidFill>
                <a:latin typeface="ＭＳ Ｐゴシック" panose="020B0600070205080204" pitchFamily="50" charset="-128"/>
                <a:ea typeface="ＭＳ Ｐゴシック" panose="020B0600070205080204" pitchFamily="50" charset="-128"/>
              </a:rPr>
              <a:t/>
            </a:r>
            <a:br>
              <a:rPr lang="en-US" altLang="ja-JP" sz="2400" b="1" dirty="0" smtClean="0">
                <a:solidFill>
                  <a:srgbClr val="0070C0"/>
                </a:solidFill>
                <a:latin typeface="ＭＳ Ｐゴシック" panose="020B0600070205080204" pitchFamily="50" charset="-128"/>
                <a:ea typeface="ＭＳ Ｐゴシック" panose="020B0600070205080204" pitchFamily="50" charset="-128"/>
              </a:rPr>
            </a:br>
            <a:r>
              <a:rPr lang="ja-JP" altLang="en-US" sz="2400" b="1" dirty="0" smtClean="0">
                <a:solidFill>
                  <a:srgbClr val="0070C0"/>
                </a:solidFill>
                <a:latin typeface="ＭＳ Ｐゴシック" panose="020B0600070205080204" pitchFamily="50" charset="-128"/>
                <a:ea typeface="ＭＳ Ｐゴシック" panose="020B0600070205080204" pitchFamily="50" charset="-128"/>
              </a:rPr>
              <a:t>  入れている」</a:t>
            </a:r>
            <a:endParaRPr lang="en-US" altLang="ja-JP" sz="2400" b="1" dirty="0" smtClean="0">
              <a:solidFill>
                <a:srgbClr val="0070C0"/>
              </a:solidFill>
              <a:latin typeface="ＭＳ Ｐゴシック" panose="020B0600070205080204" pitchFamily="50" charset="-128"/>
              <a:ea typeface="ＭＳ Ｐゴシック" panose="020B0600070205080204" pitchFamily="50" charset="-128"/>
            </a:endParaRPr>
          </a:p>
          <a:p>
            <a:pPr marL="741600" indent="-457200" algn="just">
              <a:spcBef>
                <a:spcPts val="1200"/>
              </a:spcBef>
              <a:buFont typeface="+mj-ea"/>
              <a:buAutoNum type="circleNumDbPlain"/>
            </a:pPr>
            <a:r>
              <a:rPr lang="ja-JP" altLang="en-US" sz="2000" dirty="0" smtClean="0">
                <a:solidFill>
                  <a:prstClr val="black"/>
                </a:solidFill>
                <a:latin typeface="ＭＳ Ｐゴシック" panose="020B0600070205080204" pitchFamily="50" charset="-128"/>
                <a:ea typeface="ＭＳ Ｐゴシック" panose="020B0600070205080204" pitchFamily="50" charset="-128"/>
              </a:rPr>
              <a:t>「鍵もないのに勝手に家に入れるわけがないでしょう」等と通常</a:t>
            </a:r>
            <a:r>
              <a:rPr lang="ja-JP" altLang="en-US" sz="2000" dirty="0">
                <a:solidFill>
                  <a:prstClr val="black"/>
                </a:solidFill>
                <a:latin typeface="ＭＳ Ｐゴシック" panose="020B0600070205080204" pitchFamily="50" charset="-128"/>
                <a:ea typeface="ＭＳ Ｐゴシック" panose="020B0600070205080204" pitchFamily="50" charset="-128"/>
              </a:rPr>
              <a:t>の</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説明をしても効果</a:t>
            </a:r>
            <a:r>
              <a:rPr lang="ja-JP" altLang="en-US" sz="2000" dirty="0">
                <a:solidFill>
                  <a:prstClr val="black"/>
                </a:solidFill>
                <a:latin typeface="ＭＳ Ｐゴシック" panose="020B0600070205080204" pitchFamily="50" charset="-128"/>
                <a:ea typeface="ＭＳ Ｐゴシック" panose="020B0600070205080204" pitchFamily="50" charset="-128"/>
              </a:rPr>
              <a:t>はない。明らかに間違っていて、ありえない</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と</a:t>
            </a:r>
            <a:r>
              <a:rPr lang="en-US" altLang="ja-JP" sz="2000" dirty="0" smtClean="0">
                <a:solidFill>
                  <a:prstClr val="black"/>
                </a:solidFill>
                <a:latin typeface="ＭＳ Ｐゴシック" panose="020B0600070205080204" pitchFamily="50" charset="-128"/>
                <a:ea typeface="ＭＳ Ｐゴシック" panose="020B0600070205080204" pitchFamily="50" charset="-128"/>
              </a:rPr>
              <a:t/>
            </a:r>
            <a:br>
              <a:rPr lang="en-US" altLang="ja-JP" sz="2000" dirty="0" smtClean="0">
                <a:solidFill>
                  <a:prstClr val="black"/>
                </a:solidFill>
                <a:latin typeface="ＭＳ Ｐゴシック" panose="020B0600070205080204" pitchFamily="50" charset="-128"/>
                <a:ea typeface="ＭＳ Ｐゴシック" panose="020B0600070205080204" pitchFamily="50" charset="-128"/>
              </a:rPr>
            </a:br>
            <a:r>
              <a:rPr lang="ja-JP" altLang="en-US" sz="2000" dirty="0" smtClean="0">
                <a:solidFill>
                  <a:prstClr val="black"/>
                </a:solidFill>
                <a:latin typeface="ＭＳ Ｐゴシック" panose="020B0600070205080204" pitchFamily="50" charset="-128"/>
                <a:ea typeface="ＭＳ Ｐゴシック" panose="020B0600070205080204" pitchFamily="50" charset="-128"/>
              </a:rPr>
              <a:t>わかって</a:t>
            </a:r>
            <a:r>
              <a:rPr lang="ja-JP" altLang="en-US" sz="2000" dirty="0">
                <a:solidFill>
                  <a:prstClr val="black"/>
                </a:solidFill>
                <a:latin typeface="ＭＳ Ｐゴシック" panose="020B0600070205080204" pitchFamily="50" charset="-128"/>
                <a:ea typeface="ＭＳ Ｐゴシック" panose="020B0600070205080204" pitchFamily="50" charset="-128"/>
              </a:rPr>
              <a:t>いても、とにかく傾聴</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する</a:t>
            </a:r>
            <a:endParaRPr lang="en-US" altLang="ja-JP" sz="2000" dirty="0" smtClean="0">
              <a:solidFill>
                <a:prstClr val="black"/>
              </a:solidFill>
              <a:latin typeface="ＭＳ Ｐゴシック" panose="020B0600070205080204" pitchFamily="50" charset="-128"/>
              <a:ea typeface="ＭＳ Ｐゴシック" panose="020B0600070205080204" pitchFamily="50" charset="-128"/>
            </a:endParaRPr>
          </a:p>
          <a:p>
            <a:pPr marL="741600" lvl="0" indent="-457200">
              <a:spcBef>
                <a:spcPts val="600"/>
              </a:spcBef>
              <a:buFont typeface="+mj-ea"/>
              <a:buAutoNum type="circleNumDbPlain"/>
            </a:pPr>
            <a:r>
              <a:rPr lang="ja-JP" altLang="en-US" sz="2000" dirty="0" smtClean="0">
                <a:solidFill>
                  <a:prstClr val="black"/>
                </a:solidFill>
                <a:latin typeface="ＭＳ Ｐゴシック" panose="020B0600070205080204" pitchFamily="50" charset="-128"/>
                <a:ea typeface="ＭＳ Ｐゴシック" panose="020B0600070205080204" pitchFamily="50" charset="-128"/>
              </a:rPr>
              <a:t>妄想</a:t>
            </a:r>
            <a:r>
              <a:rPr lang="ja-JP" altLang="en-US" sz="2000" dirty="0">
                <a:solidFill>
                  <a:prstClr val="black"/>
                </a:solidFill>
                <a:latin typeface="ＭＳ Ｐゴシック" panose="020B0600070205080204" pitchFamily="50" charset="-128"/>
                <a:ea typeface="ＭＳ Ｐゴシック" panose="020B0600070205080204" pitchFamily="50" charset="-128"/>
              </a:rPr>
              <a:t>を強化しすぎないように「それは大変ですね、困りましたね</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a:t>
            </a:r>
            <a:r>
              <a:rPr lang="en-US" altLang="ja-JP" sz="2000" dirty="0" smtClean="0">
                <a:solidFill>
                  <a:prstClr val="black"/>
                </a:solidFill>
                <a:latin typeface="ＭＳ Ｐゴシック" panose="020B0600070205080204" pitchFamily="50" charset="-128"/>
                <a:ea typeface="ＭＳ Ｐゴシック" panose="020B0600070205080204" pitchFamily="50" charset="-128"/>
              </a:rPr>
              <a:t/>
            </a:r>
            <a:br>
              <a:rPr lang="en-US" altLang="ja-JP" sz="2000" dirty="0" smtClean="0">
                <a:solidFill>
                  <a:prstClr val="black"/>
                </a:solidFill>
                <a:latin typeface="ＭＳ Ｐゴシック" panose="020B0600070205080204" pitchFamily="50" charset="-128"/>
                <a:ea typeface="ＭＳ Ｐゴシック" panose="020B0600070205080204" pitchFamily="50" charset="-128"/>
              </a:rPr>
            </a:br>
            <a:r>
              <a:rPr lang="ja-JP" altLang="en-US" sz="2000" dirty="0" smtClean="0">
                <a:solidFill>
                  <a:prstClr val="black"/>
                </a:solidFill>
                <a:latin typeface="ＭＳ Ｐゴシック" panose="020B0600070205080204" pitchFamily="50" charset="-128"/>
                <a:ea typeface="ＭＳ Ｐゴシック" panose="020B0600070205080204" pitchFamily="50" charset="-128"/>
              </a:rPr>
              <a:t>でも、私</a:t>
            </a:r>
            <a:r>
              <a:rPr lang="ja-JP" altLang="en-US" sz="2000" dirty="0">
                <a:solidFill>
                  <a:prstClr val="black"/>
                </a:solidFill>
                <a:latin typeface="ＭＳ Ｐゴシック" panose="020B0600070205080204" pitchFamily="50" charset="-128"/>
                <a:ea typeface="ＭＳ Ｐゴシック" panose="020B0600070205080204" pitchFamily="50" charset="-128"/>
              </a:rPr>
              <a:t>にはそんなことはないように思いますが」などと婉曲に否定する方法も</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あり</a:t>
            </a:r>
            <a:endParaRPr lang="en-US" altLang="ja-JP" sz="2000" dirty="0" smtClean="0">
              <a:solidFill>
                <a:prstClr val="black"/>
              </a:solidFill>
              <a:latin typeface="ＭＳ Ｐゴシック" panose="020B0600070205080204" pitchFamily="50" charset="-128"/>
              <a:ea typeface="ＭＳ Ｐゴシック" panose="020B0600070205080204" pitchFamily="50" charset="-128"/>
            </a:endParaRPr>
          </a:p>
          <a:p>
            <a:pPr marL="741600" lvl="0" indent="-457200">
              <a:spcBef>
                <a:spcPts val="600"/>
              </a:spcBef>
              <a:buFont typeface="+mj-ea"/>
              <a:buAutoNum type="circleNumDbPlain"/>
            </a:pPr>
            <a:r>
              <a:rPr lang="ja-JP" altLang="en-US" sz="2000" dirty="0" smtClean="0">
                <a:solidFill>
                  <a:prstClr val="black"/>
                </a:solidFill>
                <a:latin typeface="ＭＳ Ｐゴシック" panose="020B0600070205080204" pitchFamily="50" charset="-128"/>
                <a:ea typeface="ＭＳ Ｐゴシック" panose="020B0600070205080204" pitchFamily="50" charset="-128"/>
              </a:rPr>
              <a:t>妄想で本人が困っていることに働きかける</a:t>
            </a:r>
            <a:r>
              <a:rPr lang="en-US" altLang="ja-JP" sz="2000" dirty="0" smtClean="0">
                <a:solidFill>
                  <a:prstClr val="black"/>
                </a:solidFill>
                <a:latin typeface="ＭＳ Ｐゴシック" panose="020B0600070205080204" pitchFamily="50" charset="-128"/>
                <a:ea typeface="ＭＳ Ｐゴシック" panose="020B0600070205080204" pitchFamily="50" charset="-128"/>
              </a:rPr>
              <a:t/>
            </a:r>
            <a:br>
              <a:rPr lang="en-US" altLang="ja-JP" sz="2000" dirty="0" smtClean="0">
                <a:solidFill>
                  <a:prstClr val="black"/>
                </a:solidFill>
                <a:latin typeface="ＭＳ Ｐゴシック" panose="020B0600070205080204" pitchFamily="50" charset="-128"/>
                <a:ea typeface="ＭＳ Ｐゴシック" panose="020B0600070205080204" pitchFamily="50" charset="-128"/>
              </a:rPr>
            </a:br>
            <a:r>
              <a:rPr lang="ja-JP" altLang="en-US" sz="2000" dirty="0" smtClean="0">
                <a:solidFill>
                  <a:srgbClr val="0070C0"/>
                </a:solidFill>
                <a:latin typeface="ＭＳ Ｐゴシック" panose="020B0600070205080204" pitchFamily="50" charset="-128"/>
                <a:ea typeface="ＭＳ Ｐゴシック" panose="020B0600070205080204" pitchFamily="50" charset="-128"/>
              </a:rPr>
              <a:t>例：「食事を食べていないなら今一緒に作ってすぐ食べましょうか」</a:t>
            </a:r>
            <a:endParaRPr lang="en-US" altLang="ja-JP" sz="2000" dirty="0" smtClean="0">
              <a:solidFill>
                <a:srgbClr val="0070C0"/>
              </a:solidFill>
              <a:latin typeface="ＭＳ Ｐゴシック" panose="020B0600070205080204" pitchFamily="50" charset="-128"/>
              <a:ea typeface="ＭＳ Ｐゴシック" panose="020B0600070205080204" pitchFamily="50" charset="-128"/>
            </a:endParaRPr>
          </a:p>
          <a:p>
            <a:pPr marL="741600" lvl="0" indent="-457200" algn="just">
              <a:spcBef>
                <a:spcPts val="600"/>
              </a:spcBef>
              <a:buFont typeface="+mj-ea"/>
              <a:buAutoNum type="circleNumDbPlain"/>
            </a:pPr>
            <a:r>
              <a:rPr lang="ja-JP" altLang="en-US" sz="2000" dirty="0" smtClean="0">
                <a:solidFill>
                  <a:prstClr val="black"/>
                </a:solidFill>
                <a:latin typeface="ＭＳ Ｐゴシック" panose="020B0600070205080204" pitchFamily="50" charset="-128"/>
                <a:ea typeface="ＭＳ Ｐゴシック" panose="020B0600070205080204" pitchFamily="50" charset="-128"/>
              </a:rPr>
              <a:t>本人は妄想体験でいてもたってもいられない状況。孤立感・恐怖感を和らげ、自分を理解してくれる人がいる安心感を持ってもらう</a:t>
            </a:r>
            <a:endParaRPr lang="en-US" altLang="ja-JP" sz="2000" dirty="0" smtClean="0">
              <a:solidFill>
                <a:prstClr val="black"/>
              </a:solidFill>
              <a:latin typeface="ＭＳ Ｐゴシック" panose="020B0600070205080204" pitchFamily="50" charset="-128"/>
              <a:ea typeface="ＭＳ Ｐゴシック" panose="020B0600070205080204" pitchFamily="50" charset="-128"/>
            </a:endParaRPr>
          </a:p>
          <a:p>
            <a:pPr marL="741600" lvl="0" indent="-457200" algn="just">
              <a:spcBef>
                <a:spcPts val="300"/>
              </a:spcBef>
              <a:buFont typeface="+mj-ea"/>
              <a:buAutoNum type="circleNumDbPlain"/>
            </a:pPr>
            <a:r>
              <a:rPr lang="ja-JP" altLang="en-US" sz="2000" dirty="0" smtClean="0">
                <a:solidFill>
                  <a:prstClr val="black"/>
                </a:solidFill>
                <a:latin typeface="ＭＳ Ｐゴシック" panose="020B0600070205080204" pitchFamily="50" charset="-128"/>
                <a:ea typeface="ＭＳ Ｐゴシック" panose="020B0600070205080204" pitchFamily="50" charset="-128"/>
              </a:rPr>
              <a:t>長期間食事をとれずに衰弱してきている、隣人への攻撃的な言動が頻回になる等、日常生活・社会生活に影響が出ている場合は、医療機関に相談</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する</a:t>
            </a:r>
            <a:endParaRPr lang="en-US" altLang="ja-JP" sz="2000" dirty="0" smtClean="0">
              <a:solidFill>
                <a:prstClr val="black"/>
              </a:solidFill>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6830888" y="6381328"/>
            <a:ext cx="2133600" cy="365125"/>
          </a:xfrm>
        </p:spPr>
        <p:txBody>
          <a:bodyPr/>
          <a:lstStyle/>
          <a:p>
            <a:fld id="{735792B8-4907-4832-B6DB-FFDFB2776905}"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pPr/>
              <a:t>6</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458324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0851" y="1763268"/>
            <a:ext cx="1826229" cy="1927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コンテンツ プレースホルダー 2"/>
          <p:cNvSpPr>
            <a:spLocks noGrp="1"/>
          </p:cNvSpPr>
          <p:nvPr>
            <p:ph idx="1"/>
          </p:nvPr>
        </p:nvSpPr>
        <p:spPr>
          <a:xfrm>
            <a:off x="540000" y="3573016"/>
            <a:ext cx="8136000" cy="2924944"/>
          </a:xfrm>
        </p:spPr>
        <p:txBody>
          <a:bodyPr>
            <a:normAutofit lnSpcReduction="10000"/>
          </a:bodyPr>
          <a:lstStyle/>
          <a:p>
            <a:pPr marL="0" indent="0">
              <a:buNone/>
            </a:pPr>
            <a:r>
              <a:rPr lang="en-US" altLang="ja-JP" sz="2500" b="1" dirty="0" smtClean="0"/>
              <a:t>【 </a:t>
            </a:r>
            <a:r>
              <a:rPr lang="ja-JP" altLang="en-US" sz="2500" b="1" dirty="0" smtClean="0"/>
              <a:t>生育歴 </a:t>
            </a:r>
            <a:r>
              <a:rPr lang="en-US" altLang="ja-JP" sz="2500" b="1" dirty="0" smtClean="0"/>
              <a:t>】</a:t>
            </a:r>
          </a:p>
          <a:p>
            <a:pPr marL="741600"/>
            <a:r>
              <a:rPr lang="en-US" altLang="ja-JP" sz="2500" dirty="0" smtClean="0"/>
              <a:t>10</a:t>
            </a:r>
            <a:r>
              <a:rPr lang="ja-JP" altLang="en-US" sz="2500" dirty="0" smtClean="0"/>
              <a:t>年前に夫に先立たれて以降、一人暮らし</a:t>
            </a:r>
            <a:r>
              <a:rPr lang="en-US" altLang="ja-JP" sz="2500" dirty="0" smtClean="0"/>
              <a:t/>
            </a:r>
            <a:br>
              <a:rPr lang="en-US" altLang="ja-JP" sz="2500" dirty="0" smtClean="0"/>
            </a:br>
            <a:r>
              <a:rPr lang="ja-JP" altLang="en-US" sz="2500" dirty="0" smtClean="0"/>
              <a:t>子どもはいない</a:t>
            </a:r>
            <a:endParaRPr lang="en-US" altLang="ja-JP" sz="2500" dirty="0" smtClean="0"/>
          </a:p>
          <a:p>
            <a:pPr marL="741600"/>
            <a:r>
              <a:rPr lang="ja-JP" altLang="en-US" sz="2500" dirty="0" smtClean="0"/>
              <a:t>元来内気な性格で、近所に親しい友人もおらず、</a:t>
            </a:r>
            <a:r>
              <a:rPr lang="en-US" altLang="ja-JP" sz="2500" dirty="0" smtClean="0"/>
              <a:t/>
            </a:r>
            <a:br>
              <a:rPr lang="en-US" altLang="ja-JP" sz="2500" dirty="0" smtClean="0"/>
            </a:br>
            <a:r>
              <a:rPr lang="ja-JP" altLang="en-US" sz="2500" dirty="0" smtClean="0"/>
              <a:t>一人で自宅で過ごすことが多い</a:t>
            </a:r>
            <a:endParaRPr lang="en-US" altLang="ja-JP" sz="2500" dirty="0" smtClean="0"/>
          </a:p>
          <a:p>
            <a:pPr marL="0" indent="0">
              <a:spcBef>
                <a:spcPts val="1200"/>
              </a:spcBef>
              <a:buNone/>
            </a:pPr>
            <a:r>
              <a:rPr lang="en-US" altLang="ja-JP" sz="2500" b="1" dirty="0" smtClean="0"/>
              <a:t>【 </a:t>
            </a:r>
            <a:r>
              <a:rPr lang="ja-JP" altLang="en-US" sz="2500" b="1" dirty="0" smtClean="0"/>
              <a:t>病　歴 </a:t>
            </a:r>
            <a:r>
              <a:rPr lang="en-US" altLang="ja-JP" sz="2500" b="1" dirty="0" smtClean="0"/>
              <a:t>】</a:t>
            </a:r>
          </a:p>
          <a:p>
            <a:pPr marL="741600"/>
            <a:r>
              <a:rPr kumimoji="1" lang="ja-JP" altLang="en-US" sz="2500" dirty="0" smtClean="0"/>
              <a:t>これまでに精神科受診歴はなし</a:t>
            </a:r>
            <a:endParaRPr kumimoji="1" lang="en-US" altLang="ja-JP" sz="2500" dirty="0" smtClean="0"/>
          </a:p>
          <a:p>
            <a:pPr marL="0" indent="0">
              <a:buNone/>
            </a:pPr>
            <a:endParaRPr lang="en-US" altLang="ja-JP" sz="2500" dirty="0" smtClean="0"/>
          </a:p>
        </p:txBody>
      </p:sp>
      <p:sp>
        <p:nvSpPr>
          <p:cNvPr id="4" name="スライド番号プレースホルダー 3"/>
          <p:cNvSpPr>
            <a:spLocks noGrp="1"/>
          </p:cNvSpPr>
          <p:nvPr>
            <p:ph type="sldNum" sz="quarter" idx="12"/>
          </p:nvPr>
        </p:nvSpPr>
        <p:spPr/>
        <p:txBody>
          <a:bodyPr/>
          <a:lstStyle/>
          <a:p>
            <a:fld id="{735792B8-4907-4832-B6DB-FFDFB2776905}"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7</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角丸四角形吹き出し 4"/>
          <p:cNvSpPr/>
          <p:nvPr/>
        </p:nvSpPr>
        <p:spPr>
          <a:xfrm>
            <a:off x="683568" y="1340768"/>
            <a:ext cx="6287359" cy="1944216"/>
          </a:xfrm>
          <a:prstGeom prst="wedgeRoundRectCallout">
            <a:avLst>
              <a:gd name="adj1" fmla="val 56850"/>
              <a:gd name="adj2" fmla="val 43548"/>
              <a:gd name="adj3" fmla="val 16667"/>
            </a:avLst>
          </a:prstGeom>
          <a:ln w="31750"/>
        </p:spPr>
        <p:style>
          <a:lnRef idx="2">
            <a:schemeClr val="accent2"/>
          </a:lnRef>
          <a:fillRef idx="1">
            <a:schemeClr val="lt1"/>
          </a:fillRef>
          <a:effectRef idx="0">
            <a:schemeClr val="accent2"/>
          </a:effectRef>
          <a:fontRef idx="minor">
            <a:schemeClr val="dk1"/>
          </a:fontRef>
        </p:style>
        <p:txBody>
          <a:bodyPr lIns="360000" tIns="180000" rIns="360000" bIns="180000" rtlCol="0" anchor="ctr"/>
          <a:lstStyle/>
          <a:p>
            <a:pPr indent="216000" algn="just"/>
            <a:r>
              <a:rPr lang="ja-JP" altLang="en-US" sz="2200" dirty="0" smtClean="0">
                <a:solidFill>
                  <a:prstClr val="black"/>
                </a:solidFill>
              </a:rPr>
              <a:t>自宅に誰かが入ってきたり、盗聴器をしかけられている。自分の生活が筒抜けで、怖くて夜も眠れないので市役所に相談に行ったところ、地域包括支援センターの職員が自宅に訪問に来てくれました</a:t>
            </a:r>
            <a:endParaRPr lang="en-US" altLang="ja-JP" sz="2200" dirty="0" smtClean="0">
              <a:solidFill>
                <a:prstClr val="black"/>
              </a:solidFill>
            </a:endParaRPr>
          </a:p>
        </p:txBody>
      </p:sp>
      <p:sp>
        <p:nvSpPr>
          <p:cNvPr id="7" name="タイトル 6"/>
          <p:cNvSpPr>
            <a:spLocks noGrp="1"/>
          </p:cNvSpPr>
          <p:nvPr>
            <p:ph type="title"/>
          </p:nvPr>
        </p:nvSpPr>
        <p:spPr>
          <a:xfrm>
            <a:off x="540000" y="540000"/>
            <a:ext cx="8712968" cy="855399"/>
          </a:xfrm>
        </p:spPr>
        <p:txBody>
          <a:bodyPr anchor="t" anchorCtr="0">
            <a:noAutofit/>
          </a:bodyPr>
          <a:lstStyle/>
          <a:p>
            <a:pPr lvl="0" algn="l">
              <a:spcBef>
                <a:spcPts val="0"/>
              </a:spcBef>
            </a:pPr>
            <a:r>
              <a:rPr lang="ja-JP" altLang="en-US" sz="3000" b="1" dirty="0">
                <a:solidFill>
                  <a:prstClr val="black"/>
                </a:solidFill>
                <a:latin typeface="+mn-ea"/>
                <a:ea typeface="+mn-ea"/>
                <a:cs typeface="+mn-cs"/>
              </a:rPr>
              <a:t>事例紹介</a:t>
            </a:r>
            <a:r>
              <a:rPr lang="ja-JP" altLang="en-US" sz="3000" b="1" dirty="0" smtClean="0">
                <a:solidFill>
                  <a:prstClr val="black"/>
                </a:solidFill>
                <a:latin typeface="+mn-ea"/>
                <a:ea typeface="+mn-ea"/>
                <a:cs typeface="+mn-cs"/>
              </a:rPr>
              <a:t>：７０代</a:t>
            </a:r>
            <a:r>
              <a:rPr lang="ja-JP" altLang="en-US" sz="3000" b="1" dirty="0">
                <a:solidFill>
                  <a:prstClr val="black"/>
                </a:solidFill>
                <a:latin typeface="+mn-ea"/>
                <a:ea typeface="+mn-ea"/>
                <a:cs typeface="+mn-cs"/>
              </a:rPr>
              <a:t>女性で妄想性障害</a:t>
            </a:r>
            <a:r>
              <a:rPr lang="ja-JP" altLang="en-US" sz="3000" b="1" dirty="0" smtClean="0">
                <a:solidFill>
                  <a:prstClr val="black"/>
                </a:solidFill>
                <a:latin typeface="+mn-ea"/>
                <a:ea typeface="+mn-ea"/>
                <a:cs typeface="+mn-cs"/>
              </a:rPr>
              <a:t>のＥさん</a:t>
            </a:r>
            <a:r>
              <a:rPr lang="ja-JP" altLang="en-US" sz="3000" b="1" dirty="0">
                <a:solidFill>
                  <a:prstClr val="black"/>
                </a:solidFill>
                <a:latin typeface="+mn-ea"/>
                <a:ea typeface="+mn-ea"/>
                <a:cs typeface="+mn-cs"/>
              </a:rPr>
              <a:t>の</a:t>
            </a:r>
            <a:r>
              <a:rPr lang="ja-JP" altLang="en-US" sz="3000" b="1" dirty="0" smtClean="0">
                <a:solidFill>
                  <a:prstClr val="black"/>
                </a:solidFill>
                <a:latin typeface="+mn-ea"/>
                <a:ea typeface="+mn-ea"/>
                <a:cs typeface="+mn-cs"/>
              </a:rPr>
              <a:t>場合</a:t>
            </a:r>
            <a:endParaRPr kumimoji="1" lang="ja-JP" altLang="en-US" sz="3000" b="1" dirty="0">
              <a:latin typeface="+mn-ea"/>
              <a:ea typeface="+mn-ea"/>
            </a:endParaRPr>
          </a:p>
        </p:txBody>
      </p:sp>
      <p:sp>
        <p:nvSpPr>
          <p:cNvPr id="8" name="テキスト ボックス 7"/>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736684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15616" y="897981"/>
            <a:ext cx="7324160" cy="3184261"/>
          </a:xfrm>
        </p:spPr>
        <p:txBody>
          <a:bodyPr>
            <a:normAutofit/>
          </a:bodyPr>
          <a:lstStyle/>
          <a:p>
            <a:pPr marL="0" indent="0">
              <a:buNone/>
            </a:pPr>
            <a:endParaRPr lang="en-US" altLang="ja-JP" sz="2400" dirty="0"/>
          </a:p>
          <a:p>
            <a:pPr marL="0" indent="0">
              <a:buNone/>
            </a:pPr>
            <a:endParaRPr lang="en-US" altLang="ja-JP" sz="2400" dirty="0" smtClean="0"/>
          </a:p>
          <a:p>
            <a:pPr marL="0" indent="0">
              <a:buNone/>
            </a:pPr>
            <a:endParaRPr lang="en-US" altLang="ja-JP" sz="2400" dirty="0" smtClean="0"/>
          </a:p>
        </p:txBody>
      </p:sp>
      <p:sp>
        <p:nvSpPr>
          <p:cNvPr id="4" name="スライド番号プレースホルダー 3"/>
          <p:cNvSpPr>
            <a:spLocks noGrp="1"/>
          </p:cNvSpPr>
          <p:nvPr>
            <p:ph type="sldNum" sz="quarter" idx="12"/>
          </p:nvPr>
        </p:nvSpPr>
        <p:spPr>
          <a:xfrm>
            <a:off x="6597610" y="6193500"/>
            <a:ext cx="2133600" cy="365125"/>
          </a:xfrm>
        </p:spPr>
        <p:txBody>
          <a:bodyPr/>
          <a:lstStyle/>
          <a:p>
            <a:fld id="{735792B8-4907-4832-B6DB-FFDFB2776905}"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8</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503999" y="252000"/>
            <a:ext cx="8136000" cy="584775"/>
          </a:xfrm>
          <a:prstGeom prst="rect">
            <a:avLst/>
          </a:prstGeom>
          <a:noFill/>
          <a:ln>
            <a:solidFill>
              <a:schemeClr val="tx1"/>
            </a:solidFill>
          </a:ln>
        </p:spPr>
        <p:txBody>
          <a:bodyPr wrap="square" rtlCol="0">
            <a:spAutoFit/>
          </a:bodyPr>
          <a:lstStyle/>
          <a:p>
            <a:r>
              <a:rPr lang="ja-JP" altLang="en-US" sz="3200" dirty="0" smtClean="0">
                <a:solidFill>
                  <a:prstClr val="black"/>
                </a:solidFill>
              </a:rPr>
              <a:t>（１）地域包括センター職員の悩みは・・・</a:t>
            </a:r>
            <a:endParaRPr lang="ja-JP" altLang="en-US" sz="3200" dirty="0">
              <a:solidFill>
                <a:prstClr val="black"/>
              </a:solidFill>
            </a:endParaRPr>
          </a:p>
        </p:txBody>
      </p:sp>
      <p:sp>
        <p:nvSpPr>
          <p:cNvPr id="10" name="角丸四角形吹き出し 9"/>
          <p:cNvSpPr/>
          <p:nvPr/>
        </p:nvSpPr>
        <p:spPr>
          <a:xfrm>
            <a:off x="1437082" y="1138764"/>
            <a:ext cx="5760000" cy="756000"/>
          </a:xfrm>
          <a:prstGeom prst="wedgeRoundRectCallout">
            <a:avLst>
              <a:gd name="adj1" fmla="val -55707"/>
              <a:gd name="adj2" fmla="val 51786"/>
              <a:gd name="adj3" fmla="val 16667"/>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36000" rtlCol="0" anchor="ctr"/>
          <a:lstStyle/>
          <a:p>
            <a:r>
              <a:rPr lang="ja-JP" altLang="en-US" dirty="0">
                <a:solidFill>
                  <a:schemeClr val="tx1"/>
                </a:solidFill>
              </a:rPr>
              <a:t>本人宅を訪問して話を聞いたけれど、盗聴や第三者が室内に入ったような形跡はないようですが・・・</a:t>
            </a:r>
            <a:endParaRPr lang="en-US" altLang="ja-JP" dirty="0">
              <a:solidFill>
                <a:schemeClr val="tx1"/>
              </a:solidFill>
            </a:endParaRPr>
          </a:p>
        </p:txBody>
      </p:sp>
      <p:sp>
        <p:nvSpPr>
          <p:cNvPr id="15" name="円/楕円 14"/>
          <p:cNvSpPr/>
          <p:nvPr/>
        </p:nvSpPr>
        <p:spPr>
          <a:xfrm>
            <a:off x="1292755" y="2939669"/>
            <a:ext cx="6120000" cy="82730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dirty="0" smtClean="0">
                <a:solidFill>
                  <a:schemeClr val="tx1"/>
                </a:solidFill>
              </a:rPr>
              <a:t>・・・と、真剣</a:t>
            </a:r>
            <a:r>
              <a:rPr lang="ja-JP" altLang="en-US" dirty="0">
                <a:solidFill>
                  <a:schemeClr val="tx1"/>
                </a:solidFill>
              </a:rPr>
              <a:t>に訴えてきてこちらの話を</a:t>
            </a:r>
            <a:r>
              <a:rPr lang="ja-JP" altLang="en-US" dirty="0" smtClean="0">
                <a:solidFill>
                  <a:schemeClr val="tx1"/>
                </a:solidFill>
              </a:rPr>
              <a:t>聞く</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余地</a:t>
            </a:r>
            <a:r>
              <a:rPr lang="ja-JP" altLang="en-US" dirty="0">
                <a:solidFill>
                  <a:schemeClr val="tx1"/>
                </a:solidFill>
              </a:rPr>
              <a:t>はなく、精神科受診を勧めると・・・</a:t>
            </a:r>
            <a:endParaRPr lang="en-US" altLang="ja-JP" dirty="0">
              <a:solidFill>
                <a:schemeClr val="tx1"/>
              </a:solidFill>
            </a:endParaRPr>
          </a:p>
        </p:txBody>
      </p:sp>
      <p:pic>
        <p:nvPicPr>
          <p:cNvPr id="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0054" y="1062211"/>
            <a:ext cx="1473334" cy="1521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2240" y="3609589"/>
            <a:ext cx="1554286" cy="15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コンテンツ プレースホルダー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73" y="1969726"/>
            <a:ext cx="1330980" cy="2470497"/>
          </a:xfrm>
          <a:prstGeom prst="rect">
            <a:avLst/>
          </a:prstGeom>
        </p:spPr>
      </p:pic>
      <p:pic>
        <p:nvPicPr>
          <p:cNvPr id="16" name="コンテンツ プレースホルダー 3"/>
          <p:cNvPicPr>
            <a:picLocks noChangeAspect="1"/>
          </p:cNvPicPr>
          <p:nvPr/>
        </p:nvPicPr>
        <p:blipFill rotWithShape="1">
          <a:blip r:embed="rId4" cstate="print">
            <a:extLst>
              <a:ext uri="{28A0092B-C50C-407E-A947-70E740481C1C}">
                <a14:useLocalDpi xmlns:a14="http://schemas.microsoft.com/office/drawing/2010/main" val="0"/>
              </a:ext>
            </a:extLst>
          </a:blip>
          <a:srcRect b="44620"/>
          <a:stretch/>
        </p:blipFill>
        <p:spPr>
          <a:xfrm>
            <a:off x="-2884" y="5127147"/>
            <a:ext cx="1394998" cy="1368152"/>
          </a:xfrm>
          <a:prstGeom prst="rect">
            <a:avLst/>
          </a:prstGeom>
        </p:spPr>
      </p:pic>
      <p:sp>
        <p:nvSpPr>
          <p:cNvPr id="2" name="角丸四角形吹き出し 1"/>
          <p:cNvSpPr/>
          <p:nvPr/>
        </p:nvSpPr>
        <p:spPr>
          <a:xfrm>
            <a:off x="1437082" y="2014824"/>
            <a:ext cx="5760000" cy="816044"/>
          </a:xfrm>
          <a:prstGeom prst="wedgeRoundRectCallout">
            <a:avLst>
              <a:gd name="adj1" fmla="val 57081"/>
              <a:gd name="adj2" fmla="val -35952"/>
              <a:gd name="adj3" fmla="val 16667"/>
            </a:avLst>
          </a:prstGeom>
          <a:ln w="31750">
            <a:solidFill>
              <a:srgbClr val="C00000"/>
            </a:solidFill>
          </a:ln>
        </p:spPr>
        <p:style>
          <a:lnRef idx="2">
            <a:schemeClr val="dk1"/>
          </a:lnRef>
          <a:fillRef idx="1">
            <a:schemeClr val="lt1"/>
          </a:fillRef>
          <a:effectRef idx="0">
            <a:schemeClr val="dk1"/>
          </a:effectRef>
          <a:fontRef idx="minor">
            <a:schemeClr val="dk1"/>
          </a:fontRef>
        </p:style>
        <p:txBody>
          <a:bodyPr lIns="180000" tIns="36000" rIns="180000" bIns="36000" rtlCol="0" anchor="ctr"/>
          <a:lstStyle/>
          <a:p>
            <a:r>
              <a:rPr lang="ja-JP" altLang="en-US" sz="2000" b="1" dirty="0">
                <a:solidFill>
                  <a:prstClr val="black"/>
                </a:solidFill>
              </a:rPr>
              <a:t>本当</a:t>
            </a:r>
            <a:r>
              <a:rPr lang="ja-JP" altLang="en-US" sz="2000" b="1" dirty="0" smtClean="0">
                <a:solidFill>
                  <a:prstClr val="black"/>
                </a:solidFill>
              </a:rPr>
              <a:t>の話なんです！食器の位置が変わっていたりするんです！</a:t>
            </a:r>
            <a:endParaRPr lang="ja-JP" altLang="en-US" sz="2000" b="1" dirty="0">
              <a:solidFill>
                <a:prstClr val="black"/>
              </a:solidFill>
            </a:endParaRPr>
          </a:p>
        </p:txBody>
      </p:sp>
      <p:sp>
        <p:nvSpPr>
          <p:cNvPr id="11" name="角丸四角形吹き出し 10"/>
          <p:cNvSpPr/>
          <p:nvPr/>
        </p:nvSpPr>
        <p:spPr>
          <a:xfrm>
            <a:off x="1389517" y="3930648"/>
            <a:ext cx="6120000" cy="1420500"/>
          </a:xfrm>
          <a:prstGeom prst="wedgeRoundRectCallout">
            <a:avLst>
              <a:gd name="adj1" fmla="val 54890"/>
              <a:gd name="adj2" fmla="val 28895"/>
              <a:gd name="adj3" fmla="val 16667"/>
            </a:avLst>
          </a:prstGeom>
          <a:ln w="317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b="1" dirty="0">
                <a:solidFill>
                  <a:prstClr val="black"/>
                </a:solidFill>
              </a:rPr>
              <a:t>私</a:t>
            </a:r>
            <a:r>
              <a:rPr lang="ja-JP" altLang="en-US" sz="2000" b="1" dirty="0" smtClean="0">
                <a:solidFill>
                  <a:prstClr val="black"/>
                </a:solidFill>
              </a:rPr>
              <a:t>の言うことが嘘だと言うんですか！こんなに怖い</a:t>
            </a:r>
            <a:r>
              <a:rPr lang="en-US" altLang="ja-JP" sz="2000" b="1" dirty="0" smtClean="0">
                <a:solidFill>
                  <a:prstClr val="black"/>
                </a:solidFill>
              </a:rPr>
              <a:t/>
            </a:r>
            <a:br>
              <a:rPr lang="en-US" altLang="ja-JP" sz="2000" b="1" dirty="0" smtClean="0">
                <a:solidFill>
                  <a:prstClr val="black"/>
                </a:solidFill>
              </a:rPr>
            </a:br>
            <a:r>
              <a:rPr lang="ja-JP" altLang="en-US" sz="2000" b="1" dirty="0" smtClean="0">
                <a:solidFill>
                  <a:prstClr val="black"/>
                </a:solidFill>
              </a:rPr>
              <a:t>思いをしているのに信じてくれないなんて・・・</a:t>
            </a:r>
            <a:r>
              <a:rPr lang="en-US" altLang="ja-JP" sz="2000" b="1" dirty="0" smtClean="0">
                <a:solidFill>
                  <a:prstClr val="black"/>
                </a:solidFill>
              </a:rPr>
              <a:t/>
            </a:r>
            <a:br>
              <a:rPr lang="en-US" altLang="ja-JP" sz="2000" b="1" dirty="0" smtClean="0">
                <a:solidFill>
                  <a:prstClr val="black"/>
                </a:solidFill>
              </a:rPr>
            </a:br>
            <a:r>
              <a:rPr lang="ja-JP" altLang="en-US" sz="2000" b="1" dirty="0" smtClean="0">
                <a:solidFill>
                  <a:prstClr val="black"/>
                </a:solidFill>
              </a:rPr>
              <a:t>病院なんか行きません！もう来ないでください！</a:t>
            </a:r>
            <a:endParaRPr lang="en-US" altLang="ja-JP" sz="2000" b="1" dirty="0" smtClean="0">
              <a:solidFill>
                <a:prstClr val="black"/>
              </a:solidFill>
            </a:endParaRPr>
          </a:p>
        </p:txBody>
      </p:sp>
      <p:sp>
        <p:nvSpPr>
          <p:cNvPr id="17" name="円/楕円 16"/>
          <p:cNvSpPr/>
          <p:nvPr/>
        </p:nvSpPr>
        <p:spPr>
          <a:xfrm>
            <a:off x="1537220" y="5495164"/>
            <a:ext cx="6120000" cy="10081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smtClean="0">
                <a:solidFill>
                  <a:schemeClr val="tx1"/>
                </a:solidFill>
              </a:rPr>
              <a:t>怒りだして家から追い出されてしまいました・・</a:t>
            </a:r>
            <a:endParaRPr kumimoji="1" lang="en-US" altLang="ja-JP" dirty="0" smtClean="0">
              <a:solidFill>
                <a:schemeClr val="tx1"/>
              </a:solidFill>
            </a:endParaRPr>
          </a:p>
          <a:p>
            <a:pPr algn="ctr"/>
            <a:r>
              <a:rPr lang="ja-JP" altLang="en-US" dirty="0">
                <a:solidFill>
                  <a:schemeClr val="tx1"/>
                </a:solidFill>
              </a:rPr>
              <a:t>私</a:t>
            </a:r>
            <a:r>
              <a:rPr lang="ja-JP" altLang="en-US" dirty="0" smtClean="0">
                <a:solidFill>
                  <a:schemeClr val="tx1"/>
                </a:solidFill>
              </a:rPr>
              <a:t>はどう対応したらいいのかしら？？？</a:t>
            </a:r>
            <a:endParaRPr kumimoji="1" lang="ja-JP" altLang="en-US" dirty="0">
              <a:solidFill>
                <a:schemeClr val="tx1"/>
              </a:solidFill>
            </a:endParaRPr>
          </a:p>
        </p:txBody>
      </p:sp>
      <p:sp>
        <p:nvSpPr>
          <p:cNvPr id="19" name="テキスト ボックス 18"/>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3532649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085" y="4911887"/>
            <a:ext cx="1258077" cy="150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コンテンツ プレースホルダー 2"/>
          <p:cNvSpPr>
            <a:spLocks noGrp="1"/>
          </p:cNvSpPr>
          <p:nvPr>
            <p:ph idx="1"/>
          </p:nvPr>
        </p:nvSpPr>
        <p:spPr>
          <a:xfrm>
            <a:off x="168339" y="980728"/>
            <a:ext cx="8807322" cy="5740746"/>
          </a:xfrm>
          <a:ln>
            <a:noFill/>
          </a:ln>
        </p:spPr>
        <p:txBody>
          <a:bodyPr>
            <a:normAutofit/>
          </a:bodyPr>
          <a:lstStyle/>
          <a:p>
            <a:pPr marL="0" indent="0">
              <a:buNone/>
            </a:pPr>
            <a:r>
              <a:rPr lang="ja-JP" altLang="en-US" sz="2400" dirty="0" smtClean="0"/>
              <a:t>　　　　</a:t>
            </a:r>
            <a:r>
              <a:rPr lang="ja-JP" altLang="en-US" sz="2400" dirty="0"/>
              <a:t>　</a:t>
            </a:r>
            <a:r>
              <a:rPr lang="ja-JP" altLang="en-US" sz="2000" b="1" dirty="0" smtClean="0"/>
              <a:t>そんな時の対応について</a:t>
            </a:r>
            <a:endParaRPr lang="en-US" altLang="ja-JP" sz="2000" b="1" dirty="0"/>
          </a:p>
          <a:p>
            <a:pPr marL="0" indent="0">
              <a:buNone/>
            </a:pPr>
            <a:r>
              <a:rPr lang="ja-JP" altLang="en-US" sz="2400" dirty="0" smtClean="0"/>
              <a:t>　　　　、</a:t>
            </a:r>
            <a:endParaRPr lang="en-US" altLang="ja-JP" sz="2400" dirty="0" smtClean="0"/>
          </a:p>
          <a:p>
            <a:pPr marL="0" indent="0">
              <a:buNone/>
            </a:pPr>
            <a:r>
              <a:rPr lang="ja-JP" altLang="en-US" sz="2400" dirty="0" smtClean="0"/>
              <a:t>　　　　　　　　　　　　　　　　　　　　　　　</a:t>
            </a:r>
            <a:endParaRPr lang="en-US" altLang="ja-JP" sz="2000" dirty="0" smtClean="0"/>
          </a:p>
          <a:p>
            <a:pPr marL="0" indent="0">
              <a:buNone/>
            </a:pPr>
            <a:r>
              <a:rPr lang="ja-JP" altLang="en-US" sz="2000" dirty="0" smtClean="0"/>
              <a:t>　</a:t>
            </a:r>
            <a:endParaRPr lang="en-US" altLang="ja-JP" sz="1400" dirty="0"/>
          </a:p>
          <a:p>
            <a:pPr marL="0" indent="0">
              <a:buNone/>
            </a:pPr>
            <a:r>
              <a:rPr lang="ja-JP" altLang="en-US" sz="1400" dirty="0" smtClean="0"/>
              <a:t>　　　　　　　　　　　　　　　　　　　　　　　　　　　　　　　　　　　　　　　　</a:t>
            </a:r>
            <a:endParaRPr lang="en-US" altLang="ja-JP" sz="1400" dirty="0" smtClean="0"/>
          </a:p>
          <a:p>
            <a:pPr marL="0" indent="0">
              <a:buNone/>
            </a:pPr>
            <a:endParaRPr lang="en-US" altLang="ja-JP" sz="1400" dirty="0"/>
          </a:p>
          <a:p>
            <a:pPr marL="0" indent="0">
              <a:buNone/>
            </a:pPr>
            <a:endParaRPr lang="en-US" altLang="ja-JP" sz="1400" dirty="0" smtClean="0"/>
          </a:p>
          <a:p>
            <a:pPr marL="0" indent="0">
              <a:buNone/>
            </a:pPr>
            <a:endParaRPr kumimoji="1" lang="en-US" altLang="ja-JP" sz="2400" dirty="0"/>
          </a:p>
          <a:p>
            <a:pPr marL="0" indent="0">
              <a:buNone/>
            </a:pPr>
            <a:r>
              <a:rPr lang="ja-JP" altLang="en-US" sz="2400" dirty="0" smtClean="0"/>
              <a:t>　　</a:t>
            </a:r>
            <a:endParaRPr kumimoji="1" lang="en-US" altLang="ja-JP" sz="2400" dirty="0" smtClean="0"/>
          </a:p>
        </p:txBody>
      </p:sp>
      <p:sp>
        <p:nvSpPr>
          <p:cNvPr id="4" name="スライド番号プレースホルダー 3"/>
          <p:cNvSpPr>
            <a:spLocks noGrp="1"/>
          </p:cNvSpPr>
          <p:nvPr>
            <p:ph type="sldNum" sz="quarter" idx="12"/>
          </p:nvPr>
        </p:nvSpPr>
        <p:spPr/>
        <p:txBody>
          <a:bodyPr/>
          <a:lstStyle/>
          <a:p>
            <a:fld id="{735792B8-4907-4832-B6DB-FFDFB2776905}" type="slidenum">
              <a:rPr lang="ja-JP" altLang="en-US" sz="2400" smtClean="0">
                <a:solidFill>
                  <a:schemeClr val="tx1"/>
                </a:solidFill>
                <a:latin typeface="ＭＳ Ｐゴシック" panose="020B0600070205080204" pitchFamily="50" charset="-128"/>
                <a:ea typeface="ＭＳ Ｐゴシック" panose="020B0600070205080204" pitchFamily="50" charset="-128"/>
              </a:rPr>
              <a:pPr/>
              <a:t>9</a:t>
            </a:fld>
            <a:endParaRPr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2" name="正方形/長方形 1"/>
          <p:cNvSpPr/>
          <p:nvPr/>
        </p:nvSpPr>
        <p:spPr>
          <a:xfrm>
            <a:off x="1415243" y="3015035"/>
            <a:ext cx="3210062" cy="1442591"/>
          </a:xfrm>
          <a:prstGeom prst="rect">
            <a:avLst/>
          </a:prstGeom>
          <a:ln w="317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solidFill>
                  <a:prstClr val="black"/>
                </a:solidFill>
              </a:rPr>
              <a:t> </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誰</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かが入ってきて怖い</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p>
          <a:p>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夜も眠れない</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indent="252000"/>
            <a:r>
              <a:rPr lang="ja-JP" altLang="en-US" dirty="0" smtClean="0">
                <a:solidFill>
                  <a:prstClr val="black"/>
                </a:solidFill>
                <a:latin typeface="HG丸ｺﾞｼｯｸM-PRO" panose="020F0600000000000000" pitchFamily="50" charset="-128"/>
                <a:ea typeface="HG丸ｺﾞｼｯｸM-PRO" panose="020F0600000000000000" pitchFamily="50" charset="-128"/>
              </a:rPr>
              <a:t>⇒不安、焦燥、恐怖・・・</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円/楕円 4"/>
          <p:cNvSpPr/>
          <p:nvPr/>
        </p:nvSpPr>
        <p:spPr>
          <a:xfrm>
            <a:off x="5059280" y="2836059"/>
            <a:ext cx="3748400" cy="1792010"/>
          </a:xfrm>
          <a:prstGeom prst="ellipse">
            <a:avLst/>
          </a:prstGeom>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u"/>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事実の確認をするのではなく、辛い気持ちに共感する</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円/楕円 16"/>
          <p:cNvSpPr/>
          <p:nvPr/>
        </p:nvSpPr>
        <p:spPr>
          <a:xfrm>
            <a:off x="4957532" y="4702508"/>
            <a:ext cx="3839348" cy="1792010"/>
          </a:xfrm>
          <a:prstGeom prst="ellipse">
            <a:avLst/>
          </a:prstGeom>
          <a:ln>
            <a:solidFill>
              <a:srgbClr val="002060"/>
            </a:solidFill>
          </a:ln>
        </p:spPr>
        <p:style>
          <a:lnRef idx="2">
            <a:schemeClr val="dk1"/>
          </a:lnRef>
          <a:fillRef idx="1">
            <a:schemeClr val="lt1"/>
          </a:fillRef>
          <a:effectRef idx="0">
            <a:schemeClr val="dk1"/>
          </a:effectRef>
          <a:fontRef idx="minor">
            <a:schemeClr val="dk1"/>
          </a:fontRef>
        </p:style>
        <p:txBody>
          <a:bodyPr lIns="108000" tIns="72000" rtlCol="0" anchor="ctr"/>
          <a:lstStyle/>
          <a:p>
            <a:pPr marL="285750" indent="-285750">
              <a:buFont typeface="Wingdings" panose="05000000000000000000" pitchFamily="2" charset="2"/>
              <a:buChar char="u"/>
            </a:pP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妄想についての認識は</a:t>
            </a:r>
            <a:r>
              <a:rPr lang="en-US" altLang="ja-JP" sz="1600"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sz="1600" dirty="0" smtClean="0">
                <a:solidFill>
                  <a:prstClr val="black"/>
                </a:solidFill>
                <a:latin typeface="HG丸ｺﾞｼｯｸM-PRO" panose="020F0600000000000000" pitchFamily="50" charset="-128"/>
                <a:ea typeface="HG丸ｺﾞｼｯｸM-PRO" panose="020F0600000000000000" pitchFamily="50" charset="-128"/>
              </a:rPr>
            </a:b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本人と支援者でズレがある</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u"/>
            </a:pP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本人が困っていることに焦点を絞って話し合う</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540000" y="252000"/>
            <a:ext cx="8136000" cy="584775"/>
          </a:xfrm>
          <a:prstGeom prst="rect">
            <a:avLst/>
          </a:prstGeom>
          <a:noFill/>
          <a:ln>
            <a:solidFill>
              <a:schemeClr val="tx1"/>
            </a:solidFill>
          </a:ln>
        </p:spPr>
        <p:txBody>
          <a:bodyPr wrap="square" rtlCol="0">
            <a:spAutoFit/>
          </a:bodyPr>
          <a:lstStyle/>
          <a:p>
            <a:r>
              <a:rPr lang="ja-JP" altLang="en-US" sz="3200" smtClean="0">
                <a:solidFill>
                  <a:prstClr val="black"/>
                </a:solidFill>
              </a:rPr>
              <a:t>（２）相談</a:t>
            </a:r>
            <a:r>
              <a:rPr lang="ja-JP" altLang="en-US" sz="3200" dirty="0" smtClean="0">
                <a:solidFill>
                  <a:prstClr val="black"/>
                </a:solidFill>
              </a:rPr>
              <a:t>支援専門員からの助言</a:t>
            </a:r>
            <a:endParaRPr lang="ja-JP" altLang="en-US" sz="3200" dirty="0">
              <a:solidFill>
                <a:prstClr val="black"/>
              </a:solidFill>
            </a:endParaRPr>
          </a:p>
        </p:txBody>
      </p:sp>
      <p:sp>
        <p:nvSpPr>
          <p:cNvPr id="9" name="正方形/長方形 8"/>
          <p:cNvSpPr/>
          <p:nvPr/>
        </p:nvSpPr>
        <p:spPr>
          <a:xfrm>
            <a:off x="1266510" y="1468345"/>
            <a:ext cx="7625970" cy="122376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lvl="0" indent="216000" algn="just">
              <a:spcBef>
                <a:spcPct val="20000"/>
              </a:spcBef>
            </a:pPr>
            <a:r>
              <a:rPr lang="ja-JP" altLang="en-US" sz="2200" dirty="0">
                <a:solidFill>
                  <a:prstClr val="black"/>
                </a:solidFill>
              </a:rPr>
              <a:t>本人にとって</a:t>
            </a:r>
            <a:r>
              <a:rPr lang="ja-JP" altLang="en-US" sz="2200" dirty="0" smtClean="0">
                <a:solidFill>
                  <a:prstClr val="black"/>
                </a:solidFill>
              </a:rPr>
              <a:t>は、妄想</a:t>
            </a:r>
            <a:r>
              <a:rPr lang="ja-JP" altLang="en-US" sz="2200" dirty="0">
                <a:solidFill>
                  <a:prstClr val="black"/>
                </a:solidFill>
              </a:rPr>
              <a:t>体験は現実に起こっていることで</a:t>
            </a:r>
            <a:r>
              <a:rPr lang="ja-JP" altLang="en-US" sz="2200" dirty="0" smtClean="0">
                <a:solidFill>
                  <a:prstClr val="black"/>
                </a:solidFill>
              </a:rPr>
              <a:t>あり、</a:t>
            </a:r>
            <a:r>
              <a:rPr lang="en-US" altLang="ja-JP" sz="2200" dirty="0" smtClean="0">
                <a:solidFill>
                  <a:prstClr val="black"/>
                </a:solidFill>
              </a:rPr>
              <a:t/>
            </a:r>
            <a:br>
              <a:rPr lang="en-US" altLang="ja-JP" sz="2200" dirty="0" smtClean="0">
                <a:solidFill>
                  <a:prstClr val="black"/>
                </a:solidFill>
              </a:rPr>
            </a:br>
            <a:r>
              <a:rPr lang="ja-JP" altLang="en-US" sz="2200" dirty="0" smtClean="0">
                <a:solidFill>
                  <a:prstClr val="black"/>
                </a:solidFill>
              </a:rPr>
              <a:t>恐怖</a:t>
            </a:r>
            <a:r>
              <a:rPr lang="ja-JP" altLang="en-US" sz="2200" dirty="0">
                <a:solidFill>
                  <a:prstClr val="black"/>
                </a:solidFill>
              </a:rPr>
              <a:t>でいっぱいです。まずは本人の辛い気持ちを受け止め、</a:t>
            </a:r>
            <a:r>
              <a:rPr lang="ja-JP" altLang="en-US" sz="2200" dirty="0" smtClean="0">
                <a:solidFill>
                  <a:prstClr val="black"/>
                </a:solidFill>
              </a:rPr>
              <a:t>共感</a:t>
            </a:r>
            <a:r>
              <a:rPr lang="ja-JP" altLang="en-US" sz="2200" dirty="0">
                <a:solidFill>
                  <a:prstClr val="black"/>
                </a:solidFill>
              </a:rPr>
              <a:t>の姿勢を示しましょう。例えば</a:t>
            </a:r>
            <a:r>
              <a:rPr lang="en-US" altLang="ja-JP" sz="2200" dirty="0" smtClean="0">
                <a:solidFill>
                  <a:prstClr val="black"/>
                </a:solidFill>
              </a:rPr>
              <a:t>…</a:t>
            </a:r>
            <a:endParaRPr lang="en-US" altLang="ja-JP" sz="2200" dirty="0">
              <a:solidFill>
                <a:prstClr val="black"/>
              </a:solidFill>
            </a:endParaRPr>
          </a:p>
        </p:txBody>
      </p:sp>
      <p:sp>
        <p:nvSpPr>
          <p:cNvPr id="20" name="正方形/長方形 19"/>
          <p:cNvSpPr/>
          <p:nvPr/>
        </p:nvSpPr>
        <p:spPr>
          <a:xfrm>
            <a:off x="1425000" y="4882831"/>
            <a:ext cx="3210062" cy="1442591"/>
          </a:xfrm>
          <a:prstGeom prst="rect">
            <a:avLst/>
          </a:prstGeom>
          <a:ln w="317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solidFill>
                  <a:prstClr val="black"/>
                </a:solidFill>
              </a:rPr>
              <a:t> </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私</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の言う</a:t>
            </a:r>
            <a:r>
              <a:rPr lang="ja-JP" altLang="en-US" dirty="0">
                <a:solidFill>
                  <a:prstClr val="black"/>
                </a:solidFill>
                <a:latin typeface="HG丸ｺﾞｼｯｸM-PRO" panose="020F0600000000000000" pitchFamily="50" charset="-128"/>
                <a:ea typeface="HG丸ｺﾞｼｯｸM-PRO" panose="020F0600000000000000" pitchFamily="50" charset="-128"/>
              </a:rPr>
              <a:t>こと</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が嘘だと言うんですか！</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p>
          <a:p>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もう来ないでください！</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indent="252000"/>
            <a:r>
              <a:rPr lang="ja-JP" altLang="en-US" dirty="0" smtClean="0">
                <a:solidFill>
                  <a:prstClr val="black"/>
                </a:solidFill>
                <a:latin typeface="HG丸ｺﾞｼｯｸM-PRO" panose="020F0600000000000000" pitchFamily="50" charset="-128"/>
                <a:ea typeface="HG丸ｺﾞｼｯｸM-PRO" panose="020F0600000000000000" pitchFamily="50" charset="-128"/>
              </a:rPr>
              <a:t>⇒混乱、怒り・・・</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05" y="3108181"/>
            <a:ext cx="113711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コンテンツ プレースホルダー 3"/>
          <p:cNvPicPr>
            <a:picLocks noChangeAspect="1"/>
          </p:cNvPicPr>
          <p:nvPr/>
        </p:nvPicPr>
        <p:blipFill rotWithShape="1">
          <a:blip r:embed="rId4" cstate="print">
            <a:extLst>
              <a:ext uri="{28A0092B-C50C-407E-A947-70E740481C1C}">
                <a14:useLocalDpi xmlns:a14="http://schemas.microsoft.com/office/drawing/2010/main" val="0"/>
              </a:ext>
            </a:extLst>
          </a:blip>
          <a:srcRect b="44620"/>
          <a:stretch/>
        </p:blipFill>
        <p:spPr>
          <a:xfrm>
            <a:off x="4511411" y="3089474"/>
            <a:ext cx="1394998" cy="1368152"/>
          </a:xfrm>
          <a:prstGeom prst="rect">
            <a:avLst/>
          </a:prstGeom>
        </p:spPr>
      </p:pic>
      <p:pic>
        <p:nvPicPr>
          <p:cNvPr id="24" name="コンテンツ プレースホルダー 3"/>
          <p:cNvPicPr>
            <a:picLocks noChangeAspect="1"/>
          </p:cNvPicPr>
          <p:nvPr/>
        </p:nvPicPr>
        <p:blipFill rotWithShape="1">
          <a:blip r:embed="rId4" cstate="print">
            <a:extLst>
              <a:ext uri="{28A0092B-C50C-407E-A947-70E740481C1C}">
                <a14:useLocalDpi xmlns:a14="http://schemas.microsoft.com/office/drawing/2010/main" val="0"/>
              </a:ext>
            </a:extLst>
          </a:blip>
          <a:srcRect b="44620"/>
          <a:stretch/>
        </p:blipFill>
        <p:spPr>
          <a:xfrm>
            <a:off x="4476570" y="4977910"/>
            <a:ext cx="1394998" cy="1368152"/>
          </a:xfrm>
          <a:prstGeom prst="rect">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l="19881" t="1702" r="21554" b="41599"/>
          <a:stretch/>
        </p:blipFill>
        <p:spPr>
          <a:xfrm>
            <a:off x="92663" y="1236042"/>
            <a:ext cx="1120126" cy="1728186"/>
          </a:xfrm>
          <a:prstGeom prst="rect">
            <a:avLst/>
          </a:prstGeom>
        </p:spPr>
      </p:pic>
      <p:sp>
        <p:nvSpPr>
          <p:cNvPr id="15" name="テキスト ボックス 14"/>
          <p:cNvSpPr txBox="1"/>
          <p:nvPr/>
        </p:nvSpPr>
        <p:spPr>
          <a:xfrm>
            <a:off x="35496" y="6597352"/>
            <a:ext cx="2664296" cy="230832"/>
          </a:xfrm>
          <a:prstGeom prst="rect">
            <a:avLst/>
          </a:prstGeom>
          <a:noFill/>
        </p:spPr>
        <p:txBody>
          <a:bodyPr wrap="square" rtlCol="0">
            <a:spAutoFit/>
          </a:bodyPr>
          <a:lstStyle/>
          <a:p>
            <a:r>
              <a:rPr kumimoji="1" lang="en-US" altLang="ja-JP" sz="900" dirty="0" smtClean="0"/>
              <a:t>©</a:t>
            </a:r>
            <a:r>
              <a:rPr kumimoji="1" lang="en-US" altLang="ja-JP" sz="900" dirty="0" smtClean="0"/>
              <a:t>2016</a:t>
            </a:r>
            <a:r>
              <a:rPr kumimoji="1" lang="ja-JP" altLang="en-US" sz="900" dirty="0" smtClean="0"/>
              <a:t>　公益社団法人日本精神保健福祉士協会</a:t>
            </a:r>
            <a:endParaRPr kumimoji="1" lang="ja-JP" altLang="en-US" sz="900" dirty="0"/>
          </a:p>
        </p:txBody>
      </p:sp>
    </p:spTree>
    <p:extLst>
      <p:ext uri="{BB962C8B-B14F-4D97-AF65-F5344CB8AC3E}">
        <p14:creationId xmlns:p14="http://schemas.microsoft.com/office/powerpoint/2010/main" val="4156750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サーマル</Template>
  <TotalTime>967</TotalTime>
  <Words>1400</Words>
  <Application>Microsoft Office PowerPoint</Application>
  <PresentationFormat>画面に合わせる (4:3)</PresentationFormat>
  <Paragraphs>282</Paragraphs>
  <Slides>31</Slides>
  <Notes>2</Notes>
  <HiddenSlides>0</HiddenSlides>
  <MMClips>0</MMClips>
  <ScaleCrop>false</ScaleCrop>
  <HeadingPairs>
    <vt:vector size="4" baseType="variant">
      <vt:variant>
        <vt:lpstr>テーマ</vt:lpstr>
      </vt:variant>
      <vt:variant>
        <vt:i4>4</vt:i4>
      </vt:variant>
      <vt:variant>
        <vt:lpstr>スライド タイトル</vt:lpstr>
      </vt:variant>
      <vt:variant>
        <vt:i4>31</vt:i4>
      </vt:variant>
    </vt:vector>
  </HeadingPairs>
  <TitlesOfParts>
    <vt:vector size="35" baseType="lpstr">
      <vt:lpstr>Office ​​テーマ</vt:lpstr>
      <vt:lpstr>2_Office ​​テーマ</vt:lpstr>
      <vt:lpstr>3_Office ​​テーマ</vt:lpstr>
      <vt:lpstr>1_Office ​​テーマ</vt:lpstr>
      <vt:lpstr>【 講義４ 】  障害特性の理解と具体的な対応② －その１　老年期の精神障害－</vt:lpstr>
      <vt:lpstr>老年期における障害特性とは</vt:lpstr>
      <vt:lpstr>PowerPoint プレゼンテーション</vt:lpstr>
      <vt:lpstr>１　妄想性障害とは</vt:lpstr>
      <vt:lpstr>（１）妄想性障害とは</vt:lpstr>
      <vt:lpstr>（２）妄想性障害への対応</vt:lpstr>
      <vt:lpstr>事例紹介：７０代女性で妄想性障害のＥさんの場合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（１）精神科病院における長期入院とは</vt:lpstr>
      <vt:lpstr>PowerPoint プレゼンテーション</vt:lpstr>
      <vt:lpstr>      </vt:lpstr>
      <vt:lpstr>事例紹介：６０代男性で統合失調症のＦさんの場合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事例紹介：８０代の母親と６０代の息子Ｇさんの場合</vt:lpstr>
      <vt:lpstr>　若くして精神障害を発症し、社会とのつながりを持たず親のみが 本人を支えてきた場合、本人の社会生活能力は培われていない ことが多い </vt:lpstr>
      <vt:lpstr>PowerPoint プレゼンテーション</vt:lpstr>
      <vt:lpstr>PowerPoint プレゼンテーション</vt:lpstr>
      <vt:lpstr>PowerPoint プレゼンテーション</vt:lpstr>
      <vt:lpstr>今回の事例は、息子のＧさんが医療機関につながっていることが前提です  もし、Ｇさんが未治療や受診中断していて主治医がいない場合は、各自治体の精神保健相談窓口の担当者と連携しながら介入していくと良いでしょう</vt:lpstr>
      <vt:lpstr>高齢精神障害者の特徴</vt:lpstr>
      <vt:lpstr>PowerPoint プレゼンテーション</vt:lpstr>
      <vt:lpstr>高齢精神障害者への対応</vt:lpstr>
      <vt:lpstr>高齢精神障害者の支援を始める前に・・・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Ⅰ　タイトル</dc:title>
  <dc:creator>Kyomi</dc:creator>
  <cp:lastModifiedBy>yoda</cp:lastModifiedBy>
  <cp:revision>126</cp:revision>
  <cp:lastPrinted>2016-03-01T00:21:19Z</cp:lastPrinted>
  <dcterms:created xsi:type="dcterms:W3CDTF">2015-11-15T16:03:49Z</dcterms:created>
  <dcterms:modified xsi:type="dcterms:W3CDTF">2018-07-18T09:19:56Z</dcterms:modified>
</cp:coreProperties>
</file>