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92" r:id="rId1"/>
  </p:sldMasterIdLst>
  <p:notesMasterIdLst>
    <p:notesMasterId r:id="rId17"/>
  </p:notesMasterIdLst>
  <p:handoutMasterIdLst>
    <p:handoutMasterId r:id="rId18"/>
  </p:handoutMasterIdLst>
  <p:sldIdLst>
    <p:sldId id="633" r:id="rId2"/>
    <p:sldId id="572" r:id="rId3"/>
    <p:sldId id="625" r:id="rId4"/>
    <p:sldId id="628" r:id="rId5"/>
    <p:sldId id="627" r:id="rId6"/>
    <p:sldId id="616" r:id="rId7"/>
    <p:sldId id="615" r:id="rId8"/>
    <p:sldId id="636" r:id="rId9"/>
    <p:sldId id="578" r:id="rId10"/>
    <p:sldId id="635" r:id="rId11"/>
    <p:sldId id="638" r:id="rId12"/>
    <p:sldId id="634" r:id="rId13"/>
    <p:sldId id="637" r:id="rId14"/>
    <p:sldId id="630" r:id="rId15"/>
    <p:sldId id="629" r:id="rId16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modifyVerifier cryptProviderType="rsaFull" cryptAlgorithmClass="hash" cryptAlgorithmType="typeAny" cryptAlgorithmSid="4" spinCount="100000" saltData="PnDZFrJrBF66xzxA9pu+bw==" hashData="ygvYfKIzGvIOGvHu8s5ltav3Gec="/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G:\&#27503;&#31185;&#21307;&#30274;&#31649;&#29702;\&#12450;&#12531;&#12465;&#12540;&#12488;&#38598;&#35336;&#32080;&#26524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767354553197793"/>
          <c:y val="0.26301495049932722"/>
          <c:w val="0.43366605099433392"/>
          <c:h val="0.72277675165722322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3"/>
            <c:spPr>
              <a:solidFill>
                <a:srgbClr val="E60000">
                  <a:alpha val="80000"/>
                </a:srgbClr>
              </a:solidFill>
            </c:spPr>
          </c:dPt>
          <c:dPt>
            <c:idx val="1"/>
            <c:bubble3D val="0"/>
            <c:explosion val="3"/>
            <c:spPr>
              <a:solidFill>
                <a:srgbClr val="4472C4">
                  <a:lumMod val="60000"/>
                  <a:lumOff val="40000"/>
                  <a:alpha val="80000"/>
                </a:srgbClr>
              </a:solidFill>
            </c:spPr>
          </c:dPt>
          <c:dPt>
            <c:idx val="2"/>
            <c:bubble3D val="0"/>
            <c:spPr>
              <a:solidFill>
                <a:srgbClr val="002060">
                  <a:alpha val="80000"/>
                </a:srgbClr>
              </a:solidFill>
            </c:spPr>
          </c:dPt>
          <c:dPt>
            <c:idx val="3"/>
            <c:bubble3D val="0"/>
            <c:spPr>
              <a:solidFill>
                <a:srgbClr val="92D050">
                  <a:alpha val="80000"/>
                </a:srgbClr>
              </a:solidFill>
              <a:ln>
                <a:solidFill>
                  <a:srgbClr val="5B9BD5">
                    <a:hueOff val="0"/>
                    <a:satOff val="0"/>
                    <a:lumOff val="0"/>
                    <a:alpha val="80000"/>
                  </a:srgbClr>
                </a:solidFill>
              </a:ln>
            </c:spPr>
          </c:dPt>
          <c:dPt>
            <c:idx val="5"/>
            <c:bubble3D val="0"/>
            <c:spPr>
              <a:solidFill>
                <a:srgbClr val="FFC000">
                  <a:alpha val="80000"/>
                </a:srgbClr>
              </a:solidFill>
            </c:spPr>
          </c:dPt>
          <c:dLbls>
            <c:dLbl>
              <c:idx val="0"/>
              <c:layout>
                <c:manualLayout>
                  <c:x val="0.19013963726252639"/>
                  <c:y val="-0.1174582068041823"/>
                </c:manualLayout>
              </c:layout>
              <c:tx>
                <c:rich>
                  <a:bodyPr anchor="ctr" anchorCtr="0"/>
                  <a:lstStyle/>
                  <a:p>
                    <a:pPr algn="ctr">
                      <a:lnSpc>
                        <a:spcPts val="2400"/>
                      </a:lnSpc>
                      <a:defRPr sz="1800" b="1"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defRPr>
                    </a:pPr>
                    <a:r>
                      <a:rPr lang="ja-JP" altLang="en-US" sz="1800" dirty="0" smtClean="0"/>
                      <a:t>社会的サポート</a:t>
                    </a:r>
                  </a:p>
                  <a:p>
                    <a:pPr algn="ctr">
                      <a:lnSpc>
                        <a:spcPts val="2400"/>
                      </a:lnSpc>
                      <a:defRPr sz="1800" b="1"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defRPr>
                    </a:pPr>
                    <a:r>
                      <a:rPr lang="ja-JP" altLang="en-US" sz="1800" dirty="0" smtClean="0"/>
                      <a:t>温もりある情緒的な人間関係</a:t>
                    </a:r>
                  </a:p>
                  <a:p>
                    <a:pPr algn="ctr">
                      <a:lnSpc>
                        <a:spcPts val="2400"/>
                      </a:lnSpc>
                      <a:defRPr sz="1800" b="1"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defRPr>
                    </a:pPr>
                    <a:r>
                      <a:rPr lang="ja-JP" altLang="en-US" sz="1800" dirty="0" smtClean="0"/>
                      <a:t>自己治癒力</a:t>
                    </a:r>
                  </a:p>
                  <a:p>
                    <a:pPr algn="ctr">
                      <a:lnSpc>
                        <a:spcPts val="2400"/>
                      </a:lnSpc>
                      <a:defRPr sz="1800" b="1"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defRPr>
                    </a:pPr>
                    <a:endParaRPr lang="ja-JP" altLang="en-US" dirty="0"/>
                  </a:p>
                </c:rich>
              </c:tx>
              <c:spPr>
                <a:ln w="38100">
                  <a:solidFill>
                    <a:srgbClr val="4472C4">
                      <a:lumMod val="75000"/>
                    </a:srgbClr>
                  </a:solidFill>
                </a:ln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01300318483134"/>
                      <c:h val="0.2474069239220333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6342142539717811"/>
                  <c:y val="-0.16482138558678666"/>
                </c:manualLayout>
              </c:layout>
              <c:tx>
                <c:rich>
                  <a:bodyPr anchor="ctr" anchorCtr="0"/>
                  <a:lstStyle/>
                  <a:p>
                    <a:pPr>
                      <a:lnSpc>
                        <a:spcPts val="2400"/>
                      </a:lnSpc>
                      <a:defRPr sz="1800" b="1"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defRPr>
                    </a:pPr>
                    <a:r>
                      <a:rPr lang="ja-JP" altLang="en-US" sz="1800" dirty="0" smtClean="0"/>
                      <a:t>専門職による共感・温かさ・受け入れ・</a:t>
                    </a:r>
                  </a:p>
                  <a:p>
                    <a:pPr>
                      <a:lnSpc>
                        <a:spcPts val="2400"/>
                      </a:lnSpc>
                      <a:defRPr sz="1800" b="1"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defRPr>
                    </a:pPr>
                    <a:r>
                      <a:rPr lang="ja-JP" altLang="en-US" sz="1800" dirty="0" smtClean="0"/>
                      <a:t>共感的励まし</a:t>
                    </a:r>
                    <a:endParaRPr lang="ja-JP" altLang="en-US" dirty="0"/>
                  </a:p>
                </c:rich>
              </c:tx>
              <c:spPr>
                <a:noFill/>
                <a:ln w="38100">
                  <a:solidFill>
                    <a:srgbClr val="4472C4">
                      <a:lumMod val="75000"/>
                    </a:srgbClr>
                  </a:solidFill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95656501129503"/>
                      <c:h val="0.2425077769136762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15881973762174575"/>
                  <c:y val="-7.2087476391512098E-2"/>
                </c:manualLayout>
              </c:layout>
              <c:tx>
                <c:rich>
                  <a:bodyPr anchor="ctr" anchorCtr="0"/>
                  <a:lstStyle/>
                  <a:p>
                    <a:pPr>
                      <a:lnSpc>
                        <a:spcPts val="2400"/>
                      </a:lnSpc>
                      <a:defRPr sz="1800" b="1"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defRPr>
                    </a:pPr>
                    <a:r>
                      <a:rPr lang="ja-JP" altLang="en-US" sz="1800" dirty="0" smtClean="0"/>
                      <a:t>期待・プラセボ効果</a:t>
                    </a:r>
                    <a:endParaRPr lang="ja-JP" altLang="en-US" dirty="0"/>
                  </a:p>
                </c:rich>
              </c:tx>
              <c:spPr>
                <a:noFill/>
                <a:ln>
                  <a:solidFill>
                    <a:srgbClr val="4472C4">
                      <a:lumMod val="75000"/>
                    </a:srgbClr>
                  </a:solidFill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714094267303633"/>
                  <c:y val="-0.14522479755335829"/>
                </c:manualLayout>
              </c:layout>
              <c:tx>
                <c:rich>
                  <a:bodyPr anchor="ctr" anchorCtr="0"/>
                  <a:lstStyle/>
                  <a:p>
                    <a:pPr>
                      <a:lnSpc>
                        <a:spcPts val="2400"/>
                      </a:lnSpc>
                      <a:defRPr sz="1800" b="1"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defRPr>
                    </a:pPr>
                    <a:r>
                      <a:rPr lang="ja-JP" altLang="en-US" sz="1800" dirty="0" smtClean="0"/>
                      <a:t>治療テクニック</a:t>
                    </a:r>
                    <a:endParaRPr lang="ja-JP" altLang="en-US" dirty="0"/>
                  </a:p>
                </c:rich>
              </c:tx>
              <c:spPr>
                <a:noFill/>
                <a:ln>
                  <a:solidFill>
                    <a:srgbClr val="4472C4">
                      <a:lumMod val="75000"/>
                    </a:srgbClr>
                  </a:solidFill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375791578713479E-3"/>
                  <c:y val="-0.22816021985211521"/>
                </c:manualLayout>
              </c:layout>
              <c:tx>
                <c:rich>
                  <a:bodyPr anchor="ctr" anchorCtr="0"/>
                  <a:lstStyle/>
                  <a:p>
                    <a:pPr>
                      <a:lnSpc>
                        <a:spcPts val="2400"/>
                      </a:lnSpc>
                      <a:defRPr sz="1800" b="1">
                        <a:latin typeface="AR P丸ゴシック体M" panose="020B0600010101010101" pitchFamily="50" charset="-128"/>
                        <a:ea typeface="AR P丸ゴシック体M" panose="020B0600010101010101" pitchFamily="50" charset="-128"/>
                      </a:defRPr>
                    </a:pPr>
                    <a:r>
                      <a:rPr lang="ja-JP" altLang="en-US" sz="1800" dirty="0" smtClean="0"/>
                      <a:t>治療プログラム</a:t>
                    </a:r>
                    <a:endParaRPr lang="ja-JP" altLang="en-US" dirty="0"/>
                  </a:p>
                </c:rich>
              </c:tx>
              <c:spPr>
                <a:noFill/>
                <a:ln>
                  <a:solidFill>
                    <a:srgbClr val="4472C4">
                      <a:lumMod val="75000"/>
                    </a:srgbClr>
                  </a:solidFill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5460607084740352"/>
                  <c:y val="-0.1623717294198351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800" dirty="0" smtClean="0"/>
                      <a:t>介入モデル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rgbClr val="4472C4">
                    <a:lumMod val="75000"/>
                  </a:srgbClr>
                </a:solidFill>
              </a:ln>
              <a:effectLst/>
            </c:spPr>
            <c:txPr>
              <a:bodyPr anchor="ctr" anchorCtr="0"/>
              <a:lstStyle/>
              <a:p>
                <a:pPr>
                  <a:defRPr sz="1800" b="1">
                    <a:latin typeface="AR P丸ゴシック体M" panose="020B0600010101010101" pitchFamily="50" charset="-128"/>
                    <a:ea typeface="AR P丸ゴシック体M" panose="020B0600010101010101" pitchFamily="50" charset="-128"/>
                  </a:defRPr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5B9BD5">
                      <a:hueOff val="0"/>
                      <a:satOff val="0"/>
                      <a:lumOff val="0"/>
                      <a:alpha val="80000"/>
                    </a:srgb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Sheet4!$B$2:$B$7</c:f>
              <c:strCache>
                <c:ptCount val="6"/>
                <c:pt idx="0">
                  <c:v>院長</c:v>
                </c:pt>
                <c:pt idx="1">
                  <c:v>副院長</c:v>
                </c:pt>
                <c:pt idx="2">
                  <c:v>勤務医</c:v>
                </c:pt>
                <c:pt idx="3">
                  <c:v>医療管理者</c:v>
                </c:pt>
                <c:pt idx="4">
                  <c:v>理事長</c:v>
                </c:pt>
                <c:pt idx="5">
                  <c:v>特になし</c:v>
                </c:pt>
              </c:strCache>
            </c:strRef>
          </c:cat>
          <c:val>
            <c:numRef>
              <c:f>Sheet4!$C$2:$C$7</c:f>
              <c:numCache>
                <c:formatCode>General</c:formatCode>
                <c:ptCount val="6"/>
                <c:pt idx="0">
                  <c:v>28</c:v>
                </c:pt>
                <c:pt idx="1">
                  <c:v>27</c:v>
                </c:pt>
                <c:pt idx="2">
                  <c:v>11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8E7685-0548-2A4A-8552-9824A4A2F143}" type="doc">
      <dgm:prSet loTypeId="urn:microsoft.com/office/officeart/2005/8/layout/pyramid2" loCatId="process" qsTypeId="urn:microsoft.com/office/officeart/2005/8/quickstyle/simple1" qsCatId="simple" csTypeId="urn:microsoft.com/office/officeart/2005/8/colors/accent1_2" csCatId="accent1" phldr="1"/>
      <dgm:spPr/>
    </dgm:pt>
    <dgm:pt modelId="{B46DC2F4-A069-5F4B-BD2D-38507E2A3600}">
      <dgm:prSet phldrT="[テキスト]" custT="1"/>
      <dgm:spPr/>
      <dgm:t>
        <a:bodyPr tIns="108000"/>
        <a:lstStyle/>
        <a:p>
          <a:r>
            <a:rPr kumimoji="1" lang="ja-JP" altLang="en-US" sz="2800" dirty="0" smtClean="0">
              <a:latin typeface="+mn-ea"/>
              <a:ea typeface="+mn-ea"/>
            </a:rPr>
            <a:t>人としてあるべき態度で接する</a:t>
          </a:r>
        </a:p>
        <a:p>
          <a:r>
            <a:rPr kumimoji="1" lang="ja-JP" altLang="en-US" sz="2000" dirty="0" smtClean="0">
              <a:latin typeface="+mn-ea"/>
              <a:ea typeface="+mn-ea"/>
              <a:cs typeface="HG丸ｺﾞｼｯｸM-PRO"/>
            </a:rPr>
            <a:t>温かさ・礼儀正しさ・率直さ・共感的な態度</a:t>
          </a:r>
          <a:endParaRPr kumimoji="1" lang="ja-JP" altLang="en-US" sz="2000" dirty="0">
            <a:latin typeface="+mn-ea"/>
            <a:ea typeface="+mn-ea"/>
            <a:cs typeface="HG丸ｺﾞｼｯｸM-PRO"/>
          </a:endParaRPr>
        </a:p>
      </dgm:t>
    </dgm:pt>
    <dgm:pt modelId="{EDE8D11C-6C66-F244-8411-604720F5B7CF}" type="parTrans" cxnId="{CB1C1E0F-5193-9044-B086-4E13804C4808}">
      <dgm:prSet/>
      <dgm:spPr/>
      <dgm:t>
        <a:bodyPr/>
        <a:lstStyle/>
        <a:p>
          <a:endParaRPr kumimoji="1" lang="ja-JP" altLang="en-US"/>
        </a:p>
      </dgm:t>
    </dgm:pt>
    <dgm:pt modelId="{83406D17-F765-8F4D-B142-25B573F27E88}" type="sibTrans" cxnId="{CB1C1E0F-5193-9044-B086-4E13804C4808}">
      <dgm:prSet/>
      <dgm:spPr/>
      <dgm:t>
        <a:bodyPr/>
        <a:lstStyle/>
        <a:p>
          <a:endParaRPr kumimoji="1" lang="ja-JP" altLang="en-US"/>
        </a:p>
      </dgm:t>
    </dgm:pt>
    <dgm:pt modelId="{198A6B1B-2C64-A54B-AAC3-3356503082EC}">
      <dgm:prSet phldrT="[テキスト]" custT="1"/>
      <dgm:spPr/>
      <dgm:t>
        <a:bodyPr/>
        <a:lstStyle/>
        <a:p>
          <a:r>
            <a:rPr kumimoji="1" lang="ja-JP" altLang="en-US" sz="2800" dirty="0" smtClean="0">
              <a:latin typeface="+mn-ea"/>
              <a:ea typeface="+mn-ea"/>
              <a:cs typeface="HG丸ｺﾞｼｯｸM-PRO"/>
            </a:rPr>
            <a:t>クライエントへの尊敬を持って接する</a:t>
          </a:r>
        </a:p>
        <a:p>
          <a:r>
            <a:rPr kumimoji="1" lang="ja-JP" altLang="en-US" sz="2000" dirty="0" smtClean="0">
              <a:latin typeface="+mn-ea"/>
              <a:ea typeface="+mn-ea"/>
              <a:cs typeface="HG丸ｺﾞｼｯｸM-PRO"/>
            </a:rPr>
            <a:t>病者としての傷つきを理解・マイナス探しをしない姿勢と態度</a:t>
          </a:r>
          <a:endParaRPr kumimoji="1" lang="ja-JP" altLang="en-US" sz="2000" dirty="0">
            <a:latin typeface="+mn-ea"/>
            <a:ea typeface="+mn-ea"/>
            <a:cs typeface="HG丸ｺﾞｼｯｸM-PRO"/>
          </a:endParaRPr>
        </a:p>
      </dgm:t>
    </dgm:pt>
    <dgm:pt modelId="{5E6B8D4D-846C-6E47-8E63-DAA8A97087B3}" type="parTrans" cxnId="{3A52FF9D-592C-CD4D-964C-8420C310861E}">
      <dgm:prSet/>
      <dgm:spPr/>
      <dgm:t>
        <a:bodyPr/>
        <a:lstStyle/>
        <a:p>
          <a:endParaRPr kumimoji="1" lang="ja-JP" altLang="en-US"/>
        </a:p>
      </dgm:t>
    </dgm:pt>
    <dgm:pt modelId="{2E0317F1-81A9-494E-A5A5-A1E60FF9ACA8}" type="sibTrans" cxnId="{3A52FF9D-592C-CD4D-964C-8420C310861E}">
      <dgm:prSet/>
      <dgm:spPr/>
      <dgm:t>
        <a:bodyPr/>
        <a:lstStyle/>
        <a:p>
          <a:endParaRPr kumimoji="1" lang="ja-JP" altLang="en-US"/>
        </a:p>
      </dgm:t>
    </dgm:pt>
    <dgm:pt modelId="{29555A95-72FB-5B47-96F9-0F27BCB93974}">
      <dgm:prSet phldrT="[テキスト]" custT="1"/>
      <dgm:spPr/>
      <dgm:t>
        <a:bodyPr tIns="108000"/>
        <a:lstStyle/>
        <a:p>
          <a:r>
            <a:rPr kumimoji="1" lang="ja-JP" altLang="en-US" sz="2800" dirty="0" smtClean="0">
              <a:latin typeface="+mn-ea"/>
              <a:ea typeface="+mn-ea"/>
            </a:rPr>
            <a:t>期待を持てるように、共に取り組む</a:t>
          </a:r>
        </a:p>
        <a:p>
          <a:r>
            <a:rPr kumimoji="1" lang="en-US" altLang="ja-JP" sz="2000" dirty="0" smtClean="0">
              <a:latin typeface="+mn-ea"/>
              <a:ea typeface="+mn-ea"/>
              <a:cs typeface="HG丸ｺﾞｼｯｸM-PRO"/>
            </a:rPr>
            <a:t>｢</a:t>
          </a:r>
          <a:r>
            <a:rPr kumimoji="1" lang="ja-JP" altLang="en-US" sz="2000" dirty="0" smtClean="0">
              <a:latin typeface="+mn-ea"/>
              <a:ea typeface="+mn-ea"/>
              <a:cs typeface="HG丸ｺﾞｼｯｸM-PRO"/>
            </a:rPr>
            <a:t>問題」を協働して解決していく姿勢を示す・</a:t>
          </a:r>
          <a:r>
            <a:rPr kumimoji="1" lang="en-US" altLang="ja-JP" sz="2000" dirty="0" smtClean="0">
              <a:latin typeface="+mn-ea"/>
              <a:ea typeface="+mn-ea"/>
              <a:cs typeface="HG丸ｺﾞｼｯｸM-PRO"/>
            </a:rPr>
            <a:t/>
          </a:r>
          <a:br>
            <a:rPr kumimoji="1" lang="en-US" altLang="ja-JP" sz="2000" dirty="0" smtClean="0">
              <a:latin typeface="+mn-ea"/>
              <a:ea typeface="+mn-ea"/>
              <a:cs typeface="HG丸ｺﾞｼｯｸM-PRO"/>
            </a:rPr>
          </a:br>
          <a:r>
            <a:rPr kumimoji="1" lang="ja-JP" altLang="en-US" sz="2000" dirty="0" smtClean="0">
              <a:latin typeface="+mn-ea"/>
              <a:ea typeface="+mn-ea"/>
              <a:cs typeface="HG丸ｺﾞｼｯｸM-PRO"/>
            </a:rPr>
            <a:t>自己決定を可能とする日常の修復と再構築についての提案</a:t>
          </a:r>
          <a:endParaRPr kumimoji="1" lang="ja-JP" altLang="en-US" sz="2000" dirty="0">
            <a:latin typeface="+mn-ea"/>
            <a:ea typeface="+mn-ea"/>
            <a:cs typeface="HG丸ｺﾞｼｯｸM-PRO"/>
          </a:endParaRPr>
        </a:p>
      </dgm:t>
    </dgm:pt>
    <dgm:pt modelId="{3C5FE059-FB26-2044-8DEB-9411EACF3857}" type="parTrans" cxnId="{817D2281-9D70-E840-A35D-A3B34A5BA124}">
      <dgm:prSet/>
      <dgm:spPr/>
      <dgm:t>
        <a:bodyPr/>
        <a:lstStyle/>
        <a:p>
          <a:endParaRPr kumimoji="1" lang="ja-JP" altLang="en-US"/>
        </a:p>
      </dgm:t>
    </dgm:pt>
    <dgm:pt modelId="{B63D4F3F-2253-4E4A-954C-41D29B674B35}" type="sibTrans" cxnId="{817D2281-9D70-E840-A35D-A3B34A5BA124}">
      <dgm:prSet/>
      <dgm:spPr/>
      <dgm:t>
        <a:bodyPr/>
        <a:lstStyle/>
        <a:p>
          <a:endParaRPr kumimoji="1" lang="ja-JP" altLang="en-US"/>
        </a:p>
      </dgm:t>
    </dgm:pt>
    <dgm:pt modelId="{AF2B1AB3-69A8-044B-87D4-CE518B1FEDBC}" type="pres">
      <dgm:prSet presAssocID="{FA8E7685-0548-2A4A-8552-9824A4A2F143}" presName="compositeShape" presStyleCnt="0">
        <dgm:presLayoutVars>
          <dgm:dir/>
          <dgm:resizeHandles/>
        </dgm:presLayoutVars>
      </dgm:prSet>
      <dgm:spPr/>
    </dgm:pt>
    <dgm:pt modelId="{8D953900-1C70-0E4E-9F54-3D982E463D42}" type="pres">
      <dgm:prSet presAssocID="{FA8E7685-0548-2A4A-8552-9824A4A2F143}" presName="pyramid" presStyleLbl="node1" presStyleIdx="0" presStyleCnt="1"/>
      <dgm:spPr/>
    </dgm:pt>
    <dgm:pt modelId="{B1494975-9319-A846-A34D-44DC64945825}" type="pres">
      <dgm:prSet presAssocID="{FA8E7685-0548-2A4A-8552-9824A4A2F143}" presName="theList" presStyleCnt="0"/>
      <dgm:spPr/>
    </dgm:pt>
    <dgm:pt modelId="{82B205BB-A1FC-8541-981F-6FAA2F93282F}" type="pres">
      <dgm:prSet presAssocID="{B46DC2F4-A069-5F4B-BD2D-38507E2A3600}" presName="aNode" presStyleLbl="fgAcc1" presStyleIdx="0" presStyleCnt="3" custScaleX="249776" custLinFactNeighborY="8856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7B3868-C47B-C44D-BFEB-F86720E3AF18}" type="pres">
      <dgm:prSet presAssocID="{B46DC2F4-A069-5F4B-BD2D-38507E2A3600}" presName="aSpace" presStyleCnt="0"/>
      <dgm:spPr/>
    </dgm:pt>
    <dgm:pt modelId="{E1209B4B-E364-9E4E-8CD9-7C95A4A3CF3D}" type="pres">
      <dgm:prSet presAssocID="{198A6B1B-2C64-A54B-AAC3-3356503082EC}" presName="aNode" presStyleLbl="fgAcc1" presStyleIdx="1" presStyleCnt="3" custScaleX="249776" custLinFactY="4582" custLinFactNeighborY="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12764A3-2826-7249-842B-78A00437CCA5}" type="pres">
      <dgm:prSet presAssocID="{198A6B1B-2C64-A54B-AAC3-3356503082EC}" presName="aSpace" presStyleCnt="0"/>
      <dgm:spPr/>
    </dgm:pt>
    <dgm:pt modelId="{DBE71D74-4B7C-DE4A-9AA3-63948529CDB1}" type="pres">
      <dgm:prSet presAssocID="{29555A95-72FB-5B47-96F9-0F27BCB93974}" presName="aNode" presStyleLbl="fgAcc1" presStyleIdx="2" presStyleCnt="3" custScaleX="249776" custScaleY="141325" custLinFactY="15666" custLinFactNeighborY="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97D221-C5CC-8047-B38E-9E2B8277FBE6}" type="pres">
      <dgm:prSet presAssocID="{29555A95-72FB-5B47-96F9-0F27BCB93974}" presName="aSpace" presStyleCnt="0"/>
      <dgm:spPr/>
    </dgm:pt>
  </dgm:ptLst>
  <dgm:cxnLst>
    <dgm:cxn modelId="{4328DD47-1FCC-44B2-8E04-37375E24C27F}" type="presOf" srcId="{29555A95-72FB-5B47-96F9-0F27BCB93974}" destId="{DBE71D74-4B7C-DE4A-9AA3-63948529CDB1}" srcOrd="0" destOrd="0" presId="urn:microsoft.com/office/officeart/2005/8/layout/pyramid2"/>
    <dgm:cxn modelId="{2825EEC0-7D6C-43FA-8AA7-5146C09E8671}" type="presOf" srcId="{198A6B1B-2C64-A54B-AAC3-3356503082EC}" destId="{E1209B4B-E364-9E4E-8CD9-7C95A4A3CF3D}" srcOrd="0" destOrd="0" presId="urn:microsoft.com/office/officeart/2005/8/layout/pyramid2"/>
    <dgm:cxn modelId="{416035A5-555B-4006-AD64-9A2341D881B7}" type="presOf" srcId="{B46DC2F4-A069-5F4B-BD2D-38507E2A3600}" destId="{82B205BB-A1FC-8541-981F-6FAA2F93282F}" srcOrd="0" destOrd="0" presId="urn:microsoft.com/office/officeart/2005/8/layout/pyramid2"/>
    <dgm:cxn modelId="{3A52FF9D-592C-CD4D-964C-8420C310861E}" srcId="{FA8E7685-0548-2A4A-8552-9824A4A2F143}" destId="{198A6B1B-2C64-A54B-AAC3-3356503082EC}" srcOrd="1" destOrd="0" parTransId="{5E6B8D4D-846C-6E47-8E63-DAA8A97087B3}" sibTransId="{2E0317F1-81A9-494E-A5A5-A1E60FF9ACA8}"/>
    <dgm:cxn modelId="{96EA5295-9EA5-4542-8A92-44C770CB3D38}" type="presOf" srcId="{FA8E7685-0548-2A4A-8552-9824A4A2F143}" destId="{AF2B1AB3-69A8-044B-87D4-CE518B1FEDBC}" srcOrd="0" destOrd="0" presId="urn:microsoft.com/office/officeart/2005/8/layout/pyramid2"/>
    <dgm:cxn modelId="{817D2281-9D70-E840-A35D-A3B34A5BA124}" srcId="{FA8E7685-0548-2A4A-8552-9824A4A2F143}" destId="{29555A95-72FB-5B47-96F9-0F27BCB93974}" srcOrd="2" destOrd="0" parTransId="{3C5FE059-FB26-2044-8DEB-9411EACF3857}" sibTransId="{B63D4F3F-2253-4E4A-954C-41D29B674B35}"/>
    <dgm:cxn modelId="{CB1C1E0F-5193-9044-B086-4E13804C4808}" srcId="{FA8E7685-0548-2A4A-8552-9824A4A2F143}" destId="{B46DC2F4-A069-5F4B-BD2D-38507E2A3600}" srcOrd="0" destOrd="0" parTransId="{EDE8D11C-6C66-F244-8411-604720F5B7CF}" sibTransId="{83406D17-F765-8F4D-B142-25B573F27E88}"/>
    <dgm:cxn modelId="{D818F285-4198-44AA-84BF-4304908E7768}" type="presParOf" srcId="{AF2B1AB3-69A8-044B-87D4-CE518B1FEDBC}" destId="{8D953900-1C70-0E4E-9F54-3D982E463D42}" srcOrd="0" destOrd="0" presId="urn:microsoft.com/office/officeart/2005/8/layout/pyramid2"/>
    <dgm:cxn modelId="{B2BF958E-895C-47C4-A692-30C0B87FD350}" type="presParOf" srcId="{AF2B1AB3-69A8-044B-87D4-CE518B1FEDBC}" destId="{B1494975-9319-A846-A34D-44DC64945825}" srcOrd="1" destOrd="0" presId="urn:microsoft.com/office/officeart/2005/8/layout/pyramid2"/>
    <dgm:cxn modelId="{4784D8F4-90E7-4992-9035-3E52454B727C}" type="presParOf" srcId="{B1494975-9319-A846-A34D-44DC64945825}" destId="{82B205BB-A1FC-8541-981F-6FAA2F93282F}" srcOrd="0" destOrd="0" presId="urn:microsoft.com/office/officeart/2005/8/layout/pyramid2"/>
    <dgm:cxn modelId="{3156457E-16C7-47B2-8351-72F559BA85A7}" type="presParOf" srcId="{B1494975-9319-A846-A34D-44DC64945825}" destId="{997B3868-C47B-C44D-BFEB-F86720E3AF18}" srcOrd="1" destOrd="0" presId="urn:microsoft.com/office/officeart/2005/8/layout/pyramid2"/>
    <dgm:cxn modelId="{9EEA39C7-60FC-4AB5-87AD-CF857B7AA073}" type="presParOf" srcId="{B1494975-9319-A846-A34D-44DC64945825}" destId="{E1209B4B-E364-9E4E-8CD9-7C95A4A3CF3D}" srcOrd="2" destOrd="0" presId="urn:microsoft.com/office/officeart/2005/8/layout/pyramid2"/>
    <dgm:cxn modelId="{88A1DE3F-541B-4473-ABAA-FB19896C27A9}" type="presParOf" srcId="{B1494975-9319-A846-A34D-44DC64945825}" destId="{C12764A3-2826-7249-842B-78A00437CCA5}" srcOrd="3" destOrd="0" presId="urn:microsoft.com/office/officeart/2005/8/layout/pyramid2"/>
    <dgm:cxn modelId="{58022BC9-587E-4092-AA1A-F3171832D2E0}" type="presParOf" srcId="{B1494975-9319-A846-A34D-44DC64945825}" destId="{DBE71D74-4B7C-DE4A-9AA3-63948529CDB1}" srcOrd="4" destOrd="0" presId="urn:microsoft.com/office/officeart/2005/8/layout/pyramid2"/>
    <dgm:cxn modelId="{F56E1EED-5F23-4907-969B-A2774AD8356E}" type="presParOf" srcId="{B1494975-9319-A846-A34D-44DC64945825}" destId="{C797D221-C5CC-8047-B38E-9E2B8277FBE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953900-1C70-0E4E-9F54-3D982E463D42}">
      <dsp:nvSpPr>
        <dsp:cNvPr id="0" name=""/>
        <dsp:cNvSpPr/>
      </dsp:nvSpPr>
      <dsp:spPr>
        <a:xfrm>
          <a:off x="60502" y="0"/>
          <a:ext cx="4896831" cy="489683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B205BB-A1FC-8541-981F-6FAA2F93282F}">
      <dsp:nvSpPr>
        <dsp:cNvPr id="0" name=""/>
        <dsp:cNvSpPr/>
      </dsp:nvSpPr>
      <dsp:spPr>
        <a:xfrm>
          <a:off x="125277" y="606277"/>
          <a:ext cx="7950220" cy="10329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800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>
              <a:latin typeface="+mn-ea"/>
              <a:ea typeface="+mn-ea"/>
            </a:rPr>
            <a:t>人としてあるべき態度で接する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latin typeface="+mn-ea"/>
              <a:ea typeface="+mn-ea"/>
              <a:cs typeface="HG丸ｺﾞｼｯｸM-PRO"/>
            </a:rPr>
            <a:t>温かさ・礼儀正しさ・率直さ・共感的な態度</a:t>
          </a:r>
          <a:endParaRPr kumimoji="1" lang="ja-JP" altLang="en-US" sz="2000" kern="1200" dirty="0">
            <a:latin typeface="+mn-ea"/>
            <a:ea typeface="+mn-ea"/>
            <a:cs typeface="HG丸ｺﾞｼｯｸM-PRO"/>
          </a:endParaRPr>
        </a:p>
      </dsp:txBody>
      <dsp:txXfrm>
        <a:off x="175700" y="656700"/>
        <a:ext cx="7849374" cy="932079"/>
      </dsp:txXfrm>
    </dsp:sp>
    <dsp:sp modelId="{E1209B4B-E364-9E4E-8CD9-7C95A4A3CF3D}">
      <dsp:nvSpPr>
        <dsp:cNvPr id="0" name=""/>
        <dsp:cNvSpPr/>
      </dsp:nvSpPr>
      <dsp:spPr>
        <a:xfrm>
          <a:off x="125277" y="1830411"/>
          <a:ext cx="7950220" cy="10329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>
              <a:latin typeface="+mn-ea"/>
              <a:ea typeface="+mn-ea"/>
              <a:cs typeface="HG丸ｺﾞｼｯｸM-PRO"/>
            </a:rPr>
            <a:t>クライエントへの尊敬を持って接する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>
              <a:latin typeface="+mn-ea"/>
              <a:ea typeface="+mn-ea"/>
              <a:cs typeface="HG丸ｺﾞｼｯｸM-PRO"/>
            </a:rPr>
            <a:t>病者としての傷つきを理解・マイナス探しをしない姿勢と態度</a:t>
          </a:r>
          <a:endParaRPr kumimoji="1" lang="ja-JP" altLang="en-US" sz="2000" kern="1200" dirty="0">
            <a:latin typeface="+mn-ea"/>
            <a:ea typeface="+mn-ea"/>
            <a:cs typeface="HG丸ｺﾞｼｯｸM-PRO"/>
          </a:endParaRPr>
        </a:p>
      </dsp:txBody>
      <dsp:txXfrm>
        <a:off x="175700" y="1880834"/>
        <a:ext cx="7849374" cy="932079"/>
      </dsp:txXfrm>
    </dsp:sp>
    <dsp:sp modelId="{DBE71D74-4B7C-DE4A-9AA3-63948529CDB1}">
      <dsp:nvSpPr>
        <dsp:cNvPr id="0" name=""/>
        <dsp:cNvSpPr/>
      </dsp:nvSpPr>
      <dsp:spPr>
        <a:xfrm>
          <a:off x="125277" y="3106941"/>
          <a:ext cx="7950220" cy="14597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800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>
              <a:latin typeface="+mn-ea"/>
              <a:ea typeface="+mn-ea"/>
            </a:rPr>
            <a:t>期待を持てるように、共に取り組む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000" kern="1200" dirty="0" smtClean="0">
              <a:latin typeface="+mn-ea"/>
              <a:ea typeface="+mn-ea"/>
              <a:cs typeface="HG丸ｺﾞｼｯｸM-PRO"/>
            </a:rPr>
            <a:t>｢</a:t>
          </a:r>
          <a:r>
            <a:rPr kumimoji="1" lang="ja-JP" altLang="en-US" sz="2000" kern="1200" dirty="0" smtClean="0">
              <a:latin typeface="+mn-ea"/>
              <a:ea typeface="+mn-ea"/>
              <a:cs typeface="HG丸ｺﾞｼｯｸM-PRO"/>
            </a:rPr>
            <a:t>問題」を協働して解決していく姿勢を示す・</a:t>
          </a:r>
          <a:r>
            <a:rPr kumimoji="1" lang="en-US" altLang="ja-JP" sz="2000" kern="1200" dirty="0" smtClean="0">
              <a:latin typeface="+mn-ea"/>
              <a:ea typeface="+mn-ea"/>
              <a:cs typeface="HG丸ｺﾞｼｯｸM-PRO"/>
            </a:rPr>
            <a:t/>
          </a:r>
          <a:br>
            <a:rPr kumimoji="1" lang="en-US" altLang="ja-JP" sz="2000" kern="1200" dirty="0" smtClean="0">
              <a:latin typeface="+mn-ea"/>
              <a:ea typeface="+mn-ea"/>
              <a:cs typeface="HG丸ｺﾞｼｯｸM-PRO"/>
            </a:rPr>
          </a:br>
          <a:r>
            <a:rPr kumimoji="1" lang="ja-JP" altLang="en-US" sz="2000" kern="1200" dirty="0" smtClean="0">
              <a:latin typeface="+mn-ea"/>
              <a:ea typeface="+mn-ea"/>
              <a:cs typeface="HG丸ｺﾞｼｯｸM-PRO"/>
            </a:rPr>
            <a:t>自己決定を可能とする日常の修復と再構築についての提案</a:t>
          </a:r>
          <a:endParaRPr kumimoji="1" lang="ja-JP" altLang="en-US" sz="2000" kern="1200" dirty="0">
            <a:latin typeface="+mn-ea"/>
            <a:ea typeface="+mn-ea"/>
            <a:cs typeface="HG丸ｺﾞｼｯｸM-PRO"/>
          </a:endParaRPr>
        </a:p>
      </dsp:txBody>
      <dsp:txXfrm>
        <a:off x="196538" y="3178202"/>
        <a:ext cx="7807698" cy="1317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ja-JP"/>
              <a:t>k.koseki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6E7C1C5B-20B7-454F-97CD-13DD0BA314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02789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ja-JP"/>
              <a:t>k.koseki</a:t>
            </a:r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F81B467E-F7DD-4584-92D0-9AFAD71C1F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5790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804763" indent="-30952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238098" indent="-24762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733337" indent="-24762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228576" indent="-24762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2B511B86-6B03-4C72-8933-2C4E4092F5EC}" type="slidenum">
              <a:rPr lang="ja-JP" altLang="en-US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6376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  <p:sp>
        <p:nvSpPr>
          <p:cNvPr id="11268" name="スライド番号プレースホルダー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804763" indent="-309524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238098" indent="-24762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733337" indent="-24762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228576" indent="-24762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136074B6-0861-465B-B6B2-137551136E54}" type="slidenum">
              <a:rPr lang="ja-JP" altLang="en-US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39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BCE24-C625-43C2-B386-58B367DFDD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693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B6166-5619-48E3-9C3B-4F0A04C6D1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19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FDD57-6D52-4030-B77B-FC35C3EB01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842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6F01D-51F5-4B83-AA64-C2FA02ED04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747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DF75D-23BF-4B6D-896B-999FE7AACD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866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C782F-3CE0-41C9-81D2-C66F291CF4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575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21760-8D41-46F3-AFAB-465DCAFCE7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340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2FAF9-1FB3-4E38-824D-803EC864BC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7423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052E5F2E-989F-4B96-98F7-73E9E6621376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8554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C8508-3EE8-4A5D-B7B2-AE15C0C614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59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825D1-E640-45DA-9D56-15ACE6A7B4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352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K.KOSEKI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11D0593F-F1EE-48F2-9540-9D6CD8D0E2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xfrm>
            <a:off x="6804248" y="630872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4F8D6FDE-F626-4C94-A9BB-470E0377D6A6}" type="slidenum">
              <a:rPr lang="ja-JP" altLang="en-US" sz="2400">
                <a:latin typeface="ＭＳ Ｐゴシック" pitchFamily="50" charset="-128"/>
              </a:rPr>
              <a:pPr/>
              <a:t>1</a:t>
            </a:fld>
            <a:endParaRPr lang="ja-JP" altLang="en-US" sz="2400" dirty="0">
              <a:latin typeface="ＭＳ Ｐゴシック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720000" y="1440000"/>
            <a:ext cx="7812000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ctr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4000" dirty="0" smtClean="0">
                <a:latin typeface="ＭＳ Ｐゴシック" panose="020B0600070205080204" pitchFamily="50" charset="-128"/>
              </a:rPr>
              <a:t>講義４ </a:t>
            </a: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b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 smtClean="0">
                <a:latin typeface="ＭＳ Ｐゴシック" panose="020B0600070205080204" pitchFamily="50" charset="-128"/>
              </a:rPr>
              <a:t>障害特性の理解と具体的な対応②</a:t>
            </a:r>
            <a:r>
              <a:rPr lang="en-US" altLang="ja-JP" sz="4000" dirty="0" smtClean="0">
                <a:latin typeface="ＭＳ Ｐゴシック" panose="020B0600070205080204" pitchFamily="50" charset="-128"/>
              </a:rPr>
              <a:t/>
            </a:r>
            <a:br>
              <a:rPr lang="en-US" altLang="ja-JP" sz="4000" dirty="0" smtClean="0">
                <a:latin typeface="ＭＳ Ｐゴシック" panose="020B0600070205080204" pitchFamily="50" charset="-128"/>
              </a:rPr>
            </a:br>
            <a:r>
              <a:rPr lang="ja-JP" altLang="en-US" sz="3600" dirty="0" smtClean="0">
                <a:latin typeface="ＭＳ Ｐゴシック" panose="020B0600070205080204" pitchFamily="50" charset="-128"/>
              </a:rPr>
              <a:t>－その２　依存症－</a:t>
            </a:r>
            <a:endParaRPr lang="ja-JP" altLang="en-US" sz="33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コンテンツ プレースホルダー 2"/>
          <p:cNvSpPr>
            <a:spLocks noGrp="1"/>
          </p:cNvSpPr>
          <p:nvPr>
            <p:ph idx="1"/>
          </p:nvPr>
        </p:nvSpPr>
        <p:spPr bwMode="auto">
          <a:xfrm>
            <a:off x="611560" y="540000"/>
            <a:ext cx="7992888" cy="5735637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indent="0" algn="just">
              <a:buFont typeface="Arial" charset="0"/>
              <a:buNone/>
            </a:pPr>
            <a:r>
              <a:rPr lang="en-US" altLang="ja-JP" sz="2200" dirty="0" smtClean="0">
                <a:latin typeface="+mn-ea"/>
              </a:rPr>
              <a:t>【</a:t>
            </a:r>
            <a:r>
              <a:rPr lang="ja-JP" altLang="en-US" sz="2200" dirty="0">
                <a:latin typeface="+mn-ea"/>
              </a:rPr>
              <a:t> </a:t>
            </a:r>
            <a:r>
              <a:rPr lang="ja-JP" altLang="en-US" sz="2200" dirty="0" smtClean="0">
                <a:latin typeface="+mn-ea"/>
              </a:rPr>
              <a:t>舅の生育歴 </a:t>
            </a:r>
            <a:r>
              <a:rPr lang="en-US" altLang="ja-JP" sz="2200" dirty="0" smtClean="0">
                <a:latin typeface="+mn-ea"/>
              </a:rPr>
              <a:t>】</a:t>
            </a:r>
          </a:p>
          <a:p>
            <a:pPr marL="0" indent="0">
              <a:lnSpc>
                <a:spcPts val="2500"/>
              </a:lnSpc>
              <a:buNone/>
            </a:pPr>
            <a:r>
              <a:rPr lang="ja-JP" altLang="en-US" sz="2200" dirty="0" smtClean="0">
                <a:latin typeface="+mn-ea"/>
              </a:rPr>
              <a:t>　中卒で菓子職人の修業に。</a:t>
            </a:r>
            <a:r>
              <a:rPr lang="en-US" altLang="ja-JP" sz="2200" dirty="0" smtClean="0">
                <a:latin typeface="+mn-ea"/>
              </a:rPr>
              <a:t>10</a:t>
            </a:r>
            <a:r>
              <a:rPr lang="ja-JP" altLang="en-US" sz="2200" dirty="0" smtClean="0">
                <a:latin typeface="+mn-ea"/>
              </a:rPr>
              <a:t>代後半は、機会飲酒程度。</a:t>
            </a:r>
            <a:r>
              <a:rPr lang="ja-JP" altLang="en-US" sz="2200" dirty="0">
                <a:latin typeface="+mn-ea"/>
              </a:rPr>
              <a:t>独立し自営、</a:t>
            </a:r>
            <a:r>
              <a:rPr lang="ja-JP" altLang="en-US" sz="2200" dirty="0" smtClean="0">
                <a:latin typeface="+mn-ea"/>
              </a:rPr>
              <a:t>結婚した</a:t>
            </a:r>
            <a:r>
              <a:rPr lang="en-US" altLang="ja-JP" sz="2200" dirty="0" smtClean="0">
                <a:latin typeface="+mn-ea"/>
              </a:rPr>
              <a:t>25</a:t>
            </a:r>
            <a:r>
              <a:rPr lang="ja-JP" altLang="en-US" sz="2200" dirty="0" smtClean="0">
                <a:latin typeface="+mn-ea"/>
              </a:rPr>
              <a:t>歳頃からは、晩酌を習慣に。妻との二人三脚で店を切り盛り。長い間連れ添った妻が一年前に脳梗塞で倒れる。以来、妻は長男の嫁と介護ヘルパーによる支援を受けている</a:t>
            </a:r>
            <a:endParaRPr lang="en-US" altLang="ja-JP" sz="2200" dirty="0" smtClean="0">
              <a:latin typeface="+mn-ea"/>
            </a:endParaRPr>
          </a:p>
          <a:p>
            <a:pPr marL="0" indent="0">
              <a:buFont typeface="Arial" charset="0"/>
              <a:buNone/>
            </a:pPr>
            <a:endParaRPr lang="en-US" altLang="ja-JP" sz="2200" dirty="0" smtClean="0">
              <a:latin typeface="+mn-ea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ja-JP" sz="2200" dirty="0" smtClean="0">
                <a:latin typeface="+mn-ea"/>
              </a:rPr>
              <a:t>【 </a:t>
            </a:r>
            <a:r>
              <a:rPr lang="ja-JP" altLang="en-US" sz="2200" dirty="0" smtClean="0">
                <a:latin typeface="+mn-ea"/>
              </a:rPr>
              <a:t>病　歴 </a:t>
            </a:r>
            <a:r>
              <a:rPr lang="en-US" altLang="ja-JP" sz="2200" dirty="0" smtClean="0">
                <a:latin typeface="+mn-ea"/>
              </a:rPr>
              <a:t>】</a:t>
            </a:r>
          </a:p>
          <a:p>
            <a:pPr marL="0" indent="0">
              <a:lnSpc>
                <a:spcPts val="2800"/>
              </a:lnSpc>
              <a:buFont typeface="Arial" charset="0"/>
              <a:buNone/>
            </a:pPr>
            <a:r>
              <a:rPr lang="ja-JP" altLang="en-US" sz="2200" dirty="0" smtClean="0">
                <a:latin typeface="+mn-ea"/>
              </a:rPr>
              <a:t>　</a:t>
            </a:r>
            <a:r>
              <a:rPr lang="en-US" altLang="ja-JP" sz="2200" dirty="0" smtClean="0">
                <a:latin typeface="+mn-ea"/>
              </a:rPr>
              <a:t>40</a:t>
            </a:r>
            <a:r>
              <a:rPr lang="ja-JP" altLang="en-US" sz="2200" dirty="0" smtClean="0">
                <a:latin typeface="+mn-ea"/>
              </a:rPr>
              <a:t>代後半から、高血圧の治療を受けていた。健康診断では毎年のように「肝機能の数値が高い」との指摘を受けてはいたが、アルコール専門治療に繋がってはいなかった</a:t>
            </a:r>
            <a:endParaRPr lang="en-US" altLang="ja-JP" sz="2200" dirty="0" smtClean="0">
              <a:latin typeface="+mn-ea"/>
            </a:endParaRPr>
          </a:p>
          <a:p>
            <a:pPr marL="0" indent="0">
              <a:buFont typeface="Arial" charset="0"/>
              <a:buNone/>
            </a:pPr>
            <a:endParaRPr lang="en-US" altLang="ja-JP" sz="2200" dirty="0" smtClean="0">
              <a:latin typeface="+mn-ea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ja-JP" sz="2200" dirty="0" smtClean="0">
                <a:latin typeface="+mn-ea"/>
              </a:rPr>
              <a:t>【 </a:t>
            </a:r>
            <a:r>
              <a:rPr lang="ja-JP" altLang="en-US" sz="2200" dirty="0" smtClean="0">
                <a:latin typeface="+mn-ea"/>
              </a:rPr>
              <a:t>介　入 </a:t>
            </a:r>
            <a:r>
              <a:rPr lang="en-US" altLang="ja-JP" sz="2200" dirty="0" smtClean="0">
                <a:latin typeface="+mn-ea"/>
              </a:rPr>
              <a:t>】</a:t>
            </a:r>
          </a:p>
          <a:p>
            <a:pPr marL="0" indent="0">
              <a:lnSpc>
                <a:spcPts val="2800"/>
              </a:lnSpc>
              <a:buFont typeface="Arial" charset="0"/>
              <a:buNone/>
            </a:pPr>
            <a:r>
              <a:rPr lang="ja-JP" altLang="en-US" sz="2200" dirty="0" smtClean="0">
                <a:latin typeface="+mn-ea"/>
              </a:rPr>
              <a:t>　「高齢者の介護指導」という名目で、保健師と</a:t>
            </a:r>
            <a:r>
              <a:rPr lang="en-US" altLang="ja-JP" sz="2200" dirty="0" smtClean="0">
                <a:latin typeface="+mn-ea"/>
              </a:rPr>
              <a:t>PSW</a:t>
            </a:r>
            <a:r>
              <a:rPr lang="ja-JP" altLang="en-US" sz="2200" dirty="0" smtClean="0">
                <a:latin typeface="+mn-ea"/>
              </a:rPr>
              <a:t>が定期的に訪問。</a:t>
            </a:r>
            <a:r>
              <a:rPr lang="en-US" altLang="ja-JP" sz="2200" dirty="0" smtClean="0">
                <a:latin typeface="+mn-ea"/>
              </a:rPr>
              <a:t/>
            </a:r>
            <a:br>
              <a:rPr lang="en-US" altLang="ja-JP" sz="2200" dirty="0" smtClean="0">
                <a:latin typeface="+mn-ea"/>
              </a:rPr>
            </a:br>
            <a:r>
              <a:rPr lang="ja-JP" altLang="en-US" sz="2200" dirty="0" smtClean="0">
                <a:latin typeface="+mn-ea"/>
              </a:rPr>
              <a:t>「在宅ケア」という形で舅との会話の糸口を作る。関係性が構築されていく経過の中で「アルコールとの付き合い方を相談しましょう」と、専門医療</a:t>
            </a:r>
            <a:r>
              <a:rPr lang="en-US" altLang="ja-JP" sz="2200" dirty="0" smtClean="0">
                <a:latin typeface="+mn-ea"/>
              </a:rPr>
              <a:t/>
            </a:r>
            <a:br>
              <a:rPr lang="en-US" altLang="ja-JP" sz="2200" dirty="0" smtClean="0">
                <a:latin typeface="+mn-ea"/>
              </a:rPr>
            </a:br>
            <a:r>
              <a:rPr lang="ja-JP" altLang="en-US" sz="2200" dirty="0" smtClean="0">
                <a:latin typeface="+mn-ea"/>
              </a:rPr>
              <a:t>機関に繋がり、外来通院中。現在、舅は断酒を継続中</a:t>
            </a:r>
            <a:endParaRPr lang="en-US" altLang="ja-JP" sz="2200" dirty="0" smtClean="0">
              <a:latin typeface="+mn-ea"/>
            </a:endParaRPr>
          </a:p>
          <a:p>
            <a:pPr marL="0" indent="0" algn="just">
              <a:buFont typeface="Arial" charset="0"/>
              <a:buNone/>
            </a:pPr>
            <a:endParaRPr lang="en-US" altLang="ja-JP" sz="2200" dirty="0" smtClean="0">
              <a:latin typeface="+mn-ea"/>
            </a:endParaRPr>
          </a:p>
          <a:p>
            <a:pPr marL="0" indent="0" algn="just">
              <a:buFont typeface="Arial" charset="0"/>
              <a:buNone/>
            </a:pPr>
            <a:endParaRPr lang="en-US" altLang="ja-JP" sz="2200" dirty="0" smtClean="0">
              <a:latin typeface="+mn-ea"/>
            </a:endParaRPr>
          </a:p>
          <a:p>
            <a:pPr marL="0" indent="0" algn="just">
              <a:buFont typeface="Arial" charset="0"/>
              <a:buNone/>
            </a:pPr>
            <a:endParaRPr lang="en-US" altLang="ja-JP" sz="2200" dirty="0" smtClean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64944" y="6365404"/>
            <a:ext cx="2057400" cy="365125"/>
          </a:xfrm>
        </p:spPr>
        <p:txBody>
          <a:bodyPr/>
          <a:lstStyle/>
          <a:p>
            <a:fld id="{C156F01D-51F5-4B83-AA64-C2FA02ED04BE}" type="slidenum">
              <a:rPr lang="en-US" altLang="ja-JP" sz="240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pPr/>
              <a:t>10</a:t>
            </a:fld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2" descr="sinia_reku2_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601021"/>
            <a:ext cx="2298154" cy="2068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8928100" cy="1143347"/>
          </a:xfrm>
          <a:ln w="12700">
            <a:noFill/>
          </a:ln>
        </p:spPr>
        <p:txBody>
          <a:bodyPr rtlCol="0" anchor="t" anchorCtr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latin typeface="+mn-ea"/>
                <a:ea typeface="+mn-ea"/>
              </a:rPr>
              <a:t>事例紹介</a:t>
            </a:r>
            <a:r>
              <a:rPr lang="ja-JP" altLang="en-US" sz="2800" dirty="0">
                <a:latin typeface="+mn-ea"/>
                <a:ea typeface="+mn-ea"/>
              </a:rPr>
              <a:t>②：入居者の飲酒問題どうしたらいいの</a:t>
            </a:r>
            <a:r>
              <a:rPr lang="ja-JP" altLang="en-US" sz="2800" dirty="0" smtClean="0">
                <a:latin typeface="+mn-ea"/>
                <a:ea typeface="+mn-ea"/>
              </a:rPr>
              <a:t>？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48264" y="6356350"/>
            <a:ext cx="2057400" cy="365125"/>
          </a:xfrm>
        </p:spPr>
        <p:txBody>
          <a:bodyPr/>
          <a:lstStyle/>
          <a:p>
            <a:fld id="{C156F01D-51F5-4B83-AA64-C2FA02ED04BE}" type="slidenum">
              <a:rPr lang="en-US" altLang="ja-JP" sz="240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pPr/>
              <a:t>11</a:t>
            </a:fld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1907704" y="1268760"/>
            <a:ext cx="6607646" cy="4002183"/>
          </a:xfrm>
          <a:prstGeom prst="wedgeRoundRectCallout">
            <a:avLst>
              <a:gd name="adj1" fmla="val -60668"/>
              <a:gd name="adj2" fmla="val 38857"/>
              <a:gd name="adj3" fmla="val 16667"/>
            </a:avLst>
          </a:prstGeom>
          <a:ln w="317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0" tIns="180000" rIns="360000" bIns="180000" anchor="ctr"/>
          <a:lstStyle/>
          <a:p>
            <a:pPr algn="just" eaLnBrk="1" hangingPunct="1">
              <a:defRPr/>
            </a:pP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 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 私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はサービス付き高齢者住宅の介護スタッフをしています。</a:t>
            </a:r>
          </a:p>
          <a:p>
            <a:pPr algn="just" eaLnBrk="1" hangingPunct="1"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  施設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では、飲酒を禁止していませんので、多くの皆さんは毎日では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ない、ほどほど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の晩酌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を</a:t>
            </a:r>
            <a:r>
              <a:rPr lang="en-US" altLang="ja-JP" sz="2200" dirty="0" smtClean="0">
                <a:solidFill>
                  <a:prstClr val="black"/>
                </a:solidFill>
                <a:latin typeface="+mn-ea"/>
              </a:rPr>
              <a:t/>
            </a:r>
            <a:br>
              <a:rPr lang="en-US" altLang="ja-JP" sz="2200" dirty="0" smtClean="0">
                <a:solidFill>
                  <a:prstClr val="black"/>
                </a:solidFill>
                <a:latin typeface="+mn-ea"/>
              </a:rPr>
            </a:b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して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いるご様子です。</a:t>
            </a:r>
          </a:p>
          <a:p>
            <a:pPr algn="just" eaLnBrk="1" hangingPunct="1"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  その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中のお一人の方が、最近に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なって、酔っ払って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他の利用者の方とトラブルになる場面が増えています。</a:t>
            </a:r>
          </a:p>
          <a:p>
            <a:pPr algn="just" eaLnBrk="1" hangingPunct="1"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  物忘れ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も多くなっている印象もあります。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　どう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したらいいでしょう？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02944842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0000" y="404664"/>
            <a:ext cx="8136000" cy="6057351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ts val="21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200" dirty="0" smtClean="0">
                <a:latin typeface="+mn-ea"/>
              </a:rPr>
              <a:t>【</a:t>
            </a:r>
            <a:r>
              <a:rPr lang="ja-JP" altLang="en-US" sz="2200" dirty="0" smtClean="0">
                <a:latin typeface="+mn-ea"/>
              </a:rPr>
              <a:t>問題となっている利用者</a:t>
            </a:r>
            <a:r>
              <a:rPr lang="en-US" altLang="ja-JP" sz="2200" dirty="0" smtClean="0">
                <a:latin typeface="+mn-ea"/>
              </a:rPr>
              <a:t>】</a:t>
            </a:r>
          </a:p>
          <a:p>
            <a:pPr marL="0" indent="288000" algn="just" fontAlgn="auto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 smtClean="0">
                <a:latin typeface="+mn-ea"/>
              </a:rPr>
              <a:t>80</a:t>
            </a:r>
            <a:r>
              <a:rPr lang="ja-JP" altLang="en-US" dirty="0" smtClean="0">
                <a:latin typeface="+mn-ea"/>
              </a:rPr>
              <a:t>歳。この施設に入居して１年になる。家族からの情報によると</a:t>
            </a:r>
            <a:r>
              <a:rPr lang="en-US" altLang="ja-JP" dirty="0" smtClean="0">
                <a:latin typeface="+mn-ea"/>
              </a:rPr>
              <a:t/>
            </a:r>
            <a:br>
              <a:rPr lang="en-US" altLang="ja-JP" dirty="0" smtClean="0">
                <a:latin typeface="+mn-ea"/>
              </a:rPr>
            </a:br>
            <a:r>
              <a:rPr lang="ja-JP" altLang="en-US" dirty="0" smtClean="0">
                <a:latin typeface="+mn-ea"/>
              </a:rPr>
              <a:t>入居前は毎日飲酒していた。</a:t>
            </a:r>
            <a:endParaRPr lang="en-US" altLang="ja-JP" dirty="0" smtClean="0">
              <a:latin typeface="+mn-ea"/>
            </a:endParaRPr>
          </a:p>
          <a:p>
            <a:pPr marL="0" indent="288000" algn="just" fontAlgn="auto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 smtClean="0">
                <a:latin typeface="+mn-ea"/>
              </a:rPr>
              <a:t>施設入居後の</a:t>
            </a:r>
            <a:r>
              <a:rPr lang="ja-JP" altLang="en-US" dirty="0">
                <a:latin typeface="+mn-ea"/>
              </a:rPr>
              <a:t>しばらく</a:t>
            </a:r>
            <a:r>
              <a:rPr lang="ja-JP" altLang="en-US" dirty="0" smtClean="0">
                <a:latin typeface="+mn-ea"/>
              </a:rPr>
              <a:t>は、飲酒していなかったが、他の利用者の</a:t>
            </a:r>
            <a:r>
              <a:rPr lang="en-US" altLang="ja-JP" dirty="0" smtClean="0">
                <a:latin typeface="+mn-ea"/>
              </a:rPr>
              <a:t/>
            </a:r>
            <a:br>
              <a:rPr lang="en-US" altLang="ja-JP" dirty="0" smtClean="0">
                <a:latin typeface="+mn-ea"/>
              </a:rPr>
            </a:br>
            <a:r>
              <a:rPr lang="ja-JP" altLang="en-US" dirty="0" smtClean="0">
                <a:latin typeface="+mn-ea"/>
              </a:rPr>
              <a:t>晩酌の様子を見て、飲酒を再開するようになっていた。普段は穏やかな性格だが、飲酒量が増えると、やや乱暴になることが多い。</a:t>
            </a:r>
            <a:r>
              <a:rPr lang="en-US" altLang="ja-JP" dirty="0" smtClean="0">
                <a:latin typeface="+mn-ea"/>
              </a:rPr>
              <a:t/>
            </a:r>
            <a:br>
              <a:rPr lang="en-US" altLang="ja-JP" dirty="0" smtClean="0">
                <a:latin typeface="+mn-ea"/>
              </a:rPr>
            </a:br>
            <a:r>
              <a:rPr lang="ja-JP" altLang="en-US" dirty="0" smtClean="0">
                <a:latin typeface="+mn-ea"/>
              </a:rPr>
              <a:t>次第に物忘れや転倒も増加してきている</a:t>
            </a:r>
            <a:endParaRPr lang="en-US" altLang="ja-JP" dirty="0" smtClean="0">
              <a:latin typeface="+mn-ea"/>
            </a:endParaRPr>
          </a:p>
          <a:p>
            <a:pPr marL="0" indent="0" algn="just" fontAlgn="auto">
              <a:lnSpc>
                <a:spcPts val="21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200" dirty="0" smtClean="0">
                <a:latin typeface="+mn-ea"/>
              </a:rPr>
              <a:t>【</a:t>
            </a:r>
            <a:r>
              <a:rPr lang="ja-JP" altLang="en-US" sz="2200" dirty="0" smtClean="0">
                <a:latin typeface="+mn-ea"/>
              </a:rPr>
              <a:t>介　入</a:t>
            </a:r>
            <a:r>
              <a:rPr lang="en-US" altLang="ja-JP" sz="2200" dirty="0" smtClean="0">
                <a:latin typeface="+mn-ea"/>
              </a:rPr>
              <a:t>】</a:t>
            </a:r>
          </a:p>
          <a:p>
            <a:pPr marL="0" indent="288000" algn="just" fontAlgn="auto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 smtClean="0">
                <a:latin typeface="+mn-ea"/>
              </a:rPr>
              <a:t>相談を受けた嘱託医が専門医療機関に助言を依頼。対応した</a:t>
            </a:r>
            <a:r>
              <a:rPr lang="en-US" altLang="ja-JP" dirty="0" smtClean="0">
                <a:latin typeface="+mn-ea"/>
              </a:rPr>
              <a:t/>
            </a:r>
            <a:br>
              <a:rPr lang="en-US" altLang="ja-JP" dirty="0" smtClean="0">
                <a:latin typeface="+mn-ea"/>
              </a:rPr>
            </a:br>
            <a:r>
              <a:rPr lang="ja-JP" altLang="en-US" dirty="0" smtClean="0">
                <a:latin typeface="+mn-ea"/>
              </a:rPr>
              <a:t>専門医及び</a:t>
            </a:r>
            <a:r>
              <a:rPr lang="en-US" altLang="ja-JP" dirty="0" smtClean="0">
                <a:latin typeface="+mn-ea"/>
              </a:rPr>
              <a:t>PSW</a:t>
            </a:r>
            <a:r>
              <a:rPr lang="ja-JP" altLang="en-US" dirty="0" smtClean="0">
                <a:latin typeface="+mn-ea"/>
              </a:rPr>
              <a:t>から助言及び提案</a:t>
            </a:r>
            <a:endParaRPr lang="en-US" altLang="ja-JP" dirty="0" smtClean="0">
              <a:latin typeface="+mn-ea"/>
            </a:endParaRPr>
          </a:p>
          <a:p>
            <a:pPr marL="457200" indent="-277813" fontAlgn="auto">
              <a:lnSpc>
                <a:spcPts val="2100"/>
              </a:lnSpc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2000" dirty="0" smtClean="0">
                <a:latin typeface="+mn-ea"/>
              </a:rPr>
              <a:t>アルコール問題に関する正しい知識を獲得すること</a:t>
            </a:r>
            <a:endParaRPr lang="en-US" altLang="ja-JP" sz="2000" dirty="0" smtClean="0">
              <a:latin typeface="+mn-ea"/>
            </a:endParaRPr>
          </a:p>
          <a:p>
            <a:pPr marL="457200" indent="-277813" fontAlgn="auto">
              <a:lnSpc>
                <a:spcPts val="2100"/>
              </a:lnSpc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2000" dirty="0">
                <a:latin typeface="+mn-ea"/>
              </a:rPr>
              <a:t>酩酊中のかかわりは制限し、素面の場面で共感を示しながらの</a:t>
            </a:r>
            <a:r>
              <a:rPr lang="ja-JP" altLang="en-US" sz="2000" dirty="0" smtClean="0">
                <a:latin typeface="+mn-ea"/>
              </a:rPr>
              <a:t>話し</a:t>
            </a:r>
            <a:r>
              <a:rPr lang="en-US" altLang="ja-JP" sz="2000" dirty="0" smtClean="0">
                <a:latin typeface="+mn-ea"/>
              </a:rPr>
              <a:t/>
            </a:r>
            <a:br>
              <a:rPr lang="en-US" altLang="ja-JP" sz="2000" dirty="0" smtClean="0">
                <a:latin typeface="+mn-ea"/>
              </a:rPr>
            </a:br>
            <a:r>
              <a:rPr lang="ja-JP" altLang="en-US" sz="2000" dirty="0" smtClean="0">
                <a:latin typeface="+mn-ea"/>
              </a:rPr>
              <a:t>合い</a:t>
            </a:r>
            <a:r>
              <a:rPr lang="ja-JP" altLang="en-US" sz="2000" dirty="0">
                <a:latin typeface="+mn-ea"/>
              </a:rPr>
              <a:t>を</a:t>
            </a:r>
            <a:r>
              <a:rPr lang="ja-JP" altLang="en-US" sz="2000" dirty="0" smtClean="0">
                <a:latin typeface="+mn-ea"/>
              </a:rPr>
              <a:t>持つ</a:t>
            </a:r>
            <a:endParaRPr lang="en-US" altLang="ja-JP" sz="2000" dirty="0" smtClean="0">
              <a:latin typeface="+mn-ea"/>
            </a:endParaRPr>
          </a:p>
          <a:p>
            <a:pPr marL="457200" indent="-277813" fontAlgn="auto">
              <a:lnSpc>
                <a:spcPts val="2100"/>
              </a:lnSpc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2000" dirty="0">
                <a:latin typeface="+mn-ea"/>
              </a:rPr>
              <a:t>介護職員一人だけで解決しようとせず、医師、ケアマネなど</a:t>
            </a:r>
            <a:r>
              <a:rPr lang="ja-JP" altLang="en-US" sz="2000" dirty="0" smtClean="0">
                <a:latin typeface="+mn-ea"/>
              </a:rPr>
              <a:t>の多職種</a:t>
            </a:r>
            <a:r>
              <a:rPr lang="ja-JP" altLang="en-US" sz="2000" dirty="0">
                <a:latin typeface="+mn-ea"/>
              </a:rPr>
              <a:t>で</a:t>
            </a:r>
            <a:r>
              <a:rPr lang="ja-JP" altLang="en-US" sz="2000" dirty="0" smtClean="0">
                <a:latin typeface="+mn-ea"/>
              </a:rPr>
              <a:t>応じる</a:t>
            </a:r>
            <a:endParaRPr lang="en-US" altLang="ja-JP" sz="2000" dirty="0" smtClean="0">
              <a:latin typeface="+mn-ea"/>
            </a:endParaRPr>
          </a:p>
          <a:p>
            <a:pPr marL="457200" indent="-277813" fontAlgn="auto">
              <a:lnSpc>
                <a:spcPts val="2100"/>
              </a:lnSpc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2000" dirty="0">
                <a:latin typeface="+mn-ea"/>
              </a:rPr>
              <a:t>心身の状態を観察し、必要に応じて専門治療に繋ぐ</a:t>
            </a:r>
            <a:r>
              <a:rPr lang="ja-JP" altLang="en-US" sz="2000" dirty="0" smtClean="0">
                <a:latin typeface="+mn-ea"/>
              </a:rPr>
              <a:t>こと</a:t>
            </a:r>
            <a:endParaRPr lang="en-US" altLang="ja-JP" sz="2000" dirty="0" smtClean="0">
              <a:latin typeface="+mn-ea"/>
            </a:endParaRPr>
          </a:p>
          <a:p>
            <a:pPr marL="0" indent="0" fontAlgn="auto">
              <a:lnSpc>
                <a:spcPts val="21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　 </a:t>
            </a:r>
            <a:r>
              <a:rPr lang="en-US" altLang="ja-JP" sz="2000" dirty="0" smtClean="0">
                <a:latin typeface="+mn-ea"/>
              </a:rPr>
              <a:t>→</a:t>
            </a:r>
            <a:r>
              <a:rPr lang="ja-JP" altLang="en-US" sz="2000" dirty="0">
                <a:latin typeface="+mn-ea"/>
              </a:rPr>
              <a:t>定期的に本人を含むケア会議を行い、節酒で経過観察中</a:t>
            </a:r>
            <a:endParaRPr lang="en-US" altLang="ja-JP" sz="2000" dirty="0">
              <a:latin typeface="+mn-ea"/>
            </a:endParaRPr>
          </a:p>
          <a:p>
            <a:pPr marL="457200" indent="-277813" algn="just" fontAlgn="auto">
              <a:lnSpc>
                <a:spcPts val="2100"/>
              </a:lnSpc>
              <a:spcAft>
                <a:spcPts val="0"/>
              </a:spcAft>
              <a:buFont typeface="+mj-ea"/>
              <a:buAutoNum type="circleNumDbPlain"/>
              <a:defRPr/>
            </a:pPr>
            <a:endParaRPr lang="en-US" altLang="ja-JP" sz="2200" dirty="0">
              <a:latin typeface="+mn-ea"/>
            </a:endParaRPr>
          </a:p>
          <a:p>
            <a:pPr marL="457200" indent="-277813" algn="just" fontAlgn="auto">
              <a:lnSpc>
                <a:spcPts val="2100"/>
              </a:lnSpc>
              <a:spcAft>
                <a:spcPts val="0"/>
              </a:spcAft>
              <a:buFont typeface="+mj-ea"/>
              <a:buAutoNum type="circleNumDbPlain"/>
              <a:defRPr/>
            </a:pPr>
            <a:endParaRPr lang="en-US" altLang="ja-JP" sz="2200" dirty="0">
              <a:latin typeface="+mn-ea"/>
            </a:endParaRPr>
          </a:p>
          <a:p>
            <a:pPr marL="179387" indent="0" algn="just" fontAlgn="auto">
              <a:lnSpc>
                <a:spcPts val="2100"/>
              </a:lnSpc>
              <a:spcAft>
                <a:spcPts val="0"/>
              </a:spcAft>
              <a:buNone/>
              <a:defRPr/>
            </a:pPr>
            <a:endParaRPr lang="en-US" altLang="ja-JP" sz="2200" dirty="0" smtClean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10624" y="6347296"/>
            <a:ext cx="2057400" cy="365125"/>
          </a:xfrm>
        </p:spPr>
        <p:txBody>
          <a:bodyPr/>
          <a:lstStyle/>
          <a:p>
            <a:fld id="{C156F01D-51F5-4B83-AA64-C2FA02ED04BE}" type="slidenum">
              <a:rPr lang="en-US" altLang="ja-JP" sz="240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pPr/>
              <a:t>12</a:t>
            </a:fld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80920" cy="1325563"/>
          </a:xfrm>
        </p:spPr>
        <p:txBody>
          <a:bodyPr anchor="t" anchorCtr="0"/>
          <a:lstStyle/>
          <a:p>
            <a:pPr lvl="0"/>
            <a:r>
              <a:rPr lang="ja-JP" altLang="en-US" sz="3000" dirty="0" smtClean="0">
                <a:latin typeface="+mn-ea"/>
              </a:rPr>
              <a:t>４　とらえて</a:t>
            </a:r>
            <a:r>
              <a:rPr lang="ja-JP" altLang="en-US" sz="3000" dirty="0">
                <a:latin typeface="+mn-ea"/>
              </a:rPr>
              <a:t>おくべき高齢アルコール依存症の</a:t>
            </a:r>
            <a:r>
              <a:rPr lang="ja-JP" altLang="en-US" sz="3000" dirty="0" smtClean="0">
                <a:latin typeface="+mn-ea"/>
              </a:rPr>
              <a:t>特徴</a:t>
            </a:r>
            <a:endParaRPr kumimoji="1" lang="ja-JP" altLang="en-US" sz="300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fontScale="85000" lnSpcReduction="20000"/>
          </a:bodyPr>
          <a:lstStyle/>
          <a:p>
            <a:pPr marL="457200" lvl="0" indent="-457200" defTabSz="914400">
              <a:lnSpc>
                <a:spcPct val="110000"/>
              </a:lnSpc>
              <a:spcBef>
                <a:spcPct val="0"/>
              </a:spcBef>
              <a:buFont typeface="+mj-ea"/>
              <a:buAutoNum type="circleNumDbPlain"/>
            </a:pPr>
            <a:r>
              <a:rPr lang="ja-JP" altLang="en-US" sz="2400" dirty="0">
                <a:latin typeface="+mn-ea"/>
              </a:rPr>
              <a:t>「酔いやすくなった」「頻回の転倒」「失禁」「身体疾患の悪化」そして「</a:t>
            </a:r>
            <a:r>
              <a:rPr lang="ja-JP" altLang="en-US" sz="2400" dirty="0" smtClean="0">
                <a:latin typeface="+mn-ea"/>
              </a:rPr>
              <a:t>認知機能</a:t>
            </a:r>
            <a:r>
              <a:rPr lang="ja-JP" altLang="en-US" sz="2400" dirty="0">
                <a:latin typeface="+mn-ea"/>
              </a:rPr>
              <a:t>の低下」など、介護する家族や介護職員からの情報把握が</a:t>
            </a:r>
            <a:r>
              <a:rPr lang="ja-JP" altLang="en-US" sz="2400" dirty="0" smtClean="0">
                <a:latin typeface="+mn-ea"/>
              </a:rPr>
              <a:t>重要</a:t>
            </a: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10000"/>
              </a:lnSpc>
              <a:spcBef>
                <a:spcPct val="0"/>
              </a:spcBef>
              <a:buFont typeface="+mj-ea"/>
              <a:buAutoNum type="circleNumDbPlain"/>
            </a:pP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10000"/>
              </a:lnSpc>
              <a:spcBef>
                <a:spcPct val="0"/>
              </a:spcBef>
              <a:buFont typeface="+mj-ea"/>
              <a:buAutoNum type="circleNumDbPlain"/>
            </a:pPr>
            <a:r>
              <a:rPr lang="ja-JP" altLang="en-US" sz="2400" dirty="0">
                <a:latin typeface="+mn-ea"/>
              </a:rPr>
              <a:t>アルコール問題が顕在化するきっかけ→「退職」「家族関係の変化に</a:t>
            </a:r>
            <a:r>
              <a:rPr lang="ja-JP" altLang="en-US" sz="2400" dirty="0" smtClean="0">
                <a:latin typeface="+mn-ea"/>
              </a:rPr>
              <a:t>伴う孤立感</a:t>
            </a:r>
            <a:r>
              <a:rPr lang="ja-JP" altLang="en-US" sz="2400" dirty="0">
                <a:latin typeface="+mn-ea"/>
              </a:rPr>
              <a:t>」「慢性疾患、不眠、抑うつなどの健康上の問題」「高齢者独特</a:t>
            </a:r>
            <a:r>
              <a:rPr lang="ja-JP" altLang="en-US" sz="2400" dirty="0" smtClean="0">
                <a:latin typeface="+mn-ea"/>
              </a:rPr>
              <a:t>の心理」</a:t>
            </a: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10000"/>
              </a:lnSpc>
              <a:spcBef>
                <a:spcPct val="0"/>
              </a:spcBef>
              <a:buFont typeface="+mj-ea"/>
              <a:buAutoNum type="circleNumDbPlain"/>
            </a:pP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r>
              <a:rPr lang="ja-JP" altLang="en-US" sz="2400" dirty="0" smtClean="0">
                <a:latin typeface="+mn-ea"/>
              </a:rPr>
              <a:t>高齢者</a:t>
            </a:r>
            <a:r>
              <a:rPr lang="ja-JP" altLang="en-US" sz="2400" dirty="0">
                <a:latin typeface="+mn-ea"/>
              </a:rPr>
              <a:t>ならではの特徴→「離脱症状が長引く」「身体合併症としての</a:t>
            </a:r>
            <a:r>
              <a:rPr lang="ja-JP" altLang="en-US" sz="2400" dirty="0" smtClean="0">
                <a:latin typeface="+mn-ea"/>
              </a:rPr>
              <a:t>内科疾患</a:t>
            </a:r>
            <a:r>
              <a:rPr lang="ja-JP" altLang="en-US" sz="2400" dirty="0">
                <a:latin typeface="+mn-ea"/>
              </a:rPr>
              <a:t>が多い」「認知症の合併が多い</a:t>
            </a:r>
            <a:r>
              <a:rPr lang="ja-JP" altLang="en-US" sz="2400" dirty="0" smtClean="0">
                <a:latin typeface="+mn-ea"/>
              </a:rPr>
              <a:t>」</a:t>
            </a: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r>
              <a:rPr lang="ja-JP" altLang="en-US" sz="2400" dirty="0">
                <a:latin typeface="+mn-ea"/>
              </a:rPr>
              <a:t>家族のアルコール問題への認識の甘さや、家族関係の希薄さから問題</a:t>
            </a:r>
            <a:r>
              <a:rPr lang="ja-JP" altLang="en-US" sz="2400" dirty="0" smtClean="0">
                <a:latin typeface="+mn-ea"/>
              </a:rPr>
              <a:t>に気づく</a:t>
            </a:r>
            <a:r>
              <a:rPr lang="ja-JP" altLang="en-US" sz="2400" dirty="0">
                <a:latin typeface="+mn-ea"/>
              </a:rPr>
              <a:t>のが遅れる場合が少なく</a:t>
            </a:r>
            <a:r>
              <a:rPr lang="ja-JP" altLang="en-US" sz="2400" dirty="0" smtClean="0">
                <a:latin typeface="+mn-ea"/>
              </a:rPr>
              <a:t>ない</a:t>
            </a: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r>
              <a:rPr lang="ja-JP" altLang="en-US" sz="2400" dirty="0">
                <a:latin typeface="+mn-ea"/>
              </a:rPr>
              <a:t>施設入居者の中でアルコール問題を抱える人たちの特徴→比較的</a:t>
            </a:r>
            <a:r>
              <a:rPr lang="ja-JP" altLang="en-US" sz="2400" dirty="0" smtClean="0">
                <a:latin typeface="+mn-ea"/>
              </a:rPr>
              <a:t>若い</a:t>
            </a:r>
            <a:r>
              <a:rPr lang="ja-JP" altLang="en-US" sz="2400" dirty="0">
                <a:latin typeface="+mn-ea"/>
              </a:rPr>
              <a:t>。</a:t>
            </a:r>
            <a:r>
              <a:rPr lang="ja-JP" altLang="en-US" sz="2400" dirty="0" smtClean="0">
                <a:latin typeface="+mn-ea"/>
              </a:rPr>
              <a:t>喫煙者</a:t>
            </a:r>
            <a:r>
              <a:rPr lang="ja-JP" altLang="en-US" sz="2400" dirty="0">
                <a:latin typeface="+mn-ea"/>
              </a:rPr>
              <a:t>が</a:t>
            </a:r>
            <a:r>
              <a:rPr lang="ja-JP" altLang="en-US" sz="2400" dirty="0" smtClean="0">
                <a:latin typeface="+mn-ea"/>
              </a:rPr>
              <a:t>多い。面会</a:t>
            </a:r>
            <a:r>
              <a:rPr lang="ja-JP" altLang="en-US" sz="2400" dirty="0">
                <a:latin typeface="+mn-ea"/>
              </a:rPr>
              <a:t>などの交流をしあう家族や親族が</a:t>
            </a:r>
            <a:r>
              <a:rPr lang="ja-JP" altLang="en-US" sz="2400" dirty="0" smtClean="0">
                <a:latin typeface="+mn-ea"/>
              </a:rPr>
              <a:t>少ない。医療</a:t>
            </a:r>
            <a:r>
              <a:rPr lang="ja-JP" altLang="en-US" sz="2400" dirty="0">
                <a:latin typeface="+mn-ea"/>
              </a:rPr>
              <a:t>サービスの利用が</a:t>
            </a:r>
            <a:r>
              <a:rPr lang="ja-JP" altLang="en-US" sz="2400" dirty="0" smtClean="0">
                <a:latin typeface="+mn-ea"/>
              </a:rPr>
              <a:t>多い</a:t>
            </a:r>
            <a:endParaRPr lang="ja-JP" altLang="en-US" sz="2400" dirty="0">
              <a:latin typeface="+mn-ea"/>
            </a:endParaRPr>
          </a:p>
          <a:p>
            <a:pPr marL="0" lvl="0" indent="0" defTabSz="914400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endParaRPr lang="ja-JP" altLang="en-US" sz="2400" dirty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endParaRPr lang="ja-JP" altLang="en-US" sz="2400" dirty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endParaRPr lang="ja-JP" altLang="en-US" sz="2400" dirty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endParaRPr lang="en-US" altLang="ja-JP" sz="2400" dirty="0" smtClean="0">
              <a:latin typeface="+mn-ea"/>
            </a:endParaRPr>
          </a:p>
          <a:p>
            <a:pPr marL="457200" lvl="0" indent="-457200" defTabSz="914400">
              <a:lnSpc>
                <a:spcPct val="100000"/>
              </a:lnSpc>
              <a:spcBef>
                <a:spcPct val="0"/>
              </a:spcBef>
              <a:buFont typeface="+mj-ea"/>
              <a:buAutoNum type="circleNumDbPlain"/>
            </a:pP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07088" y="6356350"/>
            <a:ext cx="2057400" cy="365125"/>
          </a:xfrm>
        </p:spPr>
        <p:txBody>
          <a:bodyPr/>
          <a:lstStyle/>
          <a:p>
            <a:fld id="{052E5F2E-989F-4B96-98F7-73E9E6621376}" type="slidenum">
              <a:rPr lang="en-US" altLang="ja-JP" sz="240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pPr/>
              <a:t>13</a:t>
            </a:fld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612800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79096" y="6376243"/>
            <a:ext cx="2057400" cy="365125"/>
          </a:xfrm>
        </p:spPr>
        <p:txBody>
          <a:bodyPr/>
          <a:lstStyle/>
          <a:p>
            <a:fld id="{052E5F2E-989F-4B96-98F7-73E9E6621376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540000" y="404664"/>
            <a:ext cx="8280472" cy="1325563"/>
          </a:xfrm>
          <a:prstGeom prst="rect">
            <a:avLst/>
          </a:prstGeom>
        </p:spPr>
        <p:txBody>
          <a:bodyPr anchor="t" anchorCtr="0"/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9pPr>
          </a:lstStyle>
          <a:p>
            <a:pPr lvl="0" defTabSz="914400" eaLnBrk="1" hangingPunct="1">
              <a:lnSpc>
                <a:spcPct val="100000"/>
              </a:lnSpc>
            </a:pPr>
            <a:r>
              <a:rPr lang="ja-JP" altLang="en-US" sz="3600" dirty="0" smtClean="0">
                <a:latin typeface="+mn-ea"/>
              </a:rPr>
              <a:t>５　効果的</a:t>
            </a:r>
            <a:r>
              <a:rPr lang="ja-JP" altLang="en-US" sz="3600" dirty="0">
                <a:latin typeface="+mn-ea"/>
              </a:rPr>
              <a:t>な介入、実を結ぶ説得のために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866629"/>
              </p:ext>
            </p:extLst>
          </p:nvPr>
        </p:nvGraphicFramePr>
        <p:xfrm>
          <a:off x="683568" y="1124744"/>
          <a:ext cx="7776864" cy="5286427"/>
        </p:xfrm>
        <a:graphic>
          <a:graphicData uri="http://schemas.openxmlformats.org/drawingml/2006/table">
            <a:tbl>
              <a:tblPr/>
              <a:tblGrid>
                <a:gridCol w="7776864"/>
              </a:tblGrid>
              <a:tr h="6197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家族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介護者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の理解が先決　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回復する可能性についての希望を共有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b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人として肯定し、苦しみ、悲しみ、憤り、やるせなさ、を受け止める</a:t>
                      </a:r>
                      <a:endParaRPr kumimoji="1" lang="en-US" altLang="ja-JP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22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説得の基本は、「心配している」「関心を持っている」という気持ちを伝えることが前提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「否認」は病的なものではなく、人が問題を認識するさいに起こる当然な「抵抗」と受け止める。批難や説教をしない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7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あきらめない、あせらない、あせらせない。ゆっくり、わかりやすく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掛かりつけの主治医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内科医等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の協力を求める</a:t>
                      </a:r>
                      <a:endParaRPr kumimoji="1" lang="en-US" altLang="ja-JP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80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806687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心身両面の疾患であることを確認しあう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806687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家族同席のもと「専門治療が必要」なことを主治医から伝えて貰う</a:t>
                      </a:r>
                    </a:p>
                    <a:p>
                      <a:pPr marL="806687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あらかじめ専門医療機関と調整して、受診日時を確保しておく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35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医師の指示を仰ぎながら</a:t>
                      </a: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離脱症状への支持的ケア</a:t>
                      </a:r>
                      <a:endParaRPr kumimoji="1" lang="en-US" altLang="ja-JP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806687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静かな部屋で、照明を明るく、安心感のある接触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806687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水分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スポーツドリンク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や食事の提供</a:t>
                      </a:r>
                    </a:p>
                    <a:p>
                      <a:pPr marL="806687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血圧をチェック、発汗で湿気のある衣類の交換</a:t>
                      </a:r>
                    </a:p>
                    <a:p>
                      <a:pPr marL="806687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吐き気や下痢がある時は、まず深呼吸させてリラックスさせる</a:t>
                      </a:r>
                    </a:p>
                    <a:p>
                      <a:pPr marL="806687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腹部不快感には、頻回に牛乳を提供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286055"/>
              </p:ext>
            </p:extLst>
          </p:nvPr>
        </p:nvGraphicFramePr>
        <p:xfrm>
          <a:off x="323850" y="333375"/>
          <a:ext cx="8496300" cy="946150"/>
        </p:xfrm>
        <a:graphic>
          <a:graphicData uri="http://schemas.openxmlformats.org/drawingml/2006/table">
            <a:tbl>
              <a:tblPr/>
              <a:tblGrid>
                <a:gridCol w="8496300"/>
              </a:tblGrid>
              <a:tr h="946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S明朝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79096" y="6376243"/>
            <a:ext cx="2057400" cy="365125"/>
          </a:xfrm>
        </p:spPr>
        <p:txBody>
          <a:bodyPr/>
          <a:lstStyle/>
          <a:p>
            <a:fld id="{052E5F2E-989F-4B96-98F7-73E9E6621376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540000" y="404664"/>
            <a:ext cx="8136904" cy="1325563"/>
          </a:xfrm>
          <a:prstGeom prst="rect">
            <a:avLst/>
          </a:prstGeom>
        </p:spPr>
        <p:txBody>
          <a:bodyPr anchor="t" anchorCtr="0"/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itchFamily="34" charset="0"/>
                <a:ea typeface="ＭＳ Ｐゴシック" pitchFamily="50" charset="-128"/>
              </a:defRPr>
            </a:lvl9pPr>
          </a:lstStyle>
          <a:p>
            <a:pPr lvl="0" defTabSz="914400" eaLnBrk="1" hangingPunct="1">
              <a:lnSpc>
                <a:spcPct val="100000"/>
              </a:lnSpc>
            </a:pPr>
            <a:r>
              <a:rPr lang="ja-JP" altLang="en-US" sz="3400" dirty="0" smtClean="0">
                <a:latin typeface="+mn-ea"/>
                <a:ea typeface="+mn-ea"/>
                <a:cs typeface="HGS明朝E" charset="0"/>
              </a:rPr>
              <a:t>６　アルコール</a:t>
            </a:r>
            <a:r>
              <a:rPr lang="ja-JP" altLang="en-US" sz="3400" dirty="0">
                <a:latin typeface="+mn-ea"/>
                <a:ea typeface="+mn-ea"/>
                <a:cs typeface="HGS明朝E" charset="0"/>
              </a:rPr>
              <a:t>問題を持つ高齢者への配慮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942653"/>
              </p:ext>
            </p:extLst>
          </p:nvPr>
        </p:nvGraphicFramePr>
        <p:xfrm>
          <a:off x="540000" y="1340768"/>
          <a:ext cx="7975350" cy="5281475"/>
        </p:xfrm>
        <a:graphic>
          <a:graphicData uri="http://schemas.openxmlformats.org/drawingml/2006/table">
            <a:tbl>
              <a:tblPr/>
              <a:tblGrid>
                <a:gridCol w="7975350"/>
              </a:tblGrid>
              <a:tr h="1290580">
                <a:tc>
                  <a:txBody>
                    <a:bodyPr/>
                    <a:lstStyle/>
                    <a:p>
                      <a:pPr marL="18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二重の喪失感に寄りそう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役割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喪失や所在のない中でのアルコール依存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命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の終幕を迎える孤独と葛藤からのアルコール依存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924">
                <a:tc>
                  <a:txBody>
                    <a:bodyPr/>
                    <a:lstStyle/>
                    <a:p>
                      <a:pPr marL="18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生きる意欲へと繋げるかかわり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本人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と家族を交えたケア会議を行い、本人の自己決定を尊重する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姿勢を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示す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本人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の意欲を引き出すかかわりを目指す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3971">
                <a:tc>
                  <a:txBody>
                    <a:bodyPr/>
                    <a:lstStyle/>
                    <a:p>
                      <a:pPr marL="18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専門治療に於いては、自尊心を傷つけない配慮にて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治療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の中身は、若い世代のそれらと基本的に同様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身体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合併症への治療、認知機能障害の有無・程度の評価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本人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のペースに合わせてゆっくり。いきすぎた「問題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をつきつける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/>
                      </a:r>
                      <a:b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</a:b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こと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で、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直面化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させる」といった際には、注意が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必要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607314"/>
              </p:ext>
            </p:extLst>
          </p:nvPr>
        </p:nvGraphicFramePr>
        <p:xfrm>
          <a:off x="540000" y="540000"/>
          <a:ext cx="8497887" cy="3295650"/>
        </p:xfrm>
        <a:graphic>
          <a:graphicData uri="http://schemas.openxmlformats.org/drawingml/2006/table">
            <a:tbl>
              <a:tblPr/>
              <a:tblGrid>
                <a:gridCol w="8497887"/>
              </a:tblGrid>
              <a:tr h="646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１　アディクション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嗜癖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＝依存症とは</a:t>
                      </a:r>
                      <a:endParaRPr kumimoji="1" lang="en-US" altLang="ja-JP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P創英角ｺﾞｼｯｸUB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8901">
                <a:tc>
                  <a:txBody>
                    <a:bodyPr/>
                    <a:lstStyle/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慢性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進行性の行動障害（適切な範囲をはるかに超えている）</a:t>
                      </a: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身近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な家族や他者を巻き込む</a:t>
                      </a: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気分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を劇的に変化させる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作用にはまっていく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背景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に空虚さがある</a:t>
                      </a: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問題を否認する言動がある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/>
                      </a:endParaRPr>
                    </a:p>
                    <a:p>
                      <a:pPr marL="741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丸ｺﾞｼｯｸM-PRO"/>
                        </a:rPr>
                        <a:t>再発を繰り返しながらも、必ず回復する可能性がある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丸ｺﾞｼｯｸM-PRO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120431"/>
              </p:ext>
            </p:extLst>
          </p:nvPr>
        </p:nvGraphicFramePr>
        <p:xfrm>
          <a:off x="540000" y="3429001"/>
          <a:ext cx="7776416" cy="297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416"/>
              </a:tblGrid>
              <a:tr h="524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《</a:t>
                      </a:r>
                      <a:r>
                        <a:rPr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何を病むのか</a:t>
                      </a:r>
                      <a:r>
                        <a:rPr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》</a:t>
                      </a:r>
                    </a:p>
                  </a:txBody>
                  <a:tcPr marL="91434" marR="91434">
                    <a:noFill/>
                  </a:tcPr>
                </a:tc>
              </a:tr>
              <a:tr h="2211636">
                <a:tc>
                  <a:txBody>
                    <a:bodyPr/>
                    <a:lstStyle/>
                    <a:p>
                      <a:pPr marL="741600" indent="-342900" algn="l" defTabSz="685800" rtl="0" eaLnBrk="1" latinLnBrk="0" hangingPunct="1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/>
                        </a:rPr>
                        <a:t>罪悪感・自己嫌悪・自己憐憫・自尊心の低下・孤独</a:t>
                      </a:r>
                      <a:endParaRPr kumimoji="1" lang="en-US" altLang="ja-JP" sz="200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HG丸ｺﾞｼｯｸM-PRO"/>
                      </a:endParaRPr>
                    </a:p>
                    <a:p>
                      <a:pPr marL="741600" indent="-342900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/>
                        </a:rPr>
                        <a:t>恥と嘘</a:t>
                      </a:r>
                      <a:endParaRPr lang="en-US" altLang="ja-JP" sz="2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HG丸ｺﾞｼｯｸM-PRO"/>
                      </a:endParaRPr>
                    </a:p>
                    <a:p>
                      <a:pPr marL="741600" indent="-342900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/>
                        </a:rPr>
                        <a:t>生き甲斐を失う</a:t>
                      </a:r>
                    </a:p>
                    <a:p>
                      <a:pPr marL="741600" indent="-342900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/>
                        </a:rPr>
                        <a:t>身体が病む</a:t>
                      </a:r>
                    </a:p>
                    <a:p>
                      <a:pPr marL="741600" indent="-342900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/>
                        </a:rPr>
                        <a:t>家族が病む</a:t>
                      </a:r>
                      <a:endParaRPr lang="en-US" altLang="ja-JP" sz="2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HG丸ｺﾞｼｯｸM-PRO"/>
                      </a:endParaRPr>
                    </a:p>
                    <a:p>
                      <a:pPr marL="741600" indent="-342900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/>
                        </a:rPr>
                        <a:t>経済的に行き詰まる</a:t>
                      </a:r>
                      <a:endParaRPr lang="en-US" altLang="ja-JP" sz="2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HG丸ｺﾞｼｯｸM-PRO"/>
                      </a:endParaRPr>
                    </a:p>
                    <a:p>
                      <a:pPr marL="741600" indent="-342900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/>
                        </a:rPr>
                        <a:t>日々の暮らしと人生そのものが破綻する危険性がある</a:t>
                      </a:r>
                    </a:p>
                  </a:txBody>
                  <a:tcPr marL="91434" marR="91434">
                    <a:noFill/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07088" y="6356350"/>
            <a:ext cx="2057400" cy="365125"/>
          </a:xfrm>
        </p:spPr>
        <p:txBody>
          <a:bodyPr/>
          <a:lstStyle/>
          <a:p>
            <a:fld id="{052E5F2E-989F-4B96-98F7-73E9E6621376}" type="slidenum">
              <a:rPr lang="en-US" altLang="ja-JP" smtClean="0"/>
              <a:pPr/>
              <a:t>2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90932"/>
              </p:ext>
            </p:extLst>
          </p:nvPr>
        </p:nvGraphicFramePr>
        <p:xfrm>
          <a:off x="540000" y="540002"/>
          <a:ext cx="8352480" cy="5913334"/>
        </p:xfrm>
        <a:graphic>
          <a:graphicData uri="http://schemas.openxmlformats.org/drawingml/2006/table">
            <a:tbl>
              <a:tblPr/>
              <a:tblGrid>
                <a:gridCol w="8352480"/>
              </a:tblGrid>
              <a:tr h="7052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　代表的なアディクション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嗜癖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＝依存症とは</a:t>
                      </a:r>
                    </a:p>
                  </a:txBody>
                  <a:tcPr marL="91450" marR="91450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75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アルコール依存症をはじめとするアディクション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嗜癖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は、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その背景や進行過程において、共通するものが多くあります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特徴として、脳の変化による「とりつかれる」「はまる」もので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あり、進行していく過程において「心身の不安定、日常生活や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人間関係の破綻」を招きます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50" marR="91450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22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54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■物質へのアディクション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嗜癖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72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アルコール依存症、薬物依存症</a:t>
                      </a:r>
                    </a:p>
                  </a:txBody>
                  <a:tcPr marL="91450" marR="91450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90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54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HGS明朝E" panose="02020900000000000000" pitchFamily="18" charset="-128"/>
                          <a:cs typeface="+mn-cs"/>
                        </a:rPr>
                        <a:t>■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プロセスへのアディクション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嗜癖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72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ギャンブル依存症、買い物依存症、摂食障害、</a:t>
                      </a: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72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盗癖、ネット・ゲーム依存</a:t>
                      </a:r>
                    </a:p>
                  </a:txBody>
                  <a:tcPr marL="91450" marR="91450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2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54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HGS明朝E" panose="02020900000000000000" pitchFamily="18" charset="-128"/>
                          <a:cs typeface="+mn-cs"/>
                        </a:rPr>
                        <a:t>■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人間関係へのアディクション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嗜癖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72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恋愛依存、</a:t>
                      </a: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DV</a:t>
                      </a:r>
                      <a:r>
                        <a:rPr kumimoji="1" lang="ja-JP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虐待</a:t>
                      </a:r>
                    </a:p>
                  </a:txBody>
                  <a:tcPr marL="91450" marR="91450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55890" y="6455938"/>
            <a:ext cx="2057400" cy="365125"/>
          </a:xfrm>
        </p:spPr>
        <p:txBody>
          <a:bodyPr/>
          <a:lstStyle/>
          <a:p>
            <a:fld id="{052E5F2E-989F-4B96-98F7-73E9E6621376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3356992"/>
            <a:ext cx="7776864" cy="3096344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636948"/>
              </p:ext>
            </p:extLst>
          </p:nvPr>
        </p:nvGraphicFramePr>
        <p:xfrm>
          <a:off x="540000" y="540000"/>
          <a:ext cx="8424862" cy="3348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862"/>
              </a:tblGrid>
              <a:tr h="84884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3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　アルコール依存症の証明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39" marR="91439" marT="45689" marB="45689">
                    <a:noFill/>
                  </a:tcPr>
                </a:tc>
              </a:tr>
              <a:tr h="2499192">
                <a:tc>
                  <a:txBody>
                    <a:bodyPr/>
                    <a:lstStyle/>
                    <a:p>
                      <a:pPr>
                        <a:buFont typeface="Wingdings 3" charset="0"/>
                        <a:buNone/>
                      </a:pPr>
                      <a:r>
                        <a:rPr lang="en-US" altLang="ja-JP" sz="2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 charset="0"/>
                        </a:rPr>
                        <a:t>①</a:t>
                      </a:r>
                      <a:r>
                        <a:rPr lang="ja-JP" altLang="en-US" sz="2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 charset="0"/>
                        </a:rPr>
                        <a:t>　飲酒のコントロール喪失</a:t>
                      </a:r>
                    </a:p>
                    <a:p>
                      <a:pPr>
                        <a:buFont typeface="Wingdings 3" charset="0"/>
                        <a:buNone/>
                      </a:pPr>
                      <a:endParaRPr lang="ja-JP" altLang="en-US" sz="28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>
                        <a:buFont typeface="Wingdings 3" charset="0"/>
                        <a:buNone/>
                      </a:pPr>
                      <a:r>
                        <a:rPr lang="en-US" altLang="ja-JP" sz="2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 charset="0"/>
                        </a:rPr>
                        <a:t>②</a:t>
                      </a:r>
                      <a:r>
                        <a:rPr lang="ja-JP" altLang="en-US" sz="2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 charset="0"/>
                        </a:rPr>
                        <a:t>　意思の力を超えた飲酒欲求、離脱症状</a:t>
                      </a:r>
                      <a:endParaRPr lang="en-US" altLang="ja-JP" sz="28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>
                        <a:buFont typeface="Wingdings 3" charset="0"/>
                        <a:buNone/>
                      </a:pPr>
                      <a:endParaRPr lang="ja-JP" altLang="en-US" sz="28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>
                        <a:buFont typeface="Wingdings 3" charset="0"/>
                        <a:buNone/>
                      </a:pPr>
                      <a:r>
                        <a:rPr lang="en-US" altLang="ja-JP" sz="2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 charset="0"/>
                        </a:rPr>
                        <a:t>③</a:t>
                      </a:r>
                      <a:r>
                        <a:rPr lang="ja-JP" altLang="en-US" sz="2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HG丸ｺﾞｼｯｸM-PRO" charset="0"/>
                        </a:rPr>
                        <a:t>　病気になる前の飲み方には戻れない</a:t>
                      </a:r>
                      <a:endParaRPr lang="ja-JP" altLang="en-US" sz="28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8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HG丸ｺﾞｼｯｸM-PRO" charset="0"/>
                      </a:endParaRPr>
                    </a:p>
                  </a:txBody>
                  <a:tcPr marL="91439" marR="91439" marT="45689" marB="45689">
                    <a:noFill/>
                  </a:tcPr>
                </a:tc>
              </a:tr>
            </a:tbl>
          </a:graphicData>
        </a:graphic>
      </p:graphicFrame>
      <p:pic>
        <p:nvPicPr>
          <p:cNvPr id="8202" name="図 3" descr="img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3644900"/>
            <a:ext cx="770485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04248" y="6415087"/>
            <a:ext cx="2057400" cy="365125"/>
          </a:xfrm>
        </p:spPr>
        <p:txBody>
          <a:bodyPr/>
          <a:lstStyle/>
          <a:p>
            <a:fld id="{052E5F2E-989F-4B96-98F7-73E9E6621376}" type="slidenum">
              <a:rPr lang="en-US" altLang="ja-JP" smtClean="0"/>
              <a:pPr/>
              <a:t>4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146403"/>
              </p:ext>
            </p:extLst>
          </p:nvPr>
        </p:nvGraphicFramePr>
        <p:xfrm>
          <a:off x="540000" y="540000"/>
          <a:ext cx="8424862" cy="1554432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2540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　身近な慢性疾患の背景にアルコール依存症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7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5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32928" y="6412001"/>
            <a:ext cx="2031934" cy="365125"/>
          </a:xfrm>
        </p:spPr>
        <p:txBody>
          <a:bodyPr/>
          <a:lstStyle/>
          <a:p>
            <a:fld id="{052E5F2E-989F-4B96-98F7-73E9E6621376}" type="slidenum">
              <a:rPr lang="en-US" altLang="ja-JP" smtClean="0"/>
              <a:pPr/>
              <a:t>5</a:t>
            </a:fld>
            <a:endParaRPr lang="en-US" altLang="ja-JP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658353"/>
              </p:ext>
            </p:extLst>
          </p:nvPr>
        </p:nvGraphicFramePr>
        <p:xfrm>
          <a:off x="540000" y="1476001"/>
          <a:ext cx="8424862" cy="55869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41163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741600" marR="0" lvl="0" indent="-4572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高血圧症患者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のうち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・・・・・・・・・・・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36</a:t>
                      </a:r>
                      <a:r>
                        <a:rPr kumimoji="1" lang="zh-CN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	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741600" marR="0" lvl="0" indent="-4572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心疾患患者</a:t>
                      </a:r>
                      <a:r>
                        <a:rPr kumimoji="1" lang="ja-JP" alt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のうち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・・・・・・・・・・・・・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36</a:t>
                      </a:r>
                      <a:r>
                        <a:rPr kumimoji="1" lang="zh-CN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741600" marR="0" lvl="0" indent="-4572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肝機能障害患者</a:t>
                      </a:r>
                      <a:r>
                        <a:rPr kumimoji="1" lang="ja-JP" alt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のうち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・・・・　・・・・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84</a:t>
                      </a:r>
                      <a:r>
                        <a:rPr kumimoji="1" lang="zh-CN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741600" marR="0" lvl="0" indent="-4572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高脂血症患者</a:t>
                      </a:r>
                      <a:r>
                        <a:rPr kumimoji="1" lang="ja-JP" alt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のうち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・・・・・・・・・・・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77</a:t>
                      </a:r>
                      <a:r>
                        <a:rPr kumimoji="1" lang="zh-CN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741600" marR="0" lvl="0" indent="-4572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糖尿病患者</a:t>
                      </a:r>
                      <a:r>
                        <a:rPr kumimoji="1" lang="ja-JP" alt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のうち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・・・・・・・・・・・・・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69</a:t>
                      </a:r>
                      <a:r>
                        <a:rPr kumimoji="1" lang="zh-CN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741600" marR="0" lvl="0" indent="-4572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痛風</a:t>
                      </a:r>
                      <a:r>
                        <a:rPr kumimoji="1" lang="zh-CN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高尿酸血症患者</a:t>
                      </a:r>
                      <a:r>
                        <a:rPr kumimoji="1" lang="ja-JP" alt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のうち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・・・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60</a:t>
                      </a:r>
                      <a:r>
                        <a:rPr kumimoji="1" lang="zh-CN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kumimoji="1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　　　　　　　　　　　　</a:t>
                      </a:r>
                      <a:endParaRPr kumimoji="1" lang="en-US" altLang="ja-JP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　　　　　　　　　　　　　　　・・・がアルコール依存症</a:t>
                      </a:r>
                      <a:endParaRPr kumimoji="1" lang="en-US" altLang="ja-JP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9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 sz="140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HGS明朝E" panose="02020900000000000000" pitchFamily="18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331640" y="5972337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>
                <a:latin typeface="+mn-ea"/>
                <a:ea typeface="+mn-ea"/>
              </a:rPr>
              <a:t>（市郊外の一内科クリニックでの開院２年半の外来初診患者</a:t>
            </a:r>
            <a:r>
              <a:rPr lang="en-US" altLang="ja-JP" sz="1400">
                <a:latin typeface="+mn-ea"/>
                <a:ea typeface="+mn-ea"/>
              </a:rPr>
              <a:t>4,271</a:t>
            </a:r>
            <a:r>
              <a:rPr lang="ja-JP" altLang="en-US" sz="1400">
                <a:latin typeface="+mn-ea"/>
                <a:ea typeface="+mn-ea"/>
              </a:rPr>
              <a:t>名の全数調査 ）</a:t>
            </a:r>
            <a:endParaRPr lang="ja-JP" altLang="en-US" sz="1400" dirty="0">
              <a:latin typeface="+mn-ea"/>
              <a:ea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2753168869"/>
              </p:ext>
            </p:extLst>
          </p:nvPr>
        </p:nvGraphicFramePr>
        <p:xfrm>
          <a:off x="504000" y="1382563"/>
          <a:ext cx="8136000" cy="4896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253560"/>
              </p:ext>
            </p:extLst>
          </p:nvPr>
        </p:nvGraphicFramePr>
        <p:xfrm>
          <a:off x="755650" y="575161"/>
          <a:ext cx="7272338" cy="765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338"/>
              </a:tblGrid>
              <a:tr h="7656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b="0" dirty="0" smtClean="0">
                          <a:solidFill>
                            <a:schemeClr val="tx1"/>
                          </a:solidFill>
                        </a:rPr>
                        <a:t>支援の前提として</a:t>
                      </a:r>
                      <a:endParaRPr kumimoji="1" lang="ja-JP" altLang="en-US" sz="4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53" marB="45753">
                    <a:noFill/>
                  </a:tcPr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876256" y="6356350"/>
            <a:ext cx="2057400" cy="365125"/>
          </a:xfrm>
        </p:spPr>
        <p:txBody>
          <a:bodyPr/>
          <a:lstStyle/>
          <a:p>
            <a:fld id="{C156F01D-51F5-4B83-AA64-C2FA02ED04BE}" type="slidenum">
              <a:rPr lang="en-US" altLang="ja-JP" sz="240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pPr/>
              <a:t>6</a:t>
            </a:fld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989750"/>
              </p:ext>
            </p:extLst>
          </p:nvPr>
        </p:nvGraphicFramePr>
        <p:xfrm>
          <a:off x="251520" y="1196752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487504"/>
              </p:ext>
            </p:extLst>
          </p:nvPr>
        </p:nvGraphicFramePr>
        <p:xfrm>
          <a:off x="827088" y="332656"/>
          <a:ext cx="7489825" cy="822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9825"/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</a:rPr>
                        <a:t>回復に影響があるのは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653" marB="45653">
                    <a:noFill/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35080" y="6376243"/>
            <a:ext cx="2057400" cy="365125"/>
          </a:xfrm>
        </p:spPr>
        <p:txBody>
          <a:bodyPr/>
          <a:lstStyle/>
          <a:p>
            <a:fld id="{C156F01D-51F5-4B83-AA64-C2FA02ED04BE}" type="slidenum">
              <a:rPr lang="en-US" altLang="ja-JP" sz="240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pPr/>
              <a:t>7</a:t>
            </a:fld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ransition spd="slow" advTm="7297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48264" y="6448251"/>
            <a:ext cx="2057400" cy="365125"/>
          </a:xfrm>
        </p:spPr>
        <p:txBody>
          <a:bodyPr/>
          <a:lstStyle/>
          <a:p>
            <a:fld id="{052E5F2E-989F-4B96-98F7-73E9E6621376}" type="slidenum">
              <a:rPr lang="en-US" altLang="ja-JP" smtClean="0"/>
              <a:pPr/>
              <a:t>8</a:t>
            </a:fld>
            <a:endParaRPr lang="en-US" altLang="ja-JP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096439"/>
              </p:ext>
            </p:extLst>
          </p:nvPr>
        </p:nvGraphicFramePr>
        <p:xfrm>
          <a:off x="395536" y="476672"/>
          <a:ext cx="5917949" cy="60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791"/>
                <a:gridCol w="4389158"/>
              </a:tblGrid>
              <a:tr h="7898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依存症者</a:t>
                      </a:r>
                      <a:r>
                        <a:rPr kumimoji="1" lang="ja-JP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HGS明朝E" charset="0"/>
                        </a:rPr>
                        <a:t>の言動</a:t>
                      </a:r>
                    </a:p>
                  </a:txBody>
                  <a:tcPr marL="91448" marR="91448" marT="45727" marB="45727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HGS明朝E" charset="0"/>
                      </a:endParaRPr>
                    </a:p>
                  </a:txBody>
                  <a:tcPr marL="91448" marR="91448" marT="45727" marB="45727" anchor="ctr" horzOverflow="overflow">
                    <a:noFill/>
                  </a:tcPr>
                </a:tc>
              </a:tr>
              <a:tr h="937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否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　認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48" marR="91448" marT="45727" marB="45727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飲酒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には問題はない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断酒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さえすれば他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に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問題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はない</a:t>
                      </a:r>
                    </a:p>
                  </a:txBody>
                  <a:tcPr marL="91448" marR="91448" marT="45727" marB="45727" horzOverflow="overflow">
                    <a:noFill/>
                  </a:tcPr>
                </a:tc>
              </a:tr>
              <a:tr h="78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　自 責 感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48" marR="91448" marT="45727" marB="45727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飲酒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する自分が悪い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意思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が弱い性格だから</a:t>
                      </a:r>
                    </a:p>
                  </a:txBody>
                  <a:tcPr marL="91448" marR="91448" marT="45727" marB="45727" horzOverflow="overflow">
                    <a:noFill/>
                  </a:tcPr>
                </a:tc>
              </a:tr>
              <a:tr h="78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自己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嫌悪</a:t>
                      </a:r>
                    </a:p>
                  </a:txBody>
                  <a:tcPr marL="91448" marR="91448" marT="45727" marB="45727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生きて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いる価値がない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死んで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償いたい</a:t>
                      </a:r>
                    </a:p>
                  </a:txBody>
                  <a:tcPr marL="91448" marR="91448" marT="45727" marB="45727" horzOverflow="overflow">
                    <a:noFill/>
                  </a:tcPr>
                </a:tc>
              </a:tr>
              <a:tr h="113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孤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　独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48" marR="91448" marT="45727" marB="45727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ひとりぼっち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誰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からも相手にされない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に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違いない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48" marR="91448" marT="45727" marB="45727" horzOverflow="overflow">
                    <a:noFill/>
                  </a:tcPr>
                </a:tc>
              </a:tr>
              <a:tr h="154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被害者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意識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  <a:cs typeface="HG丸ｺﾞｼｯｸM-PRO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　自己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ea"/>
                          <a:ea typeface="+mn-ea"/>
                        </a:rPr>
                        <a:t>憐憫</a:t>
                      </a:r>
                    </a:p>
                  </a:txBody>
                  <a:tcPr marL="91448" marR="91448" marT="45727" marB="45727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家族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が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悪い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他人が悪い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私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ほど不運な者はいない</a:t>
                      </a:r>
                    </a:p>
                  </a:txBody>
                  <a:tcPr marL="91448" marR="91448" marT="45727" marB="45727" horzOverflow="overflow">
                    <a:noFill/>
                  </a:tcPr>
                </a:tc>
              </a:tr>
            </a:tbl>
          </a:graphicData>
        </a:graphic>
      </p:graphicFrame>
      <p:sp>
        <p:nvSpPr>
          <p:cNvPr id="4" name="角丸四角形 3"/>
          <p:cNvSpPr/>
          <p:nvPr/>
        </p:nvSpPr>
        <p:spPr>
          <a:xfrm>
            <a:off x="5364088" y="908720"/>
            <a:ext cx="3456384" cy="5447630"/>
          </a:xfrm>
          <a:prstGeom prst="roundRect">
            <a:avLst>
              <a:gd name="adj" fmla="val 8352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lvl="0" algn="ctr" eaLnBrk="1" hangingPunct="1"/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高齢者の問題飲酒</a:t>
            </a:r>
            <a:r>
              <a:rPr lang="ja-JP" altLang="en-US" sz="2400" b="1" dirty="0" smtClean="0">
                <a:solidFill>
                  <a:schemeClr val="tx1"/>
                </a:solidFill>
                <a:latin typeface="+mn-ea"/>
              </a:rPr>
              <a:t>を</a:t>
            </a:r>
            <a:r>
              <a:rPr lang="en-US" altLang="ja-JP" sz="2400" b="1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ja-JP" sz="2400" b="1" dirty="0" smtClean="0">
                <a:solidFill>
                  <a:schemeClr val="tx1"/>
                </a:solidFill>
                <a:latin typeface="+mn-ea"/>
              </a:rPr>
            </a:br>
            <a:r>
              <a:rPr lang="ja-JP" altLang="en-US" sz="2400" b="1" dirty="0" smtClean="0">
                <a:solidFill>
                  <a:schemeClr val="tx1"/>
                </a:solidFill>
                <a:latin typeface="+mn-ea"/>
              </a:rPr>
              <a:t>疑うポイント</a:t>
            </a:r>
            <a:endParaRPr lang="en-US" altLang="ja-JP" sz="2400" b="1" dirty="0" smtClean="0">
              <a:solidFill>
                <a:schemeClr val="tx1"/>
              </a:solidFill>
              <a:latin typeface="+mn-ea"/>
            </a:endParaRPr>
          </a:p>
          <a:p>
            <a:pPr lvl="0" eaLnBrk="1" hangingPunct="1"/>
            <a:endParaRPr lang="en-US" altLang="ja-JP" sz="2400" b="1" dirty="0" smtClean="0">
              <a:solidFill>
                <a:schemeClr val="tx1"/>
              </a:solidFill>
              <a:latin typeface="+mn-ea"/>
            </a:endParaRP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不眠</a:t>
            </a: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・頻回の転倒、外傷</a:t>
            </a: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・コントロール不良の高血圧</a:t>
            </a: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・環境変化時のせん妄</a:t>
            </a: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・</a:t>
            </a:r>
            <a:r>
              <a:rPr lang="en-US" altLang="ja-JP" dirty="0">
                <a:solidFill>
                  <a:schemeClr val="tx1"/>
                </a:solidFill>
                <a:latin typeface="+mn-ea"/>
              </a:rPr>
              <a:t>γ-GTP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の高値</a:t>
            </a:r>
            <a:endParaRPr lang="ja-JP" altLang="en-US" dirty="0">
              <a:solidFill>
                <a:schemeClr val="tx1"/>
              </a:solidFill>
              <a:latin typeface="+mn-ea"/>
            </a:endParaRP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・家庭内での孤立</a:t>
            </a: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・地域社会での孤立</a:t>
            </a: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・意欲の低下や食欲の低下</a:t>
            </a: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・下痢、失禁</a:t>
            </a:r>
          </a:p>
          <a:p>
            <a:pPr lvl="0" eaLnBrk="1" hangingPunct="1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・うつ症状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05017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8928100" cy="1143347"/>
          </a:xfrm>
          <a:ln w="12700">
            <a:noFill/>
          </a:ln>
        </p:spPr>
        <p:txBody>
          <a:bodyPr rtlCol="0" anchor="t" anchorCtr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latin typeface="+mn-ea"/>
                <a:ea typeface="+mn-ea"/>
              </a:rPr>
              <a:t>事例紹介①： ４０代の女性</a:t>
            </a:r>
            <a:r>
              <a:rPr lang="en-US" altLang="ja-JP" sz="2800" dirty="0" smtClean="0">
                <a:latin typeface="+mn-ea"/>
                <a:ea typeface="+mn-ea"/>
              </a:rPr>
              <a:t/>
            </a:r>
            <a:br>
              <a:rPr lang="en-US" altLang="ja-JP" sz="2800" dirty="0" smtClean="0">
                <a:latin typeface="+mn-ea"/>
                <a:ea typeface="+mn-ea"/>
              </a:rPr>
            </a:br>
            <a:r>
              <a:rPr lang="en-US" altLang="ja-JP" sz="2800" dirty="0" smtClean="0">
                <a:latin typeface="+mn-ea"/>
                <a:ea typeface="+mn-ea"/>
              </a:rPr>
              <a:t>                   </a:t>
            </a:r>
            <a:r>
              <a:rPr lang="ja-JP" altLang="en-US" sz="2800" dirty="0" smtClean="0">
                <a:latin typeface="+mn-ea"/>
                <a:ea typeface="+mn-ea"/>
              </a:rPr>
              <a:t>７０代の舅の飲酒問題に困ってます</a:t>
            </a:r>
            <a:endParaRPr lang="ja-JP" altLang="en-US" sz="2800" dirty="0">
              <a:latin typeface="+mn-ea"/>
              <a:ea typeface="+mn-ea"/>
            </a:endParaRPr>
          </a:p>
        </p:txBody>
      </p:sp>
      <p:pic>
        <p:nvPicPr>
          <p:cNvPr id="14339" name="Picture 2" descr="女性の表情のイラスト「泣いた顔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221088"/>
            <a:ext cx="152762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611560" y="2030954"/>
            <a:ext cx="6192688" cy="3702301"/>
          </a:xfrm>
          <a:prstGeom prst="wedgeRoundRectCallout">
            <a:avLst>
              <a:gd name="adj1" fmla="val 56978"/>
              <a:gd name="adj2" fmla="val 30370"/>
              <a:gd name="adj3" fmla="val 16667"/>
            </a:avLst>
          </a:prstGeom>
          <a:ln w="317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0000" tIns="180000" rIns="180000" bIns="180000" anchor="ctr"/>
          <a:lstStyle/>
          <a:p>
            <a:pPr eaLnBrk="1" hangingPunct="1"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  私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は長男の嫁です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。</a:t>
            </a:r>
            <a:endParaRPr lang="en-US" altLang="ja-JP" sz="2200" dirty="0" smtClean="0">
              <a:solidFill>
                <a:prstClr val="black"/>
              </a:solidFill>
              <a:latin typeface="+mn-ea"/>
            </a:endParaRPr>
          </a:p>
          <a:p>
            <a:pPr eaLnBrk="1" hangingPunct="1"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  この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頃、舅の酒がひどく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なって・・・。</a:t>
            </a:r>
            <a:endParaRPr lang="en-US" altLang="ja-JP" sz="2200" dirty="0" smtClean="0">
              <a:solidFill>
                <a:prstClr val="black"/>
              </a:solidFill>
              <a:latin typeface="+mn-ea"/>
            </a:endParaRPr>
          </a:p>
          <a:p>
            <a:pPr eaLnBrk="1" hangingPunct="1"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  しっかり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ものの姑が寝たきりになってから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、</a:t>
            </a:r>
            <a:r>
              <a:rPr lang="en-US" altLang="ja-JP" sz="2200" dirty="0" smtClean="0">
                <a:solidFill>
                  <a:prstClr val="black"/>
                </a:solidFill>
                <a:latin typeface="+mn-ea"/>
              </a:rPr>
              <a:t/>
            </a:r>
            <a:br>
              <a:rPr lang="en-US" altLang="ja-JP" sz="2200" dirty="0" smtClean="0">
                <a:solidFill>
                  <a:prstClr val="black"/>
                </a:solidFill>
                <a:latin typeface="+mn-ea"/>
              </a:rPr>
            </a:b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朝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から食事も摂らないで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酒を飲んで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、泥酔して、口調も荒く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なって。数日前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は失禁したり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。</a:t>
            </a:r>
            <a:endParaRPr lang="en-US" altLang="ja-JP" sz="2200" dirty="0" smtClean="0">
              <a:solidFill>
                <a:prstClr val="black"/>
              </a:solidFill>
              <a:latin typeface="+mn-ea"/>
            </a:endParaRPr>
          </a:p>
          <a:p>
            <a:pPr eaLnBrk="1" hangingPunct="1"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  姑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の介護だけでも大変なのに、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疲れ果てて</a:t>
            </a:r>
            <a:r>
              <a:rPr lang="en-US" altLang="ja-JP" sz="2200" dirty="0" smtClean="0">
                <a:solidFill>
                  <a:prstClr val="black"/>
                </a:solidFill>
                <a:latin typeface="+mn-ea"/>
              </a:rPr>
              <a:t/>
            </a:r>
            <a:br>
              <a:rPr lang="en-US" altLang="ja-JP" sz="2200" dirty="0" smtClean="0">
                <a:solidFill>
                  <a:prstClr val="black"/>
                </a:solidFill>
                <a:latin typeface="+mn-ea"/>
              </a:rPr>
            </a:b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私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が潰れてしまいそうです</a:t>
            </a: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。</a:t>
            </a:r>
            <a:endParaRPr lang="en-US" altLang="ja-JP" sz="2200" dirty="0" smtClean="0">
              <a:solidFill>
                <a:prstClr val="black"/>
              </a:solidFill>
              <a:latin typeface="+mn-ea"/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+mn-ea"/>
              </a:rPr>
              <a:t>  どう</a:t>
            </a:r>
            <a:r>
              <a:rPr lang="ja-JP" altLang="en-US" sz="2200" dirty="0">
                <a:solidFill>
                  <a:prstClr val="black"/>
                </a:solidFill>
                <a:latin typeface="+mn-ea"/>
              </a:rPr>
              <a:t>したらいいでしょうか</a:t>
            </a:r>
            <a:r>
              <a:rPr lang="en-US" altLang="ja-JP" sz="2200" dirty="0">
                <a:solidFill>
                  <a:prstClr val="black"/>
                </a:solidFill>
                <a:latin typeface="+mn-ea"/>
              </a:rPr>
              <a:t>?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55891" y="6374457"/>
            <a:ext cx="2057400" cy="365125"/>
          </a:xfrm>
        </p:spPr>
        <p:txBody>
          <a:bodyPr/>
          <a:lstStyle/>
          <a:p>
            <a:fld id="{C156F01D-51F5-4B83-AA64-C2FA02ED04BE}" type="slidenum">
              <a:rPr lang="en-US" altLang="ja-JP" sz="240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pPr/>
              <a:t>9</a:t>
            </a:fld>
            <a:endParaRPr lang="en-US" altLang="ja-JP" sz="240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エグゼクティブ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  <a:fontScheme name="エグゼクティブ">
    <a:majorFont>
      <a:latin typeface="Century Gothic"/>
      <a:ea typeface=""/>
      <a:cs typeface=""/>
      <a:font script="Jpan" typeface="ＭＳ ゴシック"/>
      <a:font script="Hang" typeface="HY중고딕"/>
      <a:font script="Hans" typeface="微软雅黑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Palatino Linotype"/>
      <a:ea typeface=""/>
      <a:cs typeface=""/>
      <a:font script="Jpan" typeface="HGS明朝E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エグゼクティブ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8575" cap="flat" cmpd="sng" algn="ctr">
        <a:solidFill>
          <a:schemeClr val="phClr"/>
        </a:solidFill>
        <a:prstDash val="solid"/>
      </a:ln>
      <a:ln w="50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50000">
            <a:schemeClr val="phClr">
              <a:tint val="80000"/>
              <a:satMod val="250000"/>
            </a:schemeClr>
          </a:gs>
          <a:gs pos="76000">
            <a:schemeClr val="phClr">
              <a:tint val="90000"/>
              <a:shade val="90000"/>
              <a:satMod val="200000"/>
            </a:schemeClr>
          </a:gs>
          <a:gs pos="92000">
            <a:schemeClr val="phClr">
              <a:tint val="90000"/>
              <a:shade val="70000"/>
              <a:satMod val="250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tint val="95000"/>
            </a:schemeClr>
            <a:schemeClr val="phClr">
              <a:shade val="9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</TotalTime>
  <Words>1023</Words>
  <Application>Microsoft Office PowerPoint</Application>
  <PresentationFormat>画面に合わせる (4:3)</PresentationFormat>
  <Paragraphs>195</Paragraphs>
  <Slides>15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事例紹介①： ４０代の女性                    ７０代の舅の飲酒問題に困ってます</vt:lpstr>
      <vt:lpstr>PowerPoint プレゼンテーション</vt:lpstr>
      <vt:lpstr>事例紹介②：入居者の飲酒問題どうしたらいいの？</vt:lpstr>
      <vt:lpstr>PowerPoint プレゼンテーション</vt:lpstr>
      <vt:lpstr>４　とらえておくべき高齢アルコール依存症の特徴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●お酒とたばこ 　■なぜ未成年はだめなの？</dc:title>
  <dc:creator>薬局長</dc:creator>
  <cp:lastModifiedBy>yoda</cp:lastModifiedBy>
  <cp:revision>239</cp:revision>
  <cp:lastPrinted>2016-03-01T00:21:24Z</cp:lastPrinted>
  <dcterms:created xsi:type="dcterms:W3CDTF">2012-06-04T00:58:56Z</dcterms:created>
  <dcterms:modified xsi:type="dcterms:W3CDTF">2018-07-18T09:22:23Z</dcterms:modified>
</cp:coreProperties>
</file>