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1" r:id="rId3"/>
    <p:sldId id="266" r:id="rId4"/>
    <p:sldId id="257" r:id="rId5"/>
    <p:sldId id="270" r:id="rId6"/>
    <p:sldId id="272" r:id="rId7"/>
    <p:sldId id="274" r:id="rId8"/>
    <p:sldId id="276" r:id="rId9"/>
    <p:sldId id="280" r:id="rId10"/>
    <p:sldId id="277" r:id="rId11"/>
    <p:sldId id="278" r:id="rId12"/>
    <p:sldId id="262" r:id="rId13"/>
    <p:sldId id="268" r:id="rId14"/>
    <p:sldId id="281" r:id="rId15"/>
    <p:sldId id="282" r:id="rId16"/>
    <p:sldId id="283" r:id="rId17"/>
    <p:sldId id="284" r:id="rId18"/>
    <p:sldId id="286" r:id="rId19"/>
    <p:sldId id="290" r:id="rId20"/>
    <p:sldId id="292" r:id="rId21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HuS1DNL8jwz8C9rkH7m+A==" hashData="SHzbZj3B+gzIansx6a4GS/RNDw0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4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roundedCorners val="1"/>
  <c:style val="2"/>
  <c:chart>
    <c:autoTitleDeleted val="1"/>
    <c:plotArea>
      <c:layout/>
      <c:lineChart>
        <c:grouping val="standard"/>
        <c:varyColors val="1"/>
        <c:ser>
          <c:idx val="1"/>
          <c:order val="0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強い</c:v>
                </c:pt>
                <c:pt idx="2">
                  <c:v>自閉度</c:v>
                </c:pt>
                <c:pt idx="3">
                  <c:v>弱い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1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強い</c:v>
                </c:pt>
                <c:pt idx="2">
                  <c:v>自閉度</c:v>
                </c:pt>
                <c:pt idx="3">
                  <c:v>弱い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01056"/>
        <c:axId val="134702592"/>
      </c:lineChart>
      <c:catAx>
        <c:axId val="13470105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34702592"/>
        <c:crosses val="autoZero"/>
        <c:auto val="1"/>
        <c:lblAlgn val="ctr"/>
        <c:lblOffset val="100"/>
        <c:noMultiLvlLbl val="1"/>
      </c:catAx>
      <c:valAx>
        <c:axId val="13470259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cross"/>
        <c:minorTickMark val="cross"/>
        <c:tickLblPos val="none"/>
        <c:crossAx val="134701056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1"/>
  </c:chart>
  <c:txPr>
    <a:bodyPr/>
    <a:lstStyle/>
    <a:p>
      <a:pPr>
        <a:defRPr sz="1799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3.6016949152542374E-2"/>
          <c:y val="4.1666666666666664E-2"/>
          <c:w val="0.95338983050847459"/>
          <c:h val="0.92948717948717952"/>
        </c:manualLayout>
      </c:layout>
      <c:lineChart>
        <c:grouping val="standard"/>
        <c:varyColors val="1"/>
        <c:ser>
          <c:idx val="1"/>
          <c:order val="0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強い</c:v>
                </c:pt>
                <c:pt idx="2">
                  <c:v>自閉度</c:v>
                </c:pt>
                <c:pt idx="3">
                  <c:v>弱い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1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強い</c:v>
                </c:pt>
                <c:pt idx="2">
                  <c:v>自閉度</c:v>
                </c:pt>
                <c:pt idx="3">
                  <c:v>弱い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156864"/>
        <c:axId val="135158400"/>
      </c:lineChart>
      <c:catAx>
        <c:axId val="13515686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35158400"/>
        <c:crosses val="autoZero"/>
        <c:auto val="1"/>
        <c:lblAlgn val="ctr"/>
        <c:lblOffset val="100"/>
        <c:noMultiLvlLbl val="1"/>
      </c:catAx>
      <c:valAx>
        <c:axId val="13515840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cross"/>
        <c:minorTickMark val="cross"/>
        <c:tickLblPos val="none"/>
        <c:crossAx val="13515686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1"/>
  </c:chart>
  <c:txPr>
    <a:bodyPr/>
    <a:lstStyle/>
    <a:p>
      <a:pPr>
        <a:defRPr sz="1799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roundedCorners val="1"/>
  <c:style val="2"/>
  <c:chart>
    <c:autoTitleDeleted val="1"/>
    <c:plotArea>
      <c:layout/>
      <c:lineChart>
        <c:grouping val="standard"/>
        <c:varyColors val="1"/>
        <c:ser>
          <c:idx val="1"/>
          <c:order val="0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強い</c:v>
                </c:pt>
                <c:pt idx="2">
                  <c:v>自閉度</c:v>
                </c:pt>
                <c:pt idx="3">
                  <c:v>弱い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1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強い</c:v>
                </c:pt>
                <c:pt idx="2">
                  <c:v>自閉度</c:v>
                </c:pt>
                <c:pt idx="3">
                  <c:v>弱い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10368"/>
        <c:axId val="136012160"/>
      </c:lineChart>
      <c:catAx>
        <c:axId val="136010368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36012160"/>
        <c:crosses val="autoZero"/>
        <c:auto val="1"/>
        <c:lblAlgn val="ctr"/>
        <c:lblOffset val="100"/>
        <c:noMultiLvlLbl val="1"/>
      </c:catAx>
      <c:valAx>
        <c:axId val="13601216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cross"/>
        <c:minorTickMark val="cross"/>
        <c:tickLblPos val="none"/>
        <c:crossAx val="136010368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1"/>
  </c:chart>
  <c:txPr>
    <a:bodyPr/>
    <a:lstStyle/>
    <a:p>
      <a:pPr>
        <a:defRPr sz="1799"/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0.50444</cdr:x>
      <cdr:y>0.78407</cdr:y>
    </cdr:from>
    <cdr:to>
      <cdr:x>0.96512</cdr:x>
      <cdr:y>0.94354</cdr:y>
    </cdr:to>
    <cdr:sp macro="" textlink="">
      <cdr:nvSpPr>
        <cdr:cNvPr id="2" name="円/楕円 1"/>
        <cdr:cNvSpPr/>
      </cdr:nvSpPr>
      <cdr:spPr>
        <a:xfrm xmlns:a="http://schemas.openxmlformats.org/drawingml/2006/main">
          <a:off x="3023833" y="2726089"/>
          <a:ext cx="2761500" cy="55445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  <a:alpha val="29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A7F3-961E-4D0F-B018-16F0304CA43B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3553-2BCE-41F5-AA70-D4F879E2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01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C4F5E-D8A3-4C67-B6DF-B4FE3B7B093D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991BE-857C-4BEC-A50D-BBE84A08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2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61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45946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56173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77243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07246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99233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185-68BA-4775-82AE-9A55914CC8B5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735792B8-4907-4832-B6DB-FFDFB27769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260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57E-4375-4A96-AB81-19A4C224F067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86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444A-AD19-4B3C-A3D5-85F3D0355388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04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1580-3A17-4A93-8B3D-49107777CE11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03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D93-8EB6-4479-99F8-64A3E3597AC9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90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228E-CF1A-4F34-AE8E-842CE304AE99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99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A1D8-6978-4416-99B3-DD85F6633D79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63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50EE-06CC-4B82-81B8-085F1C5EC5B8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99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DF3A-B2CD-4078-A9AC-B79309D7ED8F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74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FDF0-B43F-46E9-95C5-1F927B91BA5F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43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08D0-9B4C-42AE-8606-4210E0AF81BE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0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78EA-B3E9-454B-969B-FE28D3F42DCE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3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735792B8-4907-4832-B6DB-FFDFB2776905}" type="slidenum">
              <a:rPr kumimoji="1" lang="ja-JP" altLang="en-US" sz="24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fld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720000" y="1440000"/>
            <a:ext cx="79200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itchFamily="34" charset="0"/>
                <a:ea typeface="ＭＳ Ｐゴシック" pitchFamily="50" charset="-128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itchFamily="34" charset="0"/>
                <a:ea typeface="ＭＳ Ｐゴシック" pitchFamily="50" charset="-128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itchFamily="34" charset="0"/>
                <a:ea typeface="ＭＳ Ｐゴシック" pitchFamily="50" charset="-128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itchFamily="34" charset="0"/>
                <a:ea typeface="ＭＳ Ｐゴシック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itchFamily="34" charset="0"/>
                <a:ea typeface="ＭＳ Ｐゴシック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itchFamily="34" charset="0"/>
                <a:ea typeface="ＭＳ Ｐゴシック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itchFamily="34" charset="0"/>
                <a:ea typeface="ＭＳ Ｐゴシック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000" dirty="0" smtClean="0">
                <a:latin typeface="ＭＳ Ｐゴシック" panose="020B0600070205080204" pitchFamily="50" charset="-128"/>
              </a:rPr>
              <a:t>講義４ 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</a:rPr>
              <a:t>障害特性の理解と具体的な対応②</a:t>
            </a:r>
            <a:r>
              <a:rPr lang="en-US" altLang="ja-JP" sz="4000" dirty="0" smtClean="0">
                <a:latin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</a:rPr>
            </a:br>
            <a:r>
              <a:rPr lang="ja-JP" altLang="en-US" sz="3600" dirty="0" smtClean="0">
                <a:latin typeface="ＭＳ Ｐゴシック" panose="020B0600070205080204" pitchFamily="50" charset="-128"/>
              </a:rPr>
              <a:t>－その３　発達障害－</a:t>
            </a:r>
            <a:endParaRPr lang="ja-JP" altLang="en-US" sz="3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792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73016"/>
            <a:ext cx="2072580" cy="22651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>
            <a:noAutofit/>
          </a:bodyPr>
          <a:lstStyle/>
          <a:p>
            <a:pPr algn="l"/>
            <a:r>
              <a:rPr lang="ja-JP" altLang="en-US" sz="3600" dirty="0" smtClean="0">
                <a:latin typeface="ＭＳ Ｐゴシック" panose="020B0600070205080204" pitchFamily="50" charset="-128"/>
              </a:rPr>
              <a:t>（３） </a:t>
            </a:r>
            <a:r>
              <a:rPr kumimoji="1" lang="ja-JP" altLang="en-US" sz="3600" dirty="0" smtClean="0"/>
              <a:t>ＡＤＨＤ（注意欠如・多動性障害）とは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000" indent="0">
              <a:buNone/>
            </a:pPr>
            <a:r>
              <a:rPr kumimoji="1" lang="ja-JP" altLang="en-US" dirty="0" smtClean="0">
                <a:solidFill>
                  <a:srgbClr val="0070C0"/>
                </a:solidFill>
              </a:rPr>
              <a:t>①不注意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 marL="18000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sz="3000" dirty="0" smtClean="0"/>
              <a:t>集中して話が聞けない、金銭管理ができ</a:t>
            </a:r>
            <a:endParaRPr lang="en-US" altLang="ja-JP" sz="3000" dirty="0" smtClean="0"/>
          </a:p>
          <a:p>
            <a:pPr marL="18000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　　ない、忘れっぽいなど</a:t>
            </a:r>
            <a:endParaRPr lang="en-US" altLang="ja-JP" sz="3000" dirty="0" smtClean="0"/>
          </a:p>
          <a:p>
            <a:pPr marL="180000" indent="0">
              <a:spcBef>
                <a:spcPts val="1200"/>
              </a:spcBef>
              <a:buNone/>
            </a:pPr>
            <a:r>
              <a:rPr lang="ja-JP" altLang="en-US" dirty="0">
                <a:solidFill>
                  <a:srgbClr val="0070C0"/>
                </a:solidFill>
              </a:rPr>
              <a:t>②</a:t>
            </a:r>
            <a:r>
              <a:rPr kumimoji="1" lang="ja-JP" altLang="en-US" dirty="0" smtClean="0">
                <a:solidFill>
                  <a:srgbClr val="0070C0"/>
                </a:solidFill>
              </a:rPr>
              <a:t>多動性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 marL="18000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sz="3000" dirty="0" smtClean="0"/>
              <a:t>よくしゃべる、体の一部を動かすなど</a:t>
            </a:r>
            <a:endParaRPr lang="en-US" altLang="ja-JP" sz="3000" dirty="0" smtClean="0"/>
          </a:p>
          <a:p>
            <a:pPr marL="180000" indent="0">
              <a:spcBef>
                <a:spcPts val="1200"/>
              </a:spcBef>
              <a:buNone/>
            </a:pPr>
            <a:r>
              <a:rPr lang="ja-JP" altLang="en-US" dirty="0">
                <a:solidFill>
                  <a:srgbClr val="0070C0"/>
                </a:solidFill>
              </a:rPr>
              <a:t>③</a:t>
            </a:r>
            <a:r>
              <a:rPr kumimoji="1" lang="ja-JP" altLang="en-US" dirty="0" smtClean="0">
                <a:solidFill>
                  <a:srgbClr val="0070C0"/>
                </a:solidFill>
              </a:rPr>
              <a:t>衝動性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 marL="18000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sz="3000" dirty="0" smtClean="0"/>
              <a:t>思いつきをすぐ言動にうつすなど</a:t>
            </a:r>
            <a:endParaRPr kumimoji="1" lang="ja-JP" altLang="en-US" sz="3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2309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lang="ja-JP" altLang="en-US" dirty="0" smtClean="0">
                <a:latin typeface="ＭＳ Ｐゴシック" panose="020B0600070205080204" pitchFamily="50" charset="-128"/>
              </a:rPr>
              <a:t>（４） </a:t>
            </a:r>
            <a:r>
              <a:rPr kumimoji="1" lang="ja-JP" altLang="en-US" dirty="0" smtClean="0"/>
              <a:t>「学習障害」とは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00" y="1412776"/>
            <a:ext cx="8136000" cy="5328592"/>
          </a:xfrm>
        </p:spPr>
        <p:txBody>
          <a:bodyPr>
            <a:normAutofit fontScale="62500" lnSpcReduction="20000"/>
          </a:bodyPr>
          <a:lstStyle/>
          <a:p>
            <a:pPr marL="6543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ja-JP" altLang="en-US" sz="3400" b="1" dirty="0" smtClean="0">
                <a:solidFill>
                  <a:srgbClr val="0070C0"/>
                </a:solidFill>
                <a:latin typeface="+mn-ea"/>
              </a:rPr>
              <a:t>聞　く </a:t>
            </a:r>
            <a:endParaRPr kumimoji="1" lang="en-US" altLang="ja-JP" sz="3400" b="1" dirty="0" smtClean="0">
              <a:solidFill>
                <a:srgbClr val="0070C0"/>
              </a:solidFill>
              <a:latin typeface="+mn-ea"/>
            </a:endParaRPr>
          </a:p>
          <a:p>
            <a:pPr marL="360000" indent="0">
              <a:buNone/>
            </a:pPr>
            <a:r>
              <a:rPr lang="ja-JP" altLang="en-US" sz="2700" dirty="0"/>
              <a:t>　</a:t>
            </a:r>
            <a:r>
              <a:rPr lang="ja-JP" altLang="en-US" sz="2700" dirty="0" smtClean="0"/>
              <a:t>　</a:t>
            </a:r>
            <a:r>
              <a:rPr lang="ja-JP" altLang="en-US" sz="3000" dirty="0" smtClean="0"/>
              <a:t>話された言葉が理解できない（文章で示されると理解できる）　</a:t>
            </a:r>
            <a:endParaRPr lang="en-US" altLang="ja-JP" sz="3000" dirty="0" smtClean="0"/>
          </a:p>
          <a:p>
            <a:pPr marL="360000" indent="0">
              <a:buNone/>
            </a:pPr>
            <a:r>
              <a:rPr lang="ja-JP" altLang="en-US" sz="3000" dirty="0" smtClean="0"/>
              <a:t>　　複雑な文章の聞き取りができない。単語の聞き誤りが多い　など</a:t>
            </a:r>
            <a:endParaRPr lang="en-US" altLang="ja-JP" sz="3000" dirty="0" smtClean="0"/>
          </a:p>
          <a:p>
            <a:pPr marL="6543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ja-JP" altLang="en-US" sz="3400" b="1" dirty="0" smtClean="0">
                <a:solidFill>
                  <a:srgbClr val="0070C0"/>
                </a:solidFill>
                <a:latin typeface="+mn-ea"/>
              </a:rPr>
              <a:t>話　す </a:t>
            </a:r>
            <a:endParaRPr kumimoji="1" lang="en-US" altLang="ja-JP" sz="3400" b="1" dirty="0" smtClean="0">
              <a:solidFill>
                <a:srgbClr val="0070C0"/>
              </a:solidFill>
              <a:latin typeface="+mn-ea"/>
            </a:endParaRPr>
          </a:p>
          <a:p>
            <a:pPr marL="540000" indent="0">
              <a:buNone/>
            </a:pPr>
            <a:r>
              <a:rPr lang="ja-JP" altLang="en-US" sz="2700" dirty="0"/>
              <a:t>　</a:t>
            </a:r>
            <a:r>
              <a:rPr kumimoji="1" lang="ja-JP" altLang="en-US" sz="3000" dirty="0" smtClean="0"/>
              <a:t>筋道立てて話すことが出来ない。余分なことが混じった文章を話す  など</a:t>
            </a:r>
            <a:endParaRPr kumimoji="1" lang="en-US" altLang="ja-JP" sz="3000" dirty="0" smtClean="0"/>
          </a:p>
          <a:p>
            <a:pPr marL="6543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ja-JP" altLang="en-US" sz="3400" b="1" dirty="0" smtClean="0">
                <a:solidFill>
                  <a:srgbClr val="0070C0"/>
                </a:solidFill>
                <a:latin typeface="+mn-ea"/>
              </a:rPr>
              <a:t>読　む </a:t>
            </a:r>
            <a:endParaRPr lang="en-US" altLang="ja-JP" sz="3400" b="1" dirty="0" smtClean="0">
              <a:solidFill>
                <a:srgbClr val="0070C0"/>
              </a:solidFill>
              <a:latin typeface="+mn-ea"/>
            </a:endParaRPr>
          </a:p>
          <a:p>
            <a:pPr marL="540000" indent="0">
              <a:buNone/>
            </a:pPr>
            <a:r>
              <a:rPr lang="ja-JP" altLang="en-US" sz="2700" dirty="0"/>
              <a:t>　</a:t>
            </a:r>
            <a:r>
              <a:rPr lang="ja-JP" altLang="en-US" sz="3000" dirty="0" smtClean="0"/>
              <a:t>誤った発音をする。文章や文字、単語を抜かして読むなど</a:t>
            </a:r>
            <a:endParaRPr lang="en-US" altLang="ja-JP" sz="3000" dirty="0" smtClean="0"/>
          </a:p>
          <a:p>
            <a:pPr marL="6543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ja-JP" altLang="en-US" sz="3400" b="1" dirty="0" smtClean="0">
                <a:solidFill>
                  <a:srgbClr val="0070C0"/>
                </a:solidFill>
                <a:latin typeface="+mn-ea"/>
              </a:rPr>
              <a:t>書　く </a:t>
            </a:r>
            <a:r>
              <a:rPr lang="ja-JP" altLang="en-US" sz="3400" b="1" dirty="0">
                <a:solidFill>
                  <a:srgbClr val="0070C0"/>
                </a:solidFill>
                <a:latin typeface="+mn-ea"/>
              </a:rPr>
              <a:t>　</a:t>
            </a:r>
            <a:endParaRPr lang="en-US" altLang="ja-JP" sz="3400" b="1" dirty="0" smtClean="0">
              <a:solidFill>
                <a:srgbClr val="0070C0"/>
              </a:solidFill>
              <a:latin typeface="+mn-ea"/>
            </a:endParaRPr>
          </a:p>
          <a:p>
            <a:pPr marL="54000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誤った文字を書く。単語の中に誤った文字が混じるなど</a:t>
            </a:r>
            <a:endParaRPr lang="en-US" altLang="ja-JP" sz="3000" dirty="0" smtClean="0"/>
          </a:p>
          <a:p>
            <a:pPr marL="6543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ja-JP" altLang="en-US" sz="3400" b="1" dirty="0" smtClean="0">
                <a:solidFill>
                  <a:srgbClr val="0070C0"/>
                </a:solidFill>
                <a:latin typeface="+mn-ea"/>
              </a:rPr>
              <a:t>計算する </a:t>
            </a:r>
            <a:endParaRPr lang="en-US" altLang="ja-JP" sz="3400" b="1" dirty="0" smtClean="0">
              <a:solidFill>
                <a:srgbClr val="0070C0"/>
              </a:solidFill>
              <a:latin typeface="+mn-ea"/>
            </a:endParaRPr>
          </a:p>
          <a:p>
            <a:pPr marL="540000" indent="0">
              <a:buNone/>
            </a:pPr>
            <a:r>
              <a:rPr lang="ja-JP" altLang="en-US" sz="2700" dirty="0" smtClean="0"/>
              <a:t>　</a:t>
            </a:r>
            <a:r>
              <a:rPr lang="ja-JP" altLang="en-US" sz="3000" dirty="0" smtClean="0"/>
              <a:t>九九を暗記しても計算に使えない。暗算ができないなど</a:t>
            </a:r>
            <a:endParaRPr lang="en-US" altLang="ja-JP" sz="3000" dirty="0" smtClean="0"/>
          </a:p>
          <a:p>
            <a:pPr marL="6543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ja-JP" altLang="en-US" b="1" dirty="0" smtClean="0">
                <a:solidFill>
                  <a:srgbClr val="0070C0"/>
                </a:solidFill>
                <a:latin typeface="+mn-ea"/>
              </a:rPr>
              <a:t>推論する </a:t>
            </a:r>
            <a:r>
              <a:rPr lang="ja-JP" altLang="en-US" sz="2900" b="1" dirty="0">
                <a:solidFill>
                  <a:srgbClr val="0070C0"/>
                </a:solidFill>
                <a:latin typeface="+mn-ea"/>
              </a:rPr>
              <a:t>　</a:t>
            </a:r>
            <a:endParaRPr lang="en-US" altLang="ja-JP" sz="2900" b="1" dirty="0" smtClean="0">
              <a:solidFill>
                <a:srgbClr val="0070C0"/>
              </a:solidFill>
              <a:latin typeface="+mn-ea"/>
            </a:endParaRPr>
          </a:p>
          <a:p>
            <a:pPr marL="540000" indent="0">
              <a:buNone/>
            </a:pPr>
            <a:r>
              <a:rPr lang="ja-JP" altLang="en-US" sz="2700" dirty="0"/>
              <a:t>　</a:t>
            </a:r>
            <a:r>
              <a:rPr lang="ja-JP" altLang="en-US" sz="3000" dirty="0" smtClean="0"/>
              <a:t>因果関係の理解・説明が苦手。今ここで直接示されていないことを</a:t>
            </a:r>
            <a:endParaRPr lang="en-US" altLang="ja-JP" sz="3000" dirty="0" smtClean="0"/>
          </a:p>
          <a:p>
            <a:pPr marL="540000" indent="0">
              <a:buNone/>
            </a:pPr>
            <a:r>
              <a:rPr lang="ja-JP" altLang="en-US" sz="3000" dirty="0" smtClean="0"/>
              <a:t>   推論するのが苦手など</a:t>
            </a:r>
            <a:endParaRPr lang="en-US" altLang="ja-JP" sz="30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951">
            <a:off x="7095523" y="3511907"/>
            <a:ext cx="1557299" cy="21041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5300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12</a:t>
            </a:fld>
            <a:endParaRPr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800000" y="2700000"/>
            <a:ext cx="5364000" cy="75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+mj-ea"/>
              </a:rPr>
              <a:t>２　</a:t>
            </a:r>
            <a:r>
              <a:rPr lang="ja-JP" altLang="en-US" dirty="0"/>
              <a:t>具体的な支援のコツ</a:t>
            </a:r>
            <a:endParaRPr lang="ja-JP" altLang="en-US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9478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36000" cy="1143000"/>
          </a:xfrm>
        </p:spPr>
        <p:txBody>
          <a:bodyPr anchor="t" anchorCtr="0"/>
          <a:lstStyle/>
          <a:p>
            <a:pPr algn="l"/>
            <a:r>
              <a:rPr lang="ja-JP" altLang="en-US" dirty="0">
                <a:latin typeface="ＭＳ Ｐゴシック" panose="020B0600070205080204" pitchFamily="50" charset="-128"/>
              </a:rPr>
              <a:t>（１）</a:t>
            </a:r>
            <a:r>
              <a:rPr kumimoji="1" lang="ja-JP" altLang="en-US" dirty="0" smtClean="0"/>
              <a:t>大人の発達障害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20000"/>
            <a:ext cx="8136000" cy="5087590"/>
          </a:xfrm>
        </p:spPr>
        <p:txBody>
          <a:bodyPr>
            <a:normAutofit/>
          </a:bodyPr>
          <a:lstStyle/>
          <a:p>
            <a:pPr marL="540000"/>
            <a:r>
              <a:rPr lang="ja-JP" altLang="en-US" dirty="0" smtClean="0"/>
              <a:t>「こだわり」が周りには自己中心的に見える</a:t>
            </a:r>
            <a:endParaRPr lang="en-US" altLang="ja-JP" dirty="0" smtClean="0"/>
          </a:p>
          <a:p>
            <a:pPr marL="540000">
              <a:spcBef>
                <a:spcPts val="1200"/>
              </a:spcBef>
            </a:pPr>
            <a:r>
              <a:rPr lang="ja-JP" altLang="en-US" dirty="0" smtClean="0"/>
              <a:t>他人への関心が乏しい、相手の気持ちを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理解するのが苦手</a:t>
            </a:r>
            <a:endParaRPr lang="en-US" altLang="ja-JP" dirty="0"/>
          </a:p>
          <a:p>
            <a:pPr marL="540000">
              <a:spcBef>
                <a:spcPts val="1200"/>
              </a:spcBef>
            </a:pPr>
            <a:r>
              <a:rPr lang="ja-JP" altLang="en-US" dirty="0" smtClean="0"/>
              <a:t>優先順位がつけられない</a:t>
            </a:r>
            <a:endParaRPr lang="en-US" altLang="ja-JP" dirty="0" smtClean="0"/>
          </a:p>
          <a:p>
            <a:pPr marL="540000">
              <a:spcBef>
                <a:spcPts val="1200"/>
              </a:spcBef>
            </a:pPr>
            <a:r>
              <a:rPr lang="ja-JP" altLang="en-US" dirty="0" smtClean="0"/>
              <a:t>（省略されている部分などを）推測することが苦手であるため、常識や基本ルールが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わからない人と思われてしまう</a:t>
            </a:r>
            <a:endParaRPr lang="en-US" altLang="ja-JP" dirty="0" smtClean="0"/>
          </a:p>
          <a:p>
            <a:pPr marL="540000">
              <a:spcBef>
                <a:spcPts val="1200"/>
              </a:spcBef>
            </a:pPr>
            <a:r>
              <a:rPr lang="ja-JP" altLang="en-US" dirty="0" smtClean="0"/>
              <a:t>大人のパニックはわかりにくい</a:t>
            </a:r>
            <a:endParaRPr lang="en-US" altLang="ja-JP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709F-B537-4973-BD52-807895AC1EB2}" type="slidenum">
              <a:rPr lang="en-US" altLang="ja-JP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13</a:t>
            </a:fld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79443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lang="ja-JP" altLang="en-US" dirty="0">
                <a:latin typeface="ＭＳ Ｐゴシック" panose="020B0600070205080204" pitchFamily="50" charset="-128"/>
              </a:rPr>
              <a:t>（１）</a:t>
            </a:r>
            <a:r>
              <a:rPr kumimoji="1" lang="ja-JP" altLang="en-US" dirty="0" smtClean="0"/>
              <a:t>大人の発達障害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440000"/>
            <a:ext cx="8136000" cy="5087590"/>
          </a:xfrm>
        </p:spPr>
        <p:txBody>
          <a:bodyPr>
            <a:noAutofit/>
          </a:bodyPr>
          <a:lstStyle/>
          <a:p>
            <a:pPr marL="540000">
              <a:buFont typeface="Wingdings" panose="05000000000000000000" pitchFamily="2" charset="2"/>
              <a:buChar char="u"/>
            </a:pPr>
            <a:r>
              <a:rPr kumimoji="1" lang="ja-JP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「こだわり」</a:t>
            </a:r>
            <a:endParaRPr kumimoji="1" lang="en-US" altLang="ja-JP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  <a:p>
            <a:pPr marL="540000" indent="0">
              <a:spcBef>
                <a:spcPts val="600"/>
              </a:spcBef>
              <a:buNone/>
            </a:pPr>
            <a:r>
              <a:rPr lang="ja-JP" altLang="en-US" sz="2400" dirty="0" smtClean="0">
                <a:latin typeface="+mn-ea"/>
              </a:rPr>
              <a:t>⇒「人の意思に左右されない」 「強い信念を持つ」と</a:t>
            </a:r>
            <a:r>
              <a:rPr lang="en-US" altLang="ja-JP" sz="2400" dirty="0" smtClean="0">
                <a:latin typeface="+mn-ea"/>
              </a:rPr>
              <a:t/>
            </a:r>
            <a:br>
              <a:rPr lang="en-US" altLang="ja-JP" sz="2400" dirty="0" smtClean="0">
                <a:latin typeface="+mn-ea"/>
              </a:rPr>
            </a:br>
            <a:r>
              <a:rPr lang="ja-JP" altLang="en-US" sz="2400" dirty="0" smtClean="0">
                <a:latin typeface="+mn-ea"/>
              </a:rPr>
              <a:t>　　いった長所ととらえることもできる</a:t>
            </a:r>
            <a:endParaRPr lang="en-US" altLang="ja-JP" sz="2800" dirty="0" smtClean="0">
              <a:latin typeface="+mn-ea"/>
            </a:endParaRPr>
          </a:p>
          <a:p>
            <a:pPr marL="540000"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kumimoji="1" lang="ja-JP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「変な色の服だね」　</a:t>
            </a:r>
            <a:endParaRPr kumimoji="1" lang="en-US" altLang="ja-JP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  <a:p>
            <a:pPr marL="540000" indent="0">
              <a:spcBef>
                <a:spcPts val="600"/>
              </a:spcBef>
              <a:buNone/>
            </a:pPr>
            <a:r>
              <a:rPr kumimoji="1" lang="ja-JP" altLang="en-US" sz="2400" dirty="0" smtClean="0">
                <a:latin typeface="+mn-ea"/>
              </a:rPr>
              <a:t>⇒本人、相手を傷つけるつもりはない。思ったことを言った</a:t>
            </a:r>
            <a:r>
              <a:rPr kumimoji="1" lang="en-US" altLang="ja-JP" sz="2400" dirty="0" smtClean="0">
                <a:latin typeface="+mn-ea"/>
              </a:rPr>
              <a:t/>
            </a:r>
            <a:br>
              <a:rPr kumimoji="1" lang="en-US" altLang="ja-JP" sz="2400" dirty="0" smtClean="0">
                <a:latin typeface="+mn-ea"/>
              </a:rPr>
            </a:br>
            <a:r>
              <a:rPr kumimoji="1" lang="ja-JP" altLang="en-US" sz="2400" dirty="0" smtClean="0">
                <a:latin typeface="+mn-ea"/>
              </a:rPr>
              <a:t>　 だけで悪気はまったくない</a:t>
            </a:r>
            <a:endParaRPr kumimoji="1" lang="en-US" altLang="ja-JP" sz="2400" dirty="0" smtClean="0">
              <a:latin typeface="+mn-ea"/>
            </a:endParaRPr>
          </a:p>
          <a:p>
            <a:pPr marL="540000"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ja-JP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ちょっとした変更に大クレーム</a:t>
            </a:r>
            <a: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/>
            </a:r>
            <a:b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</a:br>
            <a:r>
              <a:rPr lang="ja-JP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「攻撃」や「無言」はパニックかも？</a:t>
            </a:r>
            <a:endParaRPr lang="en-US" altLang="ja-JP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  <a:p>
            <a:pPr marL="540000" indent="0">
              <a:spcBef>
                <a:spcPts val="600"/>
              </a:spcBef>
              <a:buNone/>
            </a:pPr>
            <a:r>
              <a:rPr kumimoji="1" lang="ja-JP" altLang="en-US" sz="2400" dirty="0" smtClean="0">
                <a:latin typeface="+mn-ea"/>
              </a:rPr>
              <a:t>⇒しばらく時間をおくのが得策</a:t>
            </a:r>
            <a:r>
              <a:rPr kumimoji="1" lang="en-US" altLang="ja-JP" sz="2400" dirty="0" smtClean="0">
                <a:latin typeface="+mn-ea"/>
              </a:rPr>
              <a:t/>
            </a:r>
            <a:br>
              <a:rPr kumimoji="1" lang="en-US" altLang="ja-JP" sz="2400" dirty="0" smtClean="0">
                <a:latin typeface="+mn-ea"/>
              </a:rPr>
            </a:br>
            <a:r>
              <a:rPr kumimoji="1" lang="en-US" altLang="ja-JP" sz="2400" dirty="0" smtClean="0">
                <a:latin typeface="+mn-ea"/>
              </a:rPr>
              <a:t>    </a:t>
            </a:r>
            <a:r>
              <a:rPr kumimoji="1" lang="ja-JP" altLang="en-US" sz="2400" dirty="0" smtClean="0">
                <a:latin typeface="+mn-ea"/>
              </a:rPr>
              <a:t>「どうしたの？」と言ってもさらにパニックになるので、</a:t>
            </a:r>
            <a:endParaRPr kumimoji="1" lang="en-US" altLang="ja-JP" sz="2400" dirty="0" smtClean="0">
              <a:latin typeface="+mn-ea"/>
            </a:endParaRPr>
          </a:p>
          <a:p>
            <a:pPr marL="540000" indent="0">
              <a:spcBef>
                <a:spcPts val="0"/>
              </a:spcBef>
              <a:buNone/>
            </a:pP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dirty="0" smtClean="0">
                <a:latin typeface="+mn-ea"/>
              </a:rPr>
              <a:t>   </a:t>
            </a:r>
            <a:r>
              <a:rPr kumimoji="1" lang="en-US" altLang="ja-JP" sz="2400" dirty="0" smtClean="0">
                <a:latin typeface="+mn-ea"/>
              </a:rPr>
              <a:t>10</a:t>
            </a:r>
            <a:r>
              <a:rPr kumimoji="1" lang="ja-JP" altLang="en-US" sz="2400" dirty="0" smtClean="0">
                <a:latin typeface="+mn-ea"/>
              </a:rPr>
              <a:t>分休憩</a:t>
            </a:r>
            <a:r>
              <a:rPr lang="ja-JP" altLang="en-US" sz="2400" dirty="0" smtClean="0">
                <a:latin typeface="+mn-ea"/>
              </a:rPr>
              <a:t>し</a:t>
            </a:r>
            <a:r>
              <a:rPr lang="ja-JP" altLang="en-US" sz="2400" dirty="0" err="1" smtClean="0">
                <a:latin typeface="+mn-ea"/>
              </a:rPr>
              <a:t>ま</a:t>
            </a:r>
            <a:r>
              <a:rPr lang="ja-JP" altLang="en-US" sz="2400" dirty="0" smtClean="0">
                <a:latin typeface="+mn-ea"/>
              </a:rPr>
              <a:t>しょ</a:t>
            </a:r>
            <a:r>
              <a:rPr lang="ja-JP" altLang="en-US" sz="2400" dirty="0">
                <a:latin typeface="+mn-ea"/>
              </a:rPr>
              <a:t>う</a:t>
            </a:r>
            <a:r>
              <a:rPr kumimoji="1" lang="ja-JP" altLang="en-US" sz="2400" dirty="0" smtClean="0">
                <a:latin typeface="+mn-ea"/>
              </a:rPr>
              <a:t>などで、風景を変える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6275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kumimoji="1"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たとえばこんなこと</a:t>
            </a:r>
            <a:endParaRPr kumimoji="1" lang="ja-JP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00" y="1600200"/>
            <a:ext cx="8136000" cy="4525963"/>
          </a:xfrm>
        </p:spPr>
        <p:txBody>
          <a:bodyPr/>
          <a:lstStyle/>
          <a:p>
            <a:pPr marL="180000" indent="0">
              <a:buNone/>
            </a:pPr>
            <a:r>
              <a:rPr kumimoji="1" lang="ja-JP" altLang="en-US" dirty="0" smtClean="0"/>
              <a:t>「郵便局に行く？」と上司に聞かれ、</a:t>
            </a:r>
            <a:endParaRPr kumimoji="1" lang="en-US" altLang="ja-JP" dirty="0" smtClean="0"/>
          </a:p>
          <a:p>
            <a:pPr marL="180000" indent="0">
              <a:spcBef>
                <a:spcPts val="1800"/>
              </a:spcBef>
              <a:buNone/>
            </a:pPr>
            <a:r>
              <a:rPr lang="ja-JP" altLang="en-US" dirty="0" smtClean="0"/>
              <a:t>（ついでに頼みたい書類があるんだけど・・・</a:t>
            </a:r>
            <a:endParaRPr lang="en-US" altLang="ja-JP" dirty="0" smtClean="0"/>
          </a:p>
          <a:p>
            <a:pPr marL="180000" indent="0">
              <a:spcBef>
                <a:spcPts val="0"/>
              </a:spcBef>
              <a:spcAft>
                <a:spcPts val="1800"/>
              </a:spcAft>
              <a:buNone/>
            </a:pPr>
            <a:r>
              <a:rPr kumimoji="1" lang="ja-JP" altLang="en-US" dirty="0" smtClean="0"/>
              <a:t>  という裏の感情が読めず）</a:t>
            </a:r>
            <a:endParaRPr kumimoji="1" lang="en-US" altLang="ja-JP" dirty="0" smtClean="0"/>
          </a:p>
          <a:p>
            <a:pPr marL="180000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「行きません！」</a:t>
            </a:r>
            <a:r>
              <a:rPr lang="ja-JP" altLang="en-US" dirty="0" smtClean="0"/>
              <a:t>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きっぱりと回答して、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反感をかってしまう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35401"/>
            <a:ext cx="2110743" cy="26058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07" y="3079162"/>
            <a:ext cx="1152128" cy="18810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6424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kumimoji="1" lang="ja-JP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たとえばこんなこと</a:t>
            </a:r>
            <a:endParaRPr kumimoji="1" lang="ja-JP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136000" cy="4756150"/>
          </a:xfrm>
        </p:spPr>
        <p:txBody>
          <a:bodyPr>
            <a:normAutofit/>
          </a:bodyPr>
          <a:lstStyle/>
          <a:p>
            <a:pPr marL="360000"/>
            <a:r>
              <a:rPr kumimoji="1" lang="ja-JP" altLang="en-US" dirty="0" smtClean="0"/>
              <a:t>「 ちょっと 」 「 適当に 」 「 その辺で 」 などの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間合いを図る表現は苦手</a:t>
            </a:r>
            <a:endParaRPr kumimoji="1" lang="en-US" altLang="ja-JP" dirty="0" smtClean="0"/>
          </a:p>
          <a:p>
            <a:pPr marL="360000" indent="0">
              <a:spcBef>
                <a:spcPts val="1200"/>
              </a:spcBef>
              <a:buNone/>
            </a:pPr>
            <a:r>
              <a:rPr lang="ja-JP" altLang="en-US" sz="2800" dirty="0">
                <a:solidFill>
                  <a:srgbClr val="0070C0"/>
                </a:solidFill>
              </a:rPr>
              <a:t>⇒具体的に伝える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marL="360000" indent="0">
              <a:spcBef>
                <a:spcPts val="600"/>
              </a:spcBef>
              <a:buNone/>
            </a:pPr>
            <a:r>
              <a:rPr kumimoji="1" lang="ja-JP" altLang="en-US" sz="2800" dirty="0" smtClean="0">
                <a:solidFill>
                  <a:srgbClr val="C00000"/>
                </a:solidFill>
              </a:rPr>
              <a:t>   「あと何分」「あと何センチ」「あと何回」など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  <a:p>
            <a:pPr marL="360000">
              <a:spcBef>
                <a:spcPts val="2400"/>
              </a:spcBef>
            </a:pPr>
            <a:r>
              <a:rPr lang="ja-JP" altLang="en-US" dirty="0" smtClean="0"/>
              <a:t>「 自分で考えてもらう 」 では出てこない</a:t>
            </a:r>
            <a:endParaRPr lang="en-US" altLang="ja-JP" dirty="0" smtClean="0"/>
          </a:p>
          <a:p>
            <a:pPr marL="360000" indent="0">
              <a:spcBef>
                <a:spcPts val="1200"/>
              </a:spcBef>
              <a:buNone/>
            </a:pPr>
            <a:r>
              <a:rPr kumimoji="1" lang="ja-JP" altLang="en-US" sz="2800" dirty="0" smtClean="0">
                <a:solidFill>
                  <a:srgbClr val="0070C0"/>
                </a:solidFill>
              </a:rPr>
              <a:t>⇒具体的に提示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  <a:p>
            <a:pPr marL="360000" indent="0">
              <a:spcBef>
                <a:spcPts val="600"/>
              </a:spcBef>
              <a:buNone/>
            </a:pPr>
            <a:r>
              <a:rPr lang="ja-JP" altLang="en-US" sz="2800" dirty="0" smtClean="0">
                <a:solidFill>
                  <a:srgbClr val="C00000"/>
                </a:solidFill>
              </a:rPr>
              <a:t>   「こんな風に言ってください」</a:t>
            </a:r>
            <a:r>
              <a:rPr lang="en-US" altLang="ja-JP" sz="2800" dirty="0" smtClean="0">
                <a:solidFill>
                  <a:srgbClr val="C00000"/>
                </a:solidFill>
              </a:rPr>
              <a:t/>
            </a:r>
            <a:br>
              <a:rPr lang="en-US" altLang="ja-JP" sz="2800" dirty="0" smtClean="0">
                <a:solidFill>
                  <a:srgbClr val="C00000"/>
                </a:solidFill>
              </a:rPr>
            </a:br>
            <a:r>
              <a:rPr lang="en-US" altLang="ja-JP" sz="2800" dirty="0" smtClean="0">
                <a:solidFill>
                  <a:srgbClr val="C00000"/>
                </a:solidFill>
              </a:rPr>
              <a:t>   </a:t>
            </a:r>
            <a:r>
              <a:rPr lang="ja-JP" altLang="en-US" sz="2800" dirty="0" smtClean="0">
                <a:solidFill>
                  <a:srgbClr val="C00000"/>
                </a:solidFill>
              </a:rPr>
              <a:t>「こんな風にやってください」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324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>
            <a:normAutofit/>
          </a:bodyPr>
          <a:lstStyle/>
          <a:p>
            <a:pPr algn="l"/>
            <a:r>
              <a:rPr lang="ja-JP" altLang="en-US" dirty="0" smtClean="0">
                <a:latin typeface="ＭＳ Ｐゴシック" panose="020B0600070205080204" pitchFamily="50" charset="-128"/>
              </a:rPr>
              <a:t>（２）</a:t>
            </a:r>
            <a:r>
              <a:rPr kumimoji="1" lang="ja-JP" altLang="en-US" dirty="0" smtClean="0"/>
              <a:t>発達障害を抱える人への支援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00000"/>
            <a:ext cx="8136000" cy="4525963"/>
          </a:xfrm>
        </p:spPr>
        <p:txBody>
          <a:bodyPr>
            <a:normAutofit fontScale="92500" lnSpcReduction="10000"/>
          </a:bodyPr>
          <a:lstStyle/>
          <a:p>
            <a:pPr marL="360000"/>
            <a:r>
              <a:rPr kumimoji="1" lang="ja-JP" altLang="en-US" dirty="0" smtClean="0">
                <a:solidFill>
                  <a:srgbClr val="0070C0"/>
                </a:solidFill>
              </a:rPr>
              <a:t>「何でこんなことが出来ないの？」</a:t>
            </a:r>
            <a:r>
              <a:rPr kumimoji="1" lang="en-US" altLang="ja-JP" dirty="0" smtClean="0">
                <a:solidFill>
                  <a:srgbClr val="0070C0"/>
                </a:solidFill>
              </a:rPr>
              <a:t/>
            </a:r>
            <a:br>
              <a:rPr kumimoji="1" lang="en-US" altLang="ja-JP" dirty="0" smtClean="0">
                <a:solidFill>
                  <a:srgbClr val="0070C0"/>
                </a:solidFill>
              </a:rPr>
            </a:br>
            <a:r>
              <a:rPr kumimoji="1" lang="ja-JP" altLang="en-US" dirty="0" smtClean="0"/>
              <a:t>と言われ続ける</a:t>
            </a:r>
            <a:endParaRPr kumimoji="1" lang="en-US" altLang="ja-JP" dirty="0" smtClean="0"/>
          </a:p>
          <a:p>
            <a:pPr marL="360000" indent="0">
              <a:buNone/>
            </a:pPr>
            <a:r>
              <a:rPr lang="ja-JP" altLang="en-US" dirty="0" smtClean="0"/>
              <a:t>⇒どうしたらうまくいくかは、誰</a:t>
            </a:r>
            <a:r>
              <a:rPr lang="ja-JP" altLang="en-US" dirty="0"/>
              <a:t>も教えて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ja-JP" altLang="en-US" dirty="0" smtClean="0"/>
              <a:t>くれない、</a:t>
            </a:r>
            <a:r>
              <a:rPr kumimoji="1" lang="ja-JP" altLang="en-US" dirty="0" smtClean="0"/>
              <a:t>不安でいっぱいの人生</a:t>
            </a:r>
            <a:endParaRPr kumimoji="1" lang="en-US" altLang="ja-JP" dirty="0" smtClean="0"/>
          </a:p>
          <a:p>
            <a:pPr marL="360000">
              <a:spcBef>
                <a:spcPts val="2400"/>
              </a:spcBef>
            </a:pPr>
            <a:r>
              <a:rPr lang="ja-JP" altLang="en-US" dirty="0" smtClean="0">
                <a:solidFill>
                  <a:srgbClr val="0070C0"/>
                </a:solidFill>
              </a:rPr>
              <a:t>「わからない」 </a:t>
            </a:r>
            <a:r>
              <a:rPr lang="ja-JP" altLang="en-US" dirty="0" smtClean="0"/>
              <a:t>ことをごまかすために必死</a:t>
            </a:r>
            <a:endParaRPr lang="en-US" altLang="ja-JP" dirty="0" smtClean="0"/>
          </a:p>
          <a:p>
            <a:pPr marL="360000">
              <a:spcBef>
                <a:spcPts val="2400"/>
              </a:spcBef>
            </a:pPr>
            <a:r>
              <a:rPr kumimoji="1" lang="ja-JP" altLang="en-US" dirty="0" smtClean="0">
                <a:solidFill>
                  <a:srgbClr val="0070C0"/>
                </a:solidFill>
              </a:rPr>
              <a:t>「ばかにされないように」 </a:t>
            </a:r>
            <a:r>
              <a:rPr kumimoji="1" lang="ja-JP" altLang="en-US" dirty="0" smtClean="0"/>
              <a:t>攻撃的になる</a:t>
            </a:r>
            <a:endParaRPr kumimoji="1" lang="en-US" altLang="ja-JP" dirty="0" smtClean="0"/>
          </a:p>
          <a:p>
            <a:pPr marL="360000">
              <a:spcBef>
                <a:spcPts val="2400"/>
              </a:spcBef>
            </a:pPr>
            <a:r>
              <a:rPr lang="ja-JP" altLang="en-US" dirty="0" smtClean="0">
                <a:solidFill>
                  <a:srgbClr val="0070C0"/>
                </a:solidFill>
              </a:rPr>
              <a:t>「やってもできないからもうやらない」</a:t>
            </a:r>
            <a:r>
              <a:rPr lang="en-US" altLang="ja-JP" dirty="0" smtClean="0">
                <a:solidFill>
                  <a:srgbClr val="0070C0"/>
                </a:solidFill>
              </a:rPr>
              <a:t/>
            </a:r>
            <a:br>
              <a:rPr lang="en-US" altLang="ja-JP" dirty="0" smtClean="0">
                <a:solidFill>
                  <a:srgbClr val="0070C0"/>
                </a:solidFill>
              </a:rPr>
            </a:br>
            <a:r>
              <a:rPr lang="ja-JP" altLang="en-US" dirty="0" smtClean="0"/>
              <a:t>と捨て鉢になる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45" y="1412776"/>
            <a:ext cx="1827225" cy="202507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5833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lang="ja-JP" altLang="en-US" dirty="0" smtClean="0">
                <a:latin typeface="ＭＳ Ｐゴシック" panose="020B0600070205080204" pitchFamily="50" charset="-128"/>
              </a:rPr>
              <a:t>（２）</a:t>
            </a:r>
            <a:r>
              <a:rPr lang="ja-JP" altLang="en-US" dirty="0" smtClean="0"/>
              <a:t>発達障害を抱える人への支援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00" y="1620000"/>
            <a:ext cx="8136000" cy="5179714"/>
          </a:xfrm>
        </p:spPr>
        <p:txBody>
          <a:bodyPr rtlCol="0">
            <a:normAutofit/>
          </a:bodyPr>
          <a:lstStyle/>
          <a:p>
            <a:pPr marL="360000">
              <a:buFont typeface="Wingdings" panose="05000000000000000000" pitchFamily="2" charset="2"/>
              <a:buChar char="u"/>
              <a:defRPr/>
            </a:pPr>
            <a:r>
              <a:rPr lang="ja-JP" altLang="en-US" sz="2800" dirty="0" smtClean="0"/>
              <a:t>できない</a:t>
            </a:r>
            <a:r>
              <a:rPr lang="ja-JP" altLang="en-US" sz="2800" dirty="0"/>
              <a:t>ことに取り組むのでは</a:t>
            </a:r>
            <a:r>
              <a:rPr lang="ja-JP" altLang="en-US" sz="2800" dirty="0" smtClean="0"/>
              <a:t>なく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>
                <a:solidFill>
                  <a:srgbClr val="C00000"/>
                </a:solidFill>
              </a:rPr>
              <a:t>健康</a:t>
            </a:r>
            <a:r>
              <a:rPr lang="ja-JP" altLang="en-US" sz="2800" dirty="0">
                <a:solidFill>
                  <a:srgbClr val="C00000"/>
                </a:solidFill>
              </a:rPr>
              <a:t>な部分</a:t>
            </a:r>
            <a:r>
              <a:rPr lang="ja-JP" altLang="en-US" sz="2800" dirty="0" smtClean="0">
                <a:solidFill>
                  <a:srgbClr val="C00000"/>
                </a:solidFill>
              </a:rPr>
              <a:t>を評価して伸ばそう </a:t>
            </a:r>
            <a:r>
              <a:rPr lang="en-US" altLang="ja-JP" sz="2800" dirty="0" smtClean="0">
                <a:solidFill>
                  <a:srgbClr val="C00000"/>
                </a:solidFill>
                <a:latin typeface="+mn-ea"/>
              </a:rPr>
              <a:t>!</a:t>
            </a:r>
          </a:p>
          <a:p>
            <a:pPr marL="360000" indent="0">
              <a:spcBef>
                <a:spcPts val="1200"/>
              </a:spcBef>
              <a:buNone/>
              <a:defRPr/>
            </a:pPr>
            <a:r>
              <a:rPr lang="ja-JP" altLang="en-US" sz="2800" dirty="0" smtClean="0"/>
              <a:t>→</a:t>
            </a:r>
            <a:r>
              <a:rPr lang="ja-JP" altLang="en-US" sz="2800" dirty="0"/>
              <a:t>見方が</a:t>
            </a:r>
            <a:r>
              <a:rPr lang="ja-JP" altLang="en-US" sz="2800" dirty="0" smtClean="0"/>
              <a:t>変われば評価</a:t>
            </a:r>
            <a:r>
              <a:rPr lang="ja-JP" altLang="en-US" sz="2800" dirty="0"/>
              <a:t>も</a:t>
            </a:r>
            <a:r>
              <a:rPr lang="ja-JP" altLang="en-US" sz="2800" dirty="0" smtClean="0"/>
              <a:t>変わる</a:t>
            </a:r>
            <a:endParaRPr lang="en-US" altLang="ja-JP" sz="2800" dirty="0" smtClean="0"/>
          </a:p>
          <a:p>
            <a:pPr marL="360000">
              <a:spcBef>
                <a:spcPts val="3600"/>
              </a:spcBef>
              <a:buFont typeface="Wingdings" panose="05000000000000000000" pitchFamily="2" charset="2"/>
              <a:buChar char="u"/>
              <a:defRPr/>
            </a:pPr>
            <a:r>
              <a:rPr lang="ja-JP" altLang="en-US" sz="2800" dirty="0" smtClean="0"/>
              <a:t>できない</a:t>
            </a:r>
            <a:r>
              <a:rPr lang="ja-JP" altLang="en-US" sz="2800" dirty="0"/>
              <a:t>ところ、悪いところ・・・より</a:t>
            </a:r>
            <a:r>
              <a:rPr lang="ja-JP" altLang="en-US" sz="2800" dirty="0" smtClean="0"/>
              <a:t>も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>
                <a:solidFill>
                  <a:srgbClr val="C00000"/>
                </a:solidFill>
              </a:rPr>
              <a:t>たくさん</a:t>
            </a:r>
            <a:r>
              <a:rPr lang="ja-JP" altLang="en-US" sz="2800" dirty="0">
                <a:solidFill>
                  <a:srgbClr val="C00000"/>
                </a:solidFill>
              </a:rPr>
              <a:t>の「よいところ」がみえてますか？</a:t>
            </a:r>
            <a:endParaRPr lang="en-US" altLang="ja-JP" sz="2800" dirty="0">
              <a:solidFill>
                <a:srgbClr val="C00000"/>
              </a:solidFill>
            </a:endParaRPr>
          </a:p>
          <a:p>
            <a:pPr marL="360000" indent="0">
              <a:spcBef>
                <a:spcPts val="1200"/>
              </a:spcBef>
              <a:buNone/>
              <a:defRPr/>
            </a:pPr>
            <a:r>
              <a:rPr lang="ja-JP" altLang="en-US" sz="2800" dirty="0" smtClean="0"/>
              <a:t>→</a:t>
            </a:r>
            <a:r>
              <a:rPr lang="ja-JP" altLang="en-US" sz="2800" dirty="0"/>
              <a:t>その人なり</a:t>
            </a:r>
            <a:r>
              <a:rPr lang="ja-JP" altLang="en-US" sz="2800" dirty="0" smtClean="0"/>
              <a:t>に、頑張ったり</a:t>
            </a:r>
            <a:r>
              <a:rPr lang="ja-JP" altLang="en-US" sz="2800" dirty="0"/>
              <a:t>我慢したりして</a:t>
            </a:r>
            <a:r>
              <a:rPr lang="ja-JP" altLang="en-US" sz="2800" dirty="0" smtClean="0"/>
              <a:t>いる</a:t>
            </a:r>
            <a:endParaRPr lang="en-US" altLang="ja-JP" sz="2800" dirty="0" smtClean="0"/>
          </a:p>
          <a:p>
            <a:pPr marL="360000" indent="0">
              <a:spcBef>
                <a:spcPts val="0"/>
              </a:spcBef>
              <a:buNone/>
              <a:defRPr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 ところを、見逃さない</a:t>
            </a:r>
            <a:endParaRPr lang="en-US" altLang="ja-JP" sz="2800" dirty="0"/>
          </a:p>
          <a:p>
            <a:pPr marL="360000" indent="0">
              <a:spcBef>
                <a:spcPts val="1200"/>
              </a:spcBef>
              <a:buNone/>
              <a:defRPr/>
            </a:pPr>
            <a:r>
              <a:rPr lang="ja-JP" altLang="en-US" sz="2800" dirty="0" smtClean="0"/>
              <a:t>→</a:t>
            </a:r>
            <a:r>
              <a:rPr lang="ja-JP" altLang="en-US" sz="2800" dirty="0"/>
              <a:t>少しずつでも前進していることに気づく</a:t>
            </a:r>
            <a:r>
              <a:rPr lang="ja-JP" altLang="en-US" sz="2800" dirty="0" smtClean="0"/>
              <a:t>、</a:t>
            </a:r>
            <a:endParaRPr lang="en-US" altLang="ja-JP" sz="2800" dirty="0"/>
          </a:p>
          <a:p>
            <a:pPr marL="360000" indent="0">
              <a:spcBef>
                <a:spcPts val="0"/>
              </a:spcBef>
              <a:buNone/>
              <a:defRPr/>
            </a:pPr>
            <a:r>
              <a:rPr lang="en-US" altLang="ja-JP" sz="2800" dirty="0" smtClean="0"/>
              <a:t>    </a:t>
            </a:r>
            <a:r>
              <a:rPr lang="ja-JP" altLang="en-US" sz="2800" dirty="0" smtClean="0"/>
              <a:t>気づかせる</a:t>
            </a:r>
            <a:endParaRPr lang="ja-JP" altLang="en-US" sz="2800" dirty="0"/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14A40A-3996-418E-A766-17573C02A574}" type="slidenum">
              <a:rPr lang="ja-JP" altLang="en-US" sz="2400" smtClean="0"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2400" dirty="0" smtClean="0">
              <a:latin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32" y="1524750"/>
            <a:ext cx="2216468" cy="24765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27342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lang="ja-JP" altLang="en-US" dirty="0" smtClean="0">
                <a:latin typeface="ＭＳ Ｐゴシック" panose="020B0600070205080204" pitchFamily="50" charset="-128"/>
              </a:rPr>
              <a:t>（２）</a:t>
            </a:r>
            <a:r>
              <a:rPr lang="ja-JP" altLang="en-US" dirty="0" smtClean="0"/>
              <a:t>発達障害を抱える人への支援</a:t>
            </a:r>
          </a:p>
        </p:txBody>
      </p:sp>
      <p:sp>
        <p:nvSpPr>
          <p:cNvPr id="5632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0000" eaLnBrk="1" hangingPunct="1"/>
            <a:r>
              <a:rPr lang="ja-JP" altLang="en-US" dirty="0" smtClean="0">
                <a:latin typeface="+mn-ea"/>
              </a:rPr>
              <a:t>診断をつけることより対応を考えよう</a:t>
            </a:r>
            <a:endParaRPr lang="en-US" altLang="ja-JP" dirty="0" smtClean="0">
              <a:latin typeface="+mn-ea"/>
            </a:endParaRPr>
          </a:p>
          <a:p>
            <a:pPr marL="540000" eaLnBrk="1" hangingPunct="1">
              <a:spcBef>
                <a:spcPts val="3600"/>
              </a:spcBef>
            </a:pPr>
            <a:r>
              <a:rPr lang="ja-JP" altLang="en-US" dirty="0">
                <a:latin typeface="+mn-ea"/>
              </a:rPr>
              <a:t>本人</a:t>
            </a:r>
            <a:r>
              <a:rPr lang="ja-JP" altLang="en-US" dirty="0" smtClean="0">
                <a:latin typeface="+mn-ea"/>
              </a:rPr>
              <a:t>の得意なこと、苦手なことを理解する</a:t>
            </a:r>
            <a:endParaRPr lang="en-US" altLang="ja-JP" dirty="0" smtClean="0">
              <a:latin typeface="+mn-ea"/>
            </a:endParaRPr>
          </a:p>
          <a:p>
            <a:pPr marL="540000" indent="0" eaLnBrk="1" hangingPunct="1">
              <a:spcBef>
                <a:spcPts val="1800"/>
              </a:spcBef>
              <a:buNone/>
            </a:pPr>
            <a:r>
              <a:rPr lang="ja-JP" altLang="en-US" dirty="0" smtClean="0">
                <a:latin typeface="+mn-ea"/>
              </a:rPr>
              <a:t>⇒生活の</a:t>
            </a:r>
            <a:r>
              <a:rPr lang="ja-JP" altLang="en-US" dirty="0" smtClean="0">
                <a:solidFill>
                  <a:srgbClr val="C00000"/>
                </a:solidFill>
                <a:latin typeface="+mn-ea"/>
              </a:rPr>
              <a:t>「ちょっとした工夫」</a:t>
            </a:r>
            <a:r>
              <a:rPr lang="ja-JP" altLang="en-US" dirty="0" smtClean="0">
                <a:latin typeface="+mn-ea"/>
              </a:rPr>
              <a:t>を</a:t>
            </a:r>
            <a:endParaRPr lang="en-US" altLang="ja-JP" dirty="0" smtClean="0">
              <a:latin typeface="+mn-ea"/>
            </a:endParaRPr>
          </a:p>
          <a:p>
            <a:pPr marL="540000" indent="0" eaLnBrk="1" hangingPunct="1">
              <a:buNone/>
            </a:pPr>
            <a:r>
              <a:rPr lang="ja-JP" altLang="en-US" dirty="0" smtClean="0">
                <a:latin typeface="+mn-ea"/>
              </a:rPr>
              <a:t>    一緒に探していきましょう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5632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C4335A-2BAA-4B05-A10A-2D332CF0991B}" type="slidenum">
              <a:rPr lang="ja-JP" altLang="en-US" sz="2400" smtClean="0"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2400" dirty="0" smtClean="0">
              <a:latin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65" y="3295585"/>
            <a:ext cx="2459635" cy="29456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4741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2</a:t>
            </a:fld>
            <a:endParaRPr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800000" y="2700000"/>
            <a:ext cx="4356000" cy="79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 smtClean="0">
                <a:latin typeface="+mj-ea"/>
              </a:rPr>
              <a:t>１　発達障害とは</a:t>
            </a:r>
            <a:endParaRPr lang="ja-JP" altLang="en-US" sz="44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7175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lang="ja-JP" altLang="en-US" dirty="0" smtClean="0">
                <a:latin typeface="ＭＳ Ｐゴシック" panose="020B0600070205080204" pitchFamily="50" charset="-128"/>
              </a:rPr>
              <a:t>（２）</a:t>
            </a:r>
            <a:r>
              <a:rPr lang="ja-JP" altLang="en-US" dirty="0" smtClean="0"/>
              <a:t>発達障害を抱える人への支援</a:t>
            </a:r>
          </a:p>
        </p:txBody>
      </p:sp>
      <p:sp>
        <p:nvSpPr>
          <p:cNvPr id="5837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1600200"/>
            <a:ext cx="8136000" cy="4525963"/>
          </a:xfrm>
        </p:spPr>
        <p:txBody>
          <a:bodyPr/>
          <a:lstStyle/>
          <a:p>
            <a:pPr marL="540000" eaLnBrk="1" hangingPunct="1"/>
            <a:r>
              <a:rPr lang="ja-JP" altLang="en-US" dirty="0" smtClean="0"/>
              <a:t>うまくいかなくて傷つき、困っているのは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その人自身です</a:t>
            </a:r>
            <a:endParaRPr lang="en-US" altLang="ja-JP" dirty="0" smtClean="0"/>
          </a:p>
          <a:p>
            <a:pPr marL="540000" indent="0">
              <a:buNone/>
            </a:pPr>
            <a:r>
              <a:rPr lang="ja-JP" altLang="en-US" dirty="0">
                <a:solidFill>
                  <a:srgbClr val="0070C0"/>
                </a:solidFill>
                <a:latin typeface="+mn-ea"/>
              </a:rPr>
              <a:t>⇒ </a:t>
            </a:r>
            <a:r>
              <a:rPr lang="ja-JP" altLang="en-US" dirty="0" smtClean="0">
                <a:solidFill>
                  <a:srgbClr val="0070C0"/>
                </a:solidFill>
              </a:rPr>
              <a:t>「 困った人 」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pPr marL="54000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ja-JP" altLang="en-US" dirty="0" smtClean="0"/>
              <a:t>実は、</a:t>
            </a:r>
            <a:r>
              <a:rPr lang="ja-JP" altLang="en-US" dirty="0" smtClean="0">
                <a:solidFill>
                  <a:srgbClr val="C00000"/>
                </a:solidFill>
              </a:rPr>
              <a:t>「 困っている人 」 </a:t>
            </a:r>
            <a:r>
              <a:rPr lang="ja-JP" altLang="en-US" dirty="0" smtClean="0"/>
              <a:t>です</a:t>
            </a:r>
            <a:endParaRPr lang="en-US" altLang="ja-JP" dirty="0" smtClean="0"/>
          </a:p>
          <a:p>
            <a:pPr marL="540000" eaLnBrk="1" hangingPunct="1">
              <a:spcBef>
                <a:spcPts val="3000"/>
              </a:spcBef>
            </a:pPr>
            <a:r>
              <a:rPr lang="ja-JP" altLang="en-US" dirty="0" smtClean="0"/>
              <a:t>「 私 」 以外の人が改善できる可能性も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常に考えましょう</a:t>
            </a:r>
            <a:endParaRPr lang="en-US" altLang="ja-JP" dirty="0" smtClean="0"/>
          </a:p>
          <a:p>
            <a:pPr marL="540000" indent="0" eaLnBrk="1" hangingPunct="1">
              <a:buFont typeface="Arial" panose="020B0604020202020204" pitchFamily="34" charset="0"/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</p:txBody>
      </p:sp>
      <p:sp>
        <p:nvSpPr>
          <p:cNvPr id="5837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ED3F1-A5A4-44E6-92D2-AF65C2E312BB}" type="slidenum">
              <a:rPr lang="ja-JP" altLang="en-US" sz="2400" smtClean="0"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ja-JP" sz="2400" dirty="0" smtClean="0">
              <a:latin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62687"/>
            <a:ext cx="1559626" cy="185698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78" y="4791375"/>
            <a:ext cx="2280285" cy="159619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5657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771003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（１）発達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障害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213" y="824836"/>
            <a:ext cx="85709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626957" y="6337935"/>
            <a:ext cx="2133600" cy="365125"/>
          </a:xfrm>
        </p:spPr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16470" y="1620000"/>
            <a:ext cx="8229600" cy="5028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0"/>
            <a:r>
              <a:rPr lang="ja-JP" altLang="en-US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生まれつきの「脳の機能障害」</a:t>
            </a:r>
            <a:endParaRPr lang="en-US" altLang="ja-JP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 indent="0">
              <a:lnSpc>
                <a:spcPct val="12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▷右利き、左利きがあるようにその人の個性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 indent="0">
              <a:lnSpc>
                <a:spcPct val="12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▷特徴的な思考パターンがあるのだが、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 indent="0">
              <a:lnSpc>
                <a:spcPct val="12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少数派だから、わかってもらいにくい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 indent="0">
              <a:buNone/>
            </a:pP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/>
            <a:r>
              <a:rPr lang="ja-JP" altLang="en-US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「脳の機能」の特徴によって、いくつかの診断名が</a:t>
            </a:r>
            <a:r>
              <a:rPr lang="en-US" altLang="ja-JP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</a:t>
            </a:r>
            <a:endParaRPr lang="en-US" altLang="ja-JP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 indent="0">
              <a:lnSpc>
                <a:spcPct val="12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▷自閉症スペクトラム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 indent="0">
              <a:lnSpc>
                <a:spcPct val="12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▷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ADHD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（注意欠如・多動性障害）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 indent="0">
              <a:lnSpc>
                <a:spcPct val="120000"/>
              </a:lnSpc>
              <a:buNone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▷学習障害　　　　　　　　　　　　　　　　など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/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12000"/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9360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>
            <a:normAutofit/>
          </a:bodyPr>
          <a:lstStyle/>
          <a:p>
            <a:pPr algn="l"/>
            <a:r>
              <a:rPr lang="ja-JP" altLang="en-US" dirty="0">
                <a:latin typeface="ＭＳ Ｐゴシック" panose="020B0600070205080204" pitchFamily="50" charset="-128"/>
              </a:rPr>
              <a:t>（１）発達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障害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00000"/>
            <a:ext cx="8136000" cy="4525963"/>
          </a:xfrm>
        </p:spPr>
        <p:txBody>
          <a:bodyPr>
            <a:normAutofit/>
          </a:bodyPr>
          <a:lstStyle/>
          <a:p>
            <a:pPr marL="741600"/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しつけや育て方の問題ではない</a:t>
            </a:r>
            <a:endParaRPr lang="en-US" altLang="ja-JP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41600">
              <a:spcBef>
                <a:spcPts val="1200"/>
              </a:spcBef>
            </a:pP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本人が怠けているわけではなく、</a:t>
            </a:r>
            <a:r>
              <a:rPr lang="en-US" altLang="ja-JP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わがままなわけでもない</a:t>
            </a:r>
            <a:endParaRPr lang="en-US" altLang="ja-JP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41600"/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41600" indent="0">
              <a:buNone/>
            </a:pPr>
            <a:r>
              <a:rPr lang="ja-JP" alt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　援助者の理解によって、</a:t>
            </a:r>
            <a:r>
              <a:rPr lang="en-US" altLang="ja-JP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　援助しやすくなる</a:t>
            </a:r>
            <a:endParaRPr lang="en-US" altLang="ja-JP" sz="36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41600" indent="0">
              <a:buNone/>
            </a:pP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741600" indent="0">
              <a:buNone/>
            </a:pP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6357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>
            <a:normAutofit/>
          </a:bodyPr>
          <a:lstStyle/>
          <a:p>
            <a:pPr algn="l"/>
            <a:r>
              <a:rPr lang="ja-JP" altLang="en-US" dirty="0">
                <a:latin typeface="ＭＳ Ｐゴシック" panose="020B0600070205080204" pitchFamily="50" charset="-128"/>
              </a:rPr>
              <a:t>（１）</a:t>
            </a:r>
            <a:r>
              <a:rPr kumimoji="1" lang="ja-JP" altLang="en-US" dirty="0" smtClean="0"/>
              <a:t>発達障害とは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0000"/>
            <a:ext cx="8136000" cy="4925144"/>
          </a:xfrm>
        </p:spPr>
        <p:txBody>
          <a:bodyPr>
            <a:normAutofit fontScale="47500" lnSpcReduction="20000"/>
          </a:bodyPr>
          <a:lstStyle/>
          <a:p>
            <a:pPr marL="180000" indent="0">
              <a:buNone/>
            </a:pPr>
            <a:r>
              <a:rPr kumimoji="1" lang="ja-JP" altLang="en-US" sz="7600" dirty="0" smtClean="0">
                <a:solidFill>
                  <a:srgbClr val="0070C0"/>
                </a:solidFill>
              </a:rPr>
              <a:t>◆まだ新しい概念</a:t>
            </a:r>
            <a:endParaRPr kumimoji="1" lang="en-US" altLang="ja-JP" sz="7600" dirty="0" smtClean="0">
              <a:solidFill>
                <a:srgbClr val="0070C0"/>
              </a:solidFill>
            </a:endParaRPr>
          </a:p>
          <a:p>
            <a:pPr marL="360000" indent="0">
              <a:lnSpc>
                <a:spcPts val="2800"/>
              </a:lnSpc>
              <a:spcBef>
                <a:spcPts val="30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sz="5500" dirty="0" smtClean="0"/>
              <a:t>→かつては、薬物の効果が低いと思われ、「統合失</a:t>
            </a:r>
            <a:endParaRPr lang="en-US" altLang="ja-JP" sz="5500" dirty="0" smtClean="0"/>
          </a:p>
          <a:p>
            <a:pPr marL="360000" indent="0">
              <a:lnSpc>
                <a:spcPts val="2800"/>
              </a:lnSpc>
              <a:buNone/>
            </a:pPr>
            <a:r>
              <a:rPr lang="ja-JP" altLang="en-US" sz="5500" dirty="0"/>
              <a:t>　</a:t>
            </a:r>
            <a:r>
              <a:rPr lang="ja-JP" altLang="en-US" sz="5500" dirty="0" smtClean="0"/>
              <a:t>　　調症」と診断されて長期入院等をしてきた人もいる</a:t>
            </a:r>
            <a:endParaRPr lang="en-US" altLang="ja-JP" sz="5500" dirty="0" smtClean="0"/>
          </a:p>
          <a:p>
            <a:pPr marL="360000" indent="0">
              <a:lnSpc>
                <a:spcPts val="2800"/>
              </a:lnSpc>
              <a:buNone/>
            </a:pPr>
            <a:r>
              <a:rPr lang="ja-JP" altLang="en-US" sz="5500" dirty="0"/>
              <a:t>　</a:t>
            </a:r>
            <a:r>
              <a:rPr lang="ja-JP" altLang="en-US" sz="5500" dirty="0" smtClean="0"/>
              <a:t>　</a:t>
            </a:r>
            <a:endParaRPr lang="en-US" altLang="ja-JP" sz="5500" dirty="0" smtClean="0"/>
          </a:p>
          <a:p>
            <a:pPr marL="360000" indent="0">
              <a:lnSpc>
                <a:spcPts val="2800"/>
              </a:lnSpc>
              <a:buNone/>
            </a:pPr>
            <a:r>
              <a:rPr lang="ja-JP" altLang="en-US" sz="5500" dirty="0" smtClean="0"/>
              <a:t>　→「発達障害」とはわからずに生育したため、</a:t>
            </a:r>
            <a:endParaRPr lang="en-US" altLang="ja-JP" sz="5500" dirty="0" smtClean="0"/>
          </a:p>
          <a:p>
            <a:pPr marL="360000" indent="0">
              <a:lnSpc>
                <a:spcPts val="2800"/>
              </a:lnSpc>
              <a:buNone/>
            </a:pPr>
            <a:r>
              <a:rPr lang="ja-JP" altLang="en-US" sz="5500" dirty="0"/>
              <a:t>　</a:t>
            </a:r>
            <a:r>
              <a:rPr lang="ja-JP" altLang="en-US" sz="5500" dirty="0" smtClean="0"/>
              <a:t>　　二次障害として「うつ」「ひきこもり」「アルコール</a:t>
            </a:r>
            <a:endParaRPr lang="en-US" altLang="ja-JP" sz="5500" dirty="0" smtClean="0"/>
          </a:p>
          <a:p>
            <a:pPr marL="360000" indent="0">
              <a:lnSpc>
                <a:spcPts val="2800"/>
              </a:lnSpc>
              <a:buNone/>
            </a:pPr>
            <a:r>
              <a:rPr lang="ja-JP" altLang="en-US" sz="5500" dirty="0" smtClean="0"/>
              <a:t>　　</a:t>
            </a:r>
            <a:r>
              <a:rPr lang="ja-JP" altLang="en-US" sz="5500" dirty="0"/>
              <a:t>　依存</a:t>
            </a:r>
            <a:r>
              <a:rPr lang="ja-JP" altLang="en-US" sz="5500" dirty="0" smtClean="0"/>
              <a:t>」等になり援助が開始されることもある</a:t>
            </a:r>
            <a:endParaRPr lang="en-US" altLang="ja-JP" sz="5500" dirty="0" smtClean="0"/>
          </a:p>
          <a:p>
            <a:pPr marL="360000" indent="0">
              <a:lnSpc>
                <a:spcPts val="2800"/>
              </a:lnSpc>
              <a:buNone/>
            </a:pPr>
            <a:endParaRPr lang="en-US" altLang="ja-JP" sz="5500" dirty="0" smtClean="0"/>
          </a:p>
          <a:p>
            <a:pPr marL="360000" indent="0">
              <a:lnSpc>
                <a:spcPts val="2800"/>
              </a:lnSpc>
              <a:buNone/>
            </a:pPr>
            <a:r>
              <a:rPr lang="ja-JP" altLang="en-US" sz="5500" dirty="0" smtClean="0">
                <a:solidFill>
                  <a:srgbClr val="C00000"/>
                </a:solidFill>
              </a:rPr>
              <a:t>周囲の理解が得られない「生きづらさ」の体験が重なり、人間不信を抱えていることが多い</a:t>
            </a:r>
            <a:endParaRPr lang="en-US" altLang="ja-JP" sz="55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2321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2494113" y="1967432"/>
            <a:ext cx="935037" cy="33115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67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lang="ja-JP" altLang="en-US" dirty="0" smtClean="0">
                <a:latin typeface="ＭＳ Ｐゴシック" panose="020B0600070205080204" pitchFamily="50" charset="-128"/>
              </a:rPr>
              <a:t>（２）</a:t>
            </a:r>
            <a:r>
              <a:rPr lang="ja-JP" altLang="en-US" dirty="0" smtClean="0"/>
              <a:t>自閉症スペクトラムとは</a:t>
            </a:r>
          </a:p>
        </p:txBody>
      </p:sp>
      <p:sp>
        <p:nvSpPr>
          <p:cNvPr id="1126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52279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dirty="0" smtClean="0"/>
              <a:t>　　　</a:t>
            </a:r>
            <a:endParaRPr lang="en-US" altLang="ja-JP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　　大　　　　　　　　　　　　　知的に重い人</a:t>
            </a:r>
            <a:endParaRPr lang="en-US" altLang="ja-JP" sz="20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　　　　　　　　　　　　　　　</a:t>
            </a:r>
            <a:r>
              <a:rPr lang="ja-JP" altLang="en-US" sz="2000" dirty="0" smtClean="0"/>
              <a:t>従来からの「自閉症」</a:t>
            </a:r>
            <a:endParaRPr lang="en-US" altLang="ja-JP" sz="24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　</a:t>
            </a:r>
            <a:endParaRPr lang="en-US" altLang="ja-JP" sz="24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</a:t>
            </a:r>
            <a:r>
              <a:rPr lang="ja-JP" altLang="en-US" sz="2000" dirty="0" smtClean="0"/>
              <a:t>困</a:t>
            </a:r>
            <a:endParaRPr lang="en-US" altLang="ja-JP" sz="20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</a:t>
            </a:r>
            <a:r>
              <a:rPr lang="ja-JP" altLang="en-US" sz="2000" dirty="0" smtClean="0"/>
              <a:t>難</a:t>
            </a:r>
          </a:p>
        </p:txBody>
      </p:sp>
      <p:sp>
        <p:nvSpPr>
          <p:cNvPr id="11269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07CAD0-7C40-4712-8E16-EB895D3382CC}" type="slidenum">
              <a:rPr lang="ja-JP" altLang="en-US" sz="2400" smtClean="0"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2400" dirty="0" smtClean="0">
              <a:latin typeface="ＭＳ Ｐゴシック" panose="020B0600070205080204" pitchFamily="50" charset="-128"/>
            </a:endParaRPr>
          </a:p>
        </p:txBody>
      </p:sp>
      <p:graphicFrame>
        <p:nvGraphicFramePr>
          <p:cNvPr id="3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786740"/>
              </p:ext>
            </p:extLst>
          </p:nvPr>
        </p:nvGraphicFramePr>
        <p:xfrm>
          <a:off x="1907704" y="1600989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直線矢印コネクタ 6"/>
          <p:cNvCxnSpPr/>
          <p:nvPr/>
        </p:nvCxnSpPr>
        <p:spPr>
          <a:xfrm flipV="1">
            <a:off x="1512000" y="2420888"/>
            <a:ext cx="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2494113" y="560891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強い　　　　　　　　　　　　　　　自閉度　　　　　　弱い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805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2282735" y="2637135"/>
            <a:ext cx="3527425" cy="22320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15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lang="ja-JP" altLang="en-US" dirty="0" smtClean="0">
                <a:latin typeface="ＭＳ Ｐゴシック" panose="020B0600070205080204" pitchFamily="50" charset="-128"/>
              </a:rPr>
              <a:t>（２）</a:t>
            </a:r>
            <a:r>
              <a:rPr lang="ja-JP" altLang="en-US" dirty="0" smtClean="0"/>
              <a:t>自閉症スペクトラムとは</a:t>
            </a:r>
          </a:p>
        </p:txBody>
      </p:sp>
      <p:sp>
        <p:nvSpPr>
          <p:cNvPr id="133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862" y="805036"/>
            <a:ext cx="727236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ja-JP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dirty="0" smtClean="0"/>
              <a:t>　　　</a:t>
            </a:r>
            <a:endParaRPr lang="en-US" altLang="ja-JP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　　大</a:t>
            </a:r>
            <a:endParaRPr lang="en-US" altLang="ja-JP" sz="20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　　　　　　　　　　　　　　　　　　　　</a:t>
            </a:r>
            <a:r>
              <a:rPr lang="ja-JP" altLang="en-US" sz="2000" dirty="0" smtClean="0"/>
              <a:t>アスペルガー症候群</a:t>
            </a: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　　　　　　　　　　　　　　　　　　　　　　　</a:t>
            </a:r>
            <a:r>
              <a:rPr lang="ja-JP" altLang="en-US" sz="2000" dirty="0" smtClean="0"/>
              <a:t>高機能自閉症</a:t>
            </a: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</a:t>
            </a:r>
            <a:r>
              <a:rPr lang="ja-JP" altLang="en-US" sz="2000" dirty="0" smtClean="0"/>
              <a:t>困</a:t>
            </a:r>
            <a:endParaRPr lang="en-US" altLang="ja-JP" sz="20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</a:t>
            </a:r>
            <a:r>
              <a:rPr lang="ja-JP" altLang="en-US" sz="2000" dirty="0" smtClean="0"/>
              <a:t>難</a:t>
            </a:r>
          </a:p>
        </p:txBody>
      </p:sp>
      <p:sp>
        <p:nvSpPr>
          <p:cNvPr id="13317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0856A8-3728-45C7-8523-AF3C20BC47E3}" type="slidenum">
              <a:rPr lang="ja-JP" altLang="en-US" sz="2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2400" dirty="0" smtClean="0"/>
          </a:p>
        </p:txBody>
      </p:sp>
      <p:graphicFrame>
        <p:nvGraphicFramePr>
          <p:cNvPr id="2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59492"/>
              </p:ext>
            </p:extLst>
          </p:nvPr>
        </p:nvGraphicFramePr>
        <p:xfrm>
          <a:off x="1504910" y="1266547"/>
          <a:ext cx="630744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直線矢印コネクタ 6"/>
          <p:cNvCxnSpPr/>
          <p:nvPr/>
        </p:nvCxnSpPr>
        <p:spPr>
          <a:xfrm flipV="1">
            <a:off x="1386000" y="2348880"/>
            <a:ext cx="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282735" y="548163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強い　　　　　　　　　　　　　　　自閉度　　　　　　弱い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9144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lang="ja-JP" altLang="en-US" dirty="0" smtClean="0">
                <a:latin typeface="ＭＳ Ｐゴシック" panose="020B0600070205080204" pitchFamily="50" charset="-128"/>
              </a:rPr>
              <a:t>（２）</a:t>
            </a:r>
            <a:r>
              <a:rPr lang="ja-JP" altLang="en-US" dirty="0" smtClean="0"/>
              <a:t>自閉症スペクトラムとは</a:t>
            </a:r>
          </a:p>
        </p:txBody>
      </p:sp>
      <p:sp>
        <p:nvSpPr>
          <p:cNvPr id="1536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11500"/>
            <a:ext cx="8229600" cy="4929411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dirty="0" smtClean="0"/>
              <a:t>　　</a:t>
            </a:r>
            <a:r>
              <a:rPr lang="ja-JP" altLang="en-US" dirty="0" smtClean="0">
                <a:solidFill>
                  <a:srgbClr val="00B050"/>
                </a:solidFill>
              </a:rPr>
              <a:t>　　     </a:t>
            </a:r>
            <a:r>
              <a:rPr lang="ja-JP" altLang="en-US" sz="2000" dirty="0" smtClean="0">
                <a:solidFill>
                  <a:srgbClr val="00B050"/>
                </a:solidFill>
              </a:rPr>
              <a:t>障害の特徴に「虹」のような濃淡がある</a:t>
            </a:r>
            <a:r>
              <a:rPr lang="ja-JP" altLang="en-US" dirty="0" smtClean="0"/>
              <a:t>　</a:t>
            </a:r>
            <a:endParaRPr lang="en-US" altLang="ja-JP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dirty="0" smtClean="0"/>
              <a:t>　　　　　 </a:t>
            </a:r>
            <a:r>
              <a:rPr lang="ja-JP" altLang="en-US" sz="2000" dirty="0" smtClean="0"/>
              <a:t>大</a:t>
            </a:r>
            <a:endParaRPr lang="en-US" altLang="ja-JP" sz="20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　</a:t>
            </a:r>
            <a:endParaRPr lang="en-US" altLang="ja-JP" sz="24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　　　</a:t>
            </a:r>
            <a:r>
              <a:rPr lang="ja-JP" altLang="en-US" sz="2000" dirty="0" smtClean="0"/>
              <a:t>困　　　　　　　　　　　　　　　　　　　　　　　　診断を受けずに　　　　　　</a:t>
            </a:r>
            <a:endParaRPr lang="en-US" altLang="ja-JP" sz="20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　　　　　　　　　　　　　　　　　　　　　　　　　　　</a:t>
            </a:r>
            <a:r>
              <a:rPr lang="ja-JP" altLang="en-US" sz="2000" dirty="0" smtClean="0"/>
              <a:t>社会で適応</a:t>
            </a:r>
            <a:endParaRPr lang="en-US" altLang="ja-JP" sz="24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 smtClean="0"/>
              <a:t>　　　　　　　</a:t>
            </a:r>
            <a:r>
              <a:rPr lang="ja-JP" altLang="en-US" sz="2000" dirty="0" smtClean="0"/>
              <a:t>難</a:t>
            </a:r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EAAA29-A0A5-482B-AE08-884962E72C83}" type="slidenum">
              <a:rPr lang="ja-JP" altLang="en-US" sz="2400" smtClean="0"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2400" dirty="0" smtClean="0">
              <a:latin typeface="ＭＳ Ｐゴシック" panose="020B0600070205080204" pitchFamily="50" charset="-128"/>
            </a:endParaRPr>
          </a:p>
        </p:txBody>
      </p:sp>
      <p:graphicFrame>
        <p:nvGraphicFramePr>
          <p:cNvPr id="2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342097"/>
              </p:ext>
            </p:extLst>
          </p:nvPr>
        </p:nvGraphicFramePr>
        <p:xfrm>
          <a:off x="1979712" y="1853797"/>
          <a:ext cx="5994400" cy="347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直線矢印コネクタ 6"/>
          <p:cNvCxnSpPr/>
          <p:nvPr/>
        </p:nvCxnSpPr>
        <p:spPr>
          <a:xfrm flipV="1">
            <a:off x="1656000" y="2348880"/>
            <a:ext cx="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42" t="-14417" r="-38920"/>
          <a:stretch/>
        </p:blipFill>
        <p:spPr>
          <a:xfrm>
            <a:off x="5218699" y="911149"/>
            <a:ext cx="3280901" cy="17145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483768" y="535235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強い　　　　　　　　　　　　　　　自閉度　　　　　　弱い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4378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/>
          <a:lstStyle/>
          <a:p>
            <a:pPr algn="l"/>
            <a:r>
              <a:rPr lang="ja-JP" altLang="en-US" dirty="0" smtClean="0">
                <a:latin typeface="ＭＳ Ｐゴシック" panose="020B0600070205080204" pitchFamily="50" charset="-128"/>
              </a:rPr>
              <a:t>（２）</a:t>
            </a:r>
            <a:r>
              <a:rPr kumimoji="1" lang="ja-JP" altLang="en-US" dirty="0" smtClean="0"/>
              <a:t>自閉症スペクトラムとは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80000" indent="0">
              <a:buNone/>
              <a:defRPr/>
            </a:pPr>
            <a:r>
              <a:rPr lang="ja-JP" altLang="en-US" sz="35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　（１）社会性の障害</a:t>
            </a:r>
            <a:endParaRPr lang="en-US" altLang="ja-JP" sz="35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180000" indent="0">
              <a:buNone/>
              <a:defRPr/>
            </a:pPr>
            <a:r>
              <a:rPr lang="ja-JP" altLang="en-US" dirty="0">
                <a:latin typeface="+mn-ea"/>
                <a:cs typeface="Meiryo UI" pitchFamily="50" charset="-128"/>
              </a:rPr>
              <a:t>　</a:t>
            </a:r>
            <a:r>
              <a:rPr lang="ja-JP" altLang="en-US" dirty="0" smtClean="0">
                <a:latin typeface="+mn-ea"/>
                <a:cs typeface="Meiryo UI" pitchFamily="50" charset="-128"/>
              </a:rPr>
              <a:t>　　　　（対人相互作用の障害）</a:t>
            </a:r>
            <a:endParaRPr lang="en-US" altLang="ja-JP" dirty="0" smtClean="0">
              <a:latin typeface="+mn-ea"/>
              <a:cs typeface="Meiryo UI" pitchFamily="50" charset="-128"/>
            </a:endParaRPr>
          </a:p>
          <a:p>
            <a:pPr marL="180000" indent="0">
              <a:buNone/>
              <a:defRPr/>
            </a:pPr>
            <a:endParaRPr lang="en-US" altLang="ja-JP" dirty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180000" indent="0">
              <a:buNone/>
              <a:defRPr/>
            </a:pPr>
            <a:r>
              <a:rPr lang="ja-JP" altLang="en-US" sz="3500" dirty="0" smtClean="0">
                <a:latin typeface="+mn-ea"/>
                <a:cs typeface="Meiryo UI" pitchFamily="50" charset="-128"/>
              </a:rPr>
              <a:t>　（２）コミュニケーションの障害</a:t>
            </a:r>
            <a:endParaRPr lang="en-US" altLang="ja-JP" sz="3500" dirty="0" smtClean="0">
              <a:latin typeface="+mn-ea"/>
              <a:cs typeface="Meiryo UI" pitchFamily="50" charset="-128"/>
            </a:endParaRPr>
          </a:p>
          <a:p>
            <a:pPr marL="180000" indent="0">
              <a:buNone/>
              <a:defRPr/>
            </a:pPr>
            <a:endParaRPr lang="en-US" altLang="ja-JP" dirty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180000" indent="0">
              <a:buNone/>
              <a:defRPr/>
            </a:pPr>
            <a:r>
              <a:rPr lang="ja-JP" altLang="en-US" sz="3500" dirty="0" smtClean="0">
                <a:latin typeface="+mn-ea"/>
                <a:cs typeface="Meiryo UI" pitchFamily="50" charset="-128"/>
              </a:rPr>
              <a:t>　（３）想像力の障害</a:t>
            </a:r>
            <a:endParaRPr lang="en-US" altLang="ja-JP" sz="3500" dirty="0" smtClean="0">
              <a:latin typeface="+mn-ea"/>
              <a:cs typeface="Meiryo UI" pitchFamily="50" charset="-128"/>
            </a:endParaRPr>
          </a:p>
          <a:p>
            <a:pPr marL="18000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　　　　（行動と興味の範囲の限局）</a:t>
            </a:r>
            <a:endParaRPr lang="en-US" altLang="ja-JP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180000" indent="0">
              <a:buNone/>
              <a:defRPr/>
            </a:pPr>
            <a:r>
              <a:rPr lang="ja-JP" altLang="en-US" dirty="0">
                <a:latin typeface="+mn-ea"/>
                <a:cs typeface="Meiryo UI" pitchFamily="50" charset="-128"/>
              </a:rPr>
              <a:t>　</a:t>
            </a:r>
            <a:endParaRPr lang="en-US" altLang="ja-JP" dirty="0" smtClean="0">
              <a:latin typeface="+mn-ea"/>
              <a:cs typeface="Meiryo UI" pitchFamily="50" charset="-128"/>
            </a:endParaRPr>
          </a:p>
          <a:p>
            <a:pPr marL="180000" indent="0">
              <a:buNone/>
              <a:defRPr/>
            </a:pPr>
            <a:r>
              <a:rPr lang="ja-JP" altLang="en-US" dirty="0">
                <a:latin typeface="+mn-ea"/>
                <a:cs typeface="Meiryo UI" pitchFamily="50" charset="-128"/>
              </a:rPr>
              <a:t>　</a:t>
            </a:r>
            <a:r>
              <a:rPr lang="ja-JP" altLang="en-US" sz="3500" dirty="0" smtClean="0">
                <a:latin typeface="+mn-ea"/>
                <a:cs typeface="Meiryo UI" pitchFamily="50" charset="-128"/>
              </a:rPr>
              <a:t>（４）感覚・知覚の過敏さ、鈍感さ</a:t>
            </a:r>
            <a:endParaRPr lang="en-US" altLang="ja-JP" sz="35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>
              <a:buFont typeface="Wingdings" pitchFamily="2" charset="2"/>
              <a:buChar char="u"/>
              <a:defRPr/>
            </a:pPr>
            <a:endParaRPr lang="en-US" altLang="ja-JP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709F-B537-4973-BD52-807895AC1EB2}" type="slidenum">
              <a:rPr lang="en-US" altLang="ja-JP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defRPr/>
              </a:pPr>
              <a:t>9</a:t>
            </a:fld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31604"/>
            <a:ext cx="1622847" cy="15933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50" y="2955331"/>
            <a:ext cx="1634490" cy="16047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78" y="4590490"/>
            <a:ext cx="1634490" cy="160477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6971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サーマル</Template>
  <TotalTime>774</TotalTime>
  <Words>388</Words>
  <Application>Microsoft Office PowerPoint</Application>
  <PresentationFormat>画面に合わせる (4:3)</PresentationFormat>
  <Paragraphs>183</Paragraphs>
  <Slides>20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PowerPoint プレゼンテーション</vt:lpstr>
      <vt:lpstr>PowerPoint プレゼンテーション</vt:lpstr>
      <vt:lpstr>（１）発達障害とは</vt:lpstr>
      <vt:lpstr>（１）発達障害とは</vt:lpstr>
      <vt:lpstr>（１）発達障害とは</vt:lpstr>
      <vt:lpstr>（２）自閉症スペクトラムとは</vt:lpstr>
      <vt:lpstr>（２）自閉症スペクトラムとは</vt:lpstr>
      <vt:lpstr>（２）自閉症スペクトラムとは</vt:lpstr>
      <vt:lpstr>（２）自閉症スペクトラムとは</vt:lpstr>
      <vt:lpstr>（３） ＡＤＨＤ（注意欠如・多動性障害）とは</vt:lpstr>
      <vt:lpstr>（４） 「学習障害」とは</vt:lpstr>
      <vt:lpstr>PowerPoint プレゼンテーション</vt:lpstr>
      <vt:lpstr>（１）大人の発達障害</vt:lpstr>
      <vt:lpstr>（１）大人の発達障害</vt:lpstr>
      <vt:lpstr>たとえばこんなこと</vt:lpstr>
      <vt:lpstr>たとえばこんなこと</vt:lpstr>
      <vt:lpstr>（２）発達障害を抱える人への支援</vt:lpstr>
      <vt:lpstr>（２）発達障害を抱える人への支援</vt:lpstr>
      <vt:lpstr>（２）発達障害を抱える人への支援</vt:lpstr>
      <vt:lpstr>（２）発達障害を抱える人への支援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Ⅰ　タイトル</dc:title>
  <dc:creator>Kyomi</dc:creator>
  <cp:lastModifiedBy>yoda</cp:lastModifiedBy>
  <cp:revision>65</cp:revision>
  <cp:lastPrinted>2016-03-01T00:21:34Z</cp:lastPrinted>
  <dcterms:created xsi:type="dcterms:W3CDTF">2015-11-15T16:03:49Z</dcterms:created>
  <dcterms:modified xsi:type="dcterms:W3CDTF">2018-07-18T09:23:48Z</dcterms:modified>
</cp:coreProperties>
</file>