
<file path=[Content_Types].xml><?xml version="1.0" encoding="utf-8"?>
<Types xmlns="http://schemas.openxmlformats.org/package/2006/content-types">
  <Default Extension="jpeg" ContentType="image/jpeg"/>
  <Default Extension="wmf" ContentType="image/x-wmf"/>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 id="2147483657" r:id="rId2"/>
    <p:sldMasterId id="2147483703" r:id="rId3"/>
  </p:sldMasterIdLst>
  <p:notesMasterIdLst>
    <p:notesMasterId r:id="rId56"/>
  </p:notesMasterIdLst>
  <p:handoutMasterIdLst>
    <p:handoutMasterId r:id="rId57"/>
  </p:handoutMasterIdLst>
  <p:sldIdLst>
    <p:sldId id="376" r:id="rId4"/>
    <p:sldId id="392" r:id="rId5"/>
    <p:sldId id="375" r:id="rId6"/>
    <p:sldId id="377" r:id="rId7"/>
    <p:sldId id="378" r:id="rId8"/>
    <p:sldId id="379" r:id="rId9"/>
    <p:sldId id="330" r:id="rId10"/>
    <p:sldId id="329" r:id="rId11"/>
    <p:sldId id="370" r:id="rId12"/>
    <p:sldId id="343" r:id="rId13"/>
    <p:sldId id="293" r:id="rId14"/>
    <p:sldId id="331" r:id="rId15"/>
    <p:sldId id="272" r:id="rId16"/>
    <p:sldId id="276" r:id="rId17"/>
    <p:sldId id="298" r:id="rId18"/>
    <p:sldId id="258" r:id="rId19"/>
    <p:sldId id="295" r:id="rId20"/>
    <p:sldId id="280" r:id="rId21"/>
    <p:sldId id="380" r:id="rId22"/>
    <p:sldId id="281" r:id="rId23"/>
    <p:sldId id="259" r:id="rId24"/>
    <p:sldId id="278" r:id="rId25"/>
    <p:sldId id="264" r:id="rId26"/>
    <p:sldId id="260" r:id="rId27"/>
    <p:sldId id="261" r:id="rId28"/>
    <p:sldId id="371" r:id="rId29"/>
    <p:sldId id="282" r:id="rId30"/>
    <p:sldId id="381" r:id="rId31"/>
    <p:sldId id="382" r:id="rId32"/>
    <p:sldId id="383" r:id="rId33"/>
    <p:sldId id="384" r:id="rId34"/>
    <p:sldId id="267" r:id="rId35"/>
    <p:sldId id="296" r:id="rId36"/>
    <p:sldId id="386" r:id="rId37"/>
    <p:sldId id="385" r:id="rId38"/>
    <p:sldId id="393" r:id="rId39"/>
    <p:sldId id="303" r:id="rId40"/>
    <p:sldId id="373" r:id="rId41"/>
    <p:sldId id="389" r:id="rId42"/>
    <p:sldId id="320" r:id="rId43"/>
    <p:sldId id="328" r:id="rId44"/>
    <p:sldId id="344" r:id="rId45"/>
    <p:sldId id="345" r:id="rId46"/>
    <p:sldId id="346" r:id="rId47"/>
    <p:sldId id="347" r:id="rId48"/>
    <p:sldId id="348" r:id="rId49"/>
    <p:sldId id="349" r:id="rId50"/>
    <p:sldId id="323" r:id="rId51"/>
    <p:sldId id="324" r:id="rId52"/>
    <p:sldId id="368" r:id="rId53"/>
    <p:sldId id="390" r:id="rId54"/>
    <p:sldId id="391" r:id="rId55"/>
  </p:sldIdLst>
  <p:sldSz cx="9144000" cy="6858000" type="screen4x3"/>
  <p:notesSz cx="7099300" cy="10234613"/>
  <p:defaultTextStyle>
    <a:defPPr>
      <a:defRPr lang="en-US"/>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p:defaultTextStyle>
  <p:modifyVerifier cryptProviderType="rsaFull" cryptAlgorithmClass="hash" cryptAlgorithmType="typeAny" cryptAlgorithmSid="4" spinCount="100000" saltData="cjiLzt5fKWZh0NkxAVM29g==" hashData="LkkcRzXSXmQiOsdl9ye5ut+2tSk="/>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 uri="{2D200454-40CA-4A62-9FC3-DE9A4176ACB9}">
      <p15:notesGuideLst xmlns="" xmlns:p15="http://schemas.microsoft.com/office/powerpoint/2012/main">
        <p15:guide id="1" orient="horz" pos="3131">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79738"/>
    <a:srgbClr val="5BC86D"/>
    <a:srgbClr val="9F3A3D"/>
    <a:srgbClr val="8C3F3C"/>
    <a:srgbClr val="4596F2"/>
    <a:srgbClr val="67B9F2"/>
    <a:srgbClr val="0000CC"/>
    <a:srgbClr val="00CC00"/>
    <a:srgbClr val="9BB2ED"/>
    <a:srgbClr val="00CC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スタイル (中間)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61" autoAdjust="0"/>
    <p:restoredTop sz="53846" autoAdjust="0"/>
  </p:normalViewPr>
  <p:slideViewPr>
    <p:cSldViewPr snapToGrid="0">
      <p:cViewPr varScale="1">
        <p:scale>
          <a:sx n="56" d="100"/>
          <a:sy n="56" d="100"/>
        </p:scale>
        <p:origin x="-1620" y="-96"/>
      </p:cViewPr>
      <p:guideLst>
        <p:guide orient="horz" pos="2160"/>
        <p:guide pos="2880"/>
      </p:guideLst>
    </p:cSldViewPr>
  </p:slideViewPr>
  <p:notesTextViewPr>
    <p:cViewPr>
      <p:scale>
        <a:sx n="100" d="100"/>
        <a:sy n="100" d="100"/>
      </p:scale>
      <p:origin x="0" y="0"/>
    </p:cViewPr>
  </p:notesTextViewPr>
  <p:notesViewPr>
    <p:cSldViewPr snapToGrid="0">
      <p:cViewPr varScale="1">
        <p:scale>
          <a:sx n="88" d="100"/>
          <a:sy n="88" d="100"/>
        </p:scale>
        <p:origin x="-3870" y="-108"/>
      </p:cViewPr>
      <p:guideLst>
        <p:guide orient="horz" pos="3224"/>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slide" Target="slides/slide39.xml"/><Relationship Id="rId47" Type="http://schemas.openxmlformats.org/officeDocument/2006/relationships/slide" Target="slides/slide44.xml"/><Relationship Id="rId50" Type="http://schemas.openxmlformats.org/officeDocument/2006/relationships/slide" Target="slides/slide47.xml"/><Relationship Id="rId55" Type="http://schemas.openxmlformats.org/officeDocument/2006/relationships/slide" Target="slides/slide52.xml"/><Relationship Id="rId7" Type="http://schemas.openxmlformats.org/officeDocument/2006/relationships/slide" Target="slides/slide4.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slide" Target="slides/slide38.xml"/><Relationship Id="rId54" Type="http://schemas.openxmlformats.org/officeDocument/2006/relationships/slide" Target="slides/slide5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slide" Target="slides/slide37.xml"/><Relationship Id="rId45" Type="http://schemas.openxmlformats.org/officeDocument/2006/relationships/slide" Target="slides/slide42.xml"/><Relationship Id="rId53" Type="http://schemas.openxmlformats.org/officeDocument/2006/relationships/slide" Target="slides/slide50.xml"/><Relationship Id="rId58" Type="http://schemas.openxmlformats.org/officeDocument/2006/relationships/presProps" Target="pres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49" Type="http://schemas.openxmlformats.org/officeDocument/2006/relationships/slide" Target="slides/slide46.xml"/><Relationship Id="rId57" Type="http://schemas.openxmlformats.org/officeDocument/2006/relationships/handoutMaster" Target="handoutMasters/handoutMaster1.xml"/><Relationship Id="rId61"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slide" Target="slides/slide41.xml"/><Relationship Id="rId52" Type="http://schemas.openxmlformats.org/officeDocument/2006/relationships/slide" Target="slides/slide49.xml"/><Relationship Id="rId60"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slide" Target="slides/slide40.xml"/><Relationship Id="rId48" Type="http://schemas.openxmlformats.org/officeDocument/2006/relationships/slide" Target="slides/slide45.xml"/><Relationship Id="rId56" Type="http://schemas.openxmlformats.org/officeDocument/2006/relationships/notesMaster" Target="notesMasters/notesMaster1.xml"/><Relationship Id="rId8" Type="http://schemas.openxmlformats.org/officeDocument/2006/relationships/slide" Target="slides/slide5.xml"/><Relationship Id="rId51" Type="http://schemas.openxmlformats.org/officeDocument/2006/relationships/slide" Target="slides/slide48.xml"/><Relationship Id="rId3" Type="http://schemas.openxmlformats.org/officeDocument/2006/relationships/slideMaster" Target="slideMasters/slideMaster3.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46" Type="http://schemas.openxmlformats.org/officeDocument/2006/relationships/slide" Target="slides/slide43.xml"/><Relationship Id="rId5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3076364" cy="511731"/>
          </a:xfrm>
          <a:prstGeom prst="rect">
            <a:avLst/>
          </a:prstGeom>
        </p:spPr>
        <p:txBody>
          <a:bodyPr vert="horz" lIns="94640" tIns="47320" rIns="94640" bIns="47320" rtlCol="0"/>
          <a:lstStyle>
            <a:lvl1pPr algn="l" eaLnBrk="0" hangingPunct="0">
              <a:defRPr sz="1200"/>
            </a:lvl1pPr>
          </a:lstStyle>
          <a:p>
            <a:pPr>
              <a:defRPr/>
            </a:pPr>
            <a:endParaRPr lang="ja-JP" altLang="en-US"/>
          </a:p>
        </p:txBody>
      </p:sp>
      <p:sp>
        <p:nvSpPr>
          <p:cNvPr id="3" name="日付プレースホルダ 2"/>
          <p:cNvSpPr>
            <a:spLocks noGrp="1"/>
          </p:cNvSpPr>
          <p:nvPr>
            <p:ph type="dt" sz="quarter" idx="1"/>
          </p:nvPr>
        </p:nvSpPr>
        <p:spPr>
          <a:xfrm>
            <a:off x="4021294" y="0"/>
            <a:ext cx="3076364" cy="511731"/>
          </a:xfrm>
          <a:prstGeom prst="rect">
            <a:avLst/>
          </a:prstGeom>
        </p:spPr>
        <p:txBody>
          <a:bodyPr vert="horz" lIns="94640" tIns="47320" rIns="94640" bIns="47320" rtlCol="0"/>
          <a:lstStyle>
            <a:lvl1pPr algn="r" eaLnBrk="0" hangingPunct="0">
              <a:defRPr sz="1200"/>
            </a:lvl1pPr>
          </a:lstStyle>
          <a:p>
            <a:pPr>
              <a:defRPr/>
            </a:pPr>
            <a:endParaRPr lang="ja-JP" altLang="en-US"/>
          </a:p>
        </p:txBody>
      </p:sp>
      <p:sp>
        <p:nvSpPr>
          <p:cNvPr id="4" name="フッター プレースホルダ 3"/>
          <p:cNvSpPr>
            <a:spLocks noGrp="1"/>
          </p:cNvSpPr>
          <p:nvPr>
            <p:ph type="ftr" sz="quarter" idx="2"/>
          </p:nvPr>
        </p:nvSpPr>
        <p:spPr>
          <a:xfrm>
            <a:off x="0" y="9721106"/>
            <a:ext cx="3076364" cy="511731"/>
          </a:xfrm>
          <a:prstGeom prst="rect">
            <a:avLst/>
          </a:prstGeom>
        </p:spPr>
        <p:txBody>
          <a:bodyPr vert="horz" lIns="94640" tIns="47320" rIns="94640" bIns="47320" rtlCol="0" anchor="b"/>
          <a:lstStyle>
            <a:lvl1pPr algn="l" eaLnBrk="0" hangingPunct="0">
              <a:defRPr sz="1200"/>
            </a:lvl1pPr>
          </a:lstStyle>
          <a:p>
            <a:pPr>
              <a:defRPr/>
            </a:pPr>
            <a:endParaRPr lang="ja-JP" altLang="en-US"/>
          </a:p>
        </p:txBody>
      </p:sp>
      <p:sp>
        <p:nvSpPr>
          <p:cNvPr id="5" name="スライド番号プレースホルダ 4"/>
          <p:cNvSpPr>
            <a:spLocks noGrp="1"/>
          </p:cNvSpPr>
          <p:nvPr>
            <p:ph type="sldNum" sz="quarter" idx="3"/>
          </p:nvPr>
        </p:nvSpPr>
        <p:spPr>
          <a:xfrm>
            <a:off x="4021294" y="9721106"/>
            <a:ext cx="3076364" cy="511731"/>
          </a:xfrm>
          <a:prstGeom prst="rect">
            <a:avLst/>
          </a:prstGeom>
        </p:spPr>
        <p:txBody>
          <a:bodyPr vert="horz" lIns="94640" tIns="47320" rIns="94640" bIns="47320" rtlCol="0" anchor="b"/>
          <a:lstStyle>
            <a:lvl1pPr algn="r" eaLnBrk="0" hangingPunct="0">
              <a:defRPr sz="1200"/>
            </a:lvl1pPr>
          </a:lstStyle>
          <a:p>
            <a:pPr>
              <a:defRPr/>
            </a:pPr>
            <a:fld id="{8ABA7001-F3C3-4210-A44F-D97EF1CBBEC0}" type="slidenum">
              <a:rPr lang="ja-JP" altLang="en-US"/>
              <a:pPr>
                <a:defRPr/>
              </a:pPr>
              <a:t>‹#›</a:t>
            </a:fld>
            <a:endParaRPr lang="ja-JP" altLang="en-US"/>
          </a:p>
        </p:txBody>
      </p:sp>
    </p:spTree>
    <p:extLst>
      <p:ext uri="{BB962C8B-B14F-4D97-AF65-F5344CB8AC3E}">
        <p14:creationId xmlns:p14="http://schemas.microsoft.com/office/powerpoint/2010/main" val="11875457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hdr" sz="quarter"/>
          </p:nvPr>
        </p:nvSpPr>
        <p:spPr bwMode="auto">
          <a:xfrm>
            <a:off x="0"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l" eaLnBrk="1" hangingPunct="1">
              <a:defRPr kumimoji="1" sz="1200">
                <a:latin typeface="Times New Roman" pitchFamily="18" charset="0"/>
              </a:defRPr>
            </a:lvl1pPr>
          </a:lstStyle>
          <a:p>
            <a:pPr>
              <a:defRPr/>
            </a:pPr>
            <a:endParaRPr lang="en-US" altLang="ja-JP"/>
          </a:p>
        </p:txBody>
      </p:sp>
      <p:sp>
        <p:nvSpPr>
          <p:cNvPr id="12291" name="Rectangle 3"/>
          <p:cNvSpPr>
            <a:spLocks noGrp="1" noChangeArrowheads="1"/>
          </p:cNvSpPr>
          <p:nvPr>
            <p:ph type="dt" idx="1"/>
          </p:nvPr>
        </p:nvSpPr>
        <p:spPr bwMode="auto">
          <a:xfrm>
            <a:off x="4021294" y="0"/>
            <a:ext cx="3076364" cy="511731"/>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lvl1pPr algn="r" eaLnBrk="1" hangingPunct="1">
              <a:defRPr kumimoji="1" sz="1200">
                <a:latin typeface="Times New Roman" pitchFamily="18" charset="0"/>
              </a:defRPr>
            </a:lvl1pPr>
          </a:lstStyle>
          <a:p>
            <a:pPr>
              <a:defRPr/>
            </a:pPr>
            <a:endParaRPr lang="en-US" altLang="ja-JP"/>
          </a:p>
        </p:txBody>
      </p:sp>
      <p:sp>
        <p:nvSpPr>
          <p:cNvPr id="2152452" name="Rectangle 4"/>
          <p:cNvSpPr>
            <a:spLocks noGrp="1" noRot="1" noChangeAspect="1" noChangeArrowheads="1" noTextEdit="1"/>
          </p:cNvSpPr>
          <p:nvPr>
            <p:ph type="sldImg" idx="2"/>
          </p:nvPr>
        </p:nvSpPr>
        <p:spPr bwMode="auto">
          <a:xfrm>
            <a:off x="992188" y="768350"/>
            <a:ext cx="5114925" cy="3836988"/>
          </a:xfrm>
          <a:prstGeom prst="rect">
            <a:avLst/>
          </a:prstGeom>
          <a:noFill/>
          <a:ln w="9525">
            <a:solidFill>
              <a:srgbClr val="000000"/>
            </a:solidFill>
            <a:miter lim="800000"/>
            <a:headEnd/>
            <a:tailEnd/>
          </a:ln>
        </p:spPr>
      </p:sp>
      <p:sp>
        <p:nvSpPr>
          <p:cNvPr id="12293" name="Rectangle 5"/>
          <p:cNvSpPr>
            <a:spLocks noGrp="1" noChangeArrowheads="1"/>
          </p:cNvSpPr>
          <p:nvPr>
            <p:ph type="body" sz="quarter" idx="3"/>
          </p:nvPr>
        </p:nvSpPr>
        <p:spPr bwMode="auto">
          <a:xfrm>
            <a:off x="709930" y="4861442"/>
            <a:ext cx="5679440" cy="4605576"/>
          </a:xfrm>
          <a:prstGeom prst="rect">
            <a:avLst/>
          </a:prstGeom>
          <a:noFill/>
          <a:ln w="9525">
            <a:noFill/>
            <a:miter lim="800000"/>
            <a:headEnd/>
            <a:tailEnd/>
          </a:ln>
          <a:effectLst/>
        </p:spPr>
        <p:txBody>
          <a:bodyPr vert="horz" wrap="square" lIns="94640" tIns="47320" rIns="94640" bIns="47320"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12294" name="Rectangle 6"/>
          <p:cNvSpPr>
            <a:spLocks noGrp="1" noChangeArrowheads="1"/>
          </p:cNvSpPr>
          <p:nvPr>
            <p:ph type="ftr" sz="quarter" idx="4"/>
          </p:nvPr>
        </p:nvSpPr>
        <p:spPr bwMode="auto">
          <a:xfrm>
            <a:off x="0"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l" eaLnBrk="1" hangingPunct="1">
              <a:defRPr kumimoji="1" sz="1200">
                <a:latin typeface="Times New Roman" pitchFamily="18" charset="0"/>
              </a:defRPr>
            </a:lvl1pPr>
          </a:lstStyle>
          <a:p>
            <a:pPr>
              <a:defRPr/>
            </a:pPr>
            <a:endParaRPr lang="en-US" altLang="ja-JP"/>
          </a:p>
        </p:txBody>
      </p:sp>
      <p:sp>
        <p:nvSpPr>
          <p:cNvPr id="12295" name="Rectangle 7"/>
          <p:cNvSpPr>
            <a:spLocks noGrp="1" noChangeArrowheads="1"/>
          </p:cNvSpPr>
          <p:nvPr>
            <p:ph type="sldNum" sz="quarter" idx="5"/>
          </p:nvPr>
        </p:nvSpPr>
        <p:spPr bwMode="auto">
          <a:xfrm>
            <a:off x="4021294" y="9721106"/>
            <a:ext cx="3076364" cy="511731"/>
          </a:xfrm>
          <a:prstGeom prst="rect">
            <a:avLst/>
          </a:prstGeom>
          <a:noFill/>
          <a:ln w="9525">
            <a:noFill/>
            <a:miter lim="800000"/>
            <a:headEnd/>
            <a:tailEnd/>
          </a:ln>
          <a:effectLst/>
        </p:spPr>
        <p:txBody>
          <a:bodyPr vert="horz" wrap="square" lIns="94640" tIns="47320" rIns="94640" bIns="47320" numCol="1" anchor="b" anchorCtr="0" compatLnSpc="1">
            <a:prstTxWarp prst="textNoShape">
              <a:avLst/>
            </a:prstTxWarp>
          </a:bodyPr>
          <a:lstStyle>
            <a:lvl1pPr algn="r" eaLnBrk="1" hangingPunct="1">
              <a:defRPr kumimoji="1" sz="1200">
                <a:latin typeface="Times New Roman" pitchFamily="18" charset="0"/>
              </a:defRPr>
            </a:lvl1pPr>
          </a:lstStyle>
          <a:p>
            <a:pPr>
              <a:defRPr/>
            </a:pPr>
            <a:fld id="{1BBB7293-0427-4F4C-9E8E-5F1069AE8B31}" type="slidenum">
              <a:rPr lang="ja-JP" altLang="en-US"/>
              <a:pPr>
                <a:defRPr/>
              </a:pPr>
              <a:t>‹#›</a:t>
            </a:fld>
            <a:endParaRPr lang="en-US" altLang="ja-JP"/>
          </a:p>
        </p:txBody>
      </p:sp>
    </p:spTree>
    <p:extLst>
      <p:ext uri="{BB962C8B-B14F-4D97-AF65-F5344CB8AC3E}">
        <p14:creationId xmlns:p14="http://schemas.microsoft.com/office/powerpoint/2010/main" val="156724511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a:t>
            </a:fld>
            <a:endParaRPr lang="en-US" altLang="ja-JP"/>
          </a:p>
        </p:txBody>
      </p:sp>
    </p:spTree>
    <p:extLst>
      <p:ext uri="{BB962C8B-B14F-4D97-AF65-F5344CB8AC3E}">
        <p14:creationId xmlns:p14="http://schemas.microsoft.com/office/powerpoint/2010/main" val="284354573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9617" name="Rectangle 2"/>
          <p:cNvSpPr>
            <a:spLocks noGrp="1" noRot="1" noChangeAspect="1" noChangeArrowheads="1" noTextEdit="1"/>
          </p:cNvSpPr>
          <p:nvPr>
            <p:ph type="sldImg"/>
          </p:nvPr>
        </p:nvSpPr>
        <p:spPr>
          <a:ln/>
        </p:spPr>
      </p:sp>
      <p:sp>
        <p:nvSpPr>
          <p:cNvPr id="2159618"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・「精神保健福祉士の業務とは何か」「なぜ業務指針が必要なのか」ということについて考える。</a:t>
            </a:r>
          </a:p>
          <a:p>
            <a:r>
              <a:rPr lang="ja-JP" altLang="en-US" dirty="0" smtClean="0"/>
              <a:t>・私たちは一専門職として、精神保健福祉士の名称を持って働いている。当然ながら「私の業務」ではなく、「</a:t>
            </a:r>
            <a:r>
              <a:rPr lang="en-US" altLang="ja-JP" dirty="0" smtClean="0"/>
              <a:t>PSW</a:t>
            </a:r>
            <a:r>
              <a:rPr lang="ja-JP" altLang="en-US" dirty="0" smtClean="0"/>
              <a:t>の業務」であることが求められる。つまり、精神保健福祉士の業務としての共通認識、共通言語を持っているかが問われている。</a:t>
            </a:r>
          </a:p>
          <a:p>
            <a:r>
              <a:rPr lang="ja-JP" altLang="en-US" dirty="0" smtClean="0"/>
              <a:t>・私たち</a:t>
            </a:r>
            <a:r>
              <a:rPr lang="en-US" altLang="ja-JP" dirty="0" smtClean="0"/>
              <a:t>PSW</a:t>
            </a:r>
            <a:r>
              <a:rPr lang="ja-JP" altLang="en-US" dirty="0" smtClean="0"/>
              <a:t>は、実に多様な活動をしているが、それらを共通の言葉として社会に示すことが、専門職としての説明責任であり、専門職育成における伝達責任である。 </a:t>
            </a:r>
          </a:p>
          <a:p>
            <a:endParaRPr lang="ja-JP" altLang="en-US" dirty="0" smtClean="0"/>
          </a:p>
          <a:p>
            <a:endParaRPr lang="en-US" altLang="ja-JP" dirty="0" smtClean="0"/>
          </a:p>
        </p:txBody>
      </p:sp>
    </p:spTree>
    <p:extLst>
      <p:ext uri="{BB962C8B-B14F-4D97-AF65-F5344CB8AC3E}">
        <p14:creationId xmlns:p14="http://schemas.microsoft.com/office/powerpoint/2010/main" val="284495144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・日本</a:t>
            </a:r>
            <a:r>
              <a:rPr kumimoji="1" lang="en-US" altLang="ja-JP" dirty="0" smtClean="0"/>
              <a:t>PSW</a:t>
            </a:r>
            <a:r>
              <a:rPr kumimoji="1" lang="ja-JP" altLang="en-US" dirty="0" smtClean="0"/>
              <a:t>協会の歴史は、国家資格化前からまさに</a:t>
            </a:r>
            <a:r>
              <a:rPr kumimoji="1" lang="en-US" altLang="ja-JP" dirty="0" smtClean="0"/>
              <a:t>PSW</a:t>
            </a:r>
            <a:r>
              <a:rPr kumimoji="1" lang="ja-JP" altLang="en-US" dirty="0" smtClean="0"/>
              <a:t>の業務を問い続けてきた道のりであった。</a:t>
            </a:r>
            <a:endParaRPr kumimoji="1" lang="en-US" altLang="ja-JP" dirty="0" smtClean="0"/>
          </a:p>
          <a:p>
            <a:r>
              <a:rPr kumimoji="1" lang="ja-JP" altLang="en-US" dirty="0" smtClean="0"/>
              <a:t>　その経緯を踏まえて、業務指針の意義を考える。</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12</a:t>
            </a:fld>
            <a:endParaRPr lang="en-US" altLang="ja-JP"/>
          </a:p>
        </p:txBody>
      </p:sp>
    </p:spTree>
    <p:extLst>
      <p:ext uri="{BB962C8B-B14F-4D97-AF65-F5344CB8AC3E}">
        <p14:creationId xmlns:p14="http://schemas.microsoft.com/office/powerpoint/2010/main" val="20369371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a:t>
            </a:r>
            <a:r>
              <a:rPr kumimoji="1" lang="en-US" altLang="ja-JP" dirty="0" smtClean="0"/>
              <a:t>1964</a:t>
            </a:r>
            <a:r>
              <a:rPr kumimoji="1" lang="ja-JP" altLang="en-US" dirty="0" smtClean="0"/>
              <a:t>年、今日の日本協会の前身である日本精神医学ソーシャル・ワーカー協会（日本</a:t>
            </a:r>
            <a:r>
              <a:rPr kumimoji="1" lang="en-US" altLang="ja-JP" dirty="0" smtClean="0"/>
              <a:t>PSW</a:t>
            </a:r>
            <a:r>
              <a:rPr kumimoji="1" lang="ja-JP" altLang="en-US" dirty="0" smtClean="0"/>
              <a:t>協会）が設立されたが、それから間もなく、</a:t>
            </a:r>
            <a:r>
              <a:rPr kumimoji="1" lang="en-US" altLang="ja-JP" dirty="0" smtClean="0"/>
              <a:t>PSW</a:t>
            </a:r>
            <a:r>
              <a:rPr kumimoji="1" lang="ja-JP" altLang="en-US" dirty="0" smtClean="0"/>
              <a:t>の業務とは何かという議論が始まり、</a:t>
            </a:r>
            <a:r>
              <a:rPr kumimoji="1" lang="en-US" altLang="ja-JP" dirty="0" smtClean="0"/>
              <a:t>1971</a:t>
            </a:r>
            <a:r>
              <a:rPr kumimoji="1" lang="ja-JP" altLang="en-US" dirty="0" smtClean="0"/>
              <a:t>年には、業務指針研究委員会が設置されている。</a:t>
            </a:r>
          </a:p>
          <a:p>
            <a:r>
              <a:rPr kumimoji="1" lang="ja-JP" altLang="en-US" dirty="0" smtClean="0"/>
              <a:t>・当時の</a:t>
            </a:r>
            <a:r>
              <a:rPr kumimoji="1" lang="en-US" altLang="ja-JP" dirty="0" smtClean="0"/>
              <a:t>PSW</a:t>
            </a:r>
            <a:r>
              <a:rPr kumimoji="1" lang="ja-JP" altLang="en-US" dirty="0" smtClean="0"/>
              <a:t>は、民間の精神科病院の中で、実に多様・雑多な仕事を担いながら、自分たち（</a:t>
            </a:r>
            <a:r>
              <a:rPr kumimoji="1" lang="en-US" altLang="ja-JP" dirty="0" smtClean="0"/>
              <a:t>PSW</a:t>
            </a:r>
            <a:r>
              <a:rPr kumimoji="1" lang="ja-JP" altLang="en-US" dirty="0" smtClean="0"/>
              <a:t>）の専門性とは何か、業務とは何かを考え続けてきた。協会設立後、早いうちから業務指針の研究がなされていたことに、職能団体としての業務指針の意義が見出せる。</a:t>
            </a:r>
          </a:p>
          <a:p>
            <a:r>
              <a:rPr kumimoji="1" lang="ja-JP" altLang="en-US" dirty="0" smtClean="0"/>
              <a:t>・その</a:t>
            </a:r>
            <a:r>
              <a:rPr kumimoji="1" lang="en-US" altLang="ja-JP" dirty="0" smtClean="0"/>
              <a:t>2</a:t>
            </a:r>
            <a:r>
              <a:rPr kumimoji="1" lang="ja-JP" altLang="en-US" dirty="0" smtClean="0"/>
              <a:t>年後（</a:t>
            </a:r>
            <a:r>
              <a:rPr kumimoji="1" lang="en-US" altLang="ja-JP" dirty="0" smtClean="0"/>
              <a:t>1973</a:t>
            </a:r>
            <a:r>
              <a:rPr kumimoji="1" lang="ja-JP" altLang="en-US" dirty="0" smtClean="0"/>
              <a:t>年）に、本協会の歴史を語るには欠かせない</a:t>
            </a:r>
            <a:r>
              <a:rPr kumimoji="1" lang="en-US" altLang="ja-JP" dirty="0" smtClean="0"/>
              <a:t>Y</a:t>
            </a:r>
            <a:r>
              <a:rPr kumimoji="1" lang="ja-JP" altLang="en-US" dirty="0" smtClean="0"/>
              <a:t>問題が提起された。この</a:t>
            </a:r>
            <a:r>
              <a:rPr kumimoji="1" lang="en-US" altLang="ja-JP" dirty="0" smtClean="0"/>
              <a:t>Y</a:t>
            </a:r>
            <a:r>
              <a:rPr kumimoji="1" lang="ja-JP" altLang="en-US" dirty="0" smtClean="0"/>
              <a:t>問題を機に、</a:t>
            </a:r>
            <a:r>
              <a:rPr kumimoji="1" lang="en-US" altLang="ja-JP" dirty="0" smtClean="0"/>
              <a:t>PSW</a:t>
            </a:r>
            <a:r>
              <a:rPr kumimoji="1" lang="ja-JP" altLang="en-US" dirty="0" smtClean="0"/>
              <a:t>の専門性を問う非常に長い内省の期間があったわけである。そして、約</a:t>
            </a:r>
            <a:r>
              <a:rPr kumimoji="1" lang="en-US" altLang="ja-JP" dirty="0" smtClean="0"/>
              <a:t>10</a:t>
            </a:r>
            <a:r>
              <a:rPr kumimoji="1" lang="ja-JP" altLang="en-US" dirty="0" smtClean="0"/>
              <a:t>年に及ぶ内省を経て、札幌宣言を総会採択し、「精神障害者の社会的復権と福祉のための専門的、社会的活動を進める」ことを</a:t>
            </a:r>
            <a:r>
              <a:rPr kumimoji="1" lang="en-US" altLang="ja-JP" dirty="0" smtClean="0"/>
              <a:t>PSW</a:t>
            </a:r>
            <a:r>
              <a:rPr kumimoji="1" lang="ja-JP" altLang="en-US" dirty="0" smtClean="0"/>
              <a:t>業務の基本方針であることを明文化した。</a:t>
            </a:r>
          </a:p>
          <a:p>
            <a:r>
              <a:rPr kumimoji="1" lang="ja-JP" altLang="en-US" dirty="0" smtClean="0"/>
              <a:t>・その後、札幌宣言の基本方針に基づいて協会として</a:t>
            </a:r>
            <a:r>
              <a:rPr kumimoji="1" lang="en-US" altLang="ja-JP" dirty="0" smtClean="0"/>
              <a:t>PSW</a:t>
            </a:r>
            <a:r>
              <a:rPr kumimoji="1" lang="ja-JP" altLang="en-US" dirty="0" smtClean="0"/>
              <a:t>業務の枠組み作りが進められた。</a:t>
            </a:r>
            <a:r>
              <a:rPr kumimoji="1" lang="en-US" altLang="ja-JP" dirty="0" smtClean="0"/>
              <a:t>1987</a:t>
            </a:r>
            <a:r>
              <a:rPr kumimoji="1" lang="ja-JP" altLang="en-US" dirty="0" smtClean="0"/>
              <a:t>年には、日本</a:t>
            </a:r>
            <a:r>
              <a:rPr kumimoji="1" lang="en-US" altLang="ja-JP" dirty="0" smtClean="0"/>
              <a:t>PSW</a:t>
            </a:r>
            <a:r>
              <a:rPr kumimoji="1" lang="ja-JP" altLang="en-US" dirty="0" smtClean="0"/>
              <a:t>協会に業務検討委員会を設置し、業務実態調査による実態の解明と業務の標準化に向けた業務指針の作成に着手した。</a:t>
            </a:r>
          </a:p>
          <a:p>
            <a:r>
              <a:rPr kumimoji="1" lang="ja-JP" altLang="en-US" dirty="0" smtClean="0"/>
              <a:t>・そして、</a:t>
            </a:r>
            <a:r>
              <a:rPr kumimoji="1" lang="en-US" altLang="ja-JP" dirty="0" smtClean="0"/>
              <a:t>1988</a:t>
            </a:r>
            <a:r>
              <a:rPr kumimoji="1" lang="ja-JP" altLang="en-US" dirty="0" smtClean="0"/>
              <a:t>年に</a:t>
            </a:r>
            <a:r>
              <a:rPr kumimoji="1" lang="en-US" altLang="ja-JP" dirty="0" smtClean="0"/>
              <a:t>PSW</a:t>
            </a:r>
            <a:r>
              <a:rPr kumimoji="1" lang="ja-JP" altLang="en-US" dirty="0" smtClean="0"/>
              <a:t>の倫理綱領が採択され、現在の日本精神保健福祉士協会の倫理綱領の礎となった。さらに、翌年の</a:t>
            </a:r>
            <a:r>
              <a:rPr kumimoji="1" lang="en-US" altLang="ja-JP" dirty="0" smtClean="0"/>
              <a:t>1989</a:t>
            </a:r>
            <a:r>
              <a:rPr kumimoji="1" lang="ja-JP" altLang="en-US" dirty="0" smtClean="0"/>
              <a:t>年に</a:t>
            </a:r>
            <a:r>
              <a:rPr kumimoji="1" lang="en-US" altLang="ja-JP" dirty="0" smtClean="0"/>
              <a:t>PSW</a:t>
            </a:r>
            <a:r>
              <a:rPr kumimoji="1" lang="ja-JP" altLang="en-US" dirty="0" smtClean="0"/>
              <a:t>の業務指針が作成され、総会で採択されるに至った。</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13</a:t>
            </a:fld>
            <a:endParaRPr lang="en-US" altLang="ja-JP"/>
          </a:p>
        </p:txBody>
      </p:sp>
    </p:spTree>
    <p:extLst>
      <p:ext uri="{BB962C8B-B14F-4D97-AF65-F5344CB8AC3E}">
        <p14:creationId xmlns:p14="http://schemas.microsoft.com/office/powerpoint/2010/main" val="271693121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a:t>
            </a:r>
            <a:r>
              <a:rPr lang="ja-JP" altLang="en-US" dirty="0"/>
              <a:t>解説</a:t>
            </a:r>
            <a:r>
              <a:rPr lang="en-US" altLang="ja-JP" dirty="0"/>
              <a:t>】</a:t>
            </a:r>
          </a:p>
          <a:p>
            <a:r>
              <a:rPr lang="ja-JP" altLang="en-US" dirty="0"/>
              <a:t>・精神保健福祉士の国家資格化後も、日本協会では業務検討委員会による定期的な実態調査を行ってきた。直近では、</a:t>
            </a:r>
            <a:r>
              <a:rPr lang="en-US" altLang="ja-JP" dirty="0"/>
              <a:t>2012</a:t>
            </a:r>
            <a:r>
              <a:rPr lang="ja-JP" altLang="en-US" dirty="0"/>
              <a:t>年に調査が実施され、</a:t>
            </a:r>
            <a:r>
              <a:rPr lang="en-US" altLang="ja-JP" dirty="0"/>
              <a:t>2014</a:t>
            </a:r>
            <a:r>
              <a:rPr lang="ja-JP" altLang="en-US" dirty="0"/>
              <a:t>年に報告書が出されている。</a:t>
            </a:r>
          </a:p>
          <a:p>
            <a:r>
              <a:rPr lang="ja-JP" altLang="en-US" dirty="0"/>
              <a:t>・実態調査を重ねる中、</a:t>
            </a:r>
            <a:r>
              <a:rPr lang="en-US" altLang="ja-JP" dirty="0"/>
              <a:t>2001</a:t>
            </a:r>
            <a:r>
              <a:rPr lang="ja-JP" altLang="en-US" dirty="0"/>
              <a:t>年に出された実態調査報告書において、「</a:t>
            </a:r>
            <a:r>
              <a:rPr lang="en-US" altLang="ja-JP" dirty="0"/>
              <a:t>1989</a:t>
            </a:r>
            <a:r>
              <a:rPr lang="ja-JP" altLang="en-US" dirty="0"/>
              <a:t>（平成元）年に採択された業務指針は実態に合っておらず、実態に即した業務指針の見直しが必要だ」という提案がなされた。それを受けて新たな業務指針の作成への動きが進んでいった。</a:t>
            </a:r>
          </a:p>
          <a:p>
            <a:r>
              <a:rPr lang="ja-JP" altLang="en-US" dirty="0"/>
              <a:t>・</a:t>
            </a:r>
            <a:r>
              <a:rPr lang="en-US" altLang="ja-JP" dirty="0"/>
              <a:t>1989</a:t>
            </a:r>
            <a:r>
              <a:rPr lang="ja-JP" altLang="en-US" dirty="0"/>
              <a:t>年当時の業務指針が実態に合わなくなった背景には、</a:t>
            </a:r>
            <a:r>
              <a:rPr lang="en-US" altLang="ja-JP" dirty="0"/>
              <a:t>PSW</a:t>
            </a:r>
            <a:r>
              <a:rPr lang="ja-JP" altLang="en-US" dirty="0"/>
              <a:t>を取り巻く状況が大きく変わってきたことがある。現在、その変化はますます加速している。</a:t>
            </a:r>
          </a:p>
          <a:p>
            <a:endParaRPr lang="ja-JP" altLang="en-US" dirty="0"/>
          </a:p>
          <a:p>
            <a:endParaRPr lang="en-US" altLang="ja-JP"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14</a:t>
            </a:fld>
            <a:endParaRPr lang="en-US" altLang="ja-JP"/>
          </a:p>
        </p:txBody>
      </p:sp>
    </p:spTree>
    <p:extLst>
      <p:ext uri="{BB962C8B-B14F-4D97-AF65-F5344CB8AC3E}">
        <p14:creationId xmlns:p14="http://schemas.microsoft.com/office/powerpoint/2010/main" val="277695855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a:t>
            </a:r>
            <a:r>
              <a:rPr kumimoji="1" lang="en-US" altLang="ja-JP" dirty="0" smtClean="0"/>
              <a:t>PSW</a:t>
            </a:r>
            <a:r>
              <a:rPr kumimoji="1" lang="ja-JP" altLang="en-US" dirty="0" smtClean="0"/>
              <a:t>を取り巻く近年の状況の一つは職域の拡大である。</a:t>
            </a:r>
          </a:p>
          <a:p>
            <a:r>
              <a:rPr kumimoji="1" lang="ja-JP" altLang="en-US" dirty="0" smtClean="0"/>
              <a:t>・以前は、ほとんどの</a:t>
            </a:r>
            <a:r>
              <a:rPr kumimoji="1" lang="en-US" altLang="ja-JP" dirty="0" smtClean="0"/>
              <a:t>PSW</a:t>
            </a:r>
            <a:r>
              <a:rPr kumimoji="1" lang="ja-JP" altLang="en-US" dirty="0" smtClean="0"/>
              <a:t>が保健医療機関の所属であったが、障害福祉施策の変化の流れを受けて地域の事業所や行政等で働く</a:t>
            </a:r>
            <a:r>
              <a:rPr kumimoji="1" lang="en-US" altLang="ja-JP" dirty="0" smtClean="0"/>
              <a:t>PSW</a:t>
            </a:r>
            <a:r>
              <a:rPr kumimoji="1" lang="ja-JP" altLang="en-US" dirty="0" smtClean="0"/>
              <a:t>が増えてきた。</a:t>
            </a:r>
          </a:p>
          <a:p>
            <a:r>
              <a:rPr kumimoji="1" lang="ja-JP" altLang="en-US" dirty="0" smtClean="0"/>
              <a:t>・さらに、メンタルヘルスの課題の増加と普遍化で、教育や司法、産業など、様々な領域で働く</a:t>
            </a:r>
            <a:r>
              <a:rPr kumimoji="1" lang="en-US" altLang="ja-JP" dirty="0" smtClean="0"/>
              <a:t>PSW</a:t>
            </a:r>
            <a:r>
              <a:rPr kumimoji="1" lang="ja-JP" altLang="en-US" dirty="0" smtClean="0"/>
              <a:t>も増えている。</a:t>
            </a:r>
          </a:p>
          <a:p>
            <a:r>
              <a:rPr kumimoji="1" lang="ja-JP" altLang="en-US" dirty="0" smtClean="0"/>
              <a:t>・こうした新たなニーズに対応した業務体系を整理し、指針を示す必要性が出てきたのである。</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15</a:t>
            </a:fld>
            <a:endParaRPr lang="en-US" altLang="ja-JP"/>
          </a:p>
        </p:txBody>
      </p:sp>
    </p:spTree>
    <p:extLst>
      <p:ext uri="{BB962C8B-B14F-4D97-AF65-F5344CB8AC3E}">
        <p14:creationId xmlns:p14="http://schemas.microsoft.com/office/powerpoint/2010/main" val="352248782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a:t>
            </a:r>
            <a:r>
              <a:rPr lang="ja-JP" altLang="en-US" dirty="0"/>
              <a:t>解説</a:t>
            </a:r>
            <a:r>
              <a:rPr lang="en-US" altLang="ja-JP" dirty="0"/>
              <a:t>】</a:t>
            </a:r>
          </a:p>
          <a:p>
            <a:r>
              <a:rPr lang="ja-JP" altLang="en-US" dirty="0"/>
              <a:t>・</a:t>
            </a:r>
            <a:r>
              <a:rPr lang="en-US" altLang="ja-JP" dirty="0"/>
              <a:t>2004</a:t>
            </a:r>
            <a:r>
              <a:rPr lang="ja-JP" altLang="en-US" dirty="0"/>
              <a:t>年に「入院医療中心から地域生活中心へ」と精神保健福祉施策の転換が図られ、</a:t>
            </a:r>
            <a:r>
              <a:rPr lang="en-US" altLang="ja-JP" dirty="0"/>
              <a:t>10</a:t>
            </a:r>
            <a:r>
              <a:rPr lang="ja-JP" altLang="en-US" dirty="0"/>
              <a:t>年以上が経過し、この間、精神医療改革や地域生活支援の基盤整備が進められてきた。こうした施策の変化が</a:t>
            </a:r>
            <a:r>
              <a:rPr lang="en-US" altLang="ja-JP" dirty="0"/>
              <a:t>PSW</a:t>
            </a:r>
            <a:r>
              <a:rPr lang="ja-JP" altLang="en-US" dirty="0"/>
              <a:t>の業務に与える影響も大きく、</a:t>
            </a:r>
            <a:r>
              <a:rPr lang="en-US" altLang="ja-JP" dirty="0"/>
              <a:t>PSW</a:t>
            </a:r>
            <a:r>
              <a:rPr lang="ja-JP" altLang="en-US" dirty="0"/>
              <a:t>に関わる様々な業務が制度化されてきている。</a:t>
            </a:r>
          </a:p>
          <a:p>
            <a:r>
              <a:rPr lang="ja-JP" altLang="en-US" dirty="0"/>
              <a:t>・「障害者総合支援法」による福祉サービスの再編は、それまで多様なニーズに対応してきた</a:t>
            </a:r>
            <a:r>
              <a:rPr lang="en-US" altLang="ja-JP" dirty="0"/>
              <a:t>PSW</a:t>
            </a:r>
            <a:r>
              <a:rPr lang="ja-JP" altLang="en-US" dirty="0"/>
              <a:t>の実践が事業化され、業務が分業化されてきている。</a:t>
            </a:r>
          </a:p>
          <a:p>
            <a:r>
              <a:rPr lang="ja-JP" altLang="en-US" dirty="0"/>
              <a:t>・病院でも病床機能分化が進むなかで、</a:t>
            </a:r>
            <a:r>
              <a:rPr lang="en-US" altLang="ja-JP" dirty="0"/>
              <a:t>PSW</a:t>
            </a:r>
            <a:r>
              <a:rPr lang="ja-JP" altLang="en-US" dirty="0"/>
              <a:t>が病棟配置となって一人のクライエントに対して</a:t>
            </a:r>
            <a:r>
              <a:rPr lang="en-US" altLang="ja-JP" dirty="0"/>
              <a:t>PSW</a:t>
            </a:r>
            <a:r>
              <a:rPr lang="ja-JP" altLang="en-US" dirty="0"/>
              <a:t>がじっくり関わることが難しくなっている。</a:t>
            </a:r>
          </a:p>
          <a:p>
            <a:r>
              <a:rPr lang="ja-JP" altLang="en-US" dirty="0"/>
              <a:t>・さらにどこでもスピードが求められ、</a:t>
            </a:r>
            <a:r>
              <a:rPr lang="en-US" altLang="ja-JP" dirty="0"/>
              <a:t>PSW</a:t>
            </a:r>
            <a:r>
              <a:rPr lang="ja-JP" altLang="en-US" dirty="0"/>
              <a:t>の業務自体が機能分化と分業化の波にさらされ、</a:t>
            </a:r>
            <a:r>
              <a:rPr lang="en-US" altLang="ja-JP" dirty="0"/>
              <a:t>PSW</a:t>
            </a:r>
            <a:r>
              <a:rPr lang="ja-JP" altLang="en-US" dirty="0"/>
              <a:t>の理念に基づく実践上の新たな課題に直面している。</a:t>
            </a:r>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16</a:t>
            </a:fld>
            <a:endParaRPr lang="en-US" altLang="ja-JP"/>
          </a:p>
        </p:txBody>
      </p:sp>
    </p:spTree>
    <p:extLst>
      <p:ext uri="{BB962C8B-B14F-4D97-AF65-F5344CB8AC3E}">
        <p14:creationId xmlns:p14="http://schemas.microsoft.com/office/powerpoint/2010/main" val="49756307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・時代が変わっても変わらない</a:t>
            </a:r>
            <a:r>
              <a:rPr kumimoji="1" lang="en-US" altLang="ja-JP" dirty="0" smtClean="0"/>
              <a:t>PSW</a:t>
            </a:r>
            <a:r>
              <a:rPr kumimoji="1" lang="ja-JP" altLang="en-US" dirty="0" smtClean="0"/>
              <a:t>の理念がある。しかし、その理念を具体的に表現する方法が、変わってきている。先に示した様々な今日的・現実的問題に対応して、業務指針を変えていく必要がある。</a:t>
            </a:r>
          </a:p>
          <a:p>
            <a:r>
              <a:rPr kumimoji="1" lang="ja-JP" altLang="en-US" dirty="0" smtClean="0"/>
              <a:t>・</a:t>
            </a:r>
            <a:r>
              <a:rPr kumimoji="1" lang="en-US" altLang="ja-JP" dirty="0" smtClean="0"/>
              <a:t>PSW</a:t>
            </a:r>
            <a:r>
              <a:rPr kumimoji="1" lang="ja-JP" altLang="en-US" dirty="0" smtClean="0"/>
              <a:t>の業務において「変わらないもの」は、</a:t>
            </a:r>
            <a:r>
              <a:rPr kumimoji="1" lang="en-US" altLang="ja-JP" dirty="0" smtClean="0"/>
              <a:t>Y</a:t>
            </a:r>
            <a:r>
              <a:rPr kumimoji="1" lang="ja-JP" altLang="en-US" dirty="0" smtClean="0"/>
              <a:t>問題の教訓と札幌宣言の理念である。当時の精神衛生法の施策のもと、当事者不在で動いた「</a:t>
            </a:r>
            <a:r>
              <a:rPr kumimoji="1" lang="en-US" altLang="ja-JP" dirty="0" smtClean="0"/>
              <a:t>PSW</a:t>
            </a:r>
            <a:r>
              <a:rPr kumimoji="1" lang="ja-JP" altLang="en-US" dirty="0" smtClean="0"/>
              <a:t>の加害者性」を絶えず反省して、当事者主体を視点におき、当事者の権利擁護、社会的復権を目指す。この点は</a:t>
            </a:r>
            <a:r>
              <a:rPr kumimoji="1" lang="en-US" altLang="ja-JP" dirty="0" smtClean="0"/>
              <a:t>PSW</a:t>
            </a:r>
            <a:r>
              <a:rPr kumimoji="1" lang="ja-JP" altLang="en-US" dirty="0" smtClean="0"/>
              <a:t>を取り巻く状況が変わっても、変わらない理念である。</a:t>
            </a:r>
          </a:p>
          <a:p>
            <a:r>
              <a:rPr kumimoji="1" lang="ja-JP" altLang="en-US" dirty="0" smtClean="0"/>
              <a:t>・一方、</a:t>
            </a:r>
            <a:r>
              <a:rPr kumimoji="1" lang="en-US" altLang="ja-JP" dirty="0" smtClean="0"/>
              <a:t>PSW</a:t>
            </a:r>
            <a:r>
              <a:rPr kumimoji="1" lang="ja-JP" altLang="en-US" dirty="0" smtClean="0"/>
              <a:t>の業務は絶えず現実的事象と向き合って展開するものである。当然、時代の変化とともにクライエントのニーズも多様化し、クライエントを取り巻く環境も変化しているので、</a:t>
            </a:r>
            <a:r>
              <a:rPr kumimoji="1" lang="en-US" altLang="ja-JP" dirty="0" smtClean="0"/>
              <a:t>PSW</a:t>
            </a:r>
            <a:r>
              <a:rPr kumimoji="1" lang="ja-JP" altLang="en-US" dirty="0" smtClean="0"/>
              <a:t>の業務はそれらの変化に応答することが求められる。また、</a:t>
            </a:r>
            <a:r>
              <a:rPr kumimoji="1" lang="en-US" altLang="ja-JP" dirty="0" smtClean="0"/>
              <a:t>PSW</a:t>
            </a:r>
            <a:r>
              <a:rPr kumimoji="1" lang="ja-JP" altLang="en-US" dirty="0" smtClean="0"/>
              <a:t>の職域が広がるなか、様々なフィールドの持つ特性や組織特性に応答しながら、</a:t>
            </a:r>
            <a:r>
              <a:rPr kumimoji="1" lang="en-US" altLang="ja-JP" dirty="0" smtClean="0"/>
              <a:t>PSW</a:t>
            </a:r>
            <a:r>
              <a:rPr kumimoji="1" lang="ja-JP" altLang="en-US" dirty="0" smtClean="0"/>
              <a:t>の理念を実現していくことが求められている。</a:t>
            </a:r>
          </a:p>
          <a:p>
            <a:r>
              <a:rPr kumimoji="1" lang="ja-JP" altLang="en-US" dirty="0" smtClean="0"/>
              <a:t>・このように、業務指針には「変わらないもの」が当然ある一方、時代や環境の変化に対応した業務展開と指針が求められるという点で「変えていくもの」を示す必要がある。</a:t>
            </a:r>
          </a:p>
          <a:p>
            <a:endParaRPr kumimoji="1" lang="ja-JP" altLang="en-US" dirty="0" smtClean="0"/>
          </a:p>
          <a:p>
            <a:r>
              <a:rPr kumimoji="1" lang="ja-JP" altLang="en-US" dirty="0" smtClean="0"/>
              <a:t>・以上を踏まえて、本協会は業務指針の改訂に取り組み、現在、その第</a:t>
            </a:r>
            <a:r>
              <a:rPr kumimoji="1" lang="en-US" altLang="ja-JP" dirty="0" smtClean="0"/>
              <a:t>2</a:t>
            </a:r>
            <a:r>
              <a:rPr kumimoji="1" lang="ja-JP" altLang="en-US" dirty="0" smtClean="0"/>
              <a:t>版を提示している。</a:t>
            </a:r>
          </a:p>
          <a:p>
            <a:endParaRPr kumimoji="1" lang="ja-JP" altLang="en-US" dirty="0" smtClean="0"/>
          </a:p>
          <a:p>
            <a:endParaRPr kumimoji="1" lang="ja-JP" altLang="en-US"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17</a:t>
            </a:fld>
            <a:endParaRPr lang="en-US" altLang="ja-JP"/>
          </a:p>
        </p:txBody>
      </p:sp>
    </p:spTree>
    <p:extLst>
      <p:ext uri="{BB962C8B-B14F-4D97-AF65-F5344CB8AC3E}">
        <p14:creationId xmlns:p14="http://schemas.microsoft.com/office/powerpoint/2010/main" val="400966283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・第２版（冊子）の全体像を受講者につかんでもらう。</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・第</a:t>
            </a:r>
            <a:r>
              <a:rPr kumimoji="1" lang="en-US" altLang="ja-JP" dirty="0" smtClean="0"/>
              <a:t>Ⅱ</a:t>
            </a:r>
            <a:r>
              <a:rPr kumimoji="1" lang="ja-JP" altLang="en-US" dirty="0" smtClean="0"/>
              <a:t>部はどの分野にも共通する業務指針を示し、第</a:t>
            </a:r>
            <a:r>
              <a:rPr kumimoji="1" lang="en-US" altLang="ja-JP" dirty="0" smtClean="0"/>
              <a:t>Ⅲ</a:t>
            </a:r>
            <a:r>
              <a:rPr kumimoji="1" lang="ja-JP" altLang="en-US" dirty="0" smtClean="0"/>
              <a:t>部は分野別の業務指針を示しているが、講義の中で両者の区別を分かりやすくするために、第</a:t>
            </a:r>
            <a:r>
              <a:rPr kumimoji="1" lang="en-US" altLang="ja-JP" dirty="0" smtClean="0"/>
              <a:t>Ⅱ</a:t>
            </a:r>
            <a:r>
              <a:rPr kumimoji="1" lang="ja-JP" altLang="en-US" dirty="0" smtClean="0"/>
              <a:t>部を「総論」、第</a:t>
            </a:r>
            <a:r>
              <a:rPr kumimoji="1" lang="en-US" altLang="ja-JP" dirty="0" smtClean="0"/>
              <a:t>Ⅲ</a:t>
            </a:r>
            <a:r>
              <a:rPr kumimoji="1" lang="ja-JP" altLang="en-US" dirty="0" smtClean="0"/>
              <a:t>部「各論」と前置きして講義を進めると良い。</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18</a:t>
            </a:fld>
            <a:endParaRPr lang="en-US" altLang="ja-JP"/>
          </a:p>
        </p:txBody>
      </p:sp>
    </p:spTree>
    <p:extLst>
      <p:ext uri="{BB962C8B-B14F-4D97-AF65-F5344CB8AC3E}">
        <p14:creationId xmlns:p14="http://schemas.microsoft.com/office/powerpoint/2010/main" val="19369881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備考</a:t>
            </a:r>
            <a:r>
              <a:rPr kumimoji="1" lang="en-US" altLang="ja-JP" dirty="0" smtClean="0"/>
              <a:t>】</a:t>
            </a:r>
          </a:p>
          <a:p>
            <a:r>
              <a:rPr kumimoji="1" lang="ja-JP" altLang="en-US" dirty="0" smtClean="0"/>
              <a:t>・第２版の第</a:t>
            </a:r>
            <a:r>
              <a:rPr kumimoji="1" lang="en-US" altLang="ja-JP" dirty="0" smtClean="0"/>
              <a:t>Ⅰ</a:t>
            </a:r>
            <a:r>
              <a:rPr kumimoji="1" lang="ja-JP" altLang="en-US" dirty="0" smtClean="0"/>
              <a:t>部にあたる内容（業務指針の位置づけ、精神保健福祉士の「業務」の定義と業務特性）である。</a:t>
            </a:r>
          </a:p>
          <a:p>
            <a:r>
              <a:rPr kumimoji="1" lang="ja-JP" altLang="en-US" dirty="0" smtClean="0"/>
              <a:t>・業務指針の前提となる「業務」の定義、業務特性を示すもので、</a:t>
            </a:r>
            <a:r>
              <a:rPr kumimoji="1" lang="en-US" altLang="ja-JP" dirty="0" smtClean="0"/>
              <a:t>PSW</a:t>
            </a:r>
            <a:r>
              <a:rPr kumimoji="1" lang="ja-JP" altLang="en-US" dirty="0" smtClean="0"/>
              <a:t>の業務における共通認識、共通言語として特に重要な箇所である。</a:t>
            </a:r>
          </a:p>
          <a:p>
            <a:r>
              <a:rPr kumimoji="1" lang="ja-JP" altLang="en-US" dirty="0" smtClean="0"/>
              <a:t>・講師は、業務指針の講義及び演習を行う上で、この内容を十分に理解し、受講者に教示して頂きたい。</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19</a:t>
            </a:fld>
            <a:endParaRPr lang="en-US" altLang="ja-JP"/>
          </a:p>
        </p:txBody>
      </p:sp>
    </p:spTree>
    <p:extLst>
      <p:ext uri="{BB962C8B-B14F-4D97-AF65-F5344CB8AC3E}">
        <p14:creationId xmlns:p14="http://schemas.microsoft.com/office/powerpoint/2010/main" val="97816154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・業務指針の位置づけは、簡単なようで非常に難しい。</a:t>
            </a:r>
          </a:p>
          <a:p>
            <a:r>
              <a:rPr kumimoji="1" lang="ja-JP" altLang="en-US" dirty="0" smtClean="0"/>
              <a:t>・まず、倫理綱領との関連や違いは何かという点を整理する必要がある。協会の歴史を見ると、「</a:t>
            </a:r>
            <a:r>
              <a:rPr kumimoji="1" lang="en-US" altLang="ja-JP" dirty="0" smtClean="0"/>
              <a:t>Y</a:t>
            </a:r>
            <a:r>
              <a:rPr kumimoji="1" lang="ja-JP" altLang="en-US" dirty="0" smtClean="0"/>
              <a:t>問題」と「札幌宣言」の後、倫理綱領と業務指針の作成に着手したことから、この</a:t>
            </a:r>
            <a:r>
              <a:rPr kumimoji="1" lang="en-US" altLang="ja-JP" dirty="0" smtClean="0"/>
              <a:t>2</a:t>
            </a:r>
            <a:r>
              <a:rPr kumimoji="1" lang="ja-JP" altLang="en-US" err="1" smtClean="0"/>
              <a:t>つは</a:t>
            </a:r>
            <a:r>
              <a:rPr kumimoji="1" lang="ja-JP" altLang="en-US" smtClean="0"/>
              <a:t>それぞれの役割</a:t>
            </a:r>
            <a:r>
              <a:rPr kumimoji="1" lang="ja-JP" altLang="en-US" dirty="0" smtClean="0"/>
              <a:t>の違いがあってこそ、両者が相まって作成され展開されてきたと考えられる。その点を改めて確認しなければならない。</a:t>
            </a:r>
          </a:p>
          <a:p>
            <a:r>
              <a:rPr kumimoji="1" lang="ja-JP" altLang="en-US" dirty="0" smtClean="0"/>
              <a:t>・また、「専門職としての行動規範と業務指針との違いは何か」、「業務指針には業務分類を含むのか」、「業務指針と業務マニュアルとの違いは何か」と、様々な疑問が生じ、人によって捉え方は様々である。</a:t>
            </a:r>
          </a:p>
          <a:p>
            <a:r>
              <a:rPr kumimoji="1" lang="ja-JP" altLang="en-US" dirty="0" smtClean="0"/>
              <a:t>・たとえば、業務指針を業務マニュアルと非常に近いものと考える人は、</a:t>
            </a:r>
            <a:r>
              <a:rPr kumimoji="1" lang="en-US" altLang="ja-JP" dirty="0" smtClean="0"/>
              <a:t>PSW</a:t>
            </a:r>
            <a:r>
              <a:rPr kumimoji="1" lang="ja-JP" altLang="en-US" dirty="0" smtClean="0"/>
              <a:t>の業務がマニュアル化されると心配する声があがる。一方、業務指針と倫理綱領をかなり近いものと考えると、非常に抽象度が高い表現になり、業務の実際が見えにくくなる。</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20</a:t>
            </a:fld>
            <a:endParaRPr lang="en-US" altLang="ja-JP"/>
          </a:p>
        </p:txBody>
      </p:sp>
    </p:spTree>
    <p:extLst>
      <p:ext uri="{BB962C8B-B14F-4D97-AF65-F5344CB8AC3E}">
        <p14:creationId xmlns:p14="http://schemas.microsoft.com/office/powerpoint/2010/main" val="29366171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備考</a:t>
            </a:r>
            <a:r>
              <a:rPr kumimoji="1" lang="en-US" altLang="ja-JP" dirty="0" smtClean="0"/>
              <a:t>】</a:t>
            </a:r>
          </a:p>
          <a:p>
            <a:r>
              <a:rPr kumimoji="1" lang="ja-JP" altLang="en-US" dirty="0" smtClean="0"/>
              <a:t>・本資料は、精神保健福祉士と</a:t>
            </a:r>
            <a:r>
              <a:rPr kumimoji="1" lang="en-US" altLang="ja-JP" dirty="0" smtClean="0"/>
              <a:t>PSW</a:t>
            </a:r>
            <a:r>
              <a:rPr kumimoji="1" lang="ja-JP" altLang="en-US" dirty="0" smtClean="0"/>
              <a:t>の表記があるが、「精神保健福祉士＝</a:t>
            </a:r>
            <a:r>
              <a:rPr kumimoji="1" lang="en-US" altLang="ja-JP" dirty="0" smtClean="0"/>
              <a:t>PSW</a:t>
            </a:r>
            <a:r>
              <a:rPr kumimoji="1" lang="ja-JP" altLang="en-US" dirty="0" smtClean="0"/>
              <a:t>」と捉えて記載している。</a:t>
            </a:r>
          </a:p>
          <a:p>
            <a:r>
              <a:rPr kumimoji="1" lang="ja-JP" altLang="en-US" dirty="0" smtClean="0"/>
              <a:t>・本資料の「本協会」とは、公益社団法人日本精神保健福祉士協会を指す。</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a:t>
            </a:fld>
            <a:endParaRPr lang="en-US" altLang="ja-JP"/>
          </a:p>
        </p:txBody>
      </p:sp>
    </p:spTree>
    <p:extLst>
      <p:ext uri="{BB962C8B-B14F-4D97-AF65-F5344CB8AC3E}">
        <p14:creationId xmlns:p14="http://schemas.microsoft.com/office/powerpoint/2010/main" val="36971818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・「業務指針」というからには、「業務」の「指針」であることが求められる。</a:t>
            </a:r>
          </a:p>
          <a:p>
            <a:r>
              <a:rPr kumimoji="1" lang="ja-JP" altLang="en-US" dirty="0" smtClean="0"/>
              <a:t>・「指針」というのは、目指すべき方向性や護るべきことであり、まさに倫理綱領が示す価値・理念と言える。</a:t>
            </a:r>
          </a:p>
          <a:p>
            <a:r>
              <a:rPr kumimoji="1" lang="ja-JP" altLang="en-US" dirty="0" smtClean="0"/>
              <a:t>・一方、「業務」は非常に多様で、複雑で、様々な障害がある。そのため、倫理綱領で書かれてある価値・理念をそのまま業務に落とし込むには、なかなか難しい現実がある。実際、</a:t>
            </a:r>
            <a:r>
              <a:rPr kumimoji="1" lang="en-US" altLang="ja-JP" dirty="0" smtClean="0"/>
              <a:t>PSW</a:t>
            </a:r>
            <a:r>
              <a:rPr kumimoji="1" lang="ja-JP" altLang="en-US" dirty="0" smtClean="0"/>
              <a:t>として様々な場面に身を置き、一体どちらに行けばいいのか迷ったり悩んだりすることがある。その時々で置かれた場所や周囲の状況は異なっていても、やはり倫理綱領に書かれてある価値・理念に向かっていく道筋を示すものが、業務指針だと考えられる。</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・適宜、アニメーションを活用して業務指針の位置づけをイメージしてもらう。</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21</a:t>
            </a:fld>
            <a:endParaRPr lang="en-US" altLang="ja-JP"/>
          </a:p>
        </p:txBody>
      </p:sp>
    </p:spTree>
    <p:extLst>
      <p:ext uri="{BB962C8B-B14F-4D97-AF65-F5344CB8AC3E}">
        <p14:creationId xmlns:p14="http://schemas.microsoft.com/office/powerpoint/2010/main" val="134572029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・「倫理綱領」は</a:t>
            </a:r>
            <a:r>
              <a:rPr kumimoji="1" lang="en-US" altLang="ja-JP" dirty="0" smtClean="0"/>
              <a:t>PSW</a:t>
            </a:r>
            <a:r>
              <a:rPr kumimoji="1" lang="ja-JP" altLang="en-US" dirty="0" smtClean="0"/>
              <a:t>の価値・理念を示すものであって、その価値・理念を実際に表すものが「業務」である。</a:t>
            </a:r>
          </a:p>
          <a:p>
            <a:r>
              <a:rPr kumimoji="1" lang="ja-JP" altLang="en-US" dirty="0" smtClean="0"/>
              <a:t>・以上より、第２版では、「業務指針」を「具体的な業務を切り口にして、それぞれの業務展開が、倫理綱領にある価値・理念に向かう道筋を示すもの」と位置づけている。</a:t>
            </a:r>
          </a:p>
          <a:p>
            <a:r>
              <a:rPr kumimoji="1" lang="ja-JP" altLang="en-US" dirty="0" smtClean="0"/>
              <a:t>・業務を切り口に展開を示すところに業務指針の役割があると言える。</a:t>
            </a:r>
          </a:p>
          <a:p>
            <a:endParaRPr kumimoji="1" lang="ja-JP" altLang="en-US"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22</a:t>
            </a:fld>
            <a:endParaRPr lang="en-US" altLang="ja-JP"/>
          </a:p>
        </p:txBody>
      </p:sp>
    </p:spTree>
    <p:extLst>
      <p:ext uri="{BB962C8B-B14F-4D97-AF65-F5344CB8AC3E}">
        <p14:creationId xmlns:p14="http://schemas.microsoft.com/office/powerpoint/2010/main" val="1133381530"/>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2145" name="Rectangle 2"/>
          <p:cNvSpPr>
            <a:spLocks noGrp="1" noRot="1" noChangeAspect="1" noChangeArrowheads="1" noTextEdit="1"/>
          </p:cNvSpPr>
          <p:nvPr>
            <p:ph type="sldImg"/>
          </p:nvPr>
        </p:nvSpPr>
        <p:spPr>
          <a:ln/>
        </p:spPr>
      </p:sp>
      <p:sp>
        <p:nvSpPr>
          <p:cNvPr id="2182146"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・業務指針のターゲットを示した図</a:t>
            </a:r>
          </a:p>
          <a:p>
            <a:r>
              <a:rPr lang="ja-JP" altLang="en-US" dirty="0" smtClean="0"/>
              <a:t>・本協会では、</a:t>
            </a:r>
            <a:r>
              <a:rPr lang="en-US" altLang="ja-JP" dirty="0" smtClean="0"/>
              <a:t>PSW</a:t>
            </a:r>
            <a:r>
              <a:rPr lang="ja-JP" altLang="en-US" dirty="0" smtClean="0"/>
              <a:t>の価値理念を「倫理綱領」が示しており、</a:t>
            </a:r>
            <a:r>
              <a:rPr lang="en-US" altLang="ja-JP" dirty="0" smtClean="0"/>
              <a:t>PSW</a:t>
            </a:r>
            <a:r>
              <a:rPr lang="ja-JP" altLang="en-US" dirty="0" smtClean="0"/>
              <a:t>の視点については「構成員ハンドブック」に詳しく記載されている。これらがあって「業務指針」があり、それぞれの役割を担っているという理解がまず必要である。</a:t>
            </a:r>
          </a:p>
          <a:p>
            <a:r>
              <a:rPr lang="ja-JP" altLang="en-US" dirty="0" smtClean="0"/>
              <a:t>・図の上位にいけばいくほど、普遍的で、抽象的なものになり、下にいけばいくほど、具体的で、多様で、現実的なものになっていく。</a:t>
            </a:r>
          </a:p>
          <a:p>
            <a:r>
              <a:rPr lang="ja-JP" altLang="en-US" dirty="0" smtClean="0"/>
              <a:t>・これら全てが</a:t>
            </a:r>
            <a:r>
              <a:rPr lang="en-US" altLang="ja-JP" dirty="0" smtClean="0"/>
              <a:t>PSW</a:t>
            </a:r>
            <a:r>
              <a:rPr lang="ja-JP" altLang="en-US" dirty="0" smtClean="0"/>
              <a:t>の業務に関わっており、上位概念（価値、理念、視点）があって、最も具体的なところに手順書がある。この価値・理念という普遍的概念と、より具体的な手順をつなぐものが業務指針であり、業務指針がターゲットとするところである。</a:t>
            </a:r>
          </a:p>
          <a:p>
            <a:endParaRPr lang="ja-JP" altLang="en-US" dirty="0" smtClean="0"/>
          </a:p>
          <a:p>
            <a:r>
              <a:rPr lang="en-US" altLang="ja-JP" dirty="0" smtClean="0"/>
              <a:t>【</a:t>
            </a:r>
            <a:r>
              <a:rPr lang="ja-JP" altLang="en-US" dirty="0" smtClean="0"/>
              <a:t>備考</a:t>
            </a:r>
            <a:r>
              <a:rPr lang="en-US" altLang="ja-JP" dirty="0" smtClean="0"/>
              <a:t>】</a:t>
            </a:r>
          </a:p>
          <a:p>
            <a:r>
              <a:rPr lang="ja-JP" altLang="en-US" dirty="0" smtClean="0"/>
              <a:t>・ここの説明は、業務指針を考える際に非常に重要な点である。業務指針の議論の際に、「それは倫理綱領のことを言っているのではないか」「業務マニュアルと業務指針とを混同しているのではないか」「業務指針に全てを盛り込もうとしているのではないか」という疑問を持つことがある。</a:t>
            </a:r>
          </a:p>
          <a:p>
            <a:r>
              <a:rPr lang="ja-JP" altLang="en-US" dirty="0" smtClean="0"/>
              <a:t>・業務指針は重要で必要なものであるが、万能ではない。倫理綱領をはじめ、ハンドブックや各現場で作成される具体的な手順書などと相まってその役割を果たせるものだという理解を促してほしい。</a:t>
            </a:r>
          </a:p>
          <a:p>
            <a:endParaRPr lang="ja-JP" altLang="en-US" dirty="0" smtClean="0"/>
          </a:p>
        </p:txBody>
      </p:sp>
    </p:spTree>
    <p:extLst>
      <p:ext uri="{BB962C8B-B14F-4D97-AF65-F5344CB8AC3E}">
        <p14:creationId xmlns:p14="http://schemas.microsoft.com/office/powerpoint/2010/main" val="34992613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4193" name="Rectangle 2"/>
          <p:cNvSpPr>
            <a:spLocks noGrp="1" noRot="1" noChangeAspect="1" noChangeArrowheads="1" noTextEdit="1"/>
          </p:cNvSpPr>
          <p:nvPr>
            <p:ph type="sldImg"/>
          </p:nvPr>
        </p:nvSpPr>
        <p:spPr>
          <a:ln/>
        </p:spPr>
      </p:sp>
      <p:sp>
        <p:nvSpPr>
          <p:cNvPr id="2184194"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・業務指針の目的は、</a:t>
            </a:r>
          </a:p>
          <a:p>
            <a:r>
              <a:rPr lang="ja-JP" altLang="en-US" dirty="0" smtClean="0"/>
              <a:t>①精神保健福祉士の価値や理念を具体的に表す業務の道筋を示すこと。</a:t>
            </a:r>
          </a:p>
          <a:p>
            <a:r>
              <a:rPr lang="ja-JP" altLang="en-US" dirty="0" smtClean="0"/>
              <a:t>②精神保健福祉士の業務内容を説明する共通の枠組みを示すこと。</a:t>
            </a:r>
          </a:p>
          <a:p>
            <a:r>
              <a:rPr lang="ja-JP" altLang="en-US" dirty="0" smtClean="0"/>
              <a:t>・</a:t>
            </a:r>
            <a:r>
              <a:rPr lang="en-US" altLang="ja-JP" dirty="0" smtClean="0"/>
              <a:t>PSW</a:t>
            </a:r>
            <a:r>
              <a:rPr lang="ja-JP" altLang="en-US" dirty="0" smtClean="0"/>
              <a:t>は、それぞれの現場で多様な活動をしている。</a:t>
            </a:r>
            <a:r>
              <a:rPr lang="en-US" altLang="ja-JP" dirty="0" smtClean="0"/>
              <a:t>PSW</a:t>
            </a:r>
            <a:r>
              <a:rPr lang="ja-JP" altLang="en-US" dirty="0" smtClean="0"/>
              <a:t>の業務は非常に個別的で様々な動きがあるが、それらを「いろいろやっています」というだけでは、</a:t>
            </a:r>
            <a:r>
              <a:rPr lang="en-US" altLang="ja-JP" dirty="0" smtClean="0"/>
              <a:t>PSW</a:t>
            </a:r>
            <a:r>
              <a:rPr lang="ja-JP" altLang="en-US" dirty="0" smtClean="0"/>
              <a:t>の業務を示し得ない。「私の業務」ではなく「</a:t>
            </a:r>
            <a:r>
              <a:rPr lang="en-US" altLang="ja-JP" dirty="0" smtClean="0"/>
              <a:t>PSW</a:t>
            </a:r>
            <a:r>
              <a:rPr lang="ja-JP" altLang="en-US" dirty="0" smtClean="0"/>
              <a:t>の業務」というからには、個別性の高い多様な動きを一定のまとまりをもって示すことが必要である。</a:t>
            </a:r>
          </a:p>
          <a:p>
            <a:r>
              <a:rPr lang="ja-JP" altLang="en-US" dirty="0" smtClean="0"/>
              <a:t>③そうした枠組みを共有することで、「</a:t>
            </a:r>
            <a:r>
              <a:rPr lang="en-US" altLang="ja-JP" dirty="0" smtClean="0"/>
              <a:t>PSW</a:t>
            </a:r>
            <a:r>
              <a:rPr lang="ja-JP" altLang="en-US" dirty="0" smtClean="0"/>
              <a:t>は何をする人か」を社会に対して示し、活用してもらうことにつながっていく。</a:t>
            </a:r>
          </a:p>
          <a:p>
            <a:endParaRPr lang="ja-JP" altLang="en-US" dirty="0" smtClean="0"/>
          </a:p>
          <a:p>
            <a:endParaRPr lang="ja-JP" altLang="en-US" dirty="0" smtClean="0"/>
          </a:p>
        </p:txBody>
      </p:sp>
    </p:spTree>
    <p:extLst>
      <p:ext uri="{BB962C8B-B14F-4D97-AF65-F5344CB8AC3E}">
        <p14:creationId xmlns:p14="http://schemas.microsoft.com/office/powerpoint/2010/main" val="195659002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6241" name="Rectangle 2"/>
          <p:cNvSpPr>
            <a:spLocks noGrp="1" noRot="1" noChangeAspect="1" noChangeArrowheads="1" noTextEdit="1"/>
          </p:cNvSpPr>
          <p:nvPr>
            <p:ph type="sldImg"/>
          </p:nvPr>
        </p:nvSpPr>
        <p:spPr>
          <a:ln/>
        </p:spPr>
      </p:sp>
      <p:sp>
        <p:nvSpPr>
          <p:cNvPr id="2186242" name="Rectangle 3"/>
          <p:cNvSpPr>
            <a:spLocks noGrp="1" noChangeArrowheads="1"/>
          </p:cNvSpPr>
          <p:nvPr>
            <p:ph type="body" idx="1"/>
          </p:nvPr>
        </p:nvSpPr>
        <p:spPr>
          <a:noFill/>
          <a:ln/>
        </p:spPr>
        <p:txBody>
          <a:bodyPr/>
          <a:lstStyle/>
          <a:p>
            <a:pPr eaLnBrk="1" hangingPunct="1"/>
            <a:r>
              <a:rPr lang="en-US" altLang="ja-JP" dirty="0" smtClean="0"/>
              <a:t>【</a:t>
            </a:r>
            <a:r>
              <a:rPr lang="ja-JP" altLang="en-US" dirty="0" smtClean="0"/>
              <a:t>解説</a:t>
            </a:r>
            <a:r>
              <a:rPr lang="en-US" altLang="ja-JP" dirty="0" smtClean="0"/>
              <a:t>】</a:t>
            </a:r>
          </a:p>
          <a:p>
            <a:pPr eaLnBrk="1" hangingPunct="1"/>
            <a:r>
              <a:rPr lang="ja-JP" altLang="en-US" dirty="0" smtClean="0"/>
              <a:t>・業務指針を考える際、「</a:t>
            </a:r>
            <a:r>
              <a:rPr lang="en-US" altLang="ja-JP" dirty="0" smtClean="0"/>
              <a:t>PSW</a:t>
            </a:r>
            <a:r>
              <a:rPr lang="ja-JP" altLang="en-US" dirty="0" smtClean="0"/>
              <a:t>の業務」を定義することが必要である。しかし、その定義は曖昧で、業務と関連する用語の定義及びぞれぞれの関連性にも曖昧さがつきまとう。</a:t>
            </a:r>
          </a:p>
          <a:p>
            <a:pPr eaLnBrk="1" hangingPunct="1"/>
            <a:r>
              <a:rPr lang="ja-JP" altLang="en-US" dirty="0" smtClean="0"/>
              <a:t>・目的と目標と業務との関連とは何なのか？　機能、技術、方法と業務は何が違うのか？という具合に、それぞれの用語の整理が不十分であると言える。　</a:t>
            </a:r>
          </a:p>
          <a:p>
            <a:pPr eaLnBrk="1" hangingPunct="1"/>
            <a:r>
              <a:rPr lang="ja-JP" altLang="en-US" dirty="0" smtClean="0"/>
              <a:t>・たとえば「グループワーク」は「業務」なのか？「方法」なのか？「技術」なのか？　と問うと、一つの言葉にいろいろな要素が含まれていて、非常に区別することが難しい。</a:t>
            </a:r>
          </a:p>
          <a:p>
            <a:pPr eaLnBrk="1" hangingPunct="1"/>
            <a:r>
              <a:rPr lang="ja-JP" altLang="en-US" dirty="0" smtClean="0"/>
              <a:t>それでも一定の整理は必要である。</a:t>
            </a:r>
          </a:p>
          <a:p>
            <a:pPr eaLnBrk="1" hangingPunct="1"/>
            <a:r>
              <a:rPr lang="ja-JP" altLang="en-US" dirty="0" smtClean="0"/>
              <a:t>・また、「業務」を与えられたもの、規定されたものとして捉える傾向も見受けられる。先述したように、近年、</a:t>
            </a:r>
            <a:r>
              <a:rPr lang="en-US" altLang="ja-JP" dirty="0" smtClean="0"/>
              <a:t>PSW</a:t>
            </a:r>
            <a:r>
              <a:rPr lang="ja-JP" altLang="en-US" dirty="0" smtClean="0"/>
              <a:t>の実践が制度化・事業化されてきていることから、何か枠にはめられ「これをやりなさい」と言われているような懸念の表れと考えられる。しかし、たとえ与えられたもの、規定されたものがあっても、</a:t>
            </a:r>
            <a:r>
              <a:rPr lang="en-US" altLang="ja-JP" dirty="0" smtClean="0"/>
              <a:t>PSW</a:t>
            </a:r>
            <a:r>
              <a:rPr lang="ja-JP" altLang="en-US" dirty="0" smtClean="0"/>
              <a:t>はそれらを資源（道具）として活用し、「</a:t>
            </a:r>
            <a:r>
              <a:rPr lang="en-US" altLang="ja-JP" dirty="0" smtClean="0"/>
              <a:t>PSW</a:t>
            </a:r>
            <a:r>
              <a:rPr lang="ja-JP" altLang="en-US" dirty="0" smtClean="0"/>
              <a:t>の業務」にしていく専門職としての責務があるのではないかを問うていく。 </a:t>
            </a:r>
          </a:p>
          <a:p>
            <a:pPr eaLnBrk="1" hangingPunct="1"/>
            <a:endParaRPr lang="ja-JP" altLang="en-US" dirty="0" smtClean="0"/>
          </a:p>
          <a:p>
            <a:pPr eaLnBrk="1" hangingPunct="1"/>
            <a:endParaRPr lang="ja-JP" altLang="en-US" dirty="0" smtClean="0"/>
          </a:p>
          <a:p>
            <a:pPr eaLnBrk="1" hangingPunct="1"/>
            <a:endParaRPr lang="ja-JP" altLang="en-US" dirty="0" smtClean="0"/>
          </a:p>
        </p:txBody>
      </p:sp>
    </p:spTree>
    <p:extLst>
      <p:ext uri="{BB962C8B-B14F-4D97-AF65-F5344CB8AC3E}">
        <p14:creationId xmlns:p14="http://schemas.microsoft.com/office/powerpoint/2010/main" val="2916432484"/>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・ここでは、</a:t>
            </a:r>
            <a:r>
              <a:rPr kumimoji="1" lang="en-US" altLang="ja-JP" dirty="0" smtClean="0"/>
              <a:t>PSW</a:t>
            </a:r>
            <a:r>
              <a:rPr kumimoji="1" lang="ja-JP" altLang="en-US" dirty="0" smtClean="0"/>
              <a:t>の業務か否か判断の分かれる行為の具体例をあげて、受講者に「</a:t>
            </a:r>
            <a:r>
              <a:rPr kumimoji="1" lang="en-US" altLang="ja-JP" dirty="0" smtClean="0"/>
              <a:t>yes </a:t>
            </a:r>
            <a:r>
              <a:rPr kumimoji="1" lang="ja-JP" altLang="en-US" dirty="0" smtClean="0"/>
              <a:t>か </a:t>
            </a:r>
            <a:r>
              <a:rPr kumimoji="1" lang="en-US" altLang="ja-JP" dirty="0" smtClean="0"/>
              <a:t>no</a:t>
            </a:r>
            <a:r>
              <a:rPr kumimoji="1" lang="ja-JP" altLang="en-US" dirty="0" smtClean="0"/>
              <a:t>か」をたずね、その理由を考えてもらう。・　　　　　　　できれば、席の前後左右で意見交換してもらうと良い。</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・このワークのねらいは、同じ行為でも、その行為の意図によって、</a:t>
            </a:r>
            <a:r>
              <a:rPr kumimoji="1" lang="en-US" altLang="ja-JP" dirty="0" smtClean="0"/>
              <a:t>PSW</a:t>
            </a:r>
            <a:r>
              <a:rPr kumimoji="1" lang="ja-JP" altLang="en-US" dirty="0" smtClean="0"/>
              <a:t>の業務か否かが分かれることを示すものである。つまり、</a:t>
            </a:r>
            <a:r>
              <a:rPr kumimoji="1" lang="en-US" altLang="ja-JP" dirty="0" smtClean="0"/>
              <a:t>PSW</a:t>
            </a:r>
            <a:r>
              <a:rPr kumimoji="1" lang="ja-JP" altLang="en-US" dirty="0" smtClean="0"/>
              <a:t>の業務とは専門的な意図を介したものであることを受講者の経験から考えてもらったうえで、次の業務の定義につなげる重要なワークである。</a:t>
            </a:r>
          </a:p>
          <a:p>
            <a:endParaRPr kumimoji="1" lang="ja-JP" altLang="en-US" dirty="0" smtClean="0"/>
          </a:p>
          <a:p>
            <a:r>
              <a:rPr kumimoji="1" lang="ja-JP" altLang="en-US" dirty="0" smtClean="0"/>
              <a:t>具体例は、講師の経験などで設定すると良いが、業務指針委員会の研修で取り上げたものを一例として示す。</a:t>
            </a:r>
          </a:p>
          <a:p>
            <a:r>
              <a:rPr kumimoji="1" lang="ja-JP" altLang="en-US" dirty="0" smtClean="0"/>
              <a:t>　　↓　　↓　　↓</a:t>
            </a:r>
          </a:p>
          <a:p>
            <a:r>
              <a:rPr kumimoji="1" lang="ja-JP" altLang="en-US" dirty="0" smtClean="0"/>
              <a:t>＜病院勤務の</a:t>
            </a:r>
            <a:r>
              <a:rPr kumimoji="1" lang="en-US" altLang="ja-JP" dirty="0" smtClean="0"/>
              <a:t>PSW</a:t>
            </a:r>
            <a:r>
              <a:rPr kumimoji="1" lang="ja-JP" altLang="en-US" dirty="0" smtClean="0"/>
              <a:t>の例＞</a:t>
            </a:r>
          </a:p>
          <a:p>
            <a:r>
              <a:rPr kumimoji="1" lang="ja-JP" altLang="en-US" dirty="0" smtClean="0"/>
              <a:t>「始業前にユニフォームに着替えて自分の部署に向かう途中に、自分の担当するクライエントとすれ違った際に</a:t>
            </a:r>
            <a:r>
              <a:rPr kumimoji="1" lang="en-US" altLang="ja-JP" dirty="0" smtClean="0"/>
              <a:t>『</a:t>
            </a:r>
            <a:r>
              <a:rPr kumimoji="1" lang="ja-JP" altLang="en-US" dirty="0" smtClean="0"/>
              <a:t>おはようございます</a:t>
            </a:r>
            <a:r>
              <a:rPr kumimoji="1" lang="en-US" altLang="ja-JP" dirty="0" smtClean="0"/>
              <a:t>』</a:t>
            </a:r>
            <a:r>
              <a:rPr kumimoji="1" lang="ja-JP" altLang="en-US" dirty="0" smtClean="0"/>
              <a:t>と声をかけた場面」を例示し、この時の</a:t>
            </a:r>
            <a:r>
              <a:rPr kumimoji="1" lang="en-US" altLang="ja-JP" dirty="0" smtClean="0"/>
              <a:t>PSW</a:t>
            </a:r>
            <a:r>
              <a:rPr kumimoji="1" lang="ja-JP" altLang="en-US" dirty="0" smtClean="0"/>
              <a:t>の行為は</a:t>
            </a:r>
            <a:r>
              <a:rPr kumimoji="1" lang="en-US" altLang="ja-JP" dirty="0" smtClean="0"/>
              <a:t>PSW</a:t>
            </a:r>
            <a:r>
              <a:rPr kumimoji="1" lang="ja-JP" altLang="en-US" dirty="0" smtClean="0"/>
              <a:t>の業務と言えるのか</a:t>
            </a:r>
            <a:r>
              <a:rPr kumimoji="1" lang="ja-JP" altLang="en-US" dirty="0" err="1" smtClean="0"/>
              <a:t>？、</a:t>
            </a:r>
            <a:r>
              <a:rPr kumimoji="1" lang="en-US" altLang="ja-JP" dirty="0" smtClean="0"/>
              <a:t>PSW</a:t>
            </a:r>
            <a:r>
              <a:rPr kumimoji="1" lang="ja-JP" altLang="en-US" dirty="0" smtClean="0"/>
              <a:t>の業務とは言えないのか？を考えてもらう。</a:t>
            </a:r>
          </a:p>
          <a:p>
            <a:r>
              <a:rPr kumimoji="1" lang="ja-JP" altLang="en-US" dirty="0" smtClean="0"/>
              <a:t>　　↓　　↓　　↓</a:t>
            </a:r>
          </a:p>
          <a:p>
            <a:r>
              <a:rPr kumimoji="1" lang="ja-JP" altLang="en-US" dirty="0" smtClean="0"/>
              <a:t>どちらが（</a:t>
            </a:r>
            <a:r>
              <a:rPr kumimoji="1" lang="en-US" altLang="ja-JP" dirty="0" smtClean="0"/>
              <a:t>yes or no</a:t>
            </a:r>
            <a:r>
              <a:rPr kumimoji="1" lang="ja-JP" altLang="en-US" dirty="0" smtClean="0"/>
              <a:t>）正解というわけではなく、この時の</a:t>
            </a:r>
            <a:r>
              <a:rPr kumimoji="1" lang="en-US" altLang="ja-JP" dirty="0" smtClean="0"/>
              <a:t>PSW</a:t>
            </a:r>
            <a:r>
              <a:rPr kumimoji="1" lang="ja-JP" altLang="en-US" dirty="0" smtClean="0"/>
              <a:t>の意図によって、</a:t>
            </a:r>
            <a:r>
              <a:rPr kumimoji="1" lang="en-US" altLang="ja-JP" dirty="0" smtClean="0"/>
              <a:t>PSW</a:t>
            </a:r>
            <a:r>
              <a:rPr kumimoji="1" lang="ja-JP" altLang="en-US" dirty="0" smtClean="0"/>
              <a:t>の業務かそうでないかが変わってくることを示す。</a:t>
            </a:r>
          </a:p>
          <a:p>
            <a:r>
              <a:rPr kumimoji="1" lang="ja-JP" altLang="en-US" dirty="0" smtClean="0"/>
              <a:t>①</a:t>
            </a:r>
            <a:r>
              <a:rPr kumimoji="1" lang="en-US" altLang="ja-JP" dirty="0" smtClean="0"/>
              <a:t>《</a:t>
            </a:r>
            <a:r>
              <a:rPr kumimoji="1" lang="ja-JP" altLang="en-US" dirty="0" smtClean="0"/>
              <a:t>何も考えずに知人と会った際に受動的に挨拶した場面</a:t>
            </a:r>
            <a:r>
              <a:rPr kumimoji="1" lang="en-US" altLang="ja-JP" dirty="0" smtClean="0"/>
              <a:t>》</a:t>
            </a:r>
            <a:r>
              <a:rPr kumimoji="1" lang="ja-JP" altLang="en-US" dirty="0" smtClean="0"/>
              <a:t>であれば、「</a:t>
            </a:r>
            <a:r>
              <a:rPr kumimoji="1" lang="en-US" altLang="ja-JP" dirty="0" smtClean="0"/>
              <a:t>PSW</a:t>
            </a:r>
            <a:r>
              <a:rPr kumimoji="1" lang="ja-JP" altLang="en-US" dirty="0" smtClean="0"/>
              <a:t>の業務とは言えないのではないか」</a:t>
            </a:r>
          </a:p>
          <a:p>
            <a:r>
              <a:rPr kumimoji="1" lang="ja-JP" altLang="en-US" dirty="0" smtClean="0"/>
              <a:t>②一方、</a:t>
            </a:r>
            <a:r>
              <a:rPr kumimoji="1" lang="en-US" altLang="ja-JP" dirty="0" smtClean="0"/>
              <a:t>《</a:t>
            </a:r>
            <a:r>
              <a:rPr kumimoji="1" lang="ja-JP" altLang="en-US" dirty="0" smtClean="0"/>
              <a:t>朝早くから来ているクライエントの様子が気になり、表情をうかがいながら必要に応じて対応しようと考えながら挨拶した場面</a:t>
            </a:r>
            <a:r>
              <a:rPr kumimoji="1" lang="en-US" altLang="ja-JP" dirty="0" smtClean="0"/>
              <a:t>》</a:t>
            </a:r>
            <a:r>
              <a:rPr kumimoji="1" lang="ja-JP" altLang="en-US" dirty="0" smtClean="0"/>
              <a:t>であれば「</a:t>
            </a:r>
            <a:r>
              <a:rPr kumimoji="1" lang="en-US" altLang="ja-JP" dirty="0" smtClean="0"/>
              <a:t>PSW</a:t>
            </a:r>
            <a:r>
              <a:rPr kumimoji="1" lang="ja-JP" altLang="en-US" dirty="0" smtClean="0"/>
              <a:t>の業務といえる」</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26</a:t>
            </a:fld>
            <a:endParaRPr lang="en-US" altLang="ja-JP"/>
          </a:p>
        </p:txBody>
      </p:sp>
    </p:spTree>
    <p:extLst>
      <p:ext uri="{BB962C8B-B14F-4D97-AF65-F5344CB8AC3E}">
        <p14:creationId xmlns:p14="http://schemas.microsoft.com/office/powerpoint/2010/main" val="15560840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a:t>
            </a:r>
            <a:r>
              <a:rPr kumimoji="1" lang="en-US" altLang="ja-JP" dirty="0" smtClean="0"/>
              <a:t>PSW</a:t>
            </a:r>
            <a:r>
              <a:rPr kumimoji="1" lang="ja-JP" altLang="en-US" dirty="0" smtClean="0"/>
              <a:t>の業務の定義をするにあたって、国内外の文献では「</a:t>
            </a:r>
            <a:r>
              <a:rPr kumimoji="1" lang="en-US" altLang="ja-JP" dirty="0" smtClean="0"/>
              <a:t>SW</a:t>
            </a:r>
            <a:r>
              <a:rPr kumimoji="1" lang="ja-JP" altLang="en-US" dirty="0" smtClean="0"/>
              <a:t>の業務」をどのように定義づけているのかを確認する。</a:t>
            </a:r>
          </a:p>
          <a:p>
            <a:endParaRPr kumimoji="1" lang="ja-JP" altLang="en-US" dirty="0" smtClean="0"/>
          </a:p>
          <a:p>
            <a:r>
              <a:rPr kumimoji="1" lang="ja-JP" altLang="en-US" dirty="0" smtClean="0"/>
              <a:t>・</a:t>
            </a:r>
            <a:r>
              <a:rPr kumimoji="1" lang="en-US" altLang="ja-JP" dirty="0" smtClean="0"/>
              <a:t>SW</a:t>
            </a:r>
            <a:r>
              <a:rPr kumimoji="1" lang="ja-JP" altLang="en-US" dirty="0" smtClean="0"/>
              <a:t>の業務とは、</a:t>
            </a:r>
          </a:p>
          <a:p>
            <a:r>
              <a:rPr kumimoji="1" lang="ja-JP" altLang="en-US" dirty="0" smtClean="0"/>
              <a:t>「実践にソーシャルワーカーの専門性を要求するもの」（全米ソーシャルワーカー協会の業務指針 </a:t>
            </a:r>
            <a:r>
              <a:rPr kumimoji="1" lang="en-US" altLang="ja-JP" dirty="0" smtClean="0"/>
              <a:t>1981=1997</a:t>
            </a:r>
            <a:r>
              <a:rPr kumimoji="1" lang="ja-JP" altLang="en-US" dirty="0" smtClean="0"/>
              <a:t>）</a:t>
            </a:r>
          </a:p>
          <a:p>
            <a:r>
              <a:rPr kumimoji="1" lang="ja-JP" altLang="en-US" dirty="0" smtClean="0"/>
              <a:t>「ソーシャルワーク部門の使命を達成するために行う行為」（高山</a:t>
            </a:r>
            <a:r>
              <a:rPr kumimoji="1" lang="en-US" altLang="ja-JP" dirty="0" smtClean="0"/>
              <a:t>2000 )</a:t>
            </a:r>
          </a:p>
          <a:p>
            <a:r>
              <a:rPr kumimoji="1" lang="ja-JP" altLang="en-US" dirty="0" smtClean="0"/>
              <a:t>「ソーシャルワーカーの文脈から派生する秩序ある行為」（北川・村田・松岡</a:t>
            </a:r>
            <a:r>
              <a:rPr kumimoji="1" lang="en-US" altLang="ja-JP" dirty="0" smtClean="0"/>
              <a:t>2005</a:t>
            </a:r>
            <a:r>
              <a:rPr kumimoji="1" lang="ja-JP" altLang="en-US" dirty="0" smtClean="0"/>
              <a:t>） </a:t>
            </a:r>
          </a:p>
          <a:p>
            <a:endParaRPr kumimoji="1" lang="ja-JP" altLang="en-US" dirty="0" smtClean="0"/>
          </a:p>
          <a:p>
            <a:r>
              <a:rPr kumimoji="1" lang="ja-JP" altLang="en-US" dirty="0" smtClean="0"/>
              <a:t>・また、本協会の業務指針第１版（</a:t>
            </a:r>
            <a:r>
              <a:rPr kumimoji="1" lang="en-US" altLang="ja-JP" dirty="0" smtClean="0"/>
              <a:t>2010</a:t>
            </a:r>
            <a:r>
              <a:rPr kumimoji="1" lang="ja-JP" altLang="en-US" dirty="0" smtClean="0"/>
              <a:t>）には、業務の定義はないものの、「精神保健福祉士が個々の業務において倫理綱領と合致しない言動があるとすれば、それは精神保健福祉士としての理念に基づく実践から逸脱している」 と言及しており、第２版でもその文言を残している（</a:t>
            </a:r>
            <a:r>
              <a:rPr kumimoji="1" lang="en-US" altLang="ja-JP" dirty="0" smtClean="0"/>
              <a:t>p16</a:t>
            </a:r>
            <a:r>
              <a:rPr kumimoji="1" lang="ja-JP" altLang="en-US" dirty="0" smtClean="0"/>
              <a:t>）。</a:t>
            </a:r>
          </a:p>
          <a:p>
            <a:endParaRPr kumimoji="1" lang="ja-JP" altLang="en-US" dirty="0" smtClean="0"/>
          </a:p>
          <a:p>
            <a:r>
              <a:rPr kumimoji="1" lang="ja-JP" altLang="en-US" dirty="0" smtClean="0"/>
              <a:t>・これらを踏まえると、</a:t>
            </a:r>
            <a:r>
              <a:rPr kumimoji="1" lang="en-US" altLang="ja-JP" dirty="0" smtClean="0"/>
              <a:t>PSW</a:t>
            </a:r>
            <a:r>
              <a:rPr kumimoji="1" lang="ja-JP" altLang="en-US" dirty="0" smtClean="0"/>
              <a:t>の業務とは、「何をやっているか」という単なる行為的側面だけではなく、どのような「視点」に立ち、何を「目指して」、「如何に」行うのかを一体的に表すものと捉えられる。</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27</a:t>
            </a:fld>
            <a:endParaRPr lang="en-US" altLang="ja-JP"/>
          </a:p>
        </p:txBody>
      </p:sp>
    </p:spTree>
    <p:extLst>
      <p:ext uri="{BB962C8B-B14F-4D97-AF65-F5344CB8AC3E}">
        <p14:creationId xmlns:p14="http://schemas.microsoft.com/office/powerpoint/2010/main" val="337391841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6929" name="Rectangle 2"/>
          <p:cNvSpPr>
            <a:spLocks noGrp="1" noRot="1" noChangeAspect="1" noChangeArrowheads="1" noTextEdit="1"/>
          </p:cNvSpPr>
          <p:nvPr>
            <p:ph type="sldImg"/>
          </p:nvPr>
        </p:nvSpPr>
        <p:spPr>
          <a:ln/>
        </p:spPr>
      </p:sp>
      <p:sp>
        <p:nvSpPr>
          <p:cNvPr id="1916930"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・第</a:t>
            </a:r>
            <a:r>
              <a:rPr lang="en-US" altLang="ja-JP" dirty="0" smtClean="0"/>
              <a:t>2</a:t>
            </a:r>
            <a:r>
              <a:rPr lang="ja-JP" altLang="en-US" dirty="0" smtClean="0"/>
              <a:t>版では、</a:t>
            </a:r>
            <a:r>
              <a:rPr lang="en-US" altLang="ja-JP" dirty="0" smtClean="0"/>
              <a:t>PSW</a:t>
            </a:r>
            <a:r>
              <a:rPr lang="ja-JP" altLang="en-US" dirty="0" smtClean="0"/>
              <a:t>の業務とは「精神保健福祉に関わる諸問題に対して、ソーシャルワークの目的を達成するために、適切かつ有効な方法を用いて働きかける精神保健福祉士の具体的行為、表現内容」であると定義した。 </a:t>
            </a:r>
          </a:p>
          <a:p>
            <a:r>
              <a:rPr lang="ja-JP" altLang="en-US" dirty="0" smtClean="0"/>
              <a:t>・もう少しシンプルに言えば、「</a:t>
            </a:r>
            <a:r>
              <a:rPr lang="en-US" altLang="ja-JP" dirty="0" smtClean="0"/>
              <a:t>PSW</a:t>
            </a:r>
            <a:r>
              <a:rPr lang="ja-JP" altLang="en-US" dirty="0" smtClean="0"/>
              <a:t>の価値・理念を具体化する行為」と言えるが、そのためには</a:t>
            </a:r>
            <a:r>
              <a:rPr lang="en-US" altLang="ja-JP" dirty="0" smtClean="0"/>
              <a:t>PSW</a:t>
            </a:r>
            <a:r>
              <a:rPr lang="ja-JP" altLang="en-US" dirty="0" smtClean="0"/>
              <a:t>の視点と多様な知識・技術を必要とすることを押さえておきたい。</a:t>
            </a:r>
          </a:p>
          <a:p>
            <a:r>
              <a:rPr lang="ja-JP" altLang="en-US" dirty="0" smtClean="0"/>
              <a:t/>
            </a:r>
            <a:br>
              <a:rPr lang="ja-JP" altLang="en-US" dirty="0" smtClean="0"/>
            </a:br>
            <a:r>
              <a:rPr lang="ja-JP" altLang="en-US" dirty="0" smtClean="0"/>
              <a:t>＜図の説明＞</a:t>
            </a:r>
          </a:p>
          <a:p>
            <a:r>
              <a:rPr lang="ja-JP" altLang="en-US" dirty="0" smtClean="0"/>
              <a:t>・</a:t>
            </a:r>
            <a:r>
              <a:rPr lang="en-US" altLang="ja-JP" dirty="0" smtClean="0"/>
              <a:t>PSW</a:t>
            </a:r>
            <a:r>
              <a:rPr lang="ja-JP" altLang="en-US" dirty="0" smtClean="0"/>
              <a:t>は様々な場面や状況に直面する。目の前の利用者や家族、自分の所属する組織の特性やルール、政策や法律など、そうした諸々の事象が絡み合った現実的な場面や状況に直面する。</a:t>
            </a:r>
            <a:r>
              <a:rPr lang="en-US" altLang="ja-JP" dirty="0" smtClean="0"/>
              <a:t>PSW</a:t>
            </a:r>
            <a:r>
              <a:rPr lang="ja-JP" altLang="en-US" dirty="0" smtClean="0"/>
              <a:t>は、目の前に起きていることを受動的に取り込むのではなく、「この現象はどういうことなのか、何が起きているのか」を</a:t>
            </a:r>
            <a:r>
              <a:rPr lang="en-US" altLang="ja-JP" dirty="0" smtClean="0"/>
              <a:t>PSW</a:t>
            </a:r>
            <a:r>
              <a:rPr lang="ja-JP" altLang="en-US" dirty="0" smtClean="0"/>
              <a:t>の価値や理念、視点をもって解釈し、状況分析を図る（場面の再構成）わけである。そして、ソーシャルワークの知識や技術を活用して、目の前の状況に対して働きかける。この一連の流れが「</a:t>
            </a:r>
            <a:r>
              <a:rPr lang="en-US" altLang="ja-JP" dirty="0" smtClean="0"/>
              <a:t>PSW</a:t>
            </a:r>
            <a:r>
              <a:rPr lang="ja-JP" altLang="en-US" dirty="0" smtClean="0"/>
              <a:t>の業務」なのである。</a:t>
            </a:r>
          </a:p>
          <a:p>
            <a:r>
              <a:rPr lang="ja-JP" altLang="en-US" dirty="0" smtClean="0"/>
              <a:t>・スライドの図のなかにある「</a:t>
            </a:r>
            <a:r>
              <a:rPr lang="en-US" altLang="ja-JP" dirty="0" smtClean="0"/>
              <a:t>PSW</a:t>
            </a:r>
            <a:r>
              <a:rPr lang="ja-JP" altLang="en-US" dirty="0" smtClean="0"/>
              <a:t>の行為」が、目に見える「業務」の表れ（行為的側面）と言えるが、この行為的側面だけで</a:t>
            </a:r>
            <a:r>
              <a:rPr lang="en-US" altLang="ja-JP" dirty="0" smtClean="0"/>
              <a:t>PSW</a:t>
            </a:r>
            <a:r>
              <a:rPr lang="ja-JP" altLang="en-US" dirty="0" smtClean="0"/>
              <a:t>（専門職）の業務が成り立つのではない。</a:t>
            </a:r>
          </a:p>
          <a:p>
            <a:endParaRPr lang="ja-JP" altLang="en-US" dirty="0" smtClean="0"/>
          </a:p>
          <a:p>
            <a:r>
              <a:rPr lang="en-US" altLang="ja-JP" dirty="0" smtClean="0"/>
              <a:t>【</a:t>
            </a:r>
            <a:r>
              <a:rPr lang="ja-JP" altLang="en-US" dirty="0" smtClean="0"/>
              <a:t>備考</a:t>
            </a:r>
            <a:r>
              <a:rPr lang="en-US" altLang="ja-JP" dirty="0" smtClean="0"/>
              <a:t>】</a:t>
            </a:r>
          </a:p>
          <a:p>
            <a:r>
              <a:rPr lang="ja-JP" altLang="en-US" dirty="0" smtClean="0"/>
              <a:t>・ここは、第２版における「</a:t>
            </a:r>
            <a:r>
              <a:rPr lang="en-US" altLang="ja-JP" dirty="0" smtClean="0"/>
              <a:t>PSW</a:t>
            </a:r>
            <a:r>
              <a:rPr lang="ja-JP" altLang="en-US" dirty="0" smtClean="0"/>
              <a:t>の業務の定義」を説明するところであり、業務指針を理解する上で土台となる外せないものである。講師は、業務指針を教示する際に、ここの説明を丁寧に行い、受講者の理解を確認して進めていただきたい。</a:t>
            </a:r>
          </a:p>
          <a:p>
            <a:r>
              <a:rPr lang="ja-JP" altLang="en-US" dirty="0" smtClean="0"/>
              <a:t>・アニメーションを活用し、図の理解を促進すると良い。</a:t>
            </a:r>
          </a:p>
          <a:p>
            <a:endParaRPr lang="ja-JP" altLang="en-US" dirty="0" smtClean="0"/>
          </a:p>
          <a:p>
            <a:endParaRPr lang="en-US" altLang="ja-JP" dirty="0" smtClean="0"/>
          </a:p>
        </p:txBody>
      </p:sp>
    </p:spTree>
    <p:extLst>
      <p:ext uri="{BB962C8B-B14F-4D97-AF65-F5344CB8AC3E}">
        <p14:creationId xmlns:p14="http://schemas.microsoft.com/office/powerpoint/2010/main" val="173619848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a:t>
            </a:r>
            <a:r>
              <a:rPr kumimoji="1" lang="en-US" altLang="ja-JP" dirty="0" smtClean="0"/>
              <a:t>PSW</a:t>
            </a:r>
            <a:r>
              <a:rPr kumimoji="1" lang="ja-JP" altLang="en-US" dirty="0" smtClean="0"/>
              <a:t>の業務特性として、「人と環境の相互作用に視点を置く包括的なアプローチ」が挙げられる。</a:t>
            </a:r>
          </a:p>
          <a:p>
            <a:r>
              <a:rPr kumimoji="1" lang="ja-JP" altLang="en-US" dirty="0" smtClean="0"/>
              <a:t>・たとえば、一人の利用者と向き合いそのニーズに応じて支援する場面においても、個人だけを見るのではなく、必ず利用者を取り巻くサービス内容や社会システムを問い直す視点が求められる。</a:t>
            </a:r>
          </a:p>
          <a:p>
            <a:r>
              <a:rPr kumimoji="1" lang="ja-JP" altLang="en-US" dirty="0" smtClean="0"/>
              <a:t>・一方、地域活動や資源開発、地域の福祉計画の策定などを行う場面でも、個々の利用者のニーズやその地域で暮らす当事者のニーズの充足に向かっているのかを問い、確認することが求められる。</a:t>
            </a:r>
          </a:p>
          <a:p>
            <a:r>
              <a:rPr kumimoji="1" lang="ja-JP" altLang="en-US" dirty="0" smtClean="0"/>
              <a:t>・今、自分（</a:t>
            </a:r>
            <a:r>
              <a:rPr kumimoji="1" lang="en-US" altLang="ja-JP" dirty="0" smtClean="0"/>
              <a:t>PSW</a:t>
            </a:r>
            <a:r>
              <a:rPr kumimoji="1" lang="ja-JP" altLang="en-US" dirty="0" smtClean="0"/>
              <a:t>）が向き合っている現実の場面は、個人だったり、地域の協議会のメンバーだったり、焦点が当たっているところは異なっているが、どの場面でも必ずミクロ</a:t>
            </a:r>
            <a:r>
              <a:rPr kumimoji="1" lang="en-US" altLang="ja-JP" dirty="0" smtClean="0"/>
              <a:t>-</a:t>
            </a:r>
            <a:r>
              <a:rPr kumimoji="1" lang="ja-JP" altLang="en-US" dirty="0" smtClean="0"/>
              <a:t>メゾ</a:t>
            </a:r>
            <a:r>
              <a:rPr kumimoji="1" lang="en-US" altLang="ja-JP" dirty="0" smtClean="0"/>
              <a:t>-</a:t>
            </a:r>
            <a:r>
              <a:rPr kumimoji="1" lang="ja-JP" altLang="en-US" dirty="0" smtClean="0"/>
              <a:t>マクロの視点をもって働きかけるところに</a:t>
            </a:r>
            <a:r>
              <a:rPr kumimoji="1" lang="en-US" altLang="ja-JP" dirty="0" smtClean="0"/>
              <a:t>PSW</a:t>
            </a:r>
            <a:r>
              <a:rPr kumimoji="1" lang="ja-JP" altLang="en-US" dirty="0" smtClean="0"/>
              <a:t>の業務の特性がある。</a:t>
            </a:r>
          </a:p>
          <a:p>
            <a:endParaRPr kumimoji="1" lang="ja-JP" altLang="en-US" dirty="0" smtClean="0"/>
          </a:p>
          <a:p>
            <a:r>
              <a:rPr kumimoji="1" lang="ja-JP" altLang="en-US" dirty="0" smtClean="0"/>
              <a:t>・以上より、第２版では、</a:t>
            </a:r>
            <a:r>
              <a:rPr kumimoji="1" lang="en-US" altLang="ja-JP" dirty="0" smtClean="0"/>
              <a:t>PSW</a:t>
            </a:r>
            <a:r>
              <a:rPr kumimoji="1" lang="ja-JP" altLang="en-US" dirty="0" smtClean="0"/>
              <a:t>の業務とは、「対個人（個人に対して）」、「対地域（地域に対して）」という縦割りの動きではなく、「ミクロ</a:t>
            </a:r>
            <a:r>
              <a:rPr kumimoji="1" lang="en-US" altLang="ja-JP" dirty="0" smtClean="0"/>
              <a:t>-</a:t>
            </a:r>
            <a:r>
              <a:rPr kumimoji="1" lang="ja-JP" altLang="en-US" dirty="0" smtClean="0"/>
              <a:t>メゾ</a:t>
            </a:r>
            <a:r>
              <a:rPr kumimoji="1" lang="en-US" altLang="ja-JP" dirty="0" smtClean="0"/>
              <a:t>-</a:t>
            </a:r>
            <a:r>
              <a:rPr kumimoji="1" lang="ja-JP" altLang="en-US" dirty="0" smtClean="0"/>
              <a:t>マクロ」それぞれのレベル間のつながりを視野に入れた行為だと示している。</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29</a:t>
            </a:fld>
            <a:endParaRPr lang="en-US" altLang="ja-JP"/>
          </a:p>
        </p:txBody>
      </p:sp>
    </p:spTree>
    <p:extLst>
      <p:ext uri="{BB962C8B-B14F-4D97-AF65-F5344CB8AC3E}">
        <p14:creationId xmlns:p14="http://schemas.microsoft.com/office/powerpoint/2010/main" val="268865750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2289" name="Rectangle 2"/>
          <p:cNvSpPr>
            <a:spLocks noGrp="1" noRot="1" noChangeAspect="1" noChangeArrowheads="1" noTextEdit="1"/>
          </p:cNvSpPr>
          <p:nvPr>
            <p:ph type="sldImg"/>
          </p:nvPr>
        </p:nvSpPr>
        <p:spPr>
          <a:ln/>
        </p:spPr>
      </p:sp>
      <p:sp>
        <p:nvSpPr>
          <p:cNvPr id="1932290" name="Rectangle 3"/>
          <p:cNvSpPr>
            <a:spLocks noGrp="1" noChangeArrowheads="1"/>
          </p:cNvSpPr>
          <p:nvPr>
            <p:ph type="body" idx="1"/>
          </p:nvPr>
        </p:nvSpPr>
        <p:spPr>
          <a:noFill/>
          <a:ln/>
        </p:spPr>
        <p:txBody>
          <a:bodyPr/>
          <a:lstStyle/>
          <a:p>
            <a:pPr defTabSz="946404">
              <a:defRPr/>
            </a:pPr>
            <a:r>
              <a:rPr lang="en-US" altLang="ja-JP" dirty="0" smtClean="0"/>
              <a:t>【</a:t>
            </a:r>
            <a:r>
              <a:rPr lang="ja-JP" altLang="en-US" dirty="0" smtClean="0"/>
              <a:t>解説</a:t>
            </a:r>
            <a:r>
              <a:rPr lang="en-US" altLang="ja-JP" dirty="0" smtClean="0"/>
              <a:t>】</a:t>
            </a:r>
          </a:p>
          <a:p>
            <a:pPr defTabSz="946404">
              <a:defRPr/>
            </a:pPr>
            <a:r>
              <a:rPr lang="ja-JP" altLang="en-US" dirty="0" smtClean="0"/>
              <a:t>・</a:t>
            </a:r>
            <a:r>
              <a:rPr lang="en-US" altLang="ja-JP" dirty="0" smtClean="0"/>
              <a:t>PSW</a:t>
            </a:r>
            <a:r>
              <a:rPr lang="ja-JP" altLang="en-US" dirty="0" smtClean="0"/>
              <a:t>の業務特性を整理すると、スライドの図の縦軸と横軸が交差するところに表れてくる。</a:t>
            </a:r>
          </a:p>
          <a:p>
            <a:pPr defTabSz="946404">
              <a:defRPr/>
            </a:pPr>
            <a:r>
              <a:rPr lang="ja-JP" altLang="en-US" dirty="0" smtClean="0"/>
              <a:t>・目に見える業務（行為）として表現されているものは、縦軸にある価値や倫理に支えられ、多様な機能や技術・知識とつながっており、横軸にあるミクロ</a:t>
            </a:r>
            <a:r>
              <a:rPr lang="en-US" altLang="ja-JP" dirty="0" smtClean="0"/>
              <a:t>-</a:t>
            </a:r>
            <a:r>
              <a:rPr lang="ja-JP" altLang="en-US" dirty="0" smtClean="0"/>
              <a:t>メゾ</a:t>
            </a:r>
            <a:r>
              <a:rPr lang="en-US" altLang="ja-JP" dirty="0" smtClean="0"/>
              <a:t>-</a:t>
            </a:r>
            <a:r>
              <a:rPr lang="ja-JP" altLang="en-US" dirty="0" smtClean="0"/>
              <a:t>マクロが連動した包括的視点で展開しているわけである。そして、この縦軸と横軸をおさえながら、自分の行為の位置と方向性を確認するものが、「業務指針」である。</a:t>
            </a:r>
          </a:p>
          <a:p>
            <a:pPr defTabSz="946404">
              <a:defRPr/>
            </a:pPr>
            <a:endParaRPr lang="ja-JP" altLang="en-US" dirty="0" smtClean="0"/>
          </a:p>
          <a:p>
            <a:pPr defTabSz="946404">
              <a:defRPr/>
            </a:pPr>
            <a:r>
              <a:rPr lang="en-US" altLang="ja-JP" dirty="0" smtClean="0"/>
              <a:t>【</a:t>
            </a:r>
            <a:r>
              <a:rPr lang="ja-JP" altLang="en-US" dirty="0" smtClean="0"/>
              <a:t>備考</a:t>
            </a:r>
            <a:r>
              <a:rPr lang="en-US" altLang="ja-JP" dirty="0" smtClean="0"/>
              <a:t>】</a:t>
            </a:r>
          </a:p>
          <a:p>
            <a:pPr defTabSz="946404">
              <a:defRPr/>
            </a:pPr>
            <a:r>
              <a:rPr lang="ja-JP" altLang="en-US" dirty="0" smtClean="0"/>
              <a:t>・ここは、</a:t>
            </a:r>
            <a:r>
              <a:rPr lang="en-US" altLang="ja-JP" dirty="0" smtClean="0"/>
              <a:t>PSW</a:t>
            </a:r>
            <a:r>
              <a:rPr lang="ja-JP" altLang="en-US" dirty="0" smtClean="0"/>
              <a:t>の業務特性を図式化し、業務指針の位置を確認するための重要なところである。第２版で示す業務指針が、この図を枠組みとして作成・構成されているので、講師は、業務指針を教示する際に、ここの説明を丁寧に行い、受講者の理解を確認して進めていただきたい。</a:t>
            </a:r>
          </a:p>
          <a:p>
            <a:pPr defTabSz="946404">
              <a:defRPr/>
            </a:pPr>
            <a:endParaRPr lang="en-US" altLang="ja-JP" dirty="0" smtClean="0"/>
          </a:p>
        </p:txBody>
      </p:sp>
    </p:spTree>
    <p:extLst>
      <p:ext uri="{BB962C8B-B14F-4D97-AF65-F5344CB8AC3E}">
        <p14:creationId xmlns:p14="http://schemas.microsoft.com/office/powerpoint/2010/main" val="158670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5521" name="スライド イメージ プレースホルダ 1"/>
          <p:cNvSpPr>
            <a:spLocks noGrp="1" noRot="1" noChangeAspect="1" noTextEdit="1"/>
          </p:cNvSpPr>
          <p:nvPr>
            <p:ph type="sldImg"/>
          </p:nvPr>
        </p:nvSpPr>
        <p:spPr>
          <a:ln/>
        </p:spPr>
      </p:sp>
      <p:sp>
        <p:nvSpPr>
          <p:cNvPr id="2155522" name="ノート プレースホルダ 2"/>
          <p:cNvSpPr>
            <a:spLocks noGrp="1"/>
          </p:cNvSpPr>
          <p:nvPr>
            <p:ph type="body" idx="1"/>
          </p:nvPr>
        </p:nvSpPr>
        <p:spPr>
          <a:noFill/>
          <a:ln/>
        </p:spPr>
        <p:txBody>
          <a:bodyPr/>
          <a:lstStyle/>
          <a:p>
            <a:r>
              <a:rPr lang="en-US" altLang="ja-JP" dirty="0" smtClean="0"/>
              <a:t>【</a:t>
            </a:r>
            <a:r>
              <a:rPr lang="ja-JP" altLang="en-US" dirty="0" smtClean="0"/>
              <a:t>備考</a:t>
            </a:r>
            <a:r>
              <a:rPr lang="en-US" altLang="ja-JP" dirty="0" smtClean="0"/>
              <a:t>】</a:t>
            </a:r>
          </a:p>
          <a:p>
            <a:r>
              <a:rPr lang="ja-JP" altLang="en-US" dirty="0" smtClean="0"/>
              <a:t>・本講義は、所要時間＜９０分＞を想定して教材を作成している。講師が教示する研修（勉強会）の所要時間によって、複数回に分けて行うなどの調整を図っていただきたい。</a:t>
            </a:r>
          </a:p>
          <a:p>
            <a:r>
              <a:rPr lang="ja-JP" altLang="en-US" dirty="0" smtClean="0"/>
              <a:t>・また、本教材が示す内容を１回で行う場合は、時間をかけて説明する箇所と、第２版（冊子）を後で読んでもらうことで補う箇所　を予め決めて、強弱をつけることが必要である。</a:t>
            </a:r>
            <a:endParaRPr lang="en-US" altLang="ja-JP" dirty="0" smtClean="0"/>
          </a:p>
          <a:p>
            <a:r>
              <a:rPr lang="ja-JP" altLang="en-US" dirty="0" smtClean="0"/>
              <a:t>・その際、スライド５で示す「本講義の構成」で示す６項目の中で、もっとも重要なのが、「３．業務指針の位置づけ／精神保健福祉士の「業務」の定義・業務特性　</a:t>
            </a:r>
            <a:r>
              <a:rPr lang="en-US" altLang="ja-JP" dirty="0" smtClean="0"/>
              <a:t>《</a:t>
            </a:r>
            <a:r>
              <a:rPr lang="ja-JP" altLang="en-US" dirty="0" smtClean="0"/>
              <a:t>第２版・第</a:t>
            </a:r>
            <a:r>
              <a:rPr lang="en-US" altLang="ja-JP" dirty="0" smtClean="0"/>
              <a:t>Ⅰ</a:t>
            </a:r>
            <a:r>
              <a:rPr lang="ja-JP" altLang="en-US" dirty="0" smtClean="0"/>
              <a:t>部</a:t>
            </a:r>
            <a:r>
              <a:rPr lang="en-US" altLang="ja-JP" dirty="0" smtClean="0"/>
              <a:t>》</a:t>
            </a:r>
            <a:r>
              <a:rPr lang="ja-JP" altLang="en-US" dirty="0" smtClean="0"/>
              <a:t>」である。</a:t>
            </a:r>
          </a:p>
          <a:p>
            <a:r>
              <a:rPr lang="ja-JP" altLang="en-US" dirty="0" smtClean="0"/>
              <a:t>・ここの理解が不十分だと、業務に関する共通言語を持たずに（それぞれ業務の捉え方が食い違っているまま）講義を進めてしまうことになり、業務指針の普及や活用につながらない。</a:t>
            </a:r>
          </a:p>
          <a:p>
            <a:endParaRPr lang="ja-JP" altLang="en-US" dirty="0" smtClean="0"/>
          </a:p>
        </p:txBody>
      </p:sp>
      <p:sp>
        <p:nvSpPr>
          <p:cNvPr id="2155523" name="スライド番号プレースホルダ 4"/>
          <p:cNvSpPr txBox="1">
            <a:spLocks noGrp="1"/>
          </p:cNvSpPr>
          <p:nvPr/>
        </p:nvSpPr>
        <p:spPr bwMode="auto">
          <a:xfrm>
            <a:off x="4021294" y="9721106"/>
            <a:ext cx="3076364" cy="511731"/>
          </a:xfrm>
          <a:prstGeom prst="rect">
            <a:avLst/>
          </a:prstGeom>
          <a:noFill/>
          <a:ln w="9525">
            <a:noFill/>
            <a:miter lim="800000"/>
            <a:headEnd/>
            <a:tailEnd/>
          </a:ln>
        </p:spPr>
        <p:txBody>
          <a:bodyPr lIns="94640" tIns="47320" rIns="94640" bIns="47320" anchor="b"/>
          <a:lstStyle/>
          <a:p>
            <a:pPr algn="r"/>
            <a:fld id="{B8C8F491-10E2-4D55-8573-D6CD138FC9E2}" type="slidenum">
              <a:rPr lang="ja-JP" altLang="en-US" sz="1200">
                <a:latin typeface="Times New Roman" pitchFamily="18" charset="0"/>
              </a:rPr>
              <a:pPr algn="r"/>
              <a:t>3</a:t>
            </a:fld>
            <a:endParaRPr lang="en-US" altLang="ja-JP" sz="1200">
              <a:latin typeface="Times New Roman" pitchFamily="18" charset="0"/>
            </a:endParaRPr>
          </a:p>
        </p:txBody>
      </p:sp>
    </p:spTree>
    <p:extLst>
      <p:ext uri="{BB962C8B-B14F-4D97-AF65-F5344CB8AC3E}">
        <p14:creationId xmlns:p14="http://schemas.microsoft.com/office/powerpoint/2010/main" val="156560436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6929" name="Rectangle 2"/>
          <p:cNvSpPr>
            <a:spLocks noGrp="1" noRot="1" noChangeAspect="1" noChangeArrowheads="1" noTextEdit="1"/>
          </p:cNvSpPr>
          <p:nvPr>
            <p:ph type="sldImg"/>
          </p:nvPr>
        </p:nvSpPr>
        <p:spPr>
          <a:ln/>
        </p:spPr>
      </p:sp>
      <p:sp>
        <p:nvSpPr>
          <p:cNvPr id="1916930"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・業務指針を「具体的な業務を切り口に精神保健福祉士の理念に向かう道筋を示すもの」と位置づけたが、この「具体的な業務（</a:t>
            </a:r>
            <a:r>
              <a:rPr lang="en-US" altLang="ja-JP" dirty="0" smtClean="0"/>
              <a:t>PSW</a:t>
            </a:r>
            <a:r>
              <a:rPr lang="ja-JP" altLang="en-US" dirty="0" smtClean="0"/>
              <a:t>の行為＝狭義の業務）」を抽出し、分類整理するには困難が伴った。</a:t>
            </a:r>
          </a:p>
          <a:p>
            <a:r>
              <a:rPr lang="ja-JP" altLang="en-US" dirty="0" smtClean="0"/>
              <a:t>・たとえば、「グループワークは業務の切り口なのか」、「面接は業務の切り口として妥当なのか、業務よりも方法とした方が妥当ではないか」など、実に多様な切り口があり、なかなか一定の切り口を定める難しさがある。そうした困難さを認識した上で、第２版は以下の形で多様な</a:t>
            </a:r>
            <a:r>
              <a:rPr lang="en-US" altLang="ja-JP" dirty="0" smtClean="0"/>
              <a:t>PSW</a:t>
            </a:r>
            <a:r>
              <a:rPr lang="ja-JP" altLang="en-US" dirty="0" smtClean="0"/>
              <a:t>の業務を分類整理している。</a:t>
            </a:r>
          </a:p>
          <a:p>
            <a:endParaRPr lang="ja-JP" altLang="en-US" dirty="0" smtClean="0"/>
          </a:p>
          <a:p>
            <a:r>
              <a:rPr lang="ja-JP" altLang="en-US" dirty="0" smtClean="0"/>
              <a:t>・第２版では、第</a:t>
            </a:r>
            <a:r>
              <a:rPr lang="en-US" altLang="ja-JP" dirty="0" smtClean="0"/>
              <a:t>1</a:t>
            </a:r>
            <a:r>
              <a:rPr lang="ja-JP" altLang="en-US" dirty="0" smtClean="0"/>
              <a:t>版を踏襲し、倫理綱領の倫理原則が示す</a:t>
            </a:r>
            <a:r>
              <a:rPr lang="en-US" altLang="ja-JP" dirty="0" smtClean="0"/>
              <a:t>4</a:t>
            </a:r>
            <a:r>
              <a:rPr lang="ja-JP" altLang="en-US" dirty="0" err="1" smtClean="0"/>
              <a:t>つの</a:t>
            </a:r>
            <a:r>
              <a:rPr lang="ja-JP" altLang="en-US" dirty="0" smtClean="0"/>
              <a:t>責務（クライエントに対する責務、専門職としての責務、機関に対する責務、社会に対する責務）を基準として業務を分類・整理している。</a:t>
            </a:r>
          </a:p>
          <a:p>
            <a:r>
              <a:rPr lang="ja-JP" altLang="en-US" dirty="0" smtClean="0"/>
              <a:t>・そして、業務を表す切り口は、基本的に「課題別・主訴別」で示している。「課題別・主訴別」とは、「退院・退所支援」、「経済的問題の調整支援」というものである。これまで本協会で実施してきた業務実態調査の調査項目では、「課題別・主訴別」で問うものが多く、その方が自分（</a:t>
            </a:r>
            <a:r>
              <a:rPr lang="en-US" altLang="ja-JP" dirty="0" smtClean="0"/>
              <a:t>PSW</a:t>
            </a:r>
            <a:r>
              <a:rPr lang="ja-JP" altLang="en-US" dirty="0" smtClean="0"/>
              <a:t>）の行っていることをイメージしやすいと考えたからである。</a:t>
            </a:r>
          </a:p>
          <a:p>
            <a:r>
              <a:rPr lang="ja-JP" altLang="en-US" dirty="0" smtClean="0"/>
              <a:t>・一方、機関に対する業務や社会に対する業務となると、「課題別・主訴別」ではうまく表現できないものが多い。これらは方法や機能別（たとえば、「スーパービジョン」「所属機関の管理運営」「地域連携」などのような）で業務を表記する方が分かりやすい。よって、第２版での業務の切り口は、「課題別・主訴別」と「方法や機能別」とを混在させる形で表している。現時点では、それが</a:t>
            </a:r>
            <a:r>
              <a:rPr lang="en-US" altLang="ja-JP" dirty="0" smtClean="0"/>
              <a:t>PSW</a:t>
            </a:r>
            <a:r>
              <a:rPr lang="ja-JP" altLang="en-US" dirty="0" smtClean="0"/>
              <a:t>の多様な業務と整理分類する現実的な落とし所だと考えられた。</a:t>
            </a:r>
          </a:p>
          <a:p>
            <a:endParaRPr lang="ja-JP" altLang="en-US" dirty="0" smtClean="0"/>
          </a:p>
          <a:p>
            <a:r>
              <a:rPr lang="en-US" altLang="ja-JP" dirty="0" smtClean="0"/>
              <a:t>【</a:t>
            </a:r>
            <a:r>
              <a:rPr lang="ja-JP" altLang="en-US" dirty="0" smtClean="0"/>
              <a:t>備考</a:t>
            </a:r>
            <a:r>
              <a:rPr lang="en-US" altLang="ja-JP" dirty="0" smtClean="0"/>
              <a:t>】</a:t>
            </a:r>
          </a:p>
          <a:p>
            <a:r>
              <a:rPr lang="ja-JP" altLang="en-US" dirty="0" smtClean="0"/>
              <a:t>・ここの説明は、かなり複雑で難しい。また、受講者のキャリアや理解度によっては、かえって混乱することも考えられる。</a:t>
            </a:r>
          </a:p>
          <a:p>
            <a:r>
              <a:rPr lang="ja-JP" altLang="en-US" dirty="0" smtClean="0"/>
              <a:t>・講師は理解しておく必要があるが、研修の目的や受講者のニーズによって、ここは省略して次に進め、受講者から質問が出た時に対応すると良い。</a:t>
            </a:r>
          </a:p>
          <a:p>
            <a:endParaRPr lang="en-US" altLang="ja-JP" dirty="0" smtClean="0"/>
          </a:p>
        </p:txBody>
      </p:sp>
    </p:spTree>
    <p:extLst>
      <p:ext uri="{BB962C8B-B14F-4D97-AF65-F5344CB8AC3E}">
        <p14:creationId xmlns:p14="http://schemas.microsoft.com/office/powerpoint/2010/main" val="173619848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・これまでの説明してきた</a:t>
            </a:r>
            <a:r>
              <a:rPr kumimoji="1" lang="en-US" altLang="ja-JP" dirty="0" smtClean="0"/>
              <a:t>PSW</a:t>
            </a:r>
            <a:r>
              <a:rPr kumimoji="1" lang="ja-JP" altLang="en-US" dirty="0" smtClean="0"/>
              <a:t>の業務特性を整理してまとめたものが、第２版の</a:t>
            </a:r>
            <a:r>
              <a:rPr kumimoji="1" lang="en-US" altLang="ja-JP" dirty="0" smtClean="0"/>
              <a:t>P26-28</a:t>
            </a:r>
            <a:r>
              <a:rPr kumimoji="1" lang="ja-JP" altLang="en-US" dirty="0" smtClean="0"/>
              <a:t>に掲載した表である。</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・ここでは、実際に第２版（冊子）の</a:t>
            </a:r>
            <a:r>
              <a:rPr kumimoji="1" lang="en-US" altLang="ja-JP" dirty="0" smtClean="0"/>
              <a:t>P26-28</a:t>
            </a:r>
            <a:r>
              <a:rPr kumimoji="1" lang="ja-JP" altLang="en-US" dirty="0" smtClean="0"/>
              <a:t>を開き、俯瞰的に</a:t>
            </a:r>
            <a:r>
              <a:rPr kumimoji="1" lang="en-US" altLang="ja-JP" dirty="0" smtClean="0"/>
              <a:t>PSW</a:t>
            </a:r>
            <a:r>
              <a:rPr kumimoji="1" lang="ja-JP" altLang="en-US" dirty="0" smtClean="0"/>
              <a:t>の業務特性を示すと良い。</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32</a:t>
            </a:fld>
            <a:endParaRPr lang="en-US" altLang="ja-JP"/>
          </a:p>
        </p:txBody>
      </p:sp>
    </p:spTree>
    <p:extLst>
      <p:ext uri="{BB962C8B-B14F-4D97-AF65-F5344CB8AC3E}">
        <p14:creationId xmlns:p14="http://schemas.microsoft.com/office/powerpoint/2010/main" val="375874796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・このように</a:t>
            </a:r>
            <a:r>
              <a:rPr kumimoji="1" lang="en-US" altLang="ja-JP" dirty="0" smtClean="0"/>
              <a:t>PSW</a:t>
            </a:r>
            <a:r>
              <a:rPr kumimoji="1" lang="ja-JP" altLang="en-US" dirty="0" smtClean="0"/>
              <a:t>の多様な業務を分類整理すると、「そんなにきれいに分類できるものではない」とか、「</a:t>
            </a:r>
            <a:r>
              <a:rPr kumimoji="1" lang="en-US" altLang="ja-JP" dirty="0" smtClean="0"/>
              <a:t>PSW</a:t>
            </a:r>
            <a:r>
              <a:rPr kumimoji="1" lang="ja-JP" altLang="en-US" dirty="0" smtClean="0"/>
              <a:t>の実践がバラバラに捉えられてしまう」という懸念や心配の声があがるかもしれない。</a:t>
            </a:r>
          </a:p>
          <a:p>
            <a:r>
              <a:rPr kumimoji="1" lang="ja-JP" altLang="en-US" dirty="0" smtClean="0"/>
              <a:t>・きれいに分類できるものではないことは全くその通りである。また、多様な業務を分類整理することは決して</a:t>
            </a:r>
            <a:r>
              <a:rPr kumimoji="1" lang="en-US" altLang="ja-JP" dirty="0" smtClean="0"/>
              <a:t>PSW</a:t>
            </a:r>
            <a:r>
              <a:rPr kumimoji="1" lang="ja-JP" altLang="en-US" dirty="0" smtClean="0"/>
              <a:t>が分類したものをバラバラに行うことを意味しない。</a:t>
            </a:r>
          </a:p>
          <a:p>
            <a:r>
              <a:rPr kumimoji="1" lang="ja-JP" altLang="en-US" dirty="0" smtClean="0"/>
              <a:t>・</a:t>
            </a:r>
            <a:r>
              <a:rPr kumimoji="1" lang="en-US" altLang="ja-JP" dirty="0" smtClean="0"/>
              <a:t>PSW</a:t>
            </a:r>
            <a:r>
              <a:rPr kumimoji="1" lang="ja-JP" altLang="en-US" dirty="0" smtClean="0"/>
              <a:t>の包括的視点を踏まえれば、様々な動きを柔軟に組み合わせて展開しているのは当然であるが、その「様々な動き」の中身（要素）を示さず「いろいろやっている」「簡単には言い切れない」というだけでは専門職としての説明責任を果たしているとは言い難い。分類整理することが難しくても、やはり</a:t>
            </a:r>
            <a:r>
              <a:rPr kumimoji="1" lang="en-US" altLang="ja-JP" dirty="0" smtClean="0"/>
              <a:t>PSW</a:t>
            </a:r>
            <a:r>
              <a:rPr kumimoji="1" lang="ja-JP" altLang="en-US" dirty="0" smtClean="0"/>
              <a:t>の実践を共通の枠組みに沿って整理し、可視化し、説明する責務が</a:t>
            </a:r>
            <a:r>
              <a:rPr kumimoji="1" lang="en-US" altLang="ja-JP" dirty="0" smtClean="0"/>
              <a:t>PSW</a:t>
            </a:r>
            <a:r>
              <a:rPr kumimoji="1" lang="ja-JP" altLang="en-US" dirty="0" smtClean="0"/>
              <a:t>にはある。</a:t>
            </a:r>
          </a:p>
          <a:p>
            <a:r>
              <a:rPr kumimoji="1" lang="ja-JP" altLang="en-US" dirty="0" smtClean="0"/>
              <a:t>・つまり、「包括的」であることと「未分化」であることの違い、「多様で柔軟」であることと「曖昧」であることの違いを認識し、未分化で曖昧な実践から包括的で柔軟な実践への意識化が求められているのである。</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33</a:t>
            </a:fld>
            <a:endParaRPr lang="en-US" altLang="ja-JP"/>
          </a:p>
        </p:txBody>
      </p:sp>
    </p:spTree>
    <p:extLst>
      <p:ext uri="{BB962C8B-B14F-4D97-AF65-F5344CB8AC3E}">
        <p14:creationId xmlns:p14="http://schemas.microsoft.com/office/powerpoint/2010/main" val="17606061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備考</a:t>
            </a:r>
            <a:r>
              <a:rPr kumimoji="1" lang="en-US" altLang="ja-JP" dirty="0" smtClean="0"/>
              <a:t>】</a:t>
            </a:r>
          </a:p>
          <a:p>
            <a:r>
              <a:rPr kumimoji="1" lang="ja-JP" altLang="en-US" dirty="0" smtClean="0"/>
              <a:t>・ここからは、第２版における業務指針の中身の説明に移る。少し場面転換を図ると良い。</a:t>
            </a:r>
          </a:p>
          <a:p>
            <a:r>
              <a:rPr kumimoji="1" lang="ja-JP" altLang="en-US" dirty="0" smtClean="0"/>
              <a:t>・「４．</a:t>
            </a:r>
            <a:r>
              <a:rPr kumimoji="1" lang="en-US" altLang="ja-JP" dirty="0" smtClean="0"/>
              <a:t>【</a:t>
            </a:r>
            <a:r>
              <a:rPr kumimoji="1" lang="ja-JP" altLang="en-US" dirty="0" smtClean="0"/>
              <a:t>総論</a:t>
            </a:r>
            <a:r>
              <a:rPr kumimoji="1" lang="en-US" altLang="ja-JP" dirty="0" smtClean="0"/>
              <a:t>】</a:t>
            </a:r>
            <a:r>
              <a:rPr kumimoji="1" lang="ja-JP" altLang="en-US" dirty="0" smtClean="0"/>
              <a:t>」は第</a:t>
            </a:r>
            <a:r>
              <a:rPr kumimoji="1" lang="en-US" altLang="ja-JP" dirty="0" smtClean="0"/>
              <a:t>2</a:t>
            </a:r>
            <a:r>
              <a:rPr kumimoji="1" lang="ja-JP" altLang="en-US" dirty="0" smtClean="0"/>
              <a:t>版・第</a:t>
            </a:r>
            <a:r>
              <a:rPr kumimoji="1" lang="en-US" altLang="ja-JP" dirty="0" smtClean="0"/>
              <a:t>Ⅱ</a:t>
            </a:r>
            <a:r>
              <a:rPr kumimoji="1" lang="ja-JP" altLang="en-US" dirty="0" smtClean="0"/>
              <a:t>部の示す「どの分野にも共通する」精神保健福祉士の業務指針である。</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34</a:t>
            </a:fld>
            <a:endParaRPr lang="en-US" altLang="ja-JP"/>
          </a:p>
        </p:txBody>
      </p:sp>
    </p:spTree>
    <p:extLst>
      <p:ext uri="{BB962C8B-B14F-4D97-AF65-F5344CB8AC3E}">
        <p14:creationId xmlns:p14="http://schemas.microsoft.com/office/powerpoint/2010/main" val="411981347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2289" name="Rectangle 2"/>
          <p:cNvSpPr>
            <a:spLocks noGrp="1" noRot="1" noChangeAspect="1" noChangeArrowheads="1" noTextEdit="1"/>
          </p:cNvSpPr>
          <p:nvPr>
            <p:ph type="sldImg"/>
          </p:nvPr>
        </p:nvSpPr>
        <p:spPr>
          <a:ln/>
        </p:spPr>
      </p:sp>
      <p:sp>
        <p:nvSpPr>
          <p:cNvPr id="1932290" name="Rectangle 3"/>
          <p:cNvSpPr>
            <a:spLocks noGrp="1" noChangeArrowheads="1"/>
          </p:cNvSpPr>
          <p:nvPr>
            <p:ph type="body" idx="1"/>
          </p:nvPr>
        </p:nvSpPr>
        <p:spPr>
          <a:noFill/>
          <a:ln/>
        </p:spPr>
        <p:txBody>
          <a:bodyPr/>
          <a:lstStyle/>
          <a:p>
            <a:pPr defTabSz="945079">
              <a:defRPr/>
            </a:pPr>
            <a:r>
              <a:rPr lang="en-US" altLang="ja-JP" dirty="0">
                <a:solidFill>
                  <a:srgbClr val="000000"/>
                </a:solidFill>
              </a:rPr>
              <a:t>【</a:t>
            </a:r>
            <a:r>
              <a:rPr lang="ja-JP" altLang="en-US" dirty="0">
                <a:solidFill>
                  <a:srgbClr val="000000"/>
                </a:solidFill>
              </a:rPr>
              <a:t>解説</a:t>
            </a:r>
            <a:r>
              <a:rPr lang="en-US" altLang="ja-JP" dirty="0">
                <a:solidFill>
                  <a:srgbClr val="000000"/>
                </a:solidFill>
              </a:rPr>
              <a:t>】</a:t>
            </a:r>
          </a:p>
          <a:p>
            <a:pPr defTabSz="945079">
              <a:defRPr/>
            </a:pPr>
            <a:r>
              <a:rPr lang="ja-JP" altLang="en-US" dirty="0">
                <a:solidFill>
                  <a:srgbClr val="000000"/>
                </a:solidFill>
              </a:rPr>
              <a:t>・</a:t>
            </a:r>
            <a:r>
              <a:rPr lang="ja-JP" altLang="ja-JP" dirty="0">
                <a:solidFill>
                  <a:srgbClr val="000000"/>
                </a:solidFill>
              </a:rPr>
              <a:t>第Ⅱ部の「総論」の</a:t>
            </a:r>
            <a:r>
              <a:rPr lang="ja-JP" altLang="en-US" dirty="0">
                <a:solidFill>
                  <a:srgbClr val="000000"/>
                </a:solidFill>
              </a:rPr>
              <a:t>ねらいは、どの分野にも共通する業務の代表例（</a:t>
            </a:r>
            <a:r>
              <a:rPr lang="en-US" altLang="ja-JP" dirty="0">
                <a:solidFill>
                  <a:srgbClr val="000000"/>
                </a:solidFill>
              </a:rPr>
              <a:t>24</a:t>
            </a:r>
            <a:r>
              <a:rPr lang="ja-JP" altLang="en-US" dirty="0">
                <a:solidFill>
                  <a:srgbClr val="000000"/>
                </a:solidFill>
              </a:rPr>
              <a:t>例）を取り上げ、各業務の定義と業務を構成する要素の全体関連性（図の縦軸・横軸）を押さえて指針を提示することである。</a:t>
            </a:r>
          </a:p>
          <a:p>
            <a:pPr defTabSz="945079">
              <a:defRPr/>
            </a:pPr>
            <a:endParaRPr lang="en-US" altLang="ja-JP" dirty="0">
              <a:solidFill>
                <a:srgbClr val="000000"/>
              </a:solidFill>
            </a:endParaRPr>
          </a:p>
          <a:p>
            <a:pPr defTabSz="945079">
              <a:defRPr/>
            </a:pPr>
            <a:endParaRPr lang="en-US" altLang="ja-JP" dirty="0">
              <a:solidFill>
                <a:srgbClr val="000000"/>
              </a:solidFill>
            </a:endParaRPr>
          </a:p>
          <a:p>
            <a:pPr defTabSz="946404">
              <a:defRPr/>
            </a:pPr>
            <a:endParaRPr lang="en-US" altLang="ja-JP" dirty="0">
              <a:solidFill>
                <a:srgbClr val="000000"/>
              </a:solidFill>
            </a:endParaRPr>
          </a:p>
          <a:p>
            <a:pPr defTabSz="946404">
              <a:defRPr/>
            </a:pPr>
            <a:endParaRPr lang="en-US" altLang="ja-JP" dirty="0" smtClean="0"/>
          </a:p>
        </p:txBody>
      </p:sp>
    </p:spTree>
    <p:extLst>
      <p:ext uri="{BB962C8B-B14F-4D97-AF65-F5344CB8AC3E}">
        <p14:creationId xmlns:p14="http://schemas.microsoft.com/office/powerpoint/2010/main" val="15867093"/>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1505" name="スライド イメージ プレースホルダ 1"/>
          <p:cNvSpPr>
            <a:spLocks noGrp="1" noRot="1" noChangeAspect="1"/>
          </p:cNvSpPr>
          <p:nvPr>
            <p:ph type="sldImg"/>
          </p:nvPr>
        </p:nvSpPr>
        <p:spPr>
          <a:ln/>
        </p:spPr>
      </p:sp>
      <p:sp>
        <p:nvSpPr>
          <p:cNvPr id="1941506" name="ノート プレースホルダ 2"/>
          <p:cNvSpPr>
            <a:spLocks noGrp="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・第</a:t>
            </a:r>
            <a:r>
              <a:rPr lang="en-US" altLang="ja-JP" dirty="0" smtClean="0"/>
              <a:t>Ⅱ</a:t>
            </a:r>
            <a:r>
              <a:rPr lang="ja-JP" altLang="en-US" dirty="0" smtClean="0"/>
              <a:t>部（総論）では、</a:t>
            </a:r>
            <a:r>
              <a:rPr lang="en-US" altLang="ja-JP" dirty="0" smtClean="0"/>
              <a:t>PSW</a:t>
            </a:r>
            <a:r>
              <a:rPr lang="ja-JP" altLang="en-US" dirty="0" smtClean="0"/>
              <a:t>の代表的な業務を２４つ取り上げ、それぞれの業務を定義している。</a:t>
            </a:r>
          </a:p>
          <a:p>
            <a:r>
              <a:rPr lang="ja-JP" altLang="en-US" dirty="0" smtClean="0"/>
              <a:t>・「対個人」「対集団」「対専門職」「対所属機関」「対地域」「対社会」の業務として６つのレベルに区分しており、ミクロ（個人、集団）メゾ（専門職、機関）マクロ（地域、社会）への広がりを示している。</a:t>
            </a:r>
          </a:p>
          <a:p>
            <a:endParaRPr lang="ja-JP" altLang="en-US" dirty="0" smtClean="0"/>
          </a:p>
          <a:p>
            <a:r>
              <a:rPr lang="en-US" altLang="ja-JP" dirty="0" smtClean="0"/>
              <a:t>【</a:t>
            </a:r>
            <a:r>
              <a:rPr lang="ja-JP" altLang="en-US" dirty="0" smtClean="0"/>
              <a:t>備考</a:t>
            </a:r>
            <a:r>
              <a:rPr lang="en-US" altLang="ja-JP" dirty="0" smtClean="0"/>
              <a:t>】</a:t>
            </a:r>
          </a:p>
          <a:p>
            <a:r>
              <a:rPr lang="ja-JP" altLang="en-US" dirty="0" smtClean="0"/>
              <a:t>・ここでは、第２版（冊子）の</a:t>
            </a:r>
            <a:r>
              <a:rPr lang="en-US" altLang="ja-JP" dirty="0" smtClean="0"/>
              <a:t>p53-55</a:t>
            </a:r>
            <a:r>
              <a:rPr lang="ja-JP" altLang="en-US" dirty="0" smtClean="0"/>
              <a:t>を開いて、受講者に２４の業務名とその定義を概観してもらうと良い。</a:t>
            </a:r>
          </a:p>
          <a:p>
            <a:r>
              <a:rPr lang="ja-JP" altLang="en-US" dirty="0" smtClean="0"/>
              <a:t>・「この２４の業務の抽出が妥当なのか（他にも取り上げる必要があるのではないか」などという疑問や、「個人は集団と比較して、メゾ、マクロレベルの業務は非常に大きな括りでしか示していないのはなぜか？」という質問があがるかもしれない。その場合は、「それらは第２版の課題であり、本協会として第２版の検証と改訂の協議を進めている」と付け加えていただきたい。</a:t>
            </a:r>
          </a:p>
          <a:p>
            <a:endParaRPr lang="ja-JP" altLang="en-US" dirty="0" smtClean="0"/>
          </a:p>
          <a:p>
            <a:endParaRPr lang="ja-JP" altLang="en-US" dirty="0" smtClean="0"/>
          </a:p>
        </p:txBody>
      </p:sp>
      <p:sp>
        <p:nvSpPr>
          <p:cNvPr id="1941507" name="スライド番号プレースホルダ 3"/>
          <p:cNvSpPr>
            <a:spLocks noGrp="1"/>
          </p:cNvSpPr>
          <p:nvPr>
            <p:ph type="sldNum" sz="quarter" idx="5"/>
          </p:nvPr>
        </p:nvSpPr>
        <p:spPr>
          <a:noFill/>
        </p:spPr>
        <p:txBody>
          <a:bodyPr/>
          <a:lstStyle/>
          <a:p>
            <a:fld id="{8C5298B7-9B70-45ED-BCCD-2DB904BD7287}" type="slidenum">
              <a:rPr lang="ja-JP" altLang="en-US" smtClean="0"/>
              <a:pPr/>
              <a:t>36</a:t>
            </a:fld>
            <a:endParaRPr lang="en-US" altLang="ja-JP" smtClean="0"/>
          </a:p>
        </p:txBody>
      </p:sp>
    </p:spTree>
    <p:extLst>
      <p:ext uri="{BB962C8B-B14F-4D97-AF65-F5344CB8AC3E}">
        <p14:creationId xmlns:p14="http://schemas.microsoft.com/office/powerpoint/2010/main" val="4048442898"/>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9553" name="スライド イメージ プレースホルダ 1"/>
          <p:cNvSpPr>
            <a:spLocks noGrp="1" noRot="1" noChangeAspect="1"/>
          </p:cNvSpPr>
          <p:nvPr>
            <p:ph type="sldImg"/>
          </p:nvPr>
        </p:nvSpPr>
        <p:spPr>
          <a:ln/>
        </p:spPr>
      </p:sp>
      <p:sp>
        <p:nvSpPr>
          <p:cNvPr id="2199554" name="ノート プレースホルダ 2"/>
          <p:cNvSpPr>
            <a:spLocks noGrp="1"/>
          </p:cNvSpPr>
          <p:nvPr>
            <p:ph type="body" idx="1"/>
          </p:nvPr>
        </p:nvSpPr>
        <p:spPr>
          <a:noFill/>
          <a:ln/>
        </p:spPr>
        <p:txBody>
          <a:bodyPr/>
          <a:lstStyle/>
          <a:p>
            <a:pPr defTabSz="946404">
              <a:defRPr/>
            </a:pPr>
            <a:r>
              <a:rPr lang="en-US" altLang="ja-JP" dirty="0" smtClean="0"/>
              <a:t>【</a:t>
            </a:r>
            <a:r>
              <a:rPr lang="ja-JP" altLang="en-US" dirty="0" smtClean="0"/>
              <a:t>解説</a:t>
            </a:r>
            <a:r>
              <a:rPr lang="en-US" altLang="ja-JP" dirty="0" smtClean="0"/>
              <a:t>】</a:t>
            </a:r>
          </a:p>
          <a:p>
            <a:pPr defTabSz="946404">
              <a:defRPr/>
            </a:pPr>
            <a:r>
              <a:rPr lang="ja-JP" altLang="en-US" dirty="0" smtClean="0"/>
              <a:t>・第</a:t>
            </a:r>
            <a:r>
              <a:rPr lang="en-US" altLang="ja-JP" dirty="0" smtClean="0"/>
              <a:t>Ⅱ</a:t>
            </a:r>
            <a:r>
              <a:rPr lang="ja-JP" altLang="en-US" dirty="0" smtClean="0"/>
              <a:t>部（総論）の業務指針の枠組みと読み方を説明する（ここでは、</a:t>
            </a:r>
            <a:r>
              <a:rPr lang="en-US" altLang="ja-JP" dirty="0" smtClean="0"/>
              <a:t>P62</a:t>
            </a:r>
            <a:r>
              <a:rPr lang="ja-JP" altLang="en-US" dirty="0" smtClean="0"/>
              <a:t>「７．経済的問題解決の支援」を例としてあげる）。</a:t>
            </a:r>
          </a:p>
          <a:p>
            <a:pPr defTabSz="946404">
              <a:defRPr/>
            </a:pPr>
            <a:endParaRPr lang="ja-JP" altLang="en-US" dirty="0" smtClean="0"/>
          </a:p>
          <a:p>
            <a:pPr defTabSz="946404">
              <a:defRPr/>
            </a:pPr>
            <a:r>
              <a:rPr lang="ja-JP" altLang="en-US" dirty="0" smtClean="0"/>
              <a:t>・まず、業務名を「経済的問題解決の支援」と表記し、その業務の定義を「生活費や医療、福祉サービス利用費、または、財産管理等の経済的問題の調整を通して、本人が安心して、主体的に生活を営めるよう支援する」</a:t>
            </a:r>
          </a:p>
          <a:p>
            <a:pPr defTabSz="946404">
              <a:defRPr/>
            </a:pPr>
            <a:r>
              <a:rPr lang="ja-JP" altLang="en-US" dirty="0" smtClean="0"/>
              <a:t>とした。このようにそれぞれの業務をなるべく簡潔に定義する文章を付けている。</a:t>
            </a:r>
          </a:p>
          <a:p>
            <a:pPr defTabSz="946404">
              <a:defRPr/>
            </a:pPr>
            <a:r>
              <a:rPr lang="ja-JP" altLang="en-US" dirty="0" smtClean="0"/>
              <a:t>・表の「指針」の箇所には、その業務を行う目的や大切にすべきこと、留意点を倫理綱領のキーワードや</a:t>
            </a:r>
            <a:r>
              <a:rPr lang="en-US" altLang="ja-JP" dirty="0" smtClean="0"/>
              <a:t>PSW</a:t>
            </a:r>
            <a:r>
              <a:rPr lang="ja-JP" altLang="en-US" dirty="0" smtClean="0"/>
              <a:t>の視点をもって示している。</a:t>
            </a:r>
          </a:p>
          <a:p>
            <a:pPr defTabSz="946404">
              <a:defRPr/>
            </a:pPr>
            <a:r>
              <a:rPr lang="ja-JP" altLang="en-US" dirty="0" smtClean="0"/>
              <a:t>・「主軸レベル」は、この業務が何をターゲットしているのか、どのような人々と向き合って行うのかを示しているが、「主軸レベル」だけでなく「他のレベル」との関連も示している。たとえば、「経済的問題解決の支援」を行うにあたり、「所属機関に対して行うことは何だろうか」、「地域に対して働きかけることとは何だろうか」、「社会に対して働きかけることは何だろうか」と包括的視点に立つことを重視し、一つの業務から派生する多様な動きを想定している。</a:t>
            </a:r>
            <a:br>
              <a:rPr lang="ja-JP" altLang="en-US" dirty="0" smtClean="0"/>
            </a:br>
            <a:r>
              <a:rPr lang="ja-JP" altLang="en-US" dirty="0" smtClean="0"/>
              <a:t>・さらに「具体的な業務内容とそこで活用される機能、技術」、その業務を行う際に「必要な知識・理論」を示し、</a:t>
            </a:r>
            <a:r>
              <a:rPr lang="en-US" altLang="ja-JP" dirty="0" smtClean="0"/>
              <a:t>1</a:t>
            </a:r>
            <a:r>
              <a:rPr lang="ja-JP" altLang="en-US" dirty="0" smtClean="0"/>
              <a:t>ページにまとめている。</a:t>
            </a:r>
          </a:p>
          <a:p>
            <a:pPr defTabSz="946404">
              <a:defRPr/>
            </a:pPr>
            <a:r>
              <a:rPr lang="ja-JP" altLang="en-US" dirty="0" smtClean="0"/>
              <a:t>・１つの業務の指針を示すのに非常に多くの内容が詰まっており、「字が多すぎてとっつきにくい」「複雑そう」という意見が多い。しかし、</a:t>
            </a:r>
            <a:r>
              <a:rPr lang="en-US" altLang="ja-JP" dirty="0" smtClean="0"/>
              <a:t>PSW</a:t>
            </a:r>
            <a:r>
              <a:rPr lang="ja-JP" altLang="en-US" dirty="0" smtClean="0"/>
              <a:t>の業務は、常に理念というアンテナを張り、これだけ多くの要素を含み、非常に多くの知識や技術を活用した行為であることを説明すると、これだけのことが必要になる。それだけ専門性の高い行為であることが確認できる。</a:t>
            </a:r>
          </a:p>
          <a:p>
            <a:pPr defTabSz="946404">
              <a:defRPr/>
            </a:pPr>
            <a:endParaRPr lang="ja-JP" altLang="en-US" dirty="0" smtClean="0"/>
          </a:p>
          <a:p>
            <a:pPr defTabSz="946404">
              <a:defRPr/>
            </a:pPr>
            <a:r>
              <a:rPr lang="en-US" altLang="ja-JP" dirty="0" smtClean="0"/>
              <a:t>【</a:t>
            </a:r>
            <a:r>
              <a:rPr lang="ja-JP" altLang="en-US" dirty="0" smtClean="0"/>
              <a:t>備考</a:t>
            </a:r>
            <a:r>
              <a:rPr lang="en-US" altLang="ja-JP" dirty="0" smtClean="0"/>
              <a:t>】</a:t>
            </a:r>
          </a:p>
          <a:p>
            <a:pPr defTabSz="946404">
              <a:defRPr/>
            </a:pPr>
            <a:r>
              <a:rPr lang="ja-JP" altLang="en-US" dirty="0" smtClean="0"/>
              <a:t>・ここでは、第２版第</a:t>
            </a:r>
            <a:r>
              <a:rPr lang="en-US" altLang="ja-JP" dirty="0" smtClean="0"/>
              <a:t>Ⅱ</a:t>
            </a:r>
            <a:r>
              <a:rPr lang="ja-JP" altLang="en-US" dirty="0" smtClean="0"/>
              <a:t>部（総論）の１つの業務を取り上げ、第２版の該当ページを読みあわせながら進めると良い。</a:t>
            </a:r>
          </a:p>
          <a:p>
            <a:pPr defTabSz="946404">
              <a:defRPr/>
            </a:pPr>
            <a:r>
              <a:rPr lang="ja-JP" altLang="en-US" dirty="0" smtClean="0"/>
              <a:t>・どの業務を選択するかは、受講者のニーズや研修内容、講師の得意な分野などで設定する。</a:t>
            </a:r>
          </a:p>
          <a:p>
            <a:pPr defTabSz="946404">
              <a:defRPr/>
            </a:pPr>
            <a:r>
              <a:rPr lang="ja-JP" altLang="en-US" dirty="0" smtClean="0"/>
              <a:t>・先述した「未分化で曖昧な実践から包括的で柔軟な実践への意識化」の説明を振り返り、包括的な実践を可視化することを示す。</a:t>
            </a:r>
          </a:p>
          <a:p>
            <a:pPr defTabSz="946404">
              <a:defRPr/>
            </a:pPr>
            <a:r>
              <a:rPr lang="ja-JP" altLang="en-US" dirty="0" smtClean="0"/>
              <a:t>・時間に余裕があれば、ここで挙げられている「技術」「機能」「知識」について、第２版第</a:t>
            </a:r>
            <a:r>
              <a:rPr lang="en-US" altLang="ja-JP" dirty="0" smtClean="0"/>
              <a:t>Ⅰ</a:t>
            </a:r>
            <a:r>
              <a:rPr lang="ja-JP" altLang="en-US" dirty="0" smtClean="0"/>
              <a:t>部の該当箇所で確認すると良い。</a:t>
            </a:r>
          </a:p>
          <a:p>
            <a:pPr defTabSz="946404">
              <a:defRPr/>
            </a:pPr>
            <a:endParaRPr lang="ja-JP" altLang="en-US" dirty="0" smtClean="0"/>
          </a:p>
        </p:txBody>
      </p:sp>
      <p:sp>
        <p:nvSpPr>
          <p:cNvPr id="2199555" name="スライド番号プレースホルダ 3"/>
          <p:cNvSpPr>
            <a:spLocks noGrp="1"/>
          </p:cNvSpPr>
          <p:nvPr>
            <p:ph type="sldNum" sz="quarter" idx="5"/>
          </p:nvPr>
        </p:nvSpPr>
        <p:spPr>
          <a:noFill/>
        </p:spPr>
        <p:txBody>
          <a:bodyPr/>
          <a:lstStyle/>
          <a:p>
            <a:fld id="{8513F859-E093-4FE1-A602-AE9CF94F8D6B}" type="slidenum">
              <a:rPr lang="ja-JP" altLang="en-US" smtClean="0"/>
              <a:pPr/>
              <a:t>37</a:t>
            </a:fld>
            <a:endParaRPr lang="en-US" altLang="ja-JP" smtClean="0"/>
          </a:p>
        </p:txBody>
      </p:sp>
    </p:spTree>
    <p:extLst>
      <p:ext uri="{BB962C8B-B14F-4D97-AF65-F5344CB8AC3E}">
        <p14:creationId xmlns:p14="http://schemas.microsoft.com/office/powerpoint/2010/main" val="3352660374"/>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・ワークとして、第２版のある業務名を提示し、受講者に考えてもらう。その後、第２版の該当ページを開き、中身を確認する。</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・どの業務を取り上げるかは、受講者のニーズや研修内容、講師の得意な分野などで設定する。</a:t>
            </a:r>
          </a:p>
          <a:p>
            <a:endParaRPr kumimoji="1" lang="ja-JP" altLang="en-US" dirty="0" smtClean="0"/>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38</a:t>
            </a:fld>
            <a:endParaRPr lang="en-US" altLang="ja-JP"/>
          </a:p>
        </p:txBody>
      </p:sp>
    </p:spTree>
    <p:extLst>
      <p:ext uri="{BB962C8B-B14F-4D97-AF65-F5344CB8AC3E}">
        <p14:creationId xmlns:p14="http://schemas.microsoft.com/office/powerpoint/2010/main" val="294875420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defTabSz="946404">
              <a:defRPr/>
            </a:pPr>
            <a:r>
              <a:rPr lang="en-US" altLang="ja-JP" dirty="0"/>
              <a:t>【</a:t>
            </a:r>
            <a:r>
              <a:rPr lang="ja-JP" altLang="en-US" dirty="0"/>
              <a:t>備考</a:t>
            </a:r>
            <a:r>
              <a:rPr lang="en-US" altLang="ja-JP" dirty="0"/>
              <a:t>】</a:t>
            </a:r>
          </a:p>
          <a:p>
            <a:pPr defTabSz="946404">
              <a:defRPr/>
            </a:pPr>
            <a:r>
              <a:rPr lang="ja-JP" altLang="en-US" dirty="0"/>
              <a:t>・「５．</a:t>
            </a:r>
            <a:r>
              <a:rPr lang="en-US" altLang="ja-JP" dirty="0"/>
              <a:t>【</a:t>
            </a:r>
            <a:r>
              <a:rPr lang="ja-JP" altLang="en-US" dirty="0"/>
              <a:t>各論</a:t>
            </a:r>
            <a:r>
              <a:rPr lang="en-US" altLang="ja-JP" dirty="0"/>
              <a:t>】</a:t>
            </a:r>
            <a:r>
              <a:rPr lang="ja-JP" altLang="en-US" dirty="0"/>
              <a:t>」は第</a:t>
            </a:r>
            <a:r>
              <a:rPr lang="en-US" altLang="ja-JP" dirty="0"/>
              <a:t>2</a:t>
            </a:r>
            <a:r>
              <a:rPr lang="ja-JP" altLang="en-US" dirty="0"/>
              <a:t>版・第</a:t>
            </a:r>
            <a:r>
              <a:rPr lang="en-US" altLang="ja-JP" dirty="0"/>
              <a:t>Ⅲ</a:t>
            </a:r>
            <a:r>
              <a:rPr lang="ja-JP" altLang="en-US" dirty="0"/>
              <a:t>部で示す分野別（地域、医療、行政）業務指針である。</a:t>
            </a:r>
          </a:p>
          <a:p>
            <a:pPr defTabSz="946404">
              <a:defRPr/>
            </a:pPr>
            <a:endParaRPr lang="ja-JP" altLang="en-US" dirty="0"/>
          </a:p>
          <a:p>
            <a:pPr defTabSz="946404">
              <a:defRPr/>
            </a:pPr>
            <a:endParaRPr lang="en-US" altLang="ja-JP"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39</a:t>
            </a:fld>
            <a:endParaRPr lang="en-US" altLang="ja-JP"/>
          </a:p>
        </p:txBody>
      </p:sp>
    </p:spTree>
    <p:extLst>
      <p:ext uri="{BB962C8B-B14F-4D97-AF65-F5344CB8AC3E}">
        <p14:creationId xmlns:p14="http://schemas.microsoft.com/office/powerpoint/2010/main" val="346740949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2625" name="スライド イメージ プレースホルダー 1"/>
          <p:cNvSpPr>
            <a:spLocks noGrp="1" noRot="1" noChangeAspect="1"/>
          </p:cNvSpPr>
          <p:nvPr>
            <p:ph type="sldImg"/>
          </p:nvPr>
        </p:nvSpPr>
        <p:spPr>
          <a:ln/>
        </p:spPr>
      </p:sp>
      <p:sp>
        <p:nvSpPr>
          <p:cNvPr id="2202626" name="ノート プレースホルダー 2"/>
          <p:cNvSpPr>
            <a:spLocks noGrp="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・分野別指針の必要性を述べる。</a:t>
            </a:r>
          </a:p>
          <a:p>
            <a:r>
              <a:rPr lang="ja-JP" altLang="en-US" dirty="0" smtClean="0"/>
              <a:t>・当然ながら、業務は現実的・具体的な場面で展開しており、</a:t>
            </a:r>
            <a:r>
              <a:rPr lang="en-US" altLang="ja-JP" dirty="0" smtClean="0"/>
              <a:t>PSW</a:t>
            </a:r>
            <a:r>
              <a:rPr lang="ja-JP" altLang="en-US" dirty="0" smtClean="0"/>
              <a:t>は所属機関の機能やその機関の根拠となる法制度に様々な影響を受けている。</a:t>
            </a:r>
            <a:r>
              <a:rPr lang="en-US" altLang="ja-JP" dirty="0" smtClean="0"/>
              <a:t>PSW</a:t>
            </a:r>
            <a:r>
              <a:rPr lang="ja-JP" altLang="en-US" dirty="0" smtClean="0"/>
              <a:t>が所属する機関の機能や特性によって、同じ業務でも展開方法や留意点が異なり、さらに実践現場の特性（たとえば、職員構成や様々な決まりごとなど）が業務に大きく影響してくる。</a:t>
            </a:r>
          </a:p>
          <a:p>
            <a:r>
              <a:rPr lang="ja-JP" altLang="en-US" dirty="0" smtClean="0"/>
              <a:t>・第</a:t>
            </a:r>
            <a:r>
              <a:rPr lang="en-US" altLang="ja-JP" dirty="0" smtClean="0"/>
              <a:t>Ⅱ</a:t>
            </a:r>
            <a:r>
              <a:rPr lang="ja-JP" altLang="en-US" dirty="0" smtClean="0"/>
              <a:t>部（総論）は、各業務の構成要素を俯瞰的に説明しているが、こうした現実的な要因には触れていないため、各分野に特徴的な業務上の影響要因を見定めた業務指針はやはり必要だと考えている。</a:t>
            </a:r>
          </a:p>
          <a:p>
            <a:endParaRPr lang="ja-JP" altLang="en-US" dirty="0" smtClean="0"/>
          </a:p>
          <a:p>
            <a:r>
              <a:rPr lang="en-US" altLang="ja-JP" dirty="0" smtClean="0"/>
              <a:t>【</a:t>
            </a:r>
            <a:r>
              <a:rPr lang="ja-JP" altLang="en-US" dirty="0" smtClean="0"/>
              <a:t>備考</a:t>
            </a:r>
            <a:r>
              <a:rPr lang="en-US" altLang="ja-JP" dirty="0" smtClean="0"/>
              <a:t>】</a:t>
            </a:r>
          </a:p>
          <a:p>
            <a:r>
              <a:rPr lang="ja-JP" altLang="en-US" dirty="0" smtClean="0"/>
              <a:t>・なお、先のスライド１５において、</a:t>
            </a:r>
            <a:r>
              <a:rPr lang="en-US" altLang="ja-JP" dirty="0" smtClean="0"/>
              <a:t>PSW</a:t>
            </a:r>
            <a:r>
              <a:rPr lang="ja-JP" altLang="en-US" dirty="0" smtClean="0"/>
              <a:t>の職域拡大に伴う業務指針の作成・改訂の必要性を述べたが、第</a:t>
            </a:r>
            <a:r>
              <a:rPr lang="en-US" altLang="ja-JP" dirty="0" smtClean="0"/>
              <a:t>2</a:t>
            </a:r>
            <a:r>
              <a:rPr lang="ja-JP" altLang="en-US" dirty="0" smtClean="0"/>
              <a:t>版は地域・医療・行政</a:t>
            </a:r>
            <a:r>
              <a:rPr lang="en-US" altLang="ja-JP" dirty="0" smtClean="0"/>
              <a:t>3</a:t>
            </a:r>
            <a:r>
              <a:rPr lang="ja-JP" altLang="en-US" dirty="0" smtClean="0"/>
              <a:t>分野のみの提示であり新たな分野の業務指針の提示がなされていない。</a:t>
            </a:r>
          </a:p>
          <a:p>
            <a:r>
              <a:rPr lang="ja-JP" altLang="en-US" dirty="0" smtClean="0"/>
              <a:t>・この点は第</a:t>
            </a:r>
            <a:r>
              <a:rPr lang="en-US" altLang="ja-JP" dirty="0" smtClean="0"/>
              <a:t>2</a:t>
            </a:r>
            <a:r>
              <a:rPr lang="ja-JP" altLang="en-US" dirty="0" smtClean="0"/>
              <a:t>版の課題であり、本協会として新規分野の業務指針作成に取り組んでいることを付け加えていただきたい。</a:t>
            </a:r>
          </a:p>
          <a:p>
            <a:endParaRPr lang="en-US" altLang="ja-JP" dirty="0" smtClean="0"/>
          </a:p>
        </p:txBody>
      </p:sp>
      <p:sp>
        <p:nvSpPr>
          <p:cNvPr id="2202627" name="スライド番号プレースホルダー 3"/>
          <p:cNvSpPr>
            <a:spLocks noGrp="1"/>
          </p:cNvSpPr>
          <p:nvPr>
            <p:ph type="sldNum" sz="quarter" idx="5"/>
          </p:nvPr>
        </p:nvSpPr>
        <p:spPr>
          <a:noFill/>
        </p:spPr>
        <p:txBody>
          <a:bodyPr/>
          <a:lstStyle/>
          <a:p>
            <a:fld id="{7ED7D8CF-7FFD-47C7-8311-71A466DCF649}" type="slidenum">
              <a:rPr lang="ja-JP" altLang="en-US" smtClean="0"/>
              <a:pPr/>
              <a:t>40</a:t>
            </a:fld>
            <a:endParaRPr lang="en-US" altLang="ja-JP" smtClean="0"/>
          </a:p>
        </p:txBody>
      </p:sp>
    </p:spTree>
    <p:extLst>
      <p:ext uri="{BB962C8B-B14F-4D97-AF65-F5344CB8AC3E}">
        <p14:creationId xmlns:p14="http://schemas.microsoft.com/office/powerpoint/2010/main" val="267346914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・講義に先立ち、本講義の全体像を示す。</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5</a:t>
            </a:fld>
            <a:endParaRPr lang="en-US" altLang="ja-JP"/>
          </a:p>
        </p:txBody>
      </p:sp>
    </p:spTree>
    <p:extLst>
      <p:ext uri="{BB962C8B-B14F-4D97-AF65-F5344CB8AC3E}">
        <p14:creationId xmlns:p14="http://schemas.microsoft.com/office/powerpoint/2010/main" val="2937180996"/>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lang="en-US" altLang="ja-JP" dirty="0"/>
              <a:t>【</a:t>
            </a:r>
            <a:r>
              <a:rPr lang="ja-JP" altLang="en-US" dirty="0"/>
              <a:t>解説</a:t>
            </a:r>
            <a:r>
              <a:rPr lang="en-US" altLang="ja-JP" dirty="0"/>
              <a:t>】</a:t>
            </a:r>
          </a:p>
          <a:p>
            <a:r>
              <a:rPr lang="ja-JP" altLang="en-US" dirty="0"/>
              <a:t>・第</a:t>
            </a:r>
            <a:r>
              <a:rPr lang="en-US" altLang="ja-JP" dirty="0"/>
              <a:t>2</a:t>
            </a:r>
            <a:r>
              <a:rPr lang="ja-JP" altLang="en-US" dirty="0"/>
              <a:t>版では、分野別の指針として地域・医療・行政の</a:t>
            </a:r>
            <a:r>
              <a:rPr lang="en-US" altLang="ja-JP" dirty="0"/>
              <a:t>3</a:t>
            </a:r>
            <a:r>
              <a:rPr lang="ja-JP" altLang="en-US" dirty="0"/>
              <a:t>分野を取り上げている。各分野の構成とねらいはスライド４１のとおり。</a:t>
            </a:r>
          </a:p>
          <a:p>
            <a:endParaRPr lang="ja-JP" altLang="en-US" dirty="0"/>
          </a:p>
          <a:p>
            <a:r>
              <a:rPr lang="ja-JP" altLang="en-US" dirty="0"/>
              <a:t>①各分野を取り巻く状況と施策の動向を概観し、そこで働く</a:t>
            </a:r>
            <a:r>
              <a:rPr lang="en-US" altLang="ja-JP" dirty="0"/>
              <a:t>PSW</a:t>
            </a:r>
            <a:r>
              <a:rPr lang="ja-JP" altLang="en-US" dirty="0"/>
              <a:t>を取り巻く状況を整理した。</a:t>
            </a:r>
          </a:p>
          <a:p>
            <a:r>
              <a:rPr lang="ja-JP" altLang="en-US" dirty="0"/>
              <a:t>②分野ごとに特徴的な業務と実践上の指針を提示した。</a:t>
            </a:r>
          </a:p>
          <a:p>
            <a:r>
              <a:rPr lang="ja-JP" altLang="en-US" dirty="0"/>
              <a:t>③業務ごとに実践上迷いや葛藤が生じる具体的場面を取り上げ、指針に基づく状況分析を踏まえた実践の方向性を示した。</a:t>
            </a:r>
          </a:p>
          <a:p>
            <a:endParaRPr lang="ja-JP" altLang="en-US" dirty="0"/>
          </a:p>
          <a:p>
            <a:r>
              <a:rPr lang="en-US" altLang="ja-JP" dirty="0"/>
              <a:t>【</a:t>
            </a:r>
            <a:r>
              <a:rPr lang="ja-JP" altLang="en-US" dirty="0"/>
              <a:t>備考</a:t>
            </a:r>
            <a:r>
              <a:rPr lang="en-US" altLang="ja-JP" dirty="0"/>
              <a:t>】</a:t>
            </a:r>
          </a:p>
          <a:p>
            <a:r>
              <a:rPr lang="ja-JP" altLang="en-US" dirty="0"/>
              <a:t>・ここでは、以下に続くスライド（４２</a:t>
            </a:r>
            <a:r>
              <a:rPr lang="en-US" altLang="ja-JP" dirty="0"/>
              <a:t>〜</a:t>
            </a:r>
            <a:r>
              <a:rPr lang="ja-JP" altLang="en-US" dirty="0"/>
              <a:t>４７）と合わせて、第</a:t>
            </a:r>
            <a:r>
              <a:rPr lang="en-US" altLang="ja-JP" dirty="0"/>
              <a:t>Ⅲ</a:t>
            </a:r>
            <a:r>
              <a:rPr lang="ja-JP" altLang="en-US" dirty="0"/>
              <a:t>部のうち一つの分野を選択し、第２版（冊子）の該当ページを開いて記述内容を実際に追うと良い。</a:t>
            </a:r>
          </a:p>
          <a:p>
            <a:r>
              <a:rPr lang="ja-JP" altLang="en-US" dirty="0"/>
              <a:t>・③の詳細は、スライド４８で示す。</a:t>
            </a:r>
          </a:p>
          <a:p>
            <a:endParaRPr lang="ja-JP" altLang="en-US" dirty="0"/>
          </a:p>
          <a:p>
            <a:endParaRPr lang="ja-JP" altLang="ja-JP"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41</a:t>
            </a:fld>
            <a:endParaRPr lang="en-US" altLang="ja-JP"/>
          </a:p>
        </p:txBody>
      </p:sp>
    </p:spTree>
    <p:extLst>
      <p:ext uri="{BB962C8B-B14F-4D97-AF65-F5344CB8AC3E}">
        <p14:creationId xmlns:p14="http://schemas.microsoft.com/office/powerpoint/2010/main" val="3880707459"/>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42</a:t>
            </a:fld>
            <a:endParaRPr lang="en-US" altLang="ja-JP"/>
          </a:p>
        </p:txBody>
      </p:sp>
    </p:spTree>
    <p:extLst>
      <p:ext uri="{BB962C8B-B14F-4D97-AF65-F5344CB8AC3E}">
        <p14:creationId xmlns:p14="http://schemas.microsoft.com/office/powerpoint/2010/main" val="1460115379"/>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6721" name="スライド イメージ プレースホルダー 1"/>
          <p:cNvSpPr>
            <a:spLocks noGrp="1" noRot="1" noChangeAspect="1" noTextEdit="1"/>
          </p:cNvSpPr>
          <p:nvPr>
            <p:ph type="sldImg"/>
          </p:nvPr>
        </p:nvSpPr>
        <p:spPr>
          <a:xfrm>
            <a:off x="992188" y="769938"/>
            <a:ext cx="5114925" cy="3835400"/>
          </a:xfrm>
          <a:ln/>
        </p:spPr>
      </p:sp>
      <p:sp>
        <p:nvSpPr>
          <p:cNvPr id="2206722" name="ノート プレースホルダー 2"/>
          <p:cNvSpPr>
            <a:spLocks noGrp="1"/>
          </p:cNvSpPr>
          <p:nvPr>
            <p:ph type="body" idx="1"/>
          </p:nvPr>
        </p:nvSpPr>
        <p:spPr>
          <a:noFill/>
          <a:ln/>
        </p:spPr>
        <p:txBody>
          <a:bodyPr lIns="90419" tIns="45209" rIns="90419" bIns="45209"/>
          <a:lstStyle/>
          <a:p>
            <a:pPr>
              <a:spcBef>
                <a:spcPct val="0"/>
              </a:spcBef>
            </a:pPr>
            <a:endParaRPr lang="en-US" altLang="ja-JP" dirty="0" smtClean="0"/>
          </a:p>
        </p:txBody>
      </p:sp>
      <p:sp>
        <p:nvSpPr>
          <p:cNvPr id="2206723" name="スライド番号プレースホルダー 3"/>
          <p:cNvSpPr txBox="1">
            <a:spLocks noGrp="1"/>
          </p:cNvSpPr>
          <p:nvPr/>
        </p:nvSpPr>
        <p:spPr bwMode="auto">
          <a:xfrm>
            <a:off x="4021294" y="9721106"/>
            <a:ext cx="3076364" cy="511731"/>
          </a:xfrm>
          <a:prstGeom prst="rect">
            <a:avLst/>
          </a:prstGeom>
          <a:noFill/>
          <a:ln w="9525">
            <a:noFill/>
            <a:miter lim="800000"/>
            <a:headEnd/>
            <a:tailEnd/>
          </a:ln>
        </p:spPr>
        <p:txBody>
          <a:bodyPr lIns="90419" tIns="45209" rIns="90419" bIns="45209" anchor="b"/>
          <a:lstStyle/>
          <a:p>
            <a:pPr algn="r" defTabSz="895470"/>
            <a:fld id="{1CEC6BDF-EF5C-4258-941E-A87CC994F044}" type="slidenum">
              <a:rPr lang="ja-JP" altLang="en-US" sz="1100">
                <a:latin typeface="Calibri" pitchFamily="34" charset="0"/>
              </a:rPr>
              <a:pPr algn="r" defTabSz="895470"/>
              <a:t>43</a:t>
            </a:fld>
            <a:endParaRPr lang="en-US" altLang="ja-JP" sz="1100">
              <a:latin typeface="Calibri" pitchFamily="34" charset="0"/>
            </a:endParaRPr>
          </a:p>
        </p:txBody>
      </p:sp>
    </p:spTree>
    <p:extLst>
      <p:ext uri="{BB962C8B-B14F-4D97-AF65-F5344CB8AC3E}">
        <p14:creationId xmlns:p14="http://schemas.microsoft.com/office/powerpoint/2010/main" val="711005884"/>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44</a:t>
            </a:fld>
            <a:endParaRPr lang="en-US" altLang="ja-JP"/>
          </a:p>
        </p:txBody>
      </p:sp>
    </p:spTree>
    <p:extLst>
      <p:ext uri="{BB962C8B-B14F-4D97-AF65-F5344CB8AC3E}">
        <p14:creationId xmlns:p14="http://schemas.microsoft.com/office/powerpoint/2010/main" val="2818187537"/>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9793" name="スライド イメージ プレースホルダー 1"/>
          <p:cNvSpPr>
            <a:spLocks noGrp="1" noRot="1" noChangeAspect="1" noTextEdit="1"/>
          </p:cNvSpPr>
          <p:nvPr>
            <p:ph type="sldImg"/>
          </p:nvPr>
        </p:nvSpPr>
        <p:spPr>
          <a:xfrm>
            <a:off x="992188" y="769938"/>
            <a:ext cx="5114925" cy="3835400"/>
          </a:xfrm>
          <a:ln/>
        </p:spPr>
      </p:sp>
      <p:sp>
        <p:nvSpPr>
          <p:cNvPr id="2209794" name="ノート プレースホルダー 2"/>
          <p:cNvSpPr>
            <a:spLocks noGrp="1"/>
          </p:cNvSpPr>
          <p:nvPr>
            <p:ph type="body" idx="1"/>
          </p:nvPr>
        </p:nvSpPr>
        <p:spPr>
          <a:noFill/>
          <a:ln/>
        </p:spPr>
        <p:txBody>
          <a:bodyPr lIns="90419" tIns="45209" rIns="90419" bIns="45209"/>
          <a:lstStyle/>
          <a:p>
            <a:pPr>
              <a:spcBef>
                <a:spcPct val="0"/>
              </a:spcBef>
            </a:pPr>
            <a:endParaRPr lang="en-US" altLang="ja-JP" dirty="0" smtClean="0"/>
          </a:p>
        </p:txBody>
      </p:sp>
      <p:sp>
        <p:nvSpPr>
          <p:cNvPr id="2209795" name="スライド番号プレースホルダー 3"/>
          <p:cNvSpPr txBox="1">
            <a:spLocks noGrp="1"/>
          </p:cNvSpPr>
          <p:nvPr/>
        </p:nvSpPr>
        <p:spPr bwMode="auto">
          <a:xfrm>
            <a:off x="4021294" y="9721106"/>
            <a:ext cx="3076364" cy="511731"/>
          </a:xfrm>
          <a:prstGeom prst="rect">
            <a:avLst/>
          </a:prstGeom>
          <a:noFill/>
          <a:ln w="9525">
            <a:noFill/>
            <a:miter lim="800000"/>
            <a:headEnd/>
            <a:tailEnd/>
          </a:ln>
        </p:spPr>
        <p:txBody>
          <a:bodyPr lIns="90419" tIns="45209" rIns="90419" bIns="45209" anchor="b"/>
          <a:lstStyle/>
          <a:p>
            <a:pPr algn="r" defTabSz="895470"/>
            <a:fld id="{583F5AF2-9063-4E84-933F-E67E283D821B}" type="slidenum">
              <a:rPr lang="ja-JP" altLang="en-US" sz="1100">
                <a:latin typeface="Calibri" pitchFamily="34" charset="0"/>
              </a:rPr>
              <a:pPr algn="r" defTabSz="895470"/>
              <a:t>45</a:t>
            </a:fld>
            <a:endParaRPr lang="en-US" altLang="ja-JP" sz="1100">
              <a:latin typeface="Calibri" pitchFamily="34" charset="0"/>
            </a:endParaRPr>
          </a:p>
        </p:txBody>
      </p:sp>
    </p:spTree>
    <p:extLst>
      <p:ext uri="{BB962C8B-B14F-4D97-AF65-F5344CB8AC3E}">
        <p14:creationId xmlns:p14="http://schemas.microsoft.com/office/powerpoint/2010/main" val="115987987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46</a:t>
            </a:fld>
            <a:endParaRPr lang="en-US" altLang="ja-JP"/>
          </a:p>
        </p:txBody>
      </p:sp>
    </p:spTree>
    <p:extLst>
      <p:ext uri="{BB962C8B-B14F-4D97-AF65-F5344CB8AC3E}">
        <p14:creationId xmlns:p14="http://schemas.microsoft.com/office/powerpoint/2010/main" val="4945794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2865" name="スライド イメージ プレースホルダー 1"/>
          <p:cNvSpPr>
            <a:spLocks noGrp="1" noRot="1" noChangeAspect="1" noTextEdit="1"/>
          </p:cNvSpPr>
          <p:nvPr>
            <p:ph type="sldImg"/>
          </p:nvPr>
        </p:nvSpPr>
        <p:spPr>
          <a:xfrm>
            <a:off x="992188" y="769938"/>
            <a:ext cx="5114925" cy="3835400"/>
          </a:xfrm>
          <a:ln/>
        </p:spPr>
      </p:sp>
      <p:sp>
        <p:nvSpPr>
          <p:cNvPr id="2212866" name="ノート プレースホルダー 2"/>
          <p:cNvSpPr>
            <a:spLocks noGrp="1"/>
          </p:cNvSpPr>
          <p:nvPr>
            <p:ph type="body" idx="1"/>
          </p:nvPr>
        </p:nvSpPr>
        <p:spPr>
          <a:noFill/>
          <a:ln/>
        </p:spPr>
        <p:txBody>
          <a:bodyPr lIns="90419" tIns="45209" rIns="90419" bIns="45209"/>
          <a:lstStyle/>
          <a:p>
            <a:pPr>
              <a:spcBef>
                <a:spcPct val="0"/>
              </a:spcBef>
            </a:pPr>
            <a:endParaRPr lang="en-US" altLang="ja-JP" dirty="0" smtClean="0"/>
          </a:p>
        </p:txBody>
      </p:sp>
      <p:sp>
        <p:nvSpPr>
          <p:cNvPr id="2212867" name="スライド番号プレースホルダー 3"/>
          <p:cNvSpPr txBox="1">
            <a:spLocks noGrp="1"/>
          </p:cNvSpPr>
          <p:nvPr/>
        </p:nvSpPr>
        <p:spPr bwMode="auto">
          <a:xfrm>
            <a:off x="4021294" y="9721106"/>
            <a:ext cx="3076364" cy="511731"/>
          </a:xfrm>
          <a:prstGeom prst="rect">
            <a:avLst/>
          </a:prstGeom>
          <a:noFill/>
          <a:ln w="9525">
            <a:noFill/>
            <a:miter lim="800000"/>
            <a:headEnd/>
            <a:tailEnd/>
          </a:ln>
        </p:spPr>
        <p:txBody>
          <a:bodyPr lIns="90419" tIns="45209" rIns="90419" bIns="45209" anchor="b"/>
          <a:lstStyle/>
          <a:p>
            <a:pPr algn="r" defTabSz="895470"/>
            <a:fld id="{15239858-0578-4F4B-AC12-8F9BB0FA62E7}" type="slidenum">
              <a:rPr lang="ja-JP" altLang="en-US" sz="1100">
                <a:latin typeface="Calibri" pitchFamily="34" charset="0"/>
              </a:rPr>
              <a:pPr algn="r" defTabSz="895470"/>
              <a:t>47</a:t>
            </a:fld>
            <a:endParaRPr lang="en-US" altLang="ja-JP" sz="1100">
              <a:latin typeface="Calibri" pitchFamily="34" charset="0"/>
            </a:endParaRPr>
          </a:p>
        </p:txBody>
      </p:sp>
    </p:spTree>
    <p:extLst>
      <p:ext uri="{BB962C8B-B14F-4D97-AF65-F5344CB8AC3E}">
        <p14:creationId xmlns:p14="http://schemas.microsoft.com/office/powerpoint/2010/main" val="281213368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・第</a:t>
            </a:r>
            <a:r>
              <a:rPr kumimoji="1" lang="en-US" altLang="ja-JP" dirty="0" smtClean="0"/>
              <a:t>Ⅲ</a:t>
            </a:r>
            <a:r>
              <a:rPr kumimoji="1" lang="ja-JP" altLang="en-US" dirty="0" smtClean="0"/>
              <a:t>部分野別指針（各論）の枠組みを読み方をスライドに沿って説明する。</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・ここでは、１分野の一つの業務を選択し、第２版（冊子）の該当ページを読みあわせて進めると良い。</a:t>
            </a:r>
          </a:p>
          <a:p>
            <a:r>
              <a:rPr kumimoji="1" lang="ja-JP" altLang="en-US" dirty="0" smtClean="0"/>
              <a:t>・「具体例と指針に基づく状況分析」は、特に第２版でこだわった点であり、業務上で迷いや葛藤が生じる場面をあげ、</a:t>
            </a:r>
            <a:r>
              <a:rPr kumimoji="1" lang="en-US" altLang="ja-JP" dirty="0" smtClean="0"/>
              <a:t>PSW</a:t>
            </a:r>
            <a:r>
              <a:rPr kumimoji="1" lang="ja-JP" altLang="en-US" dirty="0" smtClean="0"/>
              <a:t>の価値と理念を確認することが重要である。</a:t>
            </a:r>
          </a:p>
          <a:p>
            <a:r>
              <a:rPr kumimoji="1" lang="ja-JP" altLang="en-US" dirty="0" smtClean="0"/>
              <a:t>・事例の状況分析の説明の際は、第</a:t>
            </a:r>
            <a:r>
              <a:rPr kumimoji="1" lang="en-US" altLang="ja-JP" dirty="0" smtClean="0"/>
              <a:t>Ⅰ</a:t>
            </a:r>
            <a:r>
              <a:rPr kumimoji="1" lang="ja-JP" altLang="en-US" dirty="0" smtClean="0"/>
              <a:t>部で説明した</a:t>
            </a:r>
            <a:r>
              <a:rPr kumimoji="1" lang="en-US" altLang="ja-JP" dirty="0" smtClean="0"/>
              <a:t>PSW</a:t>
            </a:r>
            <a:r>
              <a:rPr kumimoji="1" lang="ja-JP" altLang="en-US" dirty="0" smtClean="0"/>
              <a:t>の業務の定義（スライド２８）を振り返ると良い。</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48</a:t>
            </a:fld>
            <a:endParaRPr lang="en-US" altLang="ja-JP"/>
          </a:p>
        </p:txBody>
      </p:sp>
    </p:spTree>
    <p:extLst>
      <p:ext uri="{BB962C8B-B14F-4D97-AF65-F5344CB8AC3E}">
        <p14:creationId xmlns:p14="http://schemas.microsoft.com/office/powerpoint/2010/main" val="2882089513"/>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・「総論」の業務指針は、一つの業務が多様な要素から構成されていることを示しており、業務全体の見取り図として</a:t>
            </a:r>
            <a:r>
              <a:rPr kumimoji="1" lang="en-US" altLang="ja-JP" dirty="0" smtClean="0"/>
              <a:t>PSW</a:t>
            </a:r>
            <a:r>
              <a:rPr kumimoji="1" lang="ja-JP" altLang="en-US" dirty="0" smtClean="0"/>
              <a:t>の行為の位置と方向性及び必要な知識・技術の確認に活用できる。</a:t>
            </a:r>
          </a:p>
          <a:p>
            <a:r>
              <a:rPr kumimoji="1" lang="ja-JP" altLang="en-US" dirty="0" smtClean="0"/>
              <a:t>・また、他職種や関係者に</a:t>
            </a:r>
            <a:r>
              <a:rPr kumimoji="1" lang="en-US" altLang="ja-JP" dirty="0" smtClean="0"/>
              <a:t>PSW</a:t>
            </a:r>
            <a:r>
              <a:rPr kumimoji="1" lang="ja-JP" altLang="en-US" dirty="0" smtClean="0"/>
              <a:t>の業務を説明する際や、日報などの業務管理や業務実態調査などの共通の枠組みとして活用できると考えている。</a:t>
            </a:r>
          </a:p>
          <a:p>
            <a:endParaRPr kumimoji="1" lang="ja-JP" altLang="en-US" dirty="0" smtClean="0"/>
          </a:p>
          <a:p>
            <a:r>
              <a:rPr kumimoji="1" lang="ja-JP" altLang="en-US" dirty="0" smtClean="0"/>
              <a:t>・「各論」の分野別の業務指針は、具体的場面を例示してそれをどう展開していくか示しているので、業務上の道標（ロードマップ）として活用できる。</a:t>
            </a:r>
          </a:p>
          <a:p>
            <a:r>
              <a:rPr kumimoji="1" lang="ja-JP" altLang="en-US" dirty="0" smtClean="0"/>
              <a:t>・日々の業務の振り返り、</a:t>
            </a:r>
            <a:r>
              <a:rPr kumimoji="1" lang="en-US" altLang="ja-JP" dirty="0" smtClean="0"/>
              <a:t>OJT</a:t>
            </a:r>
            <a:r>
              <a:rPr kumimoji="1" lang="ja-JP" altLang="en-US" dirty="0" smtClean="0"/>
              <a:t>やスーパービジョン、実習指導などに活用できると考えている。</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・ここでは、講師が実際に活用した例や他の</a:t>
            </a:r>
            <a:r>
              <a:rPr kumimoji="1" lang="en-US" altLang="ja-JP" dirty="0" smtClean="0"/>
              <a:t>PSW</a:t>
            </a:r>
            <a:r>
              <a:rPr kumimoji="1" lang="ja-JP" altLang="en-US" dirty="0" smtClean="0"/>
              <a:t>の活用例を具体的に挙げると良い。</a:t>
            </a:r>
          </a:p>
          <a:p>
            <a:endParaRPr kumimoji="1" lang="ja-JP" altLang="en-US" dirty="0" smtClean="0"/>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49</a:t>
            </a:fld>
            <a:endParaRPr lang="en-US" altLang="ja-JP"/>
          </a:p>
        </p:txBody>
      </p:sp>
    </p:spTree>
    <p:extLst>
      <p:ext uri="{BB962C8B-B14F-4D97-AF65-F5344CB8AC3E}">
        <p14:creationId xmlns:p14="http://schemas.microsoft.com/office/powerpoint/2010/main" val="1098277826"/>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9009" name="Rectangle 2"/>
          <p:cNvSpPr>
            <a:spLocks noGrp="1" noRot="1" noChangeAspect="1" noChangeArrowheads="1" noTextEdit="1"/>
          </p:cNvSpPr>
          <p:nvPr>
            <p:ph type="sldImg"/>
          </p:nvPr>
        </p:nvSpPr>
        <p:spPr>
          <a:ln/>
        </p:spPr>
      </p:sp>
      <p:sp>
        <p:nvSpPr>
          <p:cNvPr id="2219010" name="Rectangle 3"/>
          <p:cNvSpPr>
            <a:spLocks noGrp="1" noChangeArrowheads="1"/>
          </p:cNvSpPr>
          <p:nvPr>
            <p:ph type="body" idx="1"/>
          </p:nvPr>
        </p:nvSpPr>
        <p:spPr>
          <a:noFill/>
          <a:ln/>
        </p:spPr>
        <p:txBody>
          <a:bodyPr/>
          <a:lstStyle/>
          <a:p>
            <a:r>
              <a:rPr lang="en-US" altLang="ja-JP" dirty="0" smtClean="0"/>
              <a:t>【</a:t>
            </a:r>
            <a:r>
              <a:rPr lang="ja-JP" altLang="en-US" dirty="0" smtClean="0"/>
              <a:t>解説</a:t>
            </a:r>
            <a:r>
              <a:rPr lang="en-US" altLang="ja-JP" dirty="0" smtClean="0"/>
              <a:t>】</a:t>
            </a:r>
          </a:p>
          <a:p>
            <a:r>
              <a:rPr lang="ja-JP" altLang="en-US" dirty="0" smtClean="0"/>
              <a:t>・業務指針を議論することは、まさに</a:t>
            </a:r>
            <a:r>
              <a:rPr lang="en-US" altLang="ja-JP" dirty="0" smtClean="0"/>
              <a:t>PSW</a:t>
            </a:r>
            <a:r>
              <a:rPr lang="ja-JP" altLang="en-US" dirty="0" smtClean="0"/>
              <a:t>の専門性を問うプロセスである。</a:t>
            </a:r>
          </a:p>
          <a:p>
            <a:r>
              <a:rPr lang="ja-JP" altLang="en-US" dirty="0" smtClean="0"/>
              <a:t>・</a:t>
            </a:r>
            <a:r>
              <a:rPr lang="en-US" altLang="ja-JP" dirty="0" smtClean="0"/>
              <a:t>PSW</a:t>
            </a:r>
            <a:r>
              <a:rPr lang="ja-JP" altLang="en-US" dirty="0" smtClean="0"/>
              <a:t>の実践を余すことなく紙面に落とし込むことは、非常に困難で、限界がある。しかし、それでも敢えて言語化を迫ることで</a:t>
            </a:r>
            <a:r>
              <a:rPr lang="en-US" altLang="ja-JP" dirty="0" smtClean="0"/>
              <a:t>PSW</a:t>
            </a:r>
            <a:r>
              <a:rPr lang="ja-JP" altLang="en-US" dirty="0" smtClean="0"/>
              <a:t>の専門性と課題が見えてくる。</a:t>
            </a:r>
          </a:p>
          <a:p>
            <a:r>
              <a:rPr lang="ja-JP" altLang="en-US" dirty="0" smtClean="0"/>
              <a:t>・言語化しきれないところがあることを認識した上で、一定の落しどころを定め、それを共有しつつ検証を重ね、更新し続けることが専門職集団ではないだろうか。</a:t>
            </a:r>
          </a:p>
          <a:p>
            <a:r>
              <a:rPr lang="ja-JP" altLang="en-US" dirty="0" smtClean="0"/>
              <a:t>・共通言語としての「業務指針」をもって、専門職としての説明責任と伝達責任を果たすことが求められている。</a:t>
            </a:r>
          </a:p>
          <a:p>
            <a:endParaRPr lang="ja-JP" altLang="en-US" dirty="0" smtClean="0"/>
          </a:p>
          <a:p>
            <a:endParaRPr lang="ja-JP" altLang="en-US" dirty="0" smtClean="0"/>
          </a:p>
          <a:p>
            <a:endParaRPr lang="ja-JP" altLang="en-US" dirty="0" smtClean="0"/>
          </a:p>
        </p:txBody>
      </p:sp>
    </p:spTree>
    <p:extLst>
      <p:ext uri="{BB962C8B-B14F-4D97-AF65-F5344CB8AC3E}">
        <p14:creationId xmlns:p14="http://schemas.microsoft.com/office/powerpoint/2010/main" val="8877542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en-US" altLang="ja-JP" dirty="0" smtClean="0"/>
          </a:p>
        </p:txBody>
      </p:sp>
      <p:sp>
        <p:nvSpPr>
          <p:cNvPr id="4" name="スライド番号プレースホルダ 3"/>
          <p:cNvSpPr>
            <a:spLocks noGrp="1"/>
          </p:cNvSpPr>
          <p:nvPr>
            <p:ph type="sldNum" sz="quarter" idx="10"/>
          </p:nvPr>
        </p:nvSpPr>
        <p:spPr/>
        <p:txBody>
          <a:bodyPr/>
          <a:lstStyle/>
          <a:p>
            <a:pPr>
              <a:defRPr/>
            </a:pPr>
            <a:fld id="{1BBB7293-0427-4F4C-9E8E-5F1069AE8B31}" type="slidenum">
              <a:rPr lang="ja-JP" altLang="en-US" smtClean="0"/>
              <a:pPr>
                <a:defRPr/>
              </a:pPr>
              <a:t>6</a:t>
            </a:fld>
            <a:endParaRPr lang="en-US" altLang="ja-JP"/>
          </a:p>
        </p:txBody>
      </p:sp>
    </p:spTree>
    <p:extLst>
      <p:ext uri="{BB962C8B-B14F-4D97-AF65-F5344CB8AC3E}">
        <p14:creationId xmlns:p14="http://schemas.microsoft.com/office/powerpoint/2010/main" val="2277066637"/>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http://www.japsw.or.jp/ugoki/hokokusyo/20140930-gyoumu2.html</a:t>
            </a:r>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51</a:t>
            </a:fld>
            <a:endParaRPr lang="en-US" altLang="ja-JP"/>
          </a:p>
        </p:txBody>
      </p:sp>
    </p:spTree>
    <p:extLst>
      <p:ext uri="{BB962C8B-B14F-4D97-AF65-F5344CB8AC3E}">
        <p14:creationId xmlns:p14="http://schemas.microsoft.com/office/powerpoint/2010/main" val="25900359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52</a:t>
            </a:fld>
            <a:endParaRPr lang="en-US" altLang="ja-JP"/>
          </a:p>
        </p:txBody>
      </p:sp>
    </p:spTree>
    <p:extLst>
      <p:ext uri="{BB962C8B-B14F-4D97-AF65-F5344CB8AC3E}">
        <p14:creationId xmlns:p14="http://schemas.microsoft.com/office/powerpoint/2010/main" val="483990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・講義の導入として、受講者に「日頃、自分がどのように</a:t>
            </a:r>
            <a:r>
              <a:rPr kumimoji="1" lang="en-US" altLang="ja-JP" dirty="0" smtClean="0"/>
              <a:t>PSW</a:t>
            </a:r>
            <a:r>
              <a:rPr kumimoji="1" lang="ja-JP" altLang="en-US" dirty="0" smtClean="0"/>
              <a:t>の業務を定義し、人に伝えているか」をなげかけ、続く「</a:t>
            </a:r>
            <a:r>
              <a:rPr kumimoji="1" lang="ja-JP" altLang="en-US" dirty="0" err="1" smtClean="0"/>
              <a:t>ちょこっと</a:t>
            </a:r>
            <a:r>
              <a:rPr kumimoji="1" lang="ja-JP" altLang="en-US" dirty="0" smtClean="0"/>
              <a:t>ワーク①」（スライド９）で時間を取り、考えてもらう。</a:t>
            </a:r>
          </a:p>
          <a:p>
            <a:endParaRPr kumimoji="1" lang="en-US" altLang="ja-JP" dirty="0" smtClean="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7</a:t>
            </a:fld>
            <a:endParaRPr lang="en-US" altLang="ja-JP"/>
          </a:p>
        </p:txBody>
      </p:sp>
    </p:spTree>
    <p:extLst>
      <p:ext uri="{BB962C8B-B14F-4D97-AF65-F5344CB8AC3E}">
        <p14:creationId xmlns:p14="http://schemas.microsoft.com/office/powerpoint/2010/main" val="36298311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・「業務」の辞書上の定義を示し、「</a:t>
            </a:r>
            <a:r>
              <a:rPr kumimoji="1" lang="en-US" altLang="ja-JP" dirty="0" smtClean="0"/>
              <a:t>PSW</a:t>
            </a:r>
            <a:r>
              <a:rPr kumimoji="1" lang="ja-JP" altLang="en-US" dirty="0" smtClean="0"/>
              <a:t>が日常的に行う仕事とは？」、「</a:t>
            </a:r>
            <a:r>
              <a:rPr kumimoji="1" lang="en-US" altLang="ja-JP" dirty="0" smtClean="0"/>
              <a:t>PSW</a:t>
            </a:r>
            <a:r>
              <a:rPr kumimoji="1" lang="ja-JP" altLang="en-US" dirty="0" smtClean="0"/>
              <a:t>の職務内容やその具体的表現とは？」と問いかけ考えてもらう。</a:t>
            </a:r>
          </a:p>
          <a:p>
            <a:endParaRPr kumimoji="1" lang="ja-JP" altLang="en-US" dirty="0" smtClean="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8</a:t>
            </a:fld>
            <a:endParaRPr lang="en-US" altLang="ja-JP"/>
          </a:p>
        </p:txBody>
      </p:sp>
    </p:spTree>
    <p:extLst>
      <p:ext uri="{BB962C8B-B14F-4D97-AF65-F5344CB8AC3E}">
        <p14:creationId xmlns:p14="http://schemas.microsoft.com/office/powerpoint/2010/main" val="15932854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en-US" altLang="ja-JP" dirty="0" smtClean="0"/>
              <a:t>【</a:t>
            </a:r>
            <a:r>
              <a:rPr kumimoji="1" lang="ja-JP" altLang="en-US" dirty="0" smtClean="0"/>
              <a:t>解説</a:t>
            </a:r>
            <a:r>
              <a:rPr kumimoji="1" lang="en-US" altLang="ja-JP" dirty="0" smtClean="0"/>
              <a:t>】</a:t>
            </a:r>
          </a:p>
          <a:p>
            <a:r>
              <a:rPr kumimoji="1" lang="ja-JP" altLang="en-US" dirty="0" smtClean="0"/>
              <a:t>・ここで数分、時間を取り、空欄に自分が考えている「業務の定義」を記入してもらう。</a:t>
            </a:r>
          </a:p>
          <a:p>
            <a:endParaRPr kumimoji="1" lang="ja-JP" altLang="en-US" dirty="0" smtClean="0"/>
          </a:p>
          <a:p>
            <a:r>
              <a:rPr kumimoji="1" lang="en-US" altLang="ja-JP" dirty="0" smtClean="0"/>
              <a:t>【</a:t>
            </a:r>
            <a:r>
              <a:rPr kumimoji="1" lang="ja-JP" altLang="en-US" dirty="0" smtClean="0"/>
              <a:t>備考</a:t>
            </a:r>
            <a:r>
              <a:rPr kumimoji="1" lang="en-US" altLang="ja-JP" dirty="0" smtClean="0"/>
              <a:t>】</a:t>
            </a:r>
          </a:p>
          <a:p>
            <a:r>
              <a:rPr kumimoji="1" lang="ja-JP" altLang="en-US" dirty="0" smtClean="0"/>
              <a:t>・隣同士で意見交換してもらったり、その内容を発表してもらうなど、講義や勉強会のサイズや時間に応じて展開するとよい。</a:t>
            </a:r>
          </a:p>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1BBB7293-0427-4F4C-9E8E-5F1069AE8B31}" type="slidenum">
              <a:rPr lang="ja-JP" altLang="en-US" smtClean="0"/>
              <a:pPr>
                <a:defRPr/>
              </a:pPr>
              <a:t>9</a:t>
            </a:fld>
            <a:endParaRPr lang="en-US" altLang="ja-JP"/>
          </a:p>
        </p:txBody>
      </p:sp>
    </p:spTree>
    <p:extLst>
      <p:ext uri="{BB962C8B-B14F-4D97-AF65-F5344CB8AC3E}">
        <p14:creationId xmlns:p14="http://schemas.microsoft.com/office/powerpoint/2010/main" val="345174346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1665" name="スライド イメージ プレースホルダー 1"/>
          <p:cNvSpPr>
            <a:spLocks noGrp="1" noRot="1" noChangeAspect="1" noTextEdit="1"/>
          </p:cNvSpPr>
          <p:nvPr>
            <p:ph type="sldImg"/>
          </p:nvPr>
        </p:nvSpPr>
        <p:spPr>
          <a:xfrm>
            <a:off x="992188" y="769938"/>
            <a:ext cx="5114925" cy="3835400"/>
          </a:xfrm>
          <a:ln/>
        </p:spPr>
      </p:sp>
      <p:sp>
        <p:nvSpPr>
          <p:cNvPr id="2161666" name="ノート プレースホルダー 2"/>
          <p:cNvSpPr>
            <a:spLocks noGrp="1"/>
          </p:cNvSpPr>
          <p:nvPr>
            <p:ph type="body" idx="1"/>
          </p:nvPr>
        </p:nvSpPr>
        <p:spPr>
          <a:noFill/>
          <a:ln/>
        </p:spPr>
        <p:txBody>
          <a:bodyPr lIns="90419" tIns="45209" rIns="90419" bIns="45209"/>
          <a:lstStyle/>
          <a:p>
            <a:pPr>
              <a:spcBef>
                <a:spcPct val="0"/>
              </a:spcBef>
            </a:pPr>
            <a:r>
              <a:rPr lang="en-US" altLang="ja-JP" dirty="0" smtClean="0"/>
              <a:t>【</a:t>
            </a:r>
            <a:r>
              <a:rPr lang="ja-JP" altLang="en-US" dirty="0" smtClean="0"/>
              <a:t>解説</a:t>
            </a:r>
            <a:r>
              <a:rPr lang="en-US" altLang="ja-JP" dirty="0" smtClean="0"/>
              <a:t>】</a:t>
            </a:r>
          </a:p>
          <a:p>
            <a:pPr>
              <a:spcBef>
                <a:spcPct val="0"/>
              </a:spcBef>
            </a:pPr>
            <a:r>
              <a:rPr lang="ja-JP" altLang="en-US" dirty="0" smtClean="0"/>
              <a:t>・精神科看護の業務指針の項目（一部抜粋）を提示し、</a:t>
            </a:r>
            <a:r>
              <a:rPr lang="en-US" altLang="ja-JP" dirty="0" smtClean="0"/>
              <a:t>PSW</a:t>
            </a:r>
            <a:r>
              <a:rPr lang="ja-JP" altLang="en-US" dirty="0" smtClean="0"/>
              <a:t>が重視している「かかわり」「人権擁護」「自己決定」などと一致していることを確認する。</a:t>
            </a:r>
          </a:p>
          <a:p>
            <a:pPr>
              <a:spcBef>
                <a:spcPct val="0"/>
              </a:spcBef>
            </a:pPr>
            <a:r>
              <a:rPr lang="ja-JP" altLang="en-US" dirty="0" smtClean="0"/>
              <a:t>・今や「かかわり」「人権」「自己決定」という言葉は、</a:t>
            </a:r>
            <a:r>
              <a:rPr lang="en-US" altLang="ja-JP" dirty="0" smtClean="0"/>
              <a:t>PSW</a:t>
            </a:r>
            <a:r>
              <a:rPr lang="ja-JP" altLang="en-US" dirty="0" smtClean="0"/>
              <a:t>に限らずヒューマンサービスを担う多くの職種の間でその重要性が言われている。</a:t>
            </a:r>
          </a:p>
          <a:p>
            <a:pPr>
              <a:spcBef>
                <a:spcPct val="0"/>
              </a:spcBef>
            </a:pPr>
            <a:r>
              <a:rPr lang="ja-JP" altLang="en-US" dirty="0" smtClean="0"/>
              <a:t>・</a:t>
            </a:r>
            <a:r>
              <a:rPr lang="en-US" altLang="ja-JP" dirty="0" smtClean="0"/>
              <a:t>PSW</a:t>
            </a:r>
            <a:r>
              <a:rPr lang="ja-JP" altLang="en-US" dirty="0" smtClean="0"/>
              <a:t>として何を独自性として提示するのかが重要であり、</a:t>
            </a:r>
            <a:r>
              <a:rPr lang="en-US" altLang="ja-JP" dirty="0" smtClean="0"/>
              <a:t>PSW</a:t>
            </a:r>
            <a:r>
              <a:rPr lang="ja-JP" altLang="en-US" dirty="0" smtClean="0"/>
              <a:t>が捉える用語の定義（「かかわり」「自己決定」「人権擁護」を</a:t>
            </a:r>
            <a:r>
              <a:rPr lang="en-US" altLang="ja-JP" dirty="0" smtClean="0"/>
              <a:t>PSW</a:t>
            </a:r>
            <a:r>
              <a:rPr lang="ja-JP" altLang="en-US" dirty="0" smtClean="0"/>
              <a:t>の業務上、どのように位置づけ、具体的に示すのか）が重要である。</a:t>
            </a:r>
          </a:p>
          <a:p>
            <a:pPr>
              <a:spcBef>
                <a:spcPct val="0"/>
              </a:spcBef>
            </a:pPr>
            <a:endParaRPr lang="en-US" altLang="ja-JP" dirty="0" smtClean="0"/>
          </a:p>
        </p:txBody>
      </p:sp>
      <p:sp>
        <p:nvSpPr>
          <p:cNvPr id="2161667" name="スライド番号プレースホルダー 3"/>
          <p:cNvSpPr txBox="1">
            <a:spLocks noGrp="1"/>
          </p:cNvSpPr>
          <p:nvPr/>
        </p:nvSpPr>
        <p:spPr bwMode="auto">
          <a:xfrm>
            <a:off x="4021294" y="9721106"/>
            <a:ext cx="3076364" cy="511731"/>
          </a:xfrm>
          <a:prstGeom prst="rect">
            <a:avLst/>
          </a:prstGeom>
          <a:noFill/>
          <a:ln w="9525">
            <a:noFill/>
            <a:miter lim="800000"/>
            <a:headEnd/>
            <a:tailEnd/>
          </a:ln>
        </p:spPr>
        <p:txBody>
          <a:bodyPr lIns="90419" tIns="45209" rIns="90419" bIns="45209" anchor="b"/>
          <a:lstStyle/>
          <a:p>
            <a:pPr algn="r" defTabSz="895470"/>
            <a:fld id="{D01DB6F6-5967-481A-988A-F52C5F433C2D}" type="slidenum">
              <a:rPr lang="ja-JP" altLang="en-US" sz="1100">
                <a:latin typeface="Calibri" pitchFamily="34" charset="0"/>
              </a:rPr>
              <a:pPr algn="r" defTabSz="895470"/>
              <a:t>10</a:t>
            </a:fld>
            <a:endParaRPr lang="en-US" altLang="ja-JP" sz="1100">
              <a:latin typeface="Calibri" pitchFamily="34" charset="0"/>
            </a:endParaRPr>
          </a:p>
        </p:txBody>
      </p:sp>
    </p:spTree>
    <p:extLst>
      <p:ext uri="{BB962C8B-B14F-4D97-AF65-F5344CB8AC3E}">
        <p14:creationId xmlns:p14="http://schemas.microsoft.com/office/powerpoint/2010/main" val="14779433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56875C7-34AC-46C0-BCEB-58140BDA02B1}"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A902B1D-8733-4FBB-AC5E-8F2653285172}"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83CC7DC7-DEE1-44B9-A88A-5B1A977713A9}"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smtClean="0"/>
              <a:t>マスタ サブタイトルの書式設定</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428C4EB6-5628-4F5E-8BAE-D9C970A760B0}"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995C46A-A17B-49E1-A3B9-A01412DCE96E}"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3B954D8-62E9-4BAD-BDD6-0EBFBFC99EBC}"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9D6258C4-16E2-4A3C-8625-2B59BF027520}"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D501D144-2460-4C37-A89E-CC1B4FF9E651}"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FE30E8DC-2D15-44A2-AC87-035A75C701D3}"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59D0490-137F-404C-8338-0DC1E68771B3}"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2722D093-7592-4F72-A390-9CA54BE60D8B}"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699D3ECB-B918-4551-A82F-1C20BAB243CE}"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4AFD391-6660-4104-A4F3-32EEE8F889E5}"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C017C3D5-870C-4C86-B1DF-36237879DFA3}"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310C05E2-EEB8-4AC4-9B30-D4B8F85647E0}"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bl" preserve="1">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4638"/>
            <a:ext cx="8229600" cy="1143000"/>
          </a:xfrm>
        </p:spPr>
        <p:txBody>
          <a:bodyPr/>
          <a:lstStyle/>
          <a:p>
            <a:r>
              <a:rPr lang="ja-JP" altLang="en-US" smtClean="0"/>
              <a:t>マスタ タイトルの書式設定</a:t>
            </a:r>
            <a:endParaRPr lang="ja-JP" altLang="en-US"/>
          </a:p>
        </p:txBody>
      </p:sp>
      <p:sp>
        <p:nvSpPr>
          <p:cNvPr id="3" name="表プレースホルダ 2"/>
          <p:cNvSpPr>
            <a:spLocks noGrp="1"/>
          </p:cNvSpPr>
          <p:nvPr>
            <p:ph type="tbl" idx="1"/>
          </p:nvPr>
        </p:nvSpPr>
        <p:spPr>
          <a:xfrm>
            <a:off x="457200" y="1600200"/>
            <a:ext cx="8229600" cy="4525963"/>
          </a:xfrm>
        </p:spPr>
        <p:txBody>
          <a:bodyPr/>
          <a:lstStyle/>
          <a:p>
            <a:pPr lvl="0"/>
            <a:endParaRPr lang="ja-JP" altLang="en-US" noProof="0"/>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B773259-EDF4-4E6B-89E8-1606C5D5B7F3}"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8" name="タイトル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17" name="フッター プレースホルダ 16"/>
          <p:cNvSpPr>
            <a:spLocks noGrp="1"/>
          </p:cNvSpPr>
          <p:nvPr>
            <p:ph type="ftr" sz="quarter" idx="11"/>
          </p:nvPr>
        </p:nvSpPr>
        <p:spPr>
          <a:xfrm>
            <a:off x="2898648" y="635508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29" name="スライド番号プレースホルダ 28"/>
          <p:cNvSpPr>
            <a:spLocks noGrp="1"/>
          </p:cNvSpPr>
          <p:nvPr>
            <p:ph type="sldNum" sz="quarter" idx="12"/>
          </p:nvPr>
        </p:nvSpPr>
        <p:spPr>
          <a:xfrm>
            <a:off x="1216152" y="6355080"/>
            <a:ext cx="1219200" cy="365760"/>
          </a:xfrm>
        </p:spPr>
        <p:txBody>
          <a:bodyPr/>
          <a:lstStyle/>
          <a:p>
            <a:pPr>
              <a:defRPr/>
            </a:pPr>
            <a:fld id="{E4CF29C8-AE8D-40AB-896B-3A79F8B28608}" type="slidenum">
              <a:rPr lang="ja-JP" altLang="en-US" smtClean="0"/>
              <a:pPr>
                <a:defRPr/>
              </a:pPr>
              <a:t>‹#›</a:t>
            </a:fld>
            <a:endParaRPr lang="en-US" altLang="ja-JP"/>
          </a:p>
        </p:txBody>
      </p:sp>
      <p:sp>
        <p:nvSpPr>
          <p:cNvPr id="21" name="正方形/長方形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3" name="正方形/長方形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正方形/長方形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2" name="正方形/長方形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dirty="0"/>
          </a:p>
        </p:txBody>
      </p:sp>
    </p:spTree>
  </p:cSld>
  <p:clrMapOvr>
    <a:masterClrMapping/>
  </p:clrMapOvr>
  <p:timing>
    <p:tnLst>
      <p:par>
        <p:cTn id="1" dur="indefinite" restart="never" nodeType="tmRoot"/>
      </p:par>
    </p:tn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フッター プレースホルダ 4"/>
          <p:cNvSpPr>
            <a:spLocks noGrp="1"/>
          </p:cNvSpPr>
          <p:nvPr>
            <p:ph type="ftr" sz="quarter" idx="11"/>
          </p:nvPr>
        </p:nvSpPr>
        <p:spPr>
          <a:xfrm>
            <a:off x="2898648" y="635635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
        <p:nvSpPr>
          <p:cNvPr id="6" name="スライド番号プレースホルダ 5"/>
          <p:cNvSpPr>
            <a:spLocks noGrp="1"/>
          </p:cNvSpPr>
          <p:nvPr>
            <p:ph type="sldNum" sz="quarter" idx="12"/>
          </p:nvPr>
        </p:nvSpPr>
        <p:spPr/>
        <p:txBody>
          <a:bodyPr/>
          <a:lstStyle/>
          <a:p>
            <a:pPr>
              <a:defRPr/>
            </a:pPr>
            <a:fld id="{90A9AED8-5ED2-4A6D-A617-826E3C951A17}" type="slidenum">
              <a:rPr lang="ja-JP" altLang="en-US" smtClean="0"/>
              <a:pPr>
                <a:defRPr/>
              </a:pPr>
              <a:t>‹#›</a:t>
            </a:fld>
            <a:endParaRPr lang="en-US" altLang="ja-JP"/>
          </a:p>
        </p:txBody>
      </p:sp>
      <p:sp>
        <p:nvSpPr>
          <p:cNvPr id="8" name="コンテンツ プレースホルダ 7"/>
          <p:cNvSpPr>
            <a:spLocks noGrp="1"/>
          </p:cNvSpPr>
          <p:nvPr>
            <p:ph sz="quarter" idx="1"/>
          </p:nvPr>
        </p:nvSpPr>
        <p:spPr>
          <a:xfrm>
            <a:off x="457200" y="1219200"/>
            <a:ext cx="8229600"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9"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5" name="フッター プレースホルダ 4"/>
          <p:cNvSpPr>
            <a:spLocks noGrp="1"/>
          </p:cNvSpPr>
          <p:nvPr>
            <p:ph type="ftr" sz="quarter" idx="11"/>
          </p:nvPr>
        </p:nvSpPr>
        <p:spPr>
          <a:xfrm>
            <a:off x="2898648" y="6355080"/>
            <a:ext cx="4086000" cy="365760"/>
          </a:xfrm>
        </p:spPr>
        <p:txBody>
          <a:bodyPr/>
          <a:lstStyle/>
          <a:p>
            <a:pPr algn="ct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6" name="スライド番号プレースホルダ 5"/>
          <p:cNvSpPr>
            <a:spLocks noGrp="1"/>
          </p:cNvSpPr>
          <p:nvPr>
            <p:ph type="sldNum" sz="quarter" idx="12"/>
          </p:nvPr>
        </p:nvSpPr>
        <p:spPr>
          <a:xfrm>
            <a:off x="1069848" y="6355080"/>
            <a:ext cx="1520952" cy="365760"/>
          </a:xfrm>
        </p:spPr>
        <p:txBody>
          <a:bodyPr/>
          <a:lstStyle/>
          <a:p>
            <a:pPr>
              <a:defRPr/>
            </a:pPr>
            <a:fld id="{9A335E5E-7317-4A53-9209-A95BCEA2A3F5}" type="slidenum">
              <a:rPr lang="ja-JP" altLang="en-US" smtClean="0"/>
              <a:pPr>
                <a:defRPr/>
              </a:pPr>
              <a:t>‹#›</a:t>
            </a:fld>
            <a:endParaRPr lang="en-US" altLang="ja-JP"/>
          </a:p>
        </p:txBody>
      </p:sp>
      <p:sp>
        <p:nvSpPr>
          <p:cNvPr id="7" name="正方形/長方形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正方形/長方形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6" name="フッター プレースホルダ 5"/>
          <p:cNvSpPr>
            <a:spLocks noGrp="1"/>
          </p:cNvSpPr>
          <p:nvPr>
            <p:ph type="ftr" sz="quarter" idx="11"/>
          </p:nvPr>
        </p:nvSpPr>
        <p:spPr>
          <a:xfrm>
            <a:off x="2898648" y="635635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
        <p:nvSpPr>
          <p:cNvPr id="7" name="スライド番号プレースホルダ 6"/>
          <p:cNvSpPr>
            <a:spLocks noGrp="1"/>
          </p:cNvSpPr>
          <p:nvPr>
            <p:ph type="sldNum" sz="quarter" idx="12"/>
          </p:nvPr>
        </p:nvSpPr>
        <p:spPr/>
        <p:txBody>
          <a:bodyPr/>
          <a:lstStyle/>
          <a:p>
            <a:pPr>
              <a:defRPr/>
            </a:pPr>
            <a:fld id="{C79A9150-312E-469B-89DE-FB73BF66C82D}" type="slidenum">
              <a:rPr lang="ja-JP" altLang="en-US" smtClean="0"/>
              <a:pPr>
                <a:defRPr/>
              </a:pPr>
              <a:t>‹#›</a:t>
            </a:fld>
            <a:endParaRPr lang="en-US" altLang="ja-JP"/>
          </a:p>
        </p:txBody>
      </p:sp>
      <p:sp>
        <p:nvSpPr>
          <p:cNvPr id="9" name="コンテンツ プレースホルダ 8"/>
          <p:cNvSpPr>
            <a:spLocks noGrp="1"/>
          </p:cNvSpPr>
          <p:nvPr>
            <p:ph sz="quarter" idx="1"/>
          </p:nvPr>
        </p:nvSpPr>
        <p:spPr>
          <a:xfrm>
            <a:off x="457200" y="1219200"/>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632198" y="1216152"/>
            <a:ext cx="4041648" cy="493776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0"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nchor="ctr"/>
          <a:lstStyle>
            <a:lvl1pPr>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4" name="テキスト プレースホルダ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ja-JP" altLang="en-US" smtClean="0"/>
              <a:t>マスタ テキストの書式設定</a:t>
            </a:r>
          </a:p>
        </p:txBody>
      </p:sp>
      <p:sp>
        <p:nvSpPr>
          <p:cNvPr id="8" name="フッター プレースホルダ 7"/>
          <p:cNvSpPr>
            <a:spLocks noGrp="1"/>
          </p:cNvSpPr>
          <p:nvPr>
            <p:ph type="ftr" sz="quarter" idx="11"/>
          </p:nvPr>
        </p:nvSpPr>
        <p:spPr>
          <a:xfrm>
            <a:off x="2898648" y="6356350"/>
            <a:ext cx="4086000" cy="365760"/>
          </a:xfrm>
        </p:spPr>
        <p:txBody>
          <a:bodyPr/>
          <a:lstStyle/>
          <a:p>
            <a:pPr algn="ct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smtClean="0"/>
          </a:p>
        </p:txBody>
      </p:sp>
      <p:sp>
        <p:nvSpPr>
          <p:cNvPr id="9" name="スライド番号プレースホルダ 8"/>
          <p:cNvSpPr>
            <a:spLocks noGrp="1"/>
          </p:cNvSpPr>
          <p:nvPr>
            <p:ph type="sldNum" sz="quarter" idx="12"/>
          </p:nvPr>
        </p:nvSpPr>
        <p:spPr/>
        <p:txBody>
          <a:bodyPr/>
          <a:lstStyle/>
          <a:p>
            <a:pPr>
              <a:defRPr/>
            </a:pPr>
            <a:fld id="{0F46D23A-8DB2-4074-A610-1D96B9A36E56}" type="slidenum">
              <a:rPr lang="ja-JP" altLang="en-US" smtClean="0"/>
              <a:pPr>
                <a:defRPr/>
              </a:pPr>
              <a:t>‹#›</a:t>
            </a:fld>
            <a:endParaRPr lang="en-US" altLang="ja-JP"/>
          </a:p>
        </p:txBody>
      </p:sp>
      <p:sp>
        <p:nvSpPr>
          <p:cNvPr id="11" name="コンテンツ プレースホルダ 10"/>
          <p:cNvSpPr>
            <a:spLocks noGrp="1"/>
          </p:cNvSpPr>
          <p:nvPr>
            <p:ph sz="quarter" idx="2"/>
          </p:nvPr>
        </p:nvSpPr>
        <p:spPr>
          <a:xfrm>
            <a:off x="457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648200" y="2133600"/>
            <a:ext cx="4038600" cy="40386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2"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28600"/>
            <a:ext cx="8229600" cy="914400"/>
          </a:xfrm>
        </p:spPr>
        <p:txBody>
          <a:bodyPr/>
          <a:lstStyle/>
          <a:p>
            <a:r>
              <a:rPr kumimoji="0" lang="ja-JP" altLang="en-US" smtClean="0"/>
              <a:t>マスタ タイトルの書式設定</a:t>
            </a:r>
            <a:endParaRPr kumimoji="0" lang="en-US"/>
          </a:p>
        </p:txBody>
      </p:sp>
      <p:sp>
        <p:nvSpPr>
          <p:cNvPr id="4" name="フッター プレースホルダ 3"/>
          <p:cNvSpPr>
            <a:spLocks noGrp="1"/>
          </p:cNvSpPr>
          <p:nvPr>
            <p:ph type="ftr" sz="quarter" idx="11"/>
          </p:nvPr>
        </p:nvSpPr>
        <p:spPr>
          <a:xfrm>
            <a:off x="2898648" y="635635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smtClean="0"/>
          </a:p>
        </p:txBody>
      </p:sp>
      <p:sp>
        <p:nvSpPr>
          <p:cNvPr id="5" name="スライド番号プレースホルダ 4"/>
          <p:cNvSpPr>
            <a:spLocks noGrp="1"/>
          </p:cNvSpPr>
          <p:nvPr>
            <p:ph type="sldNum" sz="quarter" idx="12"/>
          </p:nvPr>
        </p:nvSpPr>
        <p:spPr/>
        <p:txBody>
          <a:bodyPr/>
          <a:lstStyle/>
          <a:p>
            <a:pPr>
              <a:defRPr/>
            </a:pPr>
            <a:fld id="{84357AC5-C62A-4D92-9FBB-5E09307EBE19}" type="slidenum">
              <a:rPr lang="ja-JP" altLang="en-US" smtClean="0"/>
              <a:pPr>
                <a:defRPr/>
              </a:pPr>
              <a:t>‹#›</a:t>
            </a:fld>
            <a:endParaRPr lang="en-US" altLang="ja-JP"/>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CD5A63D-1293-4669-8B59-A6581C1F0898}"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3" name="フッター プレースホルダ 2"/>
          <p:cNvSpPr>
            <a:spLocks noGrp="1"/>
          </p:cNvSpPr>
          <p:nvPr>
            <p:ph type="ftr" sz="quarter" idx="11"/>
          </p:nvPr>
        </p:nvSpPr>
        <p:spPr>
          <a:xfrm>
            <a:off x="2898648" y="6356350"/>
            <a:ext cx="4086000" cy="365760"/>
          </a:xfrm>
        </p:spPr>
        <p:txBody>
          <a:bodyPr/>
          <a:lstStyle/>
          <a:p>
            <a:pPr algn="ct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smtClean="0"/>
          </a:p>
        </p:txBody>
      </p:sp>
      <p:sp>
        <p:nvSpPr>
          <p:cNvPr id="4" name="スライド番号プレースホルダ 3"/>
          <p:cNvSpPr>
            <a:spLocks noGrp="1"/>
          </p:cNvSpPr>
          <p:nvPr>
            <p:ph type="sldNum" sz="quarter" idx="12"/>
          </p:nvPr>
        </p:nvSpPr>
        <p:spPr/>
        <p:txBody>
          <a:bodyPr/>
          <a:lstStyle/>
          <a:p>
            <a:pPr>
              <a:defRPr/>
            </a:pPr>
            <a:fld id="{315529C7-2ADA-496B-8472-D00CDF7972CD}" type="slidenum">
              <a:rPr lang="ja-JP" altLang="en-US" smtClean="0"/>
              <a:pPr>
                <a:defRPr/>
              </a:pPr>
              <a:t>‹#›</a:t>
            </a:fld>
            <a:endParaRPr lang="en-US" altLang="ja-JP"/>
          </a:p>
        </p:txBody>
      </p:sp>
      <p:sp>
        <p:nvSpPr>
          <p:cNvPr id="5" name="直線コネクタ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6" name="二等辺三角形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6" name="フッター プレースホルダ 5"/>
          <p:cNvSpPr>
            <a:spLocks noGrp="1"/>
          </p:cNvSpPr>
          <p:nvPr>
            <p:ph type="ftr" sz="quarter" idx="11"/>
          </p:nvPr>
        </p:nvSpPr>
        <p:spPr>
          <a:xfrm>
            <a:off x="2898648" y="635635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smtClean="0"/>
          </a:p>
        </p:txBody>
      </p:sp>
      <p:sp>
        <p:nvSpPr>
          <p:cNvPr id="7" name="スライド番号プレースホルダ 6"/>
          <p:cNvSpPr>
            <a:spLocks noGrp="1"/>
          </p:cNvSpPr>
          <p:nvPr>
            <p:ph type="sldNum" sz="quarter" idx="12"/>
          </p:nvPr>
        </p:nvSpPr>
        <p:spPr/>
        <p:txBody>
          <a:bodyPr/>
          <a:lstStyle/>
          <a:p>
            <a:pPr>
              <a:defRPr/>
            </a:pPr>
            <a:fld id="{A2642C61-C5FD-4542-8AF5-A12996A6F89C}" type="slidenum">
              <a:rPr lang="ja-JP" altLang="en-US" smtClean="0"/>
              <a:pPr>
                <a:defRPr/>
              </a:pPr>
              <a: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直線コネクタ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dirty="0"/>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コンテンツ プレースホルダ 11"/>
          <p:cNvSpPr>
            <a:spLocks noGrp="1"/>
          </p:cNvSpPr>
          <p:nvPr>
            <p:ph sz="quarter" idx="1"/>
          </p:nvPr>
        </p:nvSpPr>
        <p:spPr>
          <a:xfrm>
            <a:off x="304800" y="304800"/>
            <a:ext cx="5715000" cy="5715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5"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
        <p:nvSpPr>
          <p:cNvPr id="6" name="フッター プレースホルダ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スライド番号プレースホルダ 6"/>
          <p:cNvSpPr>
            <a:spLocks noGrp="1"/>
          </p:cNvSpPr>
          <p:nvPr>
            <p:ph type="sldNum" sz="quarter" idx="12"/>
          </p:nvPr>
        </p:nvSpPr>
        <p:spPr/>
        <p:txBody>
          <a:bodyPr/>
          <a:lstStyle/>
          <a:p>
            <a:pPr>
              <a:defRPr/>
            </a:pPr>
            <a:fld id="{F871F870-3557-46C3-8D9F-3C071DF4D028}" type="slidenum">
              <a:rPr lang="ja-JP" altLang="en-US" smtClean="0"/>
              <a:pPr>
                <a:defRPr/>
              </a:pPr>
              <a:t>‹#›</a:t>
            </a:fld>
            <a:endParaRPr lang="en-US" altLang="ja-JP"/>
          </a:p>
        </p:txBody>
      </p:sp>
      <p:sp>
        <p:nvSpPr>
          <p:cNvPr id="8" name="直線コネクタ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9" name="二等辺三角形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timing>
    <p:tnLst>
      <p:par>
        <p:cTn id="1" dur="indefinite" restart="never" nodeType="tmRoot"/>
      </p:par>
    </p:tnLst>
  </p:timing>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フッター プレースホルダ 4"/>
          <p:cNvSpPr>
            <a:spLocks noGrp="1"/>
          </p:cNvSpPr>
          <p:nvPr>
            <p:ph type="ftr" sz="quarter" idx="11"/>
          </p:nvPr>
        </p:nvSpPr>
        <p:spPr>
          <a:xfrm>
            <a:off x="2898648" y="6356350"/>
            <a:ext cx="4086000" cy="365760"/>
          </a:xfrm>
        </p:spPr>
        <p:txBody>
          <a:bodyPr/>
          <a:lstStyle>
            <a:lvl1pPr algn="ct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smtClean="0"/>
          </a:p>
        </p:txBody>
      </p:sp>
      <p:sp>
        <p:nvSpPr>
          <p:cNvPr id="6" name="スライド番号プレースホルダ 5"/>
          <p:cNvSpPr>
            <a:spLocks noGrp="1"/>
          </p:cNvSpPr>
          <p:nvPr>
            <p:ph type="sldNum" sz="quarter" idx="12"/>
          </p:nvPr>
        </p:nvSpPr>
        <p:spPr/>
        <p:txBody>
          <a:bodyPr/>
          <a:lstStyle/>
          <a:p>
            <a:pPr>
              <a:defRPr/>
            </a:pPr>
            <a:fld id="{79F8B0FC-3197-446D-992F-EF105EA285F4}" type="slidenum">
              <a:rPr lang="ja-JP" altLang="en-US" smtClean="0"/>
              <a:pPr>
                <a:defRPr/>
              </a:pPr>
              <a:t>‹#›</a:t>
            </a:fld>
            <a:endParaRPr lang="en-US" altLang="ja-JP"/>
          </a:p>
        </p:txBody>
      </p:sp>
      <p:sp>
        <p:nvSpPr>
          <p:cNvPr id="7"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5" name="フッター プレースホルダ 4"/>
          <p:cNvSpPr>
            <a:spLocks noGrp="1"/>
          </p:cNvSpPr>
          <p:nvPr>
            <p:ph type="ftr" sz="quarter" idx="11"/>
          </p:nvPr>
        </p:nvSpPr>
        <p:spPr>
          <a:xfrm>
            <a:off x="2898648" y="6356350"/>
            <a:ext cx="4086000" cy="365760"/>
          </a:xfrm>
        </p:spPr>
        <p:txBody>
          <a:bodyPr/>
          <a:lstStyle/>
          <a:p>
            <a:pPr algn="ct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6" name="スライド番号プレースホルダ 5"/>
          <p:cNvSpPr>
            <a:spLocks noGrp="1"/>
          </p:cNvSpPr>
          <p:nvPr>
            <p:ph type="sldNum" sz="quarter" idx="12"/>
          </p:nvPr>
        </p:nvSpPr>
        <p:spPr/>
        <p:txBody>
          <a:bodyPr/>
          <a:lstStyle/>
          <a:p>
            <a:pPr>
              <a:defRPr/>
            </a:pPr>
            <a:fld id="{8B040473-51AB-41D1-9551-007D33613466}" type="slidenum">
              <a:rPr lang="ja-JP" altLang="en-US" smtClean="0"/>
              <a:pPr>
                <a:defRPr/>
              </a:pPr>
              <a:t>‹#›</a:t>
            </a:fld>
            <a:endParaRPr lang="en-US" altLang="ja-JP"/>
          </a:p>
        </p:txBody>
      </p:sp>
      <p:sp>
        <p:nvSpPr>
          <p:cNvPr id="7" name="直線コネクタ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8" name="二等辺三角形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直線コネクタ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bl">
  <p:cSld name="タイトルと表">
    <p:spTree>
      <p:nvGrpSpPr>
        <p:cNvPr id="1" name=""/>
        <p:cNvGrpSpPr/>
        <p:nvPr/>
      </p:nvGrpSpPr>
      <p:grpSpPr>
        <a:xfrm>
          <a:off x="0" y="0"/>
          <a:ext cx="0" cy="0"/>
          <a:chOff x="0" y="0"/>
          <a:chExt cx="0" cy="0"/>
        </a:xfrm>
      </p:grpSpPr>
      <p:sp>
        <p:nvSpPr>
          <p:cNvPr id="2" name="タイトル 1"/>
          <p:cNvSpPr>
            <a:spLocks noGrp="1"/>
          </p:cNvSpPr>
          <p:nvPr>
            <p:ph type="title"/>
          </p:nvPr>
        </p:nvSpPr>
        <p:spPr>
          <a:xfrm>
            <a:off x="1403350" y="609600"/>
            <a:ext cx="7054850" cy="1143000"/>
          </a:xfrm>
        </p:spPr>
        <p:txBody>
          <a:bodyPr/>
          <a:lstStyle/>
          <a:p>
            <a:r>
              <a:rPr lang="ja-JP" altLang="en-US"/>
              <a:t>マスタ タイトルの書式設定</a:t>
            </a:r>
          </a:p>
        </p:txBody>
      </p:sp>
      <p:sp>
        <p:nvSpPr>
          <p:cNvPr id="3" name="表プレースホルダ 2"/>
          <p:cNvSpPr>
            <a:spLocks noGrp="1"/>
          </p:cNvSpPr>
          <p:nvPr>
            <p:ph type="tbl" idx="1"/>
          </p:nvPr>
        </p:nvSpPr>
        <p:spPr>
          <a:xfrm>
            <a:off x="685800" y="1981200"/>
            <a:ext cx="7772400" cy="4114800"/>
          </a:xfrm>
        </p:spPr>
        <p:txBody>
          <a:bodyPr/>
          <a:lstStyle/>
          <a:p>
            <a:pPr lvl="0"/>
            <a:endParaRPr lang="ja-JP" altLang="en-US" noProof="0"/>
          </a:p>
        </p:txBody>
      </p:sp>
      <p:sp>
        <p:nvSpPr>
          <p:cNvPr id="10" name="フッター プレースホルダ 5"/>
          <p:cNvSpPr>
            <a:spLocks noGrp="1"/>
          </p:cNvSpPr>
          <p:nvPr>
            <p:ph type="ftr" sz="quarter" idx="12"/>
          </p:nvPr>
        </p:nvSpPr>
        <p:spPr>
          <a:xfrm>
            <a:off x="2898648" y="6356350"/>
            <a:ext cx="4086000" cy="365760"/>
          </a:xfrm>
        </p:spPr>
        <p:txBody>
          <a:bodyPr/>
          <a:lstStyle>
            <a:lvl1pPr>
              <a:defRPr/>
            </a:lvl1pPr>
          </a:lstStyle>
          <a:p>
            <a:pPr algn="ct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11" name="スライド番号プレースホルダ 6"/>
          <p:cNvSpPr>
            <a:spLocks noGrp="1"/>
          </p:cNvSpPr>
          <p:nvPr>
            <p:ph type="sldNum" sz="quarter" idx="13"/>
          </p:nvPr>
        </p:nvSpPr>
        <p:spPr/>
        <p:txBody>
          <a:bodyPr/>
          <a:lstStyle>
            <a:lvl1pPr>
              <a:defRPr/>
            </a:lvl1pPr>
          </a:lstStyle>
          <a:p>
            <a:pPr>
              <a:defRPr/>
            </a:pPr>
            <a:fld id="{A940B129-997D-43A0-998B-98D0FF4D36A4}" type="slidenum">
              <a:rPr lang="ja-JP" altLang="en-US"/>
              <a:pPr>
                <a:defRPr/>
              </a:pPr>
              <a:t>‹#›</a:t>
            </a:fld>
            <a:endParaRPr lang="en-US" altLang="ja-JP"/>
          </a:p>
        </p:txBody>
      </p:sp>
      <p:sp>
        <p:nvSpPr>
          <p:cNvPr id="6" name="日付プレースホルダ 4"/>
          <p:cNvSpPr>
            <a:spLocks noGrp="1"/>
          </p:cNvSpPr>
          <p:nvPr>
            <p:ph type="dt" sz="half" idx="10"/>
          </p:nvPr>
        </p:nvSpPr>
        <p:spPr>
          <a:xfrm>
            <a:off x="7274256" y="6356350"/>
            <a:ext cx="1415591" cy="365760"/>
          </a:xfrm>
          <a:prstGeom prst="rect">
            <a:avLst/>
          </a:prstGeom>
        </p:spPr>
        <p:txBody>
          <a:bodyPr/>
          <a:lstStyle/>
          <a:p>
            <a:pPr>
              <a:defRPr/>
            </a:pPr>
            <a:r>
              <a:rPr lang="en-US" altLang="ja-JP" smtClean="0"/>
              <a:t>2016/12/12</a:t>
            </a:r>
            <a:endParaRPr lang="en-US" altLang="ja-JP"/>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596B0C01-417D-46DA-8951-FBC673FA9D39}"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686CCBEB-908E-4A37-AF44-2E887F03D602}"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CF0C9874-EFEC-41AF-B5A8-A8C0D5ADC88A}"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3" name="Rectangle 5"/>
          <p:cNvSpPr>
            <a:spLocks noGrp="1" noChangeArrowheads="1"/>
          </p:cNvSpPr>
          <p:nvPr>
            <p:ph type="ftr" sz="quarter" idx="11"/>
          </p:nvPr>
        </p:nvSpPr>
        <p:spPr>
          <a:xfrm>
            <a:off x="2898000" y="6357600"/>
            <a:ext cx="4086000" cy="367200"/>
          </a:xfrm>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48DF9109-1F9D-4BFA-AAA8-05F30596DF8B}"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r>
              <a:rPr lang="en-US" altLang="ja-JP" smtClean="0"/>
              <a:t>2016/12/12</a:t>
            </a:r>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D1945892-EB36-4952-A9CD-A5B8EC41E503}" type="slidenum">
              <a:rPr lang="ja-JP" altLang="en-US"/>
              <a:pPr>
                <a:defRPr/>
              </a:pPr>
              <a:t>‹#›</a:t>
            </a:fld>
            <a:endParaRPr lang="en-US" altLang="ja-JP"/>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26850"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126851"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51204" name="Rectangle 4"/>
          <p:cNvSpPr>
            <a:spLocks noGrp="1" noChangeArrowheads="1"/>
          </p:cNvSpPr>
          <p:nvPr>
            <p:ph type="dt" sz="half" idx="2"/>
          </p:nvPr>
        </p:nvSpPr>
        <p:spPr bwMode="auto">
          <a:xfrm>
            <a:off x="457200" y="6357600"/>
            <a:ext cx="2133600" cy="3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r>
              <a:rPr lang="en-US" altLang="ja-JP" smtClean="0"/>
              <a:t>2016/12/12</a:t>
            </a:r>
            <a:endParaRPr lang="en-US" altLang="ja-JP" dirty="0"/>
          </a:p>
        </p:txBody>
      </p:sp>
      <p:sp>
        <p:nvSpPr>
          <p:cNvPr id="51205" name="Rectangle 5"/>
          <p:cNvSpPr>
            <a:spLocks noGrp="1" noChangeArrowheads="1"/>
          </p:cNvSpPr>
          <p:nvPr>
            <p:ph type="ftr" sz="quarter" idx="3"/>
          </p:nvPr>
        </p:nvSpPr>
        <p:spPr bwMode="auto">
          <a:xfrm>
            <a:off x="2898000" y="6357600"/>
            <a:ext cx="4086000" cy="3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512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1" sz="1400"/>
            </a:lvl1pPr>
          </a:lstStyle>
          <a:p>
            <a:pPr>
              <a:defRPr/>
            </a:pPr>
            <a:fld id="{EB83EC9B-8C0C-45E9-8EE1-2731448C298F}" type="slidenum">
              <a:rPr lang="ja-JP" altLang="en-US"/>
              <a:pPr>
                <a:defRPr/>
              </a:pPr>
              <a:t>‹#›</a:t>
            </a:fld>
            <a:endParaRPr lang="en-US" altLang="ja-JP" dirty="0"/>
          </a:p>
        </p:txBody>
      </p:sp>
    </p:spTree>
  </p:cSld>
  <p:clrMap bg1="lt1" tx1="dk1" bg2="lt2" tx2="dk2" accent1="accent1" accent2="accent2" accent3="accent3" accent4="accent4" accent5="accent5" accent6="accent6" hlink="hlink" folHlink="folHlink"/>
  <p:sldLayoutIdLst>
    <p:sldLayoutId id="2147483679" r:id="rId1"/>
    <p:sldLayoutId id="2147483678" r:id="rId2"/>
    <p:sldLayoutId id="2147483677" r:id="rId3"/>
    <p:sldLayoutId id="2147483676" r:id="rId4"/>
    <p:sldLayoutId id="2147483675" r:id="rId5"/>
    <p:sldLayoutId id="2147483674" r:id="rId6"/>
    <p:sldLayoutId id="2147483673" r:id="rId7"/>
    <p:sldLayoutId id="2147483672" r:id="rId8"/>
    <p:sldLayoutId id="2147483671" r:id="rId9"/>
    <p:sldLayoutId id="2147483670" r:id="rId10"/>
    <p:sldLayoutId id="2147483669" r:id="rId11"/>
  </p:sldLayoutIdLst>
  <p:timing>
    <p:tnLst>
      <p:par>
        <p:cTn id="1" dur="indefinite" restart="never" nodeType="tmRoot"/>
      </p:par>
    </p:tnLst>
  </p:timing>
  <p:hf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39138"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2139139"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76804" name="Rectangle 4"/>
          <p:cNvSpPr>
            <a:spLocks noGrp="1" noChangeArrowheads="1"/>
          </p:cNvSpPr>
          <p:nvPr>
            <p:ph type="dt" sz="half" idx="2"/>
          </p:nvPr>
        </p:nvSpPr>
        <p:spPr bwMode="auto">
          <a:xfrm>
            <a:off x="457200" y="6357600"/>
            <a:ext cx="2133600" cy="3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a:lvl1pPr>
          </a:lstStyle>
          <a:p>
            <a:pPr>
              <a:defRPr/>
            </a:pPr>
            <a:r>
              <a:rPr lang="en-US" altLang="ja-JP" smtClean="0"/>
              <a:t>2016/12/12</a:t>
            </a:r>
            <a:endParaRPr lang="en-US" altLang="ja-JP" dirty="0"/>
          </a:p>
        </p:txBody>
      </p:sp>
      <p:sp>
        <p:nvSpPr>
          <p:cNvPr id="76805" name="Rectangle 5"/>
          <p:cNvSpPr>
            <a:spLocks noGrp="1" noChangeArrowheads="1"/>
          </p:cNvSpPr>
          <p:nvPr>
            <p:ph type="ftr" sz="quarter" idx="3"/>
          </p:nvPr>
        </p:nvSpPr>
        <p:spPr bwMode="auto">
          <a:xfrm>
            <a:off x="2898000" y="6357600"/>
            <a:ext cx="4086000" cy="36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
        <p:nvSpPr>
          <p:cNvPr id="7680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kumimoji="1" sz="1400"/>
            </a:lvl1pPr>
          </a:lstStyle>
          <a:p>
            <a:pPr>
              <a:defRPr/>
            </a:pPr>
            <a:fld id="{C4FDFEA7-4652-44F0-9C7C-2204BFABE8E9}" type="slidenum">
              <a:rPr lang="ja-JP" altLang="en-US"/>
              <a:pPr>
                <a:defRPr/>
              </a:pPr>
              <a:t>‹#›</a:t>
            </a:fld>
            <a:endParaRPr lang="en-US" altLang="ja-JP"/>
          </a:p>
        </p:txBody>
      </p:sp>
    </p:spTree>
  </p:cSld>
  <p:clrMap bg1="lt1" tx1="dk1" bg2="lt2" tx2="dk2" accent1="accent1" accent2="accent2" accent3="accent3" accent4="accent4" accent5="accent5" accent6="accent6" hlink="hlink" folHlink="folHlink"/>
  <p:sldLayoutIdLst>
    <p:sldLayoutId id="2147483691" r:id="rId1"/>
    <p:sldLayoutId id="2147483690" r:id="rId2"/>
    <p:sldLayoutId id="2147483689" r:id="rId3"/>
    <p:sldLayoutId id="2147483688" r:id="rId4"/>
    <p:sldLayoutId id="2147483687" r:id="rId5"/>
    <p:sldLayoutId id="2147483686" r:id="rId6"/>
    <p:sldLayoutId id="2147483685" r:id="rId7"/>
    <p:sldLayoutId id="2147483684" r:id="rId8"/>
    <p:sldLayoutId id="2147483683" r:id="rId9"/>
    <p:sldLayoutId id="2147483682" r:id="rId10"/>
    <p:sldLayoutId id="2147483681" r:id="rId11"/>
    <p:sldLayoutId id="2147483680" r:id="rId12"/>
  </p:sldLayoutIdLst>
  <p:timing>
    <p:tnLst>
      <p:par>
        <p:cTn id="1" dur="indefinite" restart="never" nodeType="tmRoot"/>
      </p:par>
    </p:tnLst>
  </p:timing>
  <p:hf hd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charset="-128"/>
        </a:defRPr>
      </a:lvl2pPr>
      <a:lvl3pPr algn="ctr" rtl="0" eaLnBrk="0" fontAlgn="base" hangingPunct="0">
        <a:spcBef>
          <a:spcPct val="0"/>
        </a:spcBef>
        <a:spcAft>
          <a:spcPct val="0"/>
        </a:spcAft>
        <a:defRPr kumimoji="1" sz="4400">
          <a:solidFill>
            <a:schemeClr val="tx2"/>
          </a:solidFill>
          <a:latin typeface="Arial" charset="0"/>
          <a:ea typeface="ＭＳ Ｐゴシック" charset="-128"/>
        </a:defRPr>
      </a:lvl3pPr>
      <a:lvl4pPr algn="ctr" rtl="0" eaLnBrk="0" fontAlgn="base" hangingPunct="0">
        <a:spcBef>
          <a:spcPct val="0"/>
        </a:spcBef>
        <a:spcAft>
          <a:spcPct val="0"/>
        </a:spcAft>
        <a:defRPr kumimoji="1" sz="4400">
          <a:solidFill>
            <a:schemeClr val="tx2"/>
          </a:solidFill>
          <a:latin typeface="Arial" charset="0"/>
          <a:ea typeface="ＭＳ Ｐゴシック" charset="-128"/>
        </a:defRPr>
      </a:lvl4pPr>
      <a:lvl5pPr algn="ctr" rtl="0" eaLnBrk="0" fontAlgn="base" hangingPunct="0">
        <a:spcBef>
          <a:spcPct val="0"/>
        </a:spcBef>
        <a:spcAft>
          <a:spcPct val="0"/>
        </a:spcAft>
        <a:defRPr kumimoji="1" sz="4400">
          <a:solidFill>
            <a:schemeClr val="tx2"/>
          </a:solidFill>
          <a:latin typeface="Arial" charset="0"/>
          <a:ea typeface="ＭＳ Ｐゴシック" charset="-128"/>
        </a:defRPr>
      </a:lvl5pPr>
      <a:lvl6pPr marL="457200" algn="ctr" rtl="0" fontAlgn="base">
        <a:spcBef>
          <a:spcPct val="0"/>
        </a:spcBef>
        <a:spcAft>
          <a:spcPct val="0"/>
        </a:spcAft>
        <a:defRPr kumimoji="1" sz="4400">
          <a:solidFill>
            <a:schemeClr val="tx2"/>
          </a:solidFill>
          <a:latin typeface="Arial" charset="0"/>
          <a:ea typeface="ＭＳ Ｐゴシック" charset="-128"/>
        </a:defRPr>
      </a:lvl6pPr>
      <a:lvl7pPr marL="914400" algn="ctr" rtl="0" fontAlgn="base">
        <a:spcBef>
          <a:spcPct val="0"/>
        </a:spcBef>
        <a:spcAft>
          <a:spcPct val="0"/>
        </a:spcAft>
        <a:defRPr kumimoji="1" sz="4400">
          <a:solidFill>
            <a:schemeClr val="tx2"/>
          </a:solidFill>
          <a:latin typeface="Arial" charset="0"/>
          <a:ea typeface="ＭＳ Ｐゴシック" charset="-128"/>
        </a:defRPr>
      </a:lvl7pPr>
      <a:lvl8pPr marL="1371600" algn="ctr" rtl="0" fontAlgn="base">
        <a:spcBef>
          <a:spcPct val="0"/>
        </a:spcBef>
        <a:spcAft>
          <a:spcPct val="0"/>
        </a:spcAft>
        <a:defRPr kumimoji="1" sz="4400">
          <a:solidFill>
            <a:schemeClr val="tx2"/>
          </a:solidFill>
          <a:latin typeface="Arial" charset="0"/>
          <a:ea typeface="ＭＳ Ｐゴシック" charset="-128"/>
        </a:defRPr>
      </a:lvl8pPr>
      <a:lvl9pPr marL="1828800" algn="ctr" rtl="0" fontAlgn="base">
        <a:spcBef>
          <a:spcPct val="0"/>
        </a:spcBef>
        <a:spcAft>
          <a:spcPct val="0"/>
        </a:spcAft>
        <a:defRPr kumimoji="1" sz="4400">
          <a:solidFill>
            <a:schemeClr val="tx2"/>
          </a:solidFill>
          <a:latin typeface="Arial" charset="0"/>
          <a:ea typeface="ＭＳ Ｐゴシック"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タイトル プレースホルダ 21"/>
          <p:cNvSpPr>
            <a:spLocks noGrp="1"/>
          </p:cNvSpPr>
          <p:nvPr>
            <p:ph type="title"/>
          </p:nvPr>
        </p:nvSpPr>
        <p:spPr>
          <a:xfrm>
            <a:off x="457200" y="152400"/>
            <a:ext cx="8229600" cy="990600"/>
          </a:xfrm>
          <a:prstGeom prst="rect">
            <a:avLst/>
          </a:prstGeom>
        </p:spPr>
        <p:txBody>
          <a:bodyPr vert="horz" anchor="b" anchorCtr="0">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3" name="フッター プレースホルダ 2"/>
          <p:cNvSpPr>
            <a:spLocks noGrp="1"/>
          </p:cNvSpPr>
          <p:nvPr>
            <p:ph type="ftr" sz="quarter" idx="3"/>
          </p:nvPr>
        </p:nvSpPr>
        <p:spPr>
          <a:xfrm>
            <a:off x="2898648" y="6356350"/>
            <a:ext cx="4086000" cy="365760"/>
          </a:xfrm>
          <a:prstGeom prst="rect">
            <a:avLst/>
          </a:prstGeom>
        </p:spPr>
        <p:txBody>
          <a:bodyPr vert="horz"/>
          <a:lstStyle>
            <a:lvl1pPr algn="r" eaLnBrk="1" latinLnBrk="0" hangingPunct="1">
              <a:defRPr kumimoji="0" sz="1400">
                <a:solidFill>
                  <a:schemeClr val="tx2"/>
                </a:solidFill>
              </a:defRPr>
            </a:lvl1p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23" name="スライド番号プレースホルダ 22"/>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pPr>
              <a:defRPr/>
            </a:pPr>
            <a:fld id="{315529C7-2ADA-496B-8472-D00CDF7972CD}" type="slidenum">
              <a:rPr lang="ja-JP" altLang="en-US" smtClean="0"/>
              <a:pPr>
                <a:defRPr/>
              </a:pPr>
              <a:t>‹#›</a:t>
            </a:fld>
            <a:endParaRPr lang="en-US" altLang="ja-JP"/>
          </a:p>
        </p:txBody>
      </p:sp>
      <p:sp>
        <p:nvSpPr>
          <p:cNvPr id="28" name="直線コネクタ 27"/>
          <p:cNvSpPr>
            <a:spLocks noChangeShapeType="1"/>
          </p:cNvSpPr>
          <p:nvPr userDrawn="1"/>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29" name="直線コネクタ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kumimoji="0" lang="en-US"/>
          </a:p>
        </p:txBody>
      </p:sp>
      <p:sp>
        <p:nvSpPr>
          <p:cNvPr id="10" name="二等辺三角形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日付プレースホルダー 1"/>
          <p:cNvSpPr>
            <a:spLocks noGrp="1"/>
          </p:cNvSpPr>
          <p:nvPr>
            <p:ph type="dt" sz="half" idx="2"/>
          </p:nvPr>
        </p:nvSpPr>
        <p:spPr>
          <a:xfrm>
            <a:off x="7312127" y="6357600"/>
            <a:ext cx="1374673"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altLang="ja-JP" smtClean="0"/>
              <a:t>2016/12/12</a:t>
            </a:r>
            <a:endParaRPr lang="ja-JP" altLang="en-US" dirty="0"/>
          </a:p>
        </p:txBody>
      </p:sp>
    </p:spTree>
  </p:cSld>
  <p:clrMap bg1="lt1" tx1="dk1" bg2="lt2" tx2="dk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Lst>
  <p:timing>
    <p:tnLst>
      <p:par>
        <p:cTn id="1" dur="indefinite" restart="never" nodeType="tmRoot"/>
      </p:par>
    </p:tnLst>
  </p:timing>
  <p:hf hdr="0" dt="0"/>
  <p:txStyles>
    <p:titleStyle>
      <a:lvl1pPr algn="l" rtl="0" eaLnBrk="1" latinLnBrk="0" hangingPunct="1">
        <a:spcBef>
          <a:spcPct val="0"/>
        </a:spcBef>
        <a:buNone/>
        <a:defRPr kumimoji="1"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1"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1"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1"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1"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1"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1"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1"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1"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1" lang="en-US" sz="1200" kern="1200" smtClean="0">
          <a:solidFill>
            <a:schemeClr val="tx1"/>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5.xml"/></Relationships>
</file>

<file path=ppt/slides/_rels/slide1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7.xml"/><Relationship Id="rId1" Type="http://schemas.openxmlformats.org/officeDocument/2006/relationships/slideLayout" Target="../slideLayouts/slideLayout2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5.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5.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20.xml"/><Relationship Id="rId1" Type="http://schemas.openxmlformats.org/officeDocument/2006/relationships/slideLayout" Target="../slideLayouts/slideLayout25.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5.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5.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5.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5.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5.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5.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5.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5.xml"/></Relationships>
</file>

<file path=ppt/slides/_rels/slide3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4.xml"/><Relationship Id="rId1" Type="http://schemas.openxmlformats.org/officeDocument/2006/relationships/slideLayout" Target="../slideLayouts/slideLayout25.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35.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5.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5.xml"/></Relationships>
</file>

<file path=ppt/slides/_rels/slide40.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39.xml"/><Relationship Id="rId1" Type="http://schemas.openxmlformats.org/officeDocument/2006/relationships/slideLayout" Target="../slideLayouts/slideLayout2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5.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5.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5.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5.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5.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5.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5.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5.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5.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5.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5667" name="Rectangle 2"/>
          <p:cNvSpPr>
            <a:spLocks noGrp="1" noChangeArrowheads="1"/>
          </p:cNvSpPr>
          <p:nvPr>
            <p:ph type="title"/>
          </p:nvPr>
        </p:nvSpPr>
        <p:spPr>
          <a:xfrm>
            <a:off x="629787" y="346630"/>
            <a:ext cx="7977188" cy="722312"/>
          </a:xfrm>
        </p:spPr>
        <p:txBody>
          <a:bodyPr>
            <a:normAutofit/>
          </a:bodyPr>
          <a:lstStyle/>
          <a:p>
            <a:pPr algn="ctr"/>
            <a:r>
              <a:rPr lang="en-US" altLang="ja-JP" sz="4000" dirty="0" smtClean="0">
                <a:solidFill>
                  <a:srgbClr val="FF0000"/>
                </a:solidFill>
              </a:rPr>
              <a:t>【</a:t>
            </a:r>
            <a:r>
              <a:rPr lang="ja-JP" altLang="en-US" sz="4000" dirty="0" smtClean="0">
                <a:solidFill>
                  <a:srgbClr val="FF0000"/>
                </a:solidFill>
              </a:rPr>
              <a:t>注意事項</a:t>
            </a:r>
            <a:r>
              <a:rPr lang="en-US" altLang="ja-JP" sz="4000" dirty="0" smtClean="0">
                <a:solidFill>
                  <a:srgbClr val="FF0000"/>
                </a:solidFill>
              </a:rPr>
              <a:t>】</a:t>
            </a:r>
            <a:endParaRPr lang="ja-JP" altLang="en-US" sz="3600" dirty="0" smtClean="0">
              <a:solidFill>
                <a:srgbClr val="FF0000"/>
              </a:solidFill>
            </a:endParaRPr>
          </a:p>
        </p:txBody>
      </p:sp>
      <p:sp>
        <p:nvSpPr>
          <p:cNvPr id="5" name="Rectangle 7"/>
          <p:cNvSpPr>
            <a:spLocks noGrp="1" noChangeArrowheads="1"/>
          </p:cNvSpPr>
          <p:nvPr>
            <p:ph type="sldNum" sz="quarter" idx="12"/>
          </p:nvPr>
        </p:nvSpPr>
        <p:spPr/>
        <p:txBody>
          <a:bodyPr/>
          <a:lstStyle/>
          <a:p>
            <a:pPr>
              <a:defRPr/>
            </a:pPr>
            <a:fld id="{17979CF3-8661-4548-B895-2992B4C0C8B3}" type="slidenum">
              <a:rPr lang="ja-JP" altLang="en-US"/>
              <a:pPr>
                <a:defRPr/>
              </a:pPr>
              <a:t>1</a:t>
            </a:fld>
            <a:endParaRPr lang="en-US" altLang="ja-JP"/>
          </a:p>
        </p:txBody>
      </p:sp>
      <p:sp>
        <p:nvSpPr>
          <p:cNvPr id="1905668" name="Rectangle 3"/>
          <p:cNvSpPr>
            <a:spLocks noGrp="1" noChangeArrowheads="1"/>
          </p:cNvSpPr>
          <p:nvPr>
            <p:ph sz="quarter" idx="1"/>
          </p:nvPr>
        </p:nvSpPr>
        <p:spPr>
          <a:xfrm>
            <a:off x="331303" y="1511301"/>
            <a:ext cx="8574157" cy="4484688"/>
          </a:xfrm>
        </p:spPr>
        <p:txBody>
          <a:bodyPr>
            <a:normAutofit/>
          </a:bodyPr>
          <a:lstStyle/>
          <a:p>
            <a:pPr algn="ctr">
              <a:buFont typeface="Times New Roman" pitchFamily="18" charset="0"/>
              <a:buNone/>
            </a:pPr>
            <a:r>
              <a:rPr lang="ja-JP" altLang="en-US" sz="4000" dirty="0" smtClean="0"/>
              <a:t>本教材を活用していただくにあたって</a:t>
            </a:r>
            <a:endParaRPr lang="en-US" altLang="ja-JP" sz="4000" dirty="0" smtClean="0"/>
          </a:p>
          <a:p>
            <a:pPr>
              <a:buFont typeface="Times New Roman" pitchFamily="18" charset="0"/>
              <a:buNone/>
            </a:pPr>
            <a:endParaRPr lang="en-US" altLang="ja-JP" dirty="0" smtClean="0"/>
          </a:p>
        </p:txBody>
      </p:sp>
      <p:sp>
        <p:nvSpPr>
          <p:cNvPr id="3" name="フッター プレースホルダー 2"/>
          <p:cNvSpPr>
            <a:spLocks noGrp="1"/>
          </p:cNvSpPr>
          <p:nvPr>
            <p:ph type="ftr" sz="quarter" idx="11"/>
          </p:nvPr>
        </p:nvSpPr>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4" name="テキスト ボックス 3"/>
          <p:cNvSpPr txBox="1"/>
          <p:nvPr/>
        </p:nvSpPr>
        <p:spPr>
          <a:xfrm>
            <a:off x="250422" y="2358973"/>
            <a:ext cx="8606975" cy="3666540"/>
          </a:xfrm>
          <a:prstGeom prst="rect">
            <a:avLst/>
          </a:prstGeom>
          <a:noFill/>
          <a:ln w="38100">
            <a:solidFill>
              <a:srgbClr val="FF0000"/>
            </a:solidFill>
          </a:ln>
        </p:spPr>
        <p:txBody>
          <a:bodyPr wrap="square" tIns="252000" rtlCol="0" anchor="ctr">
            <a:spAutoFit/>
          </a:bodyPr>
          <a:lstStyle/>
          <a:p>
            <a:pPr>
              <a:buFont typeface="Times New Roman" pitchFamily="18" charset="0"/>
              <a:buNone/>
            </a:pPr>
            <a:r>
              <a:rPr lang="ja-JP" altLang="en-US" sz="2800" dirty="0" smtClean="0">
                <a:latin typeface="+mn-ea"/>
                <a:ea typeface="+mn-ea"/>
              </a:rPr>
              <a:t>＊</a:t>
            </a:r>
            <a:r>
              <a:rPr lang="ja-JP" altLang="en-US" sz="2800" dirty="0">
                <a:latin typeface="+mn-ea"/>
                <a:ea typeface="+mn-ea"/>
              </a:rPr>
              <a:t>本教材は、「精神保健福祉士業務指針及び業務分類</a:t>
            </a:r>
            <a:endParaRPr lang="en-US" altLang="ja-JP" sz="2800" dirty="0">
              <a:latin typeface="+mn-ea"/>
              <a:ea typeface="+mn-ea"/>
            </a:endParaRPr>
          </a:p>
          <a:p>
            <a:pPr>
              <a:buFont typeface="Times New Roman" pitchFamily="18" charset="0"/>
              <a:buNone/>
            </a:pPr>
            <a:r>
              <a:rPr lang="ja-JP" altLang="en-US" sz="2800" dirty="0">
                <a:latin typeface="+mn-ea"/>
                <a:ea typeface="+mn-ea"/>
              </a:rPr>
              <a:t>　 第２版」の普及啓発及び活用以外の目的に使用しない</a:t>
            </a:r>
            <a:endParaRPr lang="en-US" altLang="ja-JP" sz="2800" dirty="0">
              <a:latin typeface="+mn-ea"/>
              <a:ea typeface="+mn-ea"/>
            </a:endParaRPr>
          </a:p>
          <a:p>
            <a:pPr>
              <a:buFont typeface="Times New Roman" pitchFamily="18" charset="0"/>
              <a:buNone/>
            </a:pPr>
            <a:r>
              <a:rPr lang="ja-JP" altLang="en-US" sz="2800" dirty="0">
                <a:latin typeface="+mn-ea"/>
                <a:ea typeface="+mn-ea"/>
              </a:rPr>
              <a:t>　でください。</a:t>
            </a:r>
            <a:endParaRPr lang="en-US" altLang="ja-JP" sz="2800" dirty="0">
              <a:latin typeface="+mn-ea"/>
              <a:ea typeface="+mn-ea"/>
            </a:endParaRPr>
          </a:p>
          <a:p>
            <a:pPr>
              <a:buFont typeface="Times New Roman" pitchFamily="18" charset="0"/>
              <a:buNone/>
            </a:pPr>
            <a:endParaRPr lang="en-US" altLang="ja-JP" sz="2800" dirty="0">
              <a:latin typeface="+mn-ea"/>
              <a:ea typeface="+mn-ea"/>
            </a:endParaRPr>
          </a:p>
          <a:p>
            <a:pPr>
              <a:buFont typeface="Times New Roman" pitchFamily="18" charset="0"/>
              <a:buNone/>
            </a:pPr>
            <a:r>
              <a:rPr lang="ja-JP" altLang="en-US" sz="2800" dirty="0">
                <a:latin typeface="+mn-ea"/>
                <a:ea typeface="+mn-ea"/>
              </a:rPr>
              <a:t>＊本教材は、公益社団法人日本精神保健福祉士協会</a:t>
            </a:r>
            <a:endParaRPr lang="en-US" altLang="ja-JP" sz="2800" dirty="0">
              <a:latin typeface="+mn-ea"/>
              <a:ea typeface="+mn-ea"/>
            </a:endParaRPr>
          </a:p>
          <a:p>
            <a:pPr>
              <a:buFont typeface="Times New Roman" pitchFamily="18" charset="0"/>
              <a:buNone/>
            </a:pPr>
            <a:r>
              <a:rPr lang="ja-JP" altLang="en-US" sz="2800" dirty="0">
                <a:latin typeface="+mn-ea"/>
                <a:ea typeface="+mn-ea"/>
              </a:rPr>
              <a:t>　「精神保健福祉士業務指針」委員会（</a:t>
            </a:r>
            <a:r>
              <a:rPr lang="en-US" altLang="ja-JP" sz="2800" dirty="0">
                <a:latin typeface="+mn-ea"/>
                <a:ea typeface="+mn-ea"/>
              </a:rPr>
              <a:t>2016</a:t>
            </a:r>
            <a:r>
              <a:rPr lang="ja-JP" altLang="en-US" sz="2800" dirty="0">
                <a:latin typeface="+mn-ea"/>
                <a:ea typeface="+mn-ea"/>
              </a:rPr>
              <a:t>）が作成した</a:t>
            </a:r>
            <a:endParaRPr lang="en-US" altLang="ja-JP" sz="2800" dirty="0">
              <a:latin typeface="+mn-ea"/>
              <a:ea typeface="+mn-ea"/>
            </a:endParaRPr>
          </a:p>
          <a:p>
            <a:pPr>
              <a:buFont typeface="Times New Roman" pitchFamily="18" charset="0"/>
              <a:buNone/>
            </a:pPr>
            <a:r>
              <a:rPr lang="ja-JP" altLang="en-US" sz="2800" dirty="0">
                <a:latin typeface="+mn-ea"/>
                <a:ea typeface="+mn-ea"/>
              </a:rPr>
              <a:t>　ものであることを明示してください。</a:t>
            </a:r>
            <a:endParaRPr lang="en-US" altLang="ja-JP" sz="2800" dirty="0">
              <a:latin typeface="+mn-ea"/>
              <a:ea typeface="+mn-ea"/>
            </a:endParaRPr>
          </a:p>
          <a:p>
            <a:endParaRPr kumimoji="1" lang="ja-JP" alt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1121" y="-29685"/>
            <a:ext cx="9153011" cy="571500"/>
          </a:xfrm>
        </p:spPr>
        <p:txBody>
          <a:bodyPr rtlCol="0" anchor="t">
            <a:noAutofit/>
          </a:bodyPr>
          <a:lstStyle/>
          <a:p>
            <a:pPr algn="ctr" eaLnBrk="1" fontAlgn="auto" hangingPunct="1">
              <a:spcAft>
                <a:spcPts val="0"/>
              </a:spcAft>
              <a:buClr>
                <a:schemeClr val="accent6">
                  <a:lumMod val="75000"/>
                </a:schemeClr>
              </a:buClr>
              <a:buSzPct val="128000"/>
              <a:buFont typeface="Georgia" pitchFamily="18" charset="0"/>
              <a:buNone/>
              <a:defRPr/>
            </a:pPr>
            <a:r>
              <a:rPr lang="en-US" altLang="ja-JP" sz="3600" b="1" kern="1200" dirty="0">
                <a:gradFill>
                  <a:gsLst>
                    <a:gs pos="0">
                      <a:schemeClr val="tx1"/>
                    </a:gs>
                    <a:gs pos="40000">
                      <a:schemeClr val="tx1">
                        <a:lumMod val="75000"/>
                        <a:lumOff val="25000"/>
                      </a:schemeClr>
                    </a:gs>
                    <a:gs pos="100000">
                      <a:schemeClr val="tx2">
                        <a:alpha val="65000"/>
                      </a:schemeClr>
                    </a:gs>
                  </a:gsLst>
                  <a:lin ang="5400000" scaled="0"/>
                </a:gradFill>
                <a:effectLst/>
              </a:rPr>
              <a:t>『</a:t>
            </a:r>
            <a:r>
              <a:rPr lang="ja-JP" altLang="en-US" sz="3600" b="1" kern="1200" dirty="0">
                <a:gradFill>
                  <a:gsLst>
                    <a:gs pos="0">
                      <a:schemeClr val="tx1"/>
                    </a:gs>
                    <a:gs pos="40000">
                      <a:schemeClr val="tx1">
                        <a:lumMod val="75000"/>
                        <a:lumOff val="25000"/>
                      </a:schemeClr>
                    </a:gs>
                    <a:gs pos="100000">
                      <a:schemeClr val="tx2">
                        <a:alpha val="65000"/>
                      </a:schemeClr>
                    </a:gs>
                  </a:gsLst>
                  <a:lin ang="5400000" scaled="0"/>
                </a:gradFill>
                <a:effectLst/>
              </a:rPr>
              <a:t>精神科看護業務指針</a:t>
            </a:r>
            <a:r>
              <a:rPr lang="en-US" altLang="ja-JP" sz="36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2007』</a:t>
            </a:r>
            <a:r>
              <a:rPr lang="en-US" altLang="ja-JP" sz="3600" b="1" kern="1200"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rPr>
              <a:t/>
            </a:r>
            <a:br>
              <a:rPr lang="en-US" altLang="ja-JP" sz="3600" b="1" kern="1200"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rPr>
            </a:br>
            <a:r>
              <a:rPr lang="ja-JP" altLang="en-US" sz="2000" b="1" kern="1200" dirty="0">
                <a:gradFill>
                  <a:gsLst>
                    <a:gs pos="0">
                      <a:schemeClr val="tx1"/>
                    </a:gs>
                    <a:gs pos="40000">
                      <a:schemeClr val="tx1">
                        <a:lumMod val="75000"/>
                        <a:lumOff val="25000"/>
                      </a:schemeClr>
                    </a:gs>
                    <a:gs pos="100000">
                      <a:schemeClr val="tx2">
                        <a:alpha val="65000"/>
                      </a:schemeClr>
                    </a:gs>
                  </a:gsLst>
                  <a:lin ang="5400000" scaled="0"/>
                </a:gradFill>
                <a:effectLst/>
              </a:rPr>
              <a:t>社団法人日本精神科看護技術協会</a:t>
            </a:r>
            <a:r>
              <a:rPr lang="ja-JP" altLang="en-US"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監修</a:t>
            </a:r>
            <a:r>
              <a:rPr lang="en-US" altLang="ja-JP"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
            </a:r>
            <a:br>
              <a:rPr lang="en-US" altLang="ja-JP"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br>
            <a:r>
              <a:rPr lang="en-US" altLang="ja-JP"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a:t>
            </a:r>
            <a:r>
              <a:rPr lang="ja-JP" altLang="en-US" sz="2000" b="1" kern="1200" dirty="0">
                <a:gradFill>
                  <a:gsLst>
                    <a:gs pos="0">
                      <a:schemeClr val="tx1"/>
                    </a:gs>
                    <a:gs pos="40000">
                      <a:schemeClr val="tx1">
                        <a:lumMod val="75000"/>
                        <a:lumOff val="25000"/>
                      </a:schemeClr>
                    </a:gs>
                    <a:gs pos="100000">
                      <a:schemeClr val="tx2">
                        <a:alpha val="65000"/>
                      </a:schemeClr>
                    </a:gs>
                  </a:gsLst>
                  <a:lin ang="5400000" scaled="0"/>
                </a:gradFill>
                <a:effectLst/>
              </a:rPr>
              <a:t>解説・精神科看護業務指針</a:t>
            </a:r>
            <a:r>
              <a:rPr lang="en-US" altLang="ja-JP" sz="2000" b="1" kern="1200" dirty="0">
                <a:gradFill>
                  <a:gsLst>
                    <a:gs pos="0">
                      <a:schemeClr val="tx1"/>
                    </a:gs>
                    <a:gs pos="40000">
                      <a:schemeClr val="tx1">
                        <a:lumMod val="75000"/>
                        <a:lumOff val="25000"/>
                      </a:schemeClr>
                    </a:gs>
                    <a:gs pos="100000">
                      <a:schemeClr val="tx2">
                        <a:alpha val="65000"/>
                      </a:schemeClr>
                    </a:gs>
                  </a:gsLst>
                  <a:lin ang="5400000" scaled="0"/>
                </a:gradFill>
                <a:effectLst/>
              </a:rPr>
              <a:t>』</a:t>
            </a:r>
            <a:r>
              <a:rPr lang="ja-JP" altLang="en-US" sz="2000" b="1" kern="1200" dirty="0">
                <a:gradFill>
                  <a:gsLst>
                    <a:gs pos="0">
                      <a:schemeClr val="tx1"/>
                    </a:gs>
                    <a:gs pos="40000">
                      <a:schemeClr val="tx1">
                        <a:lumMod val="75000"/>
                        <a:lumOff val="25000"/>
                      </a:schemeClr>
                    </a:gs>
                    <a:gs pos="100000">
                      <a:schemeClr val="tx2">
                        <a:alpha val="65000"/>
                      </a:schemeClr>
                    </a:gs>
                  </a:gsLst>
                  <a:lin ang="5400000" scaled="0"/>
                </a:gradFill>
                <a:effectLst/>
              </a:rPr>
              <a:t>精神看護</a:t>
            </a:r>
            <a:r>
              <a:rPr lang="ja-JP" altLang="en-US"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出版</a:t>
            </a:r>
            <a:r>
              <a:rPr lang="en-US" altLang="ja-JP"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,2007</a:t>
            </a:r>
            <a:r>
              <a:rPr lang="ja-JP" altLang="en-US" sz="2000" b="1" kern="1200" dirty="0" smtClean="0">
                <a:gradFill>
                  <a:gsLst>
                    <a:gs pos="0">
                      <a:schemeClr val="tx1"/>
                    </a:gs>
                    <a:gs pos="40000">
                      <a:schemeClr val="tx1">
                        <a:lumMod val="75000"/>
                        <a:lumOff val="25000"/>
                      </a:schemeClr>
                    </a:gs>
                    <a:gs pos="100000">
                      <a:schemeClr val="tx2">
                        <a:alpha val="65000"/>
                      </a:schemeClr>
                    </a:gs>
                  </a:gsLst>
                  <a:lin ang="5400000" scaled="0"/>
                </a:gradFill>
                <a:effectLst/>
              </a:rPr>
              <a:t>年より</a:t>
            </a:r>
            <a:r>
              <a:rPr lang="en-US" altLang="ja-JP" sz="2000" b="1" kern="1200" dirty="0">
                <a:gradFill>
                  <a:gsLst>
                    <a:gs pos="0">
                      <a:schemeClr val="tx1"/>
                    </a:gs>
                    <a:gs pos="40000">
                      <a:schemeClr val="tx1">
                        <a:lumMod val="75000"/>
                        <a:lumOff val="25000"/>
                      </a:schemeClr>
                    </a:gs>
                    <a:gs pos="100000">
                      <a:schemeClr val="tx2">
                        <a:alpha val="65000"/>
                      </a:schemeClr>
                    </a:gs>
                  </a:gsLst>
                  <a:lin ang="5400000" scaled="0"/>
                </a:gradFill>
                <a:effectLst/>
              </a:rPr>
              <a:t/>
            </a:r>
            <a:br>
              <a:rPr lang="en-US" altLang="ja-JP" sz="2000" b="1" kern="1200" dirty="0">
                <a:gradFill>
                  <a:gsLst>
                    <a:gs pos="0">
                      <a:schemeClr val="tx1"/>
                    </a:gs>
                    <a:gs pos="40000">
                      <a:schemeClr val="tx1">
                        <a:lumMod val="75000"/>
                        <a:lumOff val="25000"/>
                      </a:schemeClr>
                    </a:gs>
                    <a:gs pos="100000">
                      <a:schemeClr val="tx2">
                        <a:alpha val="65000"/>
                      </a:schemeClr>
                    </a:gs>
                  </a:gsLst>
                  <a:lin ang="5400000" scaled="0"/>
                </a:gradFill>
                <a:effectLst/>
              </a:rPr>
            </a:br>
            <a:endParaRPr lang="ja-JP" altLang="en-US" sz="2000" b="1" kern="1200" dirty="0">
              <a:gradFill>
                <a:gsLst>
                  <a:gs pos="0">
                    <a:schemeClr val="tx1"/>
                  </a:gs>
                  <a:gs pos="40000">
                    <a:schemeClr val="tx1">
                      <a:lumMod val="75000"/>
                      <a:lumOff val="25000"/>
                    </a:schemeClr>
                  </a:gs>
                  <a:gs pos="100000">
                    <a:schemeClr val="tx2">
                      <a:alpha val="65000"/>
                    </a:schemeClr>
                  </a:gs>
                </a:gsLst>
                <a:lin ang="5400000" scaled="0"/>
              </a:gradFill>
              <a:effectLst/>
            </a:endParaRPr>
          </a:p>
        </p:txBody>
      </p:sp>
      <p:sp>
        <p:nvSpPr>
          <p:cNvPr id="2160643" name="コンテンツ プレースホルダー 2"/>
          <p:cNvSpPr>
            <a:spLocks noGrp="1"/>
          </p:cNvSpPr>
          <p:nvPr>
            <p:ph type="tbl" idx="1"/>
          </p:nvPr>
        </p:nvSpPr>
        <p:spPr>
          <a:xfrm>
            <a:off x="1058863" y="1557338"/>
            <a:ext cx="6400800" cy="3041650"/>
          </a:xfrm>
        </p:spPr>
      </p:sp>
      <p:sp>
        <p:nvSpPr>
          <p:cNvPr id="14" name="スライド番号プレースホルダ 6"/>
          <p:cNvSpPr>
            <a:spLocks noGrp="1"/>
          </p:cNvSpPr>
          <p:nvPr>
            <p:ph type="sldNum" sz="quarter" idx="13"/>
          </p:nvPr>
        </p:nvSpPr>
        <p:spPr/>
        <p:txBody>
          <a:bodyPr/>
          <a:lstStyle/>
          <a:p>
            <a:pPr>
              <a:defRPr/>
            </a:pPr>
            <a:fld id="{86B1A406-2852-401D-AF03-2985715E8C54}" type="slidenum">
              <a:rPr lang="ja-JP" altLang="en-US"/>
              <a:pPr>
                <a:defRPr/>
              </a:pPr>
              <a:t>10</a:t>
            </a:fld>
            <a:endParaRPr lang="en-US" altLang="ja-JP"/>
          </a:p>
        </p:txBody>
      </p:sp>
      <p:sp>
        <p:nvSpPr>
          <p:cNvPr id="6" name="正方形/長方形 5"/>
          <p:cNvSpPr/>
          <p:nvPr/>
        </p:nvSpPr>
        <p:spPr>
          <a:xfrm>
            <a:off x="179388" y="1196975"/>
            <a:ext cx="8713787" cy="5407025"/>
          </a:xfrm>
          <a:prstGeom prst="rect">
            <a:avLst/>
          </a:prstGeom>
        </p:spPr>
        <p:style>
          <a:lnRef idx="2">
            <a:schemeClr val="accent6">
              <a:shade val="50000"/>
            </a:schemeClr>
          </a:lnRef>
          <a:fillRef idx="1">
            <a:schemeClr val="accent6"/>
          </a:fillRef>
          <a:effectRef idx="0">
            <a:schemeClr val="accent6"/>
          </a:effectRef>
          <a:fontRef idx="minor">
            <a:schemeClr val="lt1"/>
          </a:fontRef>
        </p:style>
        <p:txBody>
          <a:bodyPr anchor="ctr"/>
          <a:lstStyle/>
          <a:p>
            <a:pPr fontAlgn="auto">
              <a:spcBef>
                <a:spcPts val="0"/>
              </a:spcBef>
              <a:spcAft>
                <a:spcPts val="0"/>
              </a:spcAft>
              <a:defRPr/>
            </a:pPr>
            <a:r>
              <a:rPr lang="ja-JP" altLang="ja-JP" sz="2700" dirty="0"/>
              <a:t>第１章　精神科看護の役割と機能</a:t>
            </a:r>
          </a:p>
          <a:p>
            <a:pPr fontAlgn="auto">
              <a:spcBef>
                <a:spcPts val="0"/>
              </a:spcBef>
              <a:spcAft>
                <a:spcPts val="0"/>
              </a:spcAft>
              <a:defRPr/>
            </a:pPr>
            <a:r>
              <a:rPr lang="ja-JP" altLang="en-US" sz="2700" dirty="0"/>
              <a:t>　</a:t>
            </a:r>
            <a:r>
              <a:rPr lang="ja-JP" altLang="ja-JP" sz="2700" dirty="0"/>
              <a:t>１</a:t>
            </a:r>
            <a:r>
              <a:rPr lang="ja-JP" altLang="en-US" sz="2700" dirty="0"/>
              <a:t>．</a:t>
            </a:r>
            <a:r>
              <a:rPr lang="ja-JP" altLang="ja-JP" sz="2700" dirty="0"/>
              <a:t>精神科看護の新しい役割と機能</a:t>
            </a:r>
            <a:endParaRPr lang="en-US" altLang="ja-JP" sz="2700" dirty="0"/>
          </a:p>
          <a:p>
            <a:pPr fontAlgn="auto">
              <a:spcBef>
                <a:spcPts val="0"/>
              </a:spcBef>
              <a:spcAft>
                <a:spcPts val="0"/>
              </a:spcAft>
              <a:defRPr/>
            </a:pPr>
            <a:r>
              <a:rPr lang="ja-JP" altLang="en-US" sz="2700" dirty="0"/>
              <a:t>　</a:t>
            </a:r>
            <a:r>
              <a:rPr lang="ja-JP" altLang="ja-JP" sz="2700" dirty="0"/>
              <a:t>２．精神科看護の基本</a:t>
            </a:r>
          </a:p>
          <a:p>
            <a:pPr fontAlgn="auto">
              <a:spcBef>
                <a:spcPts val="0"/>
              </a:spcBef>
              <a:spcAft>
                <a:spcPts val="0"/>
              </a:spcAft>
              <a:defRPr/>
            </a:pPr>
            <a:r>
              <a:rPr lang="ja-JP" altLang="en-US" sz="2700" dirty="0"/>
              <a:t>　</a:t>
            </a:r>
            <a:r>
              <a:rPr lang="ja-JP" altLang="ja-JP" sz="2700" dirty="0"/>
              <a:t>（１）精神科看護の専門性</a:t>
            </a:r>
          </a:p>
          <a:p>
            <a:pPr fontAlgn="auto">
              <a:spcBef>
                <a:spcPts val="0"/>
              </a:spcBef>
              <a:spcAft>
                <a:spcPts val="0"/>
              </a:spcAft>
              <a:defRPr/>
            </a:pPr>
            <a:r>
              <a:rPr lang="ja-JP" altLang="en-US" sz="2700" dirty="0"/>
              <a:t>　</a:t>
            </a:r>
            <a:r>
              <a:rPr lang="ja-JP" altLang="ja-JP" sz="2700" dirty="0"/>
              <a:t>（２）人権擁護を基盤としたかかわり</a:t>
            </a:r>
          </a:p>
          <a:p>
            <a:pPr fontAlgn="auto">
              <a:spcBef>
                <a:spcPts val="0"/>
              </a:spcBef>
              <a:spcAft>
                <a:spcPts val="0"/>
              </a:spcAft>
              <a:defRPr/>
            </a:pPr>
            <a:r>
              <a:rPr lang="ja-JP" altLang="en-US" sz="2700" dirty="0"/>
              <a:t>　</a:t>
            </a:r>
            <a:r>
              <a:rPr lang="ja-JP" altLang="ja-JP" sz="2700" dirty="0"/>
              <a:t>（３）看護倫理に基づくかかわり</a:t>
            </a:r>
          </a:p>
          <a:p>
            <a:pPr fontAlgn="auto">
              <a:spcBef>
                <a:spcPts val="0"/>
              </a:spcBef>
              <a:spcAft>
                <a:spcPts val="0"/>
              </a:spcAft>
              <a:defRPr/>
            </a:pPr>
            <a:r>
              <a:rPr lang="ja-JP" altLang="en-US" sz="2700" dirty="0"/>
              <a:t>　</a:t>
            </a:r>
            <a:r>
              <a:rPr lang="ja-JP" altLang="ja-JP" sz="2700" dirty="0"/>
              <a:t>（４）説明と同意を保障するかかわり</a:t>
            </a:r>
          </a:p>
          <a:p>
            <a:pPr fontAlgn="auto">
              <a:spcBef>
                <a:spcPts val="0"/>
              </a:spcBef>
              <a:spcAft>
                <a:spcPts val="0"/>
              </a:spcAft>
              <a:defRPr/>
            </a:pPr>
            <a:r>
              <a:rPr lang="ja-JP" altLang="en-US" sz="2700" dirty="0"/>
              <a:t>　</a:t>
            </a:r>
            <a:r>
              <a:rPr lang="ja-JP" altLang="ja-JP" sz="2700" dirty="0"/>
              <a:t>（５）患者—看護関係に基づくかかわり</a:t>
            </a:r>
          </a:p>
          <a:p>
            <a:pPr fontAlgn="auto">
              <a:spcBef>
                <a:spcPts val="0"/>
              </a:spcBef>
              <a:spcAft>
                <a:spcPts val="0"/>
              </a:spcAft>
              <a:defRPr/>
            </a:pPr>
            <a:r>
              <a:rPr lang="ja-JP" altLang="en-US" sz="2700" dirty="0"/>
              <a:t>　</a:t>
            </a:r>
            <a:r>
              <a:rPr lang="ja-JP" altLang="ja-JP" sz="2700" dirty="0"/>
              <a:t>（６）社会復帰・社会参加を促進するかかわり</a:t>
            </a:r>
          </a:p>
          <a:p>
            <a:pPr fontAlgn="auto">
              <a:spcBef>
                <a:spcPts val="0"/>
              </a:spcBef>
              <a:spcAft>
                <a:spcPts val="0"/>
              </a:spcAft>
              <a:defRPr/>
            </a:pPr>
            <a:r>
              <a:rPr lang="ja-JP" altLang="en-US" sz="2700" dirty="0"/>
              <a:t>　</a:t>
            </a:r>
            <a:r>
              <a:rPr lang="ja-JP" altLang="ja-JP" sz="2700" dirty="0"/>
              <a:t>（７）自己決定を支えるかかわり</a:t>
            </a:r>
          </a:p>
          <a:p>
            <a:pPr fontAlgn="auto">
              <a:spcBef>
                <a:spcPts val="0"/>
              </a:spcBef>
              <a:spcAft>
                <a:spcPts val="0"/>
              </a:spcAft>
              <a:defRPr/>
            </a:pPr>
            <a:r>
              <a:rPr lang="ja-JP" altLang="en-US" sz="2700" dirty="0"/>
              <a:t>　</a:t>
            </a:r>
            <a:r>
              <a:rPr lang="ja-JP" altLang="ja-JP" sz="2700" dirty="0"/>
              <a:t>（８）チーム医療で支えるかかわり</a:t>
            </a:r>
          </a:p>
          <a:p>
            <a:pPr fontAlgn="auto">
              <a:spcBef>
                <a:spcPts val="0"/>
              </a:spcBef>
              <a:spcAft>
                <a:spcPts val="0"/>
              </a:spcAft>
              <a:defRPr/>
            </a:pPr>
            <a:r>
              <a:rPr lang="ja-JP" altLang="en-US" sz="2700" dirty="0"/>
              <a:t>　</a:t>
            </a:r>
            <a:r>
              <a:rPr lang="ja-JP" altLang="ja-JP" sz="2700" dirty="0"/>
              <a:t>（９）家族を支えるかかわり</a:t>
            </a:r>
            <a:endParaRPr lang="en-US" altLang="ja-JP" sz="2700" dirty="0"/>
          </a:p>
          <a:p>
            <a:pPr fontAlgn="auto">
              <a:spcBef>
                <a:spcPts val="0"/>
              </a:spcBef>
              <a:spcAft>
                <a:spcPts val="0"/>
              </a:spcAft>
              <a:defRPr/>
            </a:pPr>
            <a:r>
              <a:rPr lang="ja-JP" altLang="ja-JP" sz="2700" dirty="0"/>
              <a:t>第２章　精神科看護業務</a:t>
            </a:r>
          </a:p>
        </p:txBody>
      </p:sp>
      <p:sp>
        <p:nvSpPr>
          <p:cNvPr id="3" name="フッター プレースホルダー 2"/>
          <p:cNvSpPr>
            <a:spLocks noGrp="1"/>
          </p:cNvSpPr>
          <p:nvPr>
            <p:ph type="ftr" sz="quarter" idx="12"/>
          </p:nvPr>
        </p:nvSpPr>
        <p:spPr>
          <a:xfrm>
            <a:off x="4686407" y="6596481"/>
            <a:ext cx="4086000" cy="365760"/>
          </a:xfrm>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8596" name="Rectangle 2"/>
          <p:cNvSpPr>
            <a:spLocks noGrp="1" noChangeArrowheads="1"/>
          </p:cNvSpPr>
          <p:nvPr>
            <p:ph type="title"/>
          </p:nvPr>
        </p:nvSpPr>
        <p:spPr/>
        <p:txBody>
          <a:bodyPr>
            <a:normAutofit/>
          </a:bodyPr>
          <a:lstStyle/>
          <a:p>
            <a:pPr algn="ctr"/>
            <a:r>
              <a:rPr lang="ja-JP" altLang="en-US" sz="4000" dirty="0" smtClean="0"/>
              <a:t>精神保健福祉士の「業務」</a:t>
            </a:r>
          </a:p>
        </p:txBody>
      </p:sp>
      <p:sp>
        <p:nvSpPr>
          <p:cNvPr id="8" name="Rectangle 7"/>
          <p:cNvSpPr>
            <a:spLocks noGrp="1" noChangeArrowheads="1"/>
          </p:cNvSpPr>
          <p:nvPr>
            <p:ph type="sldNum" sz="quarter" idx="12"/>
          </p:nvPr>
        </p:nvSpPr>
        <p:spPr/>
        <p:txBody>
          <a:bodyPr/>
          <a:lstStyle/>
          <a:p>
            <a:pPr>
              <a:defRPr/>
            </a:pPr>
            <a:fld id="{226EC71A-7F1E-464E-B979-CFFA391C6D72}" type="slidenum">
              <a:rPr lang="ja-JP" altLang="en-US"/>
              <a:pPr>
                <a:defRPr/>
              </a:pPr>
              <a:t>11</a:t>
            </a:fld>
            <a:endParaRPr lang="en-US" altLang="ja-JP"/>
          </a:p>
        </p:txBody>
      </p:sp>
      <p:sp>
        <p:nvSpPr>
          <p:cNvPr id="210947" name="Rectangle 3"/>
          <p:cNvSpPr>
            <a:spLocks noGrp="1" noChangeArrowheads="1"/>
          </p:cNvSpPr>
          <p:nvPr>
            <p:ph sz="quarter" idx="1"/>
          </p:nvPr>
        </p:nvSpPr>
        <p:spPr>
          <a:xfrm>
            <a:off x="685800" y="1543747"/>
            <a:ext cx="7772400" cy="4375150"/>
          </a:xfrm>
        </p:spPr>
        <p:txBody>
          <a:bodyPr/>
          <a:lstStyle/>
          <a:p>
            <a:r>
              <a:rPr lang="ja-JP" altLang="en-US" sz="2800" dirty="0" smtClean="0"/>
              <a:t>精神保健福祉士の「業務」とは何か？</a:t>
            </a:r>
          </a:p>
          <a:p>
            <a:r>
              <a:rPr lang="ja-JP" altLang="en-US" sz="2800" dirty="0" smtClean="0"/>
              <a:t>なぜ「業務指針」が必要なのか？</a:t>
            </a:r>
          </a:p>
          <a:p>
            <a:pPr>
              <a:buFont typeface="Times New Roman" pitchFamily="18" charset="0"/>
              <a:buNone/>
            </a:pPr>
            <a:endParaRPr lang="ja-JP" altLang="en-US" sz="2800" dirty="0" smtClean="0"/>
          </a:p>
          <a:p>
            <a:pPr>
              <a:buFont typeface="Times New Roman" pitchFamily="18" charset="0"/>
              <a:buNone/>
            </a:pPr>
            <a:r>
              <a:rPr lang="ja-JP" altLang="en-US" sz="2800" dirty="0" smtClean="0"/>
              <a:t>　　　　精神保健福祉士として共通認識・共通</a:t>
            </a:r>
          </a:p>
          <a:p>
            <a:pPr>
              <a:buFont typeface="Times New Roman" pitchFamily="18" charset="0"/>
              <a:buNone/>
            </a:pPr>
            <a:r>
              <a:rPr lang="ja-JP" altLang="en-US" sz="2800" dirty="0" smtClean="0"/>
              <a:t>　　　　言語を持てているのか？</a:t>
            </a:r>
          </a:p>
          <a:p>
            <a:pPr>
              <a:buFont typeface="Times New Roman" pitchFamily="18" charset="0"/>
              <a:buNone/>
            </a:pPr>
            <a:endParaRPr lang="ja-JP" altLang="en-US" sz="2800" dirty="0" smtClean="0"/>
          </a:p>
          <a:p>
            <a:pPr>
              <a:buFont typeface="Times New Roman" pitchFamily="18" charset="0"/>
              <a:buNone/>
            </a:pPr>
            <a:r>
              <a:rPr lang="ja-JP" altLang="en-US" sz="2800" dirty="0" smtClean="0"/>
              <a:t>　　＊専門職としての説明責任，社会的責任</a:t>
            </a:r>
          </a:p>
          <a:p>
            <a:pPr>
              <a:buFont typeface="Times New Roman" pitchFamily="18" charset="0"/>
              <a:buNone/>
            </a:pPr>
            <a:r>
              <a:rPr lang="ja-JP" altLang="en-US" sz="2800" dirty="0" smtClean="0"/>
              <a:t>　　＊専門職育成における伝達責任，伝達技術</a:t>
            </a:r>
          </a:p>
        </p:txBody>
      </p:sp>
      <p:sp>
        <p:nvSpPr>
          <p:cNvPr id="210948" name="AutoShape 4"/>
          <p:cNvSpPr>
            <a:spLocks noChangeArrowheads="1"/>
          </p:cNvSpPr>
          <p:nvPr/>
        </p:nvSpPr>
        <p:spPr bwMode="auto">
          <a:xfrm>
            <a:off x="919163" y="2737380"/>
            <a:ext cx="638175" cy="1073150"/>
          </a:xfrm>
          <a:prstGeom prst="curvedRightArrow">
            <a:avLst>
              <a:gd name="adj1" fmla="val 33632"/>
              <a:gd name="adj2" fmla="val 67264"/>
              <a:gd name="adj3" fmla="val 33333"/>
            </a:avLst>
          </a:prstGeom>
          <a:solidFill>
            <a:schemeClr val="accent1"/>
          </a:solidFill>
          <a:ln w="9525">
            <a:solidFill>
              <a:schemeClr val="tx1"/>
            </a:solidFill>
            <a:miter lim="800000"/>
            <a:headEnd/>
            <a:tailEnd/>
          </a:ln>
        </p:spPr>
        <p:txBody>
          <a:bodyPr wrap="none" anchor="ctr"/>
          <a:lstStyle/>
          <a:p>
            <a:endParaRPr lang="ja-JP" altLang="en-US"/>
          </a:p>
        </p:txBody>
      </p:sp>
      <p:sp>
        <p:nvSpPr>
          <p:cNvPr id="210949" name="AutoShape 5"/>
          <p:cNvSpPr>
            <a:spLocks noChangeArrowheads="1"/>
          </p:cNvSpPr>
          <p:nvPr/>
        </p:nvSpPr>
        <p:spPr bwMode="auto">
          <a:xfrm>
            <a:off x="3445052" y="4054365"/>
            <a:ext cx="581025" cy="485775"/>
          </a:xfrm>
          <a:prstGeom prst="downArrow">
            <a:avLst>
              <a:gd name="adj1" fmla="val 50000"/>
              <a:gd name="adj2" fmla="val 2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0948"/>
                                        </p:tgtEl>
                                        <p:attrNameLst>
                                          <p:attrName>style.visibility</p:attrName>
                                        </p:attrNameLst>
                                      </p:cBhvr>
                                      <p:to>
                                        <p:strVal val="visible"/>
                                      </p:to>
                                    </p:set>
                                    <p:animEffect transition="in" filter="blinds(horizontal)">
                                      <p:cBhvr>
                                        <p:cTn id="7" dur="500"/>
                                        <p:tgtEl>
                                          <p:spTgt spid="210948"/>
                                        </p:tgtEl>
                                      </p:cBhvr>
                                    </p:animEffect>
                                  </p:childTnLst>
                                </p:cTn>
                              </p:par>
                            </p:childTnLst>
                          </p:cTn>
                        </p:par>
                        <p:par>
                          <p:cTn id="8" fill="hold">
                            <p:stCondLst>
                              <p:cond delay="500"/>
                            </p:stCondLst>
                            <p:childTnLst>
                              <p:par>
                                <p:cTn id="9" presetID="3" presetClass="entr" presetSubtype="10" fill="hold" nodeType="afterEffect">
                                  <p:stCondLst>
                                    <p:cond delay="0"/>
                                  </p:stCondLst>
                                  <p:childTnLst>
                                    <p:set>
                                      <p:cBhvr>
                                        <p:cTn id="10" dur="1" fill="hold">
                                          <p:stCondLst>
                                            <p:cond delay="0"/>
                                          </p:stCondLst>
                                        </p:cTn>
                                        <p:tgtEl>
                                          <p:spTgt spid="210947">
                                            <p:txEl>
                                              <p:pRg st="3" end="3"/>
                                            </p:txEl>
                                          </p:spTgt>
                                        </p:tgtEl>
                                        <p:attrNameLst>
                                          <p:attrName>style.visibility</p:attrName>
                                        </p:attrNameLst>
                                      </p:cBhvr>
                                      <p:to>
                                        <p:strVal val="visible"/>
                                      </p:to>
                                    </p:set>
                                    <p:animEffect transition="in" filter="blinds(horizontal)">
                                      <p:cBhvr>
                                        <p:cTn id="11" dur="500"/>
                                        <p:tgtEl>
                                          <p:spTgt spid="210947">
                                            <p:txEl>
                                              <p:pRg st="3" end="3"/>
                                            </p:txEl>
                                          </p:spTgt>
                                        </p:tgtEl>
                                      </p:cBhvr>
                                    </p:animEffect>
                                  </p:childTnLst>
                                </p:cTn>
                              </p:par>
                              <p:par>
                                <p:cTn id="12" presetID="3" presetClass="entr" presetSubtype="10" fill="hold" nodeType="withEffect">
                                  <p:stCondLst>
                                    <p:cond delay="0"/>
                                  </p:stCondLst>
                                  <p:childTnLst>
                                    <p:set>
                                      <p:cBhvr>
                                        <p:cTn id="13" dur="1" fill="hold">
                                          <p:stCondLst>
                                            <p:cond delay="0"/>
                                          </p:stCondLst>
                                        </p:cTn>
                                        <p:tgtEl>
                                          <p:spTgt spid="210947">
                                            <p:txEl>
                                              <p:pRg st="4" end="4"/>
                                            </p:txEl>
                                          </p:spTgt>
                                        </p:tgtEl>
                                        <p:attrNameLst>
                                          <p:attrName>style.visibility</p:attrName>
                                        </p:attrNameLst>
                                      </p:cBhvr>
                                      <p:to>
                                        <p:strVal val="visible"/>
                                      </p:to>
                                    </p:set>
                                    <p:animEffect transition="in" filter="blinds(horizontal)">
                                      <p:cBhvr>
                                        <p:cTn id="14" dur="500"/>
                                        <p:tgtEl>
                                          <p:spTgt spid="210947">
                                            <p:txEl>
                                              <p:pRg st="4" end="4"/>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210949"/>
                                        </p:tgtEl>
                                        <p:attrNameLst>
                                          <p:attrName>style.visibility</p:attrName>
                                        </p:attrNameLst>
                                      </p:cBhvr>
                                      <p:to>
                                        <p:strVal val="visible"/>
                                      </p:to>
                                    </p:set>
                                    <p:animEffect transition="in" filter="blinds(horizontal)">
                                      <p:cBhvr>
                                        <p:cTn id="19" dur="500"/>
                                        <p:tgtEl>
                                          <p:spTgt spid="210949"/>
                                        </p:tgtEl>
                                      </p:cBhvr>
                                    </p:animEffect>
                                  </p:childTnLst>
                                </p:cTn>
                              </p:par>
                            </p:childTnLst>
                          </p:cTn>
                        </p:par>
                        <p:par>
                          <p:cTn id="20" fill="hold">
                            <p:stCondLst>
                              <p:cond delay="500"/>
                            </p:stCondLst>
                            <p:childTnLst>
                              <p:par>
                                <p:cTn id="21" presetID="2" presetClass="entr" presetSubtype="4" fill="hold" nodeType="afterEffect">
                                  <p:stCondLst>
                                    <p:cond delay="0"/>
                                  </p:stCondLst>
                                  <p:childTnLst>
                                    <p:set>
                                      <p:cBhvr>
                                        <p:cTn id="22" dur="1" fill="hold">
                                          <p:stCondLst>
                                            <p:cond delay="0"/>
                                          </p:stCondLst>
                                        </p:cTn>
                                        <p:tgtEl>
                                          <p:spTgt spid="210947">
                                            <p:txEl>
                                              <p:pRg st="6" end="6"/>
                                            </p:txEl>
                                          </p:spTgt>
                                        </p:tgtEl>
                                        <p:attrNameLst>
                                          <p:attrName>style.visibility</p:attrName>
                                        </p:attrNameLst>
                                      </p:cBhvr>
                                      <p:to>
                                        <p:strVal val="visible"/>
                                      </p:to>
                                    </p:set>
                                    <p:anim calcmode="lin" valueType="num">
                                      <p:cBhvr additive="base">
                                        <p:cTn id="23" dur="500" fill="hold"/>
                                        <p:tgtEl>
                                          <p:spTgt spid="210947">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10947">
                                            <p:txEl>
                                              <p:pRg st="6" end="6"/>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10947">
                                            <p:txEl>
                                              <p:pRg st="7" end="7"/>
                                            </p:txEl>
                                          </p:spTgt>
                                        </p:tgtEl>
                                        <p:attrNameLst>
                                          <p:attrName>style.visibility</p:attrName>
                                        </p:attrNameLst>
                                      </p:cBhvr>
                                      <p:to>
                                        <p:strVal val="visible"/>
                                      </p:to>
                                    </p:set>
                                    <p:anim calcmode="lin" valueType="num">
                                      <p:cBhvr additive="base">
                                        <p:cTn id="27" dur="500" fill="hold"/>
                                        <p:tgtEl>
                                          <p:spTgt spid="210947">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10947">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0948" grpId="0" animBg="1"/>
      <p:bldP spid="210949"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2691" name="Rectangle 2"/>
          <p:cNvSpPr>
            <a:spLocks noGrp="1" noChangeArrowheads="1"/>
          </p:cNvSpPr>
          <p:nvPr>
            <p:ph type="title"/>
          </p:nvPr>
        </p:nvSpPr>
        <p:spPr/>
        <p:txBody>
          <a:bodyPr/>
          <a:lstStyle/>
          <a:p>
            <a:endParaRPr lang="ja-JP" altLang="en-US" smtClean="0"/>
          </a:p>
        </p:txBody>
      </p:sp>
      <p:sp>
        <p:nvSpPr>
          <p:cNvPr id="5" name="Rectangle 7"/>
          <p:cNvSpPr>
            <a:spLocks noGrp="1" noChangeArrowheads="1"/>
          </p:cNvSpPr>
          <p:nvPr>
            <p:ph type="sldNum" sz="quarter" idx="12"/>
          </p:nvPr>
        </p:nvSpPr>
        <p:spPr/>
        <p:txBody>
          <a:bodyPr/>
          <a:lstStyle/>
          <a:p>
            <a:pPr>
              <a:defRPr/>
            </a:pPr>
            <a:fld id="{67D92AFC-5440-4637-BFB4-CF777210B919}" type="slidenum">
              <a:rPr lang="ja-JP" altLang="en-US"/>
              <a:pPr>
                <a:defRPr/>
              </a:pPr>
              <a:t>12</a:t>
            </a:fld>
            <a:endParaRPr lang="en-US" altLang="ja-JP"/>
          </a:p>
        </p:txBody>
      </p:sp>
      <p:sp>
        <p:nvSpPr>
          <p:cNvPr id="2162692" name="Rectangle 3"/>
          <p:cNvSpPr>
            <a:spLocks noGrp="1" noChangeArrowheads="1"/>
          </p:cNvSpPr>
          <p:nvPr>
            <p:ph sz="quarter" idx="1"/>
          </p:nvPr>
        </p:nvSpPr>
        <p:spPr>
          <a:xfrm>
            <a:off x="671689" y="1971322"/>
            <a:ext cx="7772400" cy="3390900"/>
          </a:xfrm>
        </p:spPr>
        <p:txBody>
          <a:bodyPr/>
          <a:lstStyle/>
          <a:p>
            <a:pPr algn="ctr">
              <a:buFont typeface="Times New Roman" pitchFamily="18" charset="0"/>
              <a:buNone/>
            </a:pPr>
            <a:r>
              <a:rPr lang="ja-JP" altLang="en-US" sz="4000" dirty="0" smtClean="0"/>
              <a:t>２．</a:t>
            </a:r>
            <a:endParaRPr lang="en-US" altLang="ja-JP" sz="4000" dirty="0" smtClean="0"/>
          </a:p>
          <a:p>
            <a:pPr algn="ctr">
              <a:buFont typeface="Times New Roman" pitchFamily="18" charset="0"/>
              <a:buNone/>
            </a:pPr>
            <a:endParaRPr lang="en-US" altLang="ja-JP" sz="2000" dirty="0" smtClean="0"/>
          </a:p>
          <a:p>
            <a:pPr algn="ctr">
              <a:buFont typeface="Times New Roman" pitchFamily="18" charset="0"/>
              <a:buNone/>
            </a:pPr>
            <a:r>
              <a:rPr lang="ja-JP" altLang="en-US" sz="4000" dirty="0" smtClean="0"/>
              <a:t>日本精神保健福祉士協会における</a:t>
            </a:r>
          </a:p>
          <a:p>
            <a:pPr algn="ctr">
              <a:buFont typeface="Times New Roman" pitchFamily="18" charset="0"/>
              <a:buNone/>
            </a:pPr>
            <a:r>
              <a:rPr lang="ja-JP" altLang="en-US" sz="4400" dirty="0" smtClean="0"/>
              <a:t>業務指針作成・改訂の経緯</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3717" name="Rectangle 2"/>
          <p:cNvSpPr>
            <a:spLocks noGrp="1" noChangeArrowheads="1"/>
          </p:cNvSpPr>
          <p:nvPr>
            <p:ph type="title"/>
          </p:nvPr>
        </p:nvSpPr>
        <p:spPr>
          <a:xfrm>
            <a:off x="508001" y="196321"/>
            <a:ext cx="8057444" cy="879475"/>
          </a:xfrm>
        </p:spPr>
        <p:txBody>
          <a:bodyPr/>
          <a:lstStyle/>
          <a:p>
            <a:pPr algn="ctr" eaLnBrk="1" hangingPunct="1"/>
            <a:r>
              <a:rPr lang="ja-JP" altLang="en-US" sz="4000" dirty="0" smtClean="0"/>
              <a:t>　「業務指針」作成の経緯</a:t>
            </a:r>
          </a:p>
        </p:txBody>
      </p:sp>
      <p:sp>
        <p:nvSpPr>
          <p:cNvPr id="9" name="Rectangle 7"/>
          <p:cNvSpPr>
            <a:spLocks noGrp="1" noChangeArrowheads="1"/>
          </p:cNvSpPr>
          <p:nvPr>
            <p:ph type="sldNum" sz="quarter" idx="12"/>
          </p:nvPr>
        </p:nvSpPr>
        <p:spPr/>
        <p:txBody>
          <a:bodyPr/>
          <a:lstStyle/>
          <a:p>
            <a:pPr>
              <a:defRPr/>
            </a:pPr>
            <a:fld id="{C8B38832-7B07-409D-9982-0E85F71A0D9D}" type="slidenum">
              <a:rPr lang="ja-JP" altLang="en-US"/>
              <a:pPr>
                <a:defRPr/>
              </a:pPr>
              <a:t>13</a:t>
            </a:fld>
            <a:endParaRPr lang="en-US" altLang="ja-JP"/>
          </a:p>
        </p:txBody>
      </p:sp>
      <p:sp>
        <p:nvSpPr>
          <p:cNvPr id="2163718" name="Rectangle 3"/>
          <p:cNvSpPr>
            <a:spLocks noGrp="1" noChangeArrowheads="1"/>
          </p:cNvSpPr>
          <p:nvPr>
            <p:ph sz="quarter" idx="1"/>
          </p:nvPr>
        </p:nvSpPr>
        <p:spPr>
          <a:xfrm>
            <a:off x="533399" y="1236134"/>
            <a:ext cx="8322733" cy="5147732"/>
          </a:xfrm>
        </p:spPr>
        <p:txBody>
          <a:bodyPr>
            <a:noAutofit/>
          </a:bodyPr>
          <a:lstStyle/>
          <a:p>
            <a:pPr eaLnBrk="1" hangingPunct="1">
              <a:lnSpc>
                <a:spcPct val="90000"/>
              </a:lnSpc>
            </a:pPr>
            <a:r>
              <a:rPr lang="en-US" altLang="ja-JP" sz="2400" dirty="0" smtClean="0"/>
              <a:t>1964</a:t>
            </a:r>
            <a:r>
              <a:rPr lang="ja-JP" altLang="en-US" sz="2400" dirty="0" smtClean="0"/>
              <a:t>（</a:t>
            </a:r>
            <a:r>
              <a:rPr lang="en-US" altLang="ja-JP" sz="2400" dirty="0" smtClean="0"/>
              <a:t>S39</a:t>
            </a:r>
            <a:r>
              <a:rPr lang="ja-JP" altLang="en-US" sz="2400" dirty="0" smtClean="0"/>
              <a:t>）年：日本精神医学ソーシャル・ワーカー協会設立</a:t>
            </a:r>
          </a:p>
          <a:p>
            <a:pPr eaLnBrk="1" hangingPunct="1">
              <a:lnSpc>
                <a:spcPct val="90000"/>
              </a:lnSpc>
            </a:pPr>
            <a:r>
              <a:rPr lang="en-US" altLang="ja-JP" sz="2400" dirty="0" smtClean="0"/>
              <a:t>1971</a:t>
            </a:r>
            <a:r>
              <a:rPr lang="ja-JP" altLang="en-US" sz="2400" dirty="0" smtClean="0"/>
              <a:t>（</a:t>
            </a:r>
            <a:r>
              <a:rPr lang="en-US" altLang="ja-JP" sz="2400" dirty="0" smtClean="0"/>
              <a:t>S46</a:t>
            </a:r>
            <a:r>
              <a:rPr lang="ja-JP" altLang="en-US" sz="2400" dirty="0" smtClean="0"/>
              <a:t>）年：業務指針研究委員会設置</a:t>
            </a:r>
          </a:p>
          <a:p>
            <a:pPr eaLnBrk="1" hangingPunct="1">
              <a:lnSpc>
                <a:spcPct val="90000"/>
              </a:lnSpc>
            </a:pPr>
            <a:r>
              <a:rPr lang="en-US" altLang="ja-JP" sz="2400" dirty="0" smtClean="0"/>
              <a:t>1973</a:t>
            </a:r>
            <a:r>
              <a:rPr lang="ja-JP" altLang="en-US" sz="2400" dirty="0" smtClean="0"/>
              <a:t>（</a:t>
            </a:r>
            <a:r>
              <a:rPr lang="en-US" altLang="ja-JP" sz="2400" dirty="0" smtClean="0"/>
              <a:t>S48</a:t>
            </a:r>
            <a:r>
              <a:rPr lang="ja-JP" altLang="en-US" sz="2400" dirty="0" smtClean="0"/>
              <a:t>）年：「</a:t>
            </a:r>
            <a:r>
              <a:rPr lang="en-US" altLang="ja-JP" sz="2400" dirty="0" smtClean="0"/>
              <a:t>Y</a:t>
            </a:r>
            <a:r>
              <a:rPr lang="ja-JP" altLang="en-US" sz="2400" dirty="0" smtClean="0"/>
              <a:t>問題」提起</a:t>
            </a:r>
          </a:p>
          <a:p>
            <a:pPr eaLnBrk="1" hangingPunct="1">
              <a:lnSpc>
                <a:spcPct val="90000"/>
              </a:lnSpc>
            </a:pPr>
            <a:r>
              <a:rPr lang="en-US" altLang="ja-JP" sz="2400" dirty="0" smtClean="0"/>
              <a:t>1982</a:t>
            </a:r>
            <a:r>
              <a:rPr lang="ja-JP" altLang="en-US" sz="2400" dirty="0" smtClean="0"/>
              <a:t>（</a:t>
            </a:r>
            <a:r>
              <a:rPr lang="en-US" altLang="ja-JP" sz="2400" dirty="0" smtClean="0"/>
              <a:t>S57</a:t>
            </a:r>
            <a:r>
              <a:rPr lang="ja-JP" altLang="en-US" sz="2400" dirty="0" smtClean="0"/>
              <a:t>）年：「札幌宣言」</a:t>
            </a:r>
          </a:p>
          <a:p>
            <a:pPr eaLnBrk="1" hangingPunct="1">
              <a:lnSpc>
                <a:spcPct val="90000"/>
              </a:lnSpc>
              <a:buFont typeface="Times New Roman" pitchFamily="18" charset="0"/>
              <a:buNone/>
            </a:pPr>
            <a:endParaRPr lang="ja-JP" altLang="en-US" sz="2400" dirty="0" smtClean="0"/>
          </a:p>
          <a:p>
            <a:pPr eaLnBrk="1" hangingPunct="1">
              <a:lnSpc>
                <a:spcPct val="90000"/>
              </a:lnSpc>
            </a:pPr>
            <a:endParaRPr lang="en-US" altLang="ja-JP" sz="2000" dirty="0" smtClean="0"/>
          </a:p>
          <a:p>
            <a:pPr marL="0" indent="0" eaLnBrk="1" hangingPunct="1">
              <a:lnSpc>
                <a:spcPct val="90000"/>
              </a:lnSpc>
              <a:buNone/>
            </a:pPr>
            <a:endParaRPr lang="en-US" altLang="ja-JP" sz="1000" dirty="0" smtClean="0"/>
          </a:p>
          <a:p>
            <a:pPr eaLnBrk="1" hangingPunct="1">
              <a:lnSpc>
                <a:spcPct val="90000"/>
              </a:lnSpc>
            </a:pPr>
            <a:r>
              <a:rPr lang="en-US" altLang="ja-JP" sz="2400" dirty="0" smtClean="0"/>
              <a:t>1987</a:t>
            </a:r>
            <a:r>
              <a:rPr lang="ja-JP" altLang="en-US" sz="2400" dirty="0" smtClean="0"/>
              <a:t>（</a:t>
            </a:r>
            <a:r>
              <a:rPr lang="en-US" altLang="ja-JP" sz="2400" dirty="0" smtClean="0"/>
              <a:t>S62</a:t>
            </a:r>
            <a:r>
              <a:rPr lang="ja-JP" altLang="en-US" sz="2400" dirty="0" smtClean="0"/>
              <a:t>）年：業務検討委員会設置</a:t>
            </a:r>
          </a:p>
          <a:p>
            <a:pPr eaLnBrk="1" hangingPunct="1">
              <a:lnSpc>
                <a:spcPct val="90000"/>
              </a:lnSpc>
              <a:buFont typeface="Times New Roman" pitchFamily="18" charset="0"/>
              <a:buNone/>
            </a:pPr>
            <a:r>
              <a:rPr lang="ja-JP" altLang="en-US" sz="2000" dirty="0" smtClean="0"/>
              <a:t>　　　業務指針と業務内容の標準化の構築へ，実態調査の実施</a:t>
            </a:r>
          </a:p>
          <a:p>
            <a:pPr>
              <a:lnSpc>
                <a:spcPct val="90000"/>
              </a:lnSpc>
            </a:pPr>
            <a:r>
              <a:rPr lang="en-US" altLang="ja-JP" sz="2400" dirty="0" smtClean="0"/>
              <a:t>1988</a:t>
            </a:r>
            <a:r>
              <a:rPr lang="ja-JP" altLang="en-US" sz="2400" dirty="0" smtClean="0"/>
              <a:t>（</a:t>
            </a:r>
            <a:r>
              <a:rPr lang="en-US" altLang="ja-JP" sz="2400" dirty="0" smtClean="0"/>
              <a:t>S63</a:t>
            </a:r>
            <a:r>
              <a:rPr lang="ja-JP" altLang="en-US" sz="2400" dirty="0" smtClean="0"/>
              <a:t>）年：</a:t>
            </a:r>
            <a:endParaRPr lang="en-US" altLang="ja-JP" sz="2400" dirty="0" smtClean="0"/>
          </a:p>
          <a:p>
            <a:pPr marL="0" indent="0">
              <a:lnSpc>
                <a:spcPct val="90000"/>
              </a:lnSpc>
              <a:buNone/>
            </a:pPr>
            <a:r>
              <a:rPr lang="ja-JP" altLang="ja-JP" sz="2400" dirty="0"/>
              <a:t>　</a:t>
            </a:r>
            <a:r>
              <a:rPr lang="ja-JP" altLang="en-US" sz="2400" dirty="0" smtClean="0"/>
              <a:t>　　「</a:t>
            </a:r>
            <a:r>
              <a:rPr lang="ja-JP" altLang="en-US" sz="2400" dirty="0"/>
              <a:t>日本精神医学ソーシャル・ワーカー協会倫理</a:t>
            </a:r>
            <a:r>
              <a:rPr lang="ja-JP" altLang="en-US" sz="2400" dirty="0" smtClean="0"/>
              <a:t>綱領」採択</a:t>
            </a:r>
          </a:p>
          <a:p>
            <a:pPr>
              <a:lnSpc>
                <a:spcPct val="90000"/>
              </a:lnSpc>
            </a:pPr>
            <a:r>
              <a:rPr lang="en-US" altLang="ja-JP" sz="2400" dirty="0" smtClean="0"/>
              <a:t>1989</a:t>
            </a:r>
            <a:r>
              <a:rPr lang="ja-JP" altLang="en-US" sz="2400" dirty="0" smtClean="0"/>
              <a:t>（</a:t>
            </a:r>
            <a:r>
              <a:rPr lang="en-US" altLang="ja-JP" sz="2400" dirty="0" smtClean="0"/>
              <a:t>H 1</a:t>
            </a:r>
            <a:r>
              <a:rPr lang="ja-JP" altLang="en-US" sz="2400" dirty="0" smtClean="0"/>
              <a:t>）年：</a:t>
            </a:r>
            <a:endParaRPr lang="en-US" altLang="ja-JP" sz="2400" dirty="0" smtClean="0"/>
          </a:p>
          <a:p>
            <a:pPr marL="0" indent="0">
              <a:lnSpc>
                <a:spcPct val="90000"/>
              </a:lnSpc>
              <a:buNone/>
            </a:pPr>
            <a:r>
              <a:rPr lang="ja-JP" altLang="ja-JP" sz="2400" dirty="0"/>
              <a:t>　</a:t>
            </a:r>
            <a:r>
              <a:rPr lang="ja-JP" altLang="en-US" sz="2400" dirty="0" smtClean="0"/>
              <a:t>　　「</a:t>
            </a:r>
            <a:r>
              <a:rPr lang="ja-JP" altLang="en-US" sz="2400" dirty="0"/>
              <a:t>日本精神医学ソーシャル・ワーカー協会業務</a:t>
            </a:r>
            <a:r>
              <a:rPr lang="ja-JP" altLang="en-US" sz="2400" dirty="0" smtClean="0"/>
              <a:t>指針」採択</a:t>
            </a:r>
            <a:endParaRPr lang="en-US" altLang="ja-JP" sz="2400" dirty="0" smtClean="0"/>
          </a:p>
          <a:p>
            <a:pPr eaLnBrk="1" hangingPunct="1">
              <a:lnSpc>
                <a:spcPct val="90000"/>
              </a:lnSpc>
            </a:pPr>
            <a:endParaRPr lang="ja-JP" altLang="en-US" sz="2400" dirty="0" smtClean="0"/>
          </a:p>
        </p:txBody>
      </p:sp>
      <p:sp>
        <p:nvSpPr>
          <p:cNvPr id="2163719" name="AutoShape 4"/>
          <p:cNvSpPr>
            <a:spLocks noChangeArrowheads="1"/>
          </p:cNvSpPr>
          <p:nvPr/>
        </p:nvSpPr>
        <p:spPr bwMode="auto">
          <a:xfrm>
            <a:off x="763586" y="2871434"/>
            <a:ext cx="7769225" cy="901700"/>
          </a:xfrm>
          <a:prstGeom prst="roundRect">
            <a:avLst>
              <a:gd name="adj" fmla="val 16667"/>
            </a:avLst>
          </a:prstGeom>
          <a:solidFill>
            <a:srgbClr val="9BB2ED"/>
          </a:solidFill>
          <a:ln w="9525" algn="ctr">
            <a:solidFill>
              <a:schemeClr val="tx1"/>
            </a:solidFill>
            <a:round/>
            <a:headEnd/>
            <a:tailEnd/>
          </a:ln>
        </p:spPr>
        <p:txBody>
          <a:bodyPr wrap="none" anchor="ctr"/>
          <a:lstStyle/>
          <a:p>
            <a:r>
              <a:rPr lang="ja-JP" altLang="en-US" sz="2400" dirty="0">
                <a:latin typeface="Times New Roman" pitchFamily="18" charset="0"/>
              </a:rPr>
              <a:t>「精神障害者の社会的復権と福祉のための専門的・社会的</a:t>
            </a:r>
          </a:p>
          <a:p>
            <a:r>
              <a:rPr lang="ja-JP" altLang="en-US" sz="2400" dirty="0">
                <a:latin typeface="Times New Roman" pitchFamily="18" charset="0"/>
              </a:rPr>
              <a:t>活動を進める」　⇒</a:t>
            </a:r>
            <a:r>
              <a:rPr lang="en-US" altLang="ja-JP" sz="2400" dirty="0">
                <a:latin typeface="Times New Roman" pitchFamily="18" charset="0"/>
              </a:rPr>
              <a:t>PSW</a:t>
            </a:r>
            <a:r>
              <a:rPr lang="ja-JP" altLang="en-US" sz="2400" dirty="0">
                <a:latin typeface="Times New Roman" pitchFamily="18" charset="0"/>
              </a:rPr>
              <a:t>業務の基本方針</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4737" name="Rectangle 6"/>
          <p:cNvSpPr>
            <a:spLocks noGrp="1" noChangeArrowheads="1"/>
          </p:cNvSpPr>
          <p:nvPr>
            <p:ph type="sldNum" sz="quarter" idx="4294967295"/>
          </p:nvPr>
        </p:nvSpPr>
        <p:spPr>
          <a:xfrm>
            <a:off x="6553200" y="6245225"/>
            <a:ext cx="2133600" cy="476250"/>
          </a:xfrm>
          <a:noFill/>
        </p:spPr>
        <p:txBody>
          <a:bodyPr/>
          <a:lstStyle/>
          <a:p>
            <a:fld id="{AFEE2FB9-E4E9-42DB-97D0-34B0A7E99BE4}" type="slidenum">
              <a:rPr lang="ja-JP" altLang="en-US" smtClean="0"/>
              <a:pPr/>
              <a:t>14</a:t>
            </a:fld>
            <a:endParaRPr lang="en-US" altLang="ja-JP" smtClean="0"/>
          </a:p>
        </p:txBody>
      </p:sp>
      <p:sp>
        <p:nvSpPr>
          <p:cNvPr id="2164738" name="Rectangle 6"/>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44412529-BE18-42D1-9041-57F3E5F3D22C}" type="slidenum">
              <a:rPr lang="ja-JP" altLang="en-US" sz="1400"/>
              <a:pPr algn="r"/>
              <a:t>14</a:t>
            </a:fld>
            <a:endParaRPr lang="en-US" altLang="ja-JP" sz="1400"/>
          </a:p>
        </p:txBody>
      </p:sp>
      <p:sp>
        <p:nvSpPr>
          <p:cNvPr id="2164739" name="Rectangle 6"/>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1559C717-D772-446F-92A7-D16F3E69FBC6}" type="slidenum">
              <a:rPr lang="ja-JP" altLang="en-US" sz="1400"/>
              <a:pPr algn="r"/>
              <a:t>14</a:t>
            </a:fld>
            <a:endParaRPr lang="en-US" altLang="ja-JP" sz="1400"/>
          </a:p>
        </p:txBody>
      </p:sp>
      <p:sp>
        <p:nvSpPr>
          <p:cNvPr id="2164740" name="スライド番号プレースホルダ 3"/>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28996E43-D2E4-499B-A293-664B3315EF1E}" type="slidenum">
              <a:rPr lang="ja-JP" altLang="en-US" sz="1400"/>
              <a:pPr algn="r"/>
              <a:t>14</a:t>
            </a:fld>
            <a:endParaRPr lang="en-US" altLang="ja-JP" sz="1400" dirty="0"/>
          </a:p>
        </p:txBody>
      </p:sp>
      <p:sp>
        <p:nvSpPr>
          <p:cNvPr id="2164741" name="AutoShape 8"/>
          <p:cNvSpPr>
            <a:spLocks noChangeArrowheads="1"/>
          </p:cNvSpPr>
          <p:nvPr/>
        </p:nvSpPr>
        <p:spPr bwMode="auto">
          <a:xfrm>
            <a:off x="968375" y="395288"/>
            <a:ext cx="7356475" cy="492125"/>
          </a:xfrm>
          <a:prstGeom prst="roundRect">
            <a:avLst>
              <a:gd name="adj" fmla="val 16667"/>
            </a:avLst>
          </a:prstGeom>
          <a:solidFill>
            <a:srgbClr val="DDDDDD"/>
          </a:solidFill>
          <a:ln w="9525" algn="ctr">
            <a:solidFill>
              <a:schemeClr val="tx1"/>
            </a:solidFill>
            <a:round/>
            <a:headEnd/>
            <a:tailEnd/>
          </a:ln>
        </p:spPr>
        <p:txBody>
          <a:bodyPr wrap="none" anchor="ctr"/>
          <a:lstStyle/>
          <a:p>
            <a:pPr algn="ctr"/>
            <a:r>
              <a:rPr lang="en-US" altLang="ja-JP" sz="2400">
                <a:latin typeface="Times New Roman" pitchFamily="18" charset="0"/>
              </a:rPr>
              <a:t>1997</a:t>
            </a:r>
            <a:r>
              <a:rPr lang="ja-JP" altLang="en-US" sz="2400">
                <a:latin typeface="Times New Roman" pitchFamily="18" charset="0"/>
              </a:rPr>
              <a:t>（</a:t>
            </a:r>
            <a:r>
              <a:rPr lang="en-US" altLang="ja-JP" sz="2400">
                <a:latin typeface="Times New Roman" pitchFamily="18" charset="0"/>
              </a:rPr>
              <a:t>H 9</a:t>
            </a:r>
            <a:r>
              <a:rPr lang="ja-JP" altLang="en-US" sz="2400">
                <a:latin typeface="Times New Roman" pitchFamily="18" charset="0"/>
              </a:rPr>
              <a:t>）年：精神保健福祉士法制定</a:t>
            </a:r>
          </a:p>
        </p:txBody>
      </p:sp>
      <p:sp>
        <p:nvSpPr>
          <p:cNvPr id="2164742" name="AutoShape 9"/>
          <p:cNvSpPr>
            <a:spLocks noChangeArrowheads="1"/>
          </p:cNvSpPr>
          <p:nvPr/>
        </p:nvSpPr>
        <p:spPr bwMode="auto">
          <a:xfrm>
            <a:off x="764999" y="977195"/>
            <a:ext cx="3330575" cy="5529263"/>
          </a:xfrm>
          <a:prstGeom prst="roundRect">
            <a:avLst>
              <a:gd name="adj" fmla="val 16667"/>
            </a:avLst>
          </a:prstGeom>
          <a:solidFill>
            <a:srgbClr val="DDDDDD"/>
          </a:solidFill>
          <a:ln w="9525" algn="ctr">
            <a:solidFill>
              <a:schemeClr val="tx1"/>
            </a:solidFill>
            <a:round/>
            <a:headEnd/>
            <a:tailEnd/>
          </a:ln>
        </p:spPr>
        <p:txBody>
          <a:bodyPr wrap="none" anchor="t"/>
          <a:lstStyle/>
          <a:p>
            <a:r>
              <a:rPr lang="ja-JP" altLang="en-US" sz="2000" dirty="0" smtClean="0"/>
              <a:t>　　　＜実態調査＞</a:t>
            </a:r>
            <a:endParaRPr lang="en-US" altLang="ja-JP" sz="2000" dirty="0" smtClean="0"/>
          </a:p>
          <a:p>
            <a:r>
              <a:rPr lang="en-US" altLang="ja-JP" sz="2000" dirty="0" smtClean="0"/>
              <a:t>2001</a:t>
            </a:r>
            <a:r>
              <a:rPr lang="ja-JP" altLang="en-US" sz="2000" dirty="0"/>
              <a:t>（</a:t>
            </a:r>
            <a:r>
              <a:rPr lang="en-US" altLang="ja-JP" sz="2000" dirty="0"/>
              <a:t>H13</a:t>
            </a:r>
            <a:r>
              <a:rPr lang="ja-JP" altLang="en-US" sz="2000" dirty="0"/>
              <a:t>）</a:t>
            </a:r>
          </a:p>
          <a:p>
            <a:r>
              <a:rPr lang="ja-JP" altLang="en-US" sz="2000" dirty="0"/>
              <a:t>　　業務統計調査実施</a:t>
            </a:r>
          </a:p>
          <a:p>
            <a:r>
              <a:rPr lang="ja-JP" altLang="en-US" sz="2000" dirty="0"/>
              <a:t>　　　⇒</a:t>
            </a:r>
            <a:r>
              <a:rPr lang="en-US" altLang="ja-JP" sz="2000" dirty="0"/>
              <a:t>2003</a:t>
            </a:r>
            <a:r>
              <a:rPr lang="ja-JP" altLang="en-US" sz="2000" dirty="0"/>
              <a:t>報告書</a:t>
            </a:r>
          </a:p>
          <a:p>
            <a:endParaRPr lang="ja-JP" altLang="en-US" sz="2000" dirty="0"/>
          </a:p>
          <a:p>
            <a:endParaRPr lang="en-US" altLang="ja-JP" sz="2000" dirty="0"/>
          </a:p>
          <a:p>
            <a:r>
              <a:rPr lang="en-US" altLang="ja-JP" sz="2000" dirty="0"/>
              <a:t>2007</a:t>
            </a:r>
            <a:r>
              <a:rPr lang="ja-JP" altLang="en-US" sz="2000" dirty="0"/>
              <a:t>（</a:t>
            </a:r>
            <a:r>
              <a:rPr lang="en-US" altLang="ja-JP" sz="2000" dirty="0"/>
              <a:t>H19</a:t>
            </a:r>
            <a:r>
              <a:rPr lang="ja-JP" altLang="en-US" sz="2000" dirty="0"/>
              <a:t>）</a:t>
            </a:r>
          </a:p>
          <a:p>
            <a:r>
              <a:rPr lang="ja-JP" altLang="en-US" sz="2000" dirty="0"/>
              <a:t>　　業務実態調査実施</a:t>
            </a:r>
          </a:p>
          <a:p>
            <a:r>
              <a:rPr lang="ja-JP" altLang="en-US" sz="2000" dirty="0"/>
              <a:t>　　　⇒</a:t>
            </a:r>
            <a:r>
              <a:rPr lang="en-US" altLang="ja-JP" sz="2000" dirty="0"/>
              <a:t>2009</a:t>
            </a:r>
            <a:r>
              <a:rPr lang="ja-JP" altLang="en-US" sz="2000" dirty="0"/>
              <a:t>報告書</a:t>
            </a:r>
          </a:p>
          <a:p>
            <a:endParaRPr lang="ja-JP" altLang="en-US" sz="2000" dirty="0"/>
          </a:p>
          <a:p>
            <a:endParaRPr lang="en-US" altLang="ja-JP" sz="2000" dirty="0"/>
          </a:p>
          <a:p>
            <a:endParaRPr lang="en-US" altLang="ja-JP" sz="2000" dirty="0"/>
          </a:p>
          <a:p>
            <a:r>
              <a:rPr lang="en-US" altLang="ja-JP" sz="2000" dirty="0"/>
              <a:t>2012</a:t>
            </a:r>
            <a:r>
              <a:rPr lang="ja-JP" altLang="en-US" sz="2000" dirty="0"/>
              <a:t>（</a:t>
            </a:r>
            <a:r>
              <a:rPr lang="en-US" altLang="ja-JP" sz="2000" dirty="0"/>
              <a:t>H24</a:t>
            </a:r>
            <a:r>
              <a:rPr lang="ja-JP" altLang="en-US" sz="2000" dirty="0"/>
              <a:t>）</a:t>
            </a:r>
          </a:p>
          <a:p>
            <a:r>
              <a:rPr lang="ja-JP" altLang="en-US" sz="2000" dirty="0"/>
              <a:t>　　業務実態調査実施</a:t>
            </a:r>
          </a:p>
          <a:p>
            <a:r>
              <a:rPr lang="ja-JP" altLang="en-US" sz="2000" dirty="0"/>
              <a:t>　　　⇒</a:t>
            </a:r>
            <a:r>
              <a:rPr lang="en-US" altLang="ja-JP" sz="2000" dirty="0"/>
              <a:t>2014</a:t>
            </a:r>
            <a:r>
              <a:rPr lang="ja-JP" altLang="en-US" sz="2000" dirty="0"/>
              <a:t>報告書</a:t>
            </a:r>
          </a:p>
          <a:p>
            <a:endParaRPr lang="ja-JP" altLang="en-US" sz="2000" dirty="0"/>
          </a:p>
          <a:p>
            <a:endParaRPr lang="ja-JP" altLang="en-US" sz="2000" dirty="0"/>
          </a:p>
        </p:txBody>
      </p:sp>
      <p:sp>
        <p:nvSpPr>
          <p:cNvPr id="2164743" name="AutoShape 10"/>
          <p:cNvSpPr>
            <a:spLocks noChangeArrowheads="1"/>
          </p:cNvSpPr>
          <p:nvPr/>
        </p:nvSpPr>
        <p:spPr bwMode="auto">
          <a:xfrm>
            <a:off x="4367213" y="995892"/>
            <a:ext cx="4097337" cy="5600700"/>
          </a:xfrm>
          <a:prstGeom prst="roundRect">
            <a:avLst>
              <a:gd name="adj" fmla="val 16667"/>
            </a:avLst>
          </a:prstGeom>
          <a:solidFill>
            <a:srgbClr val="DDDDDD"/>
          </a:solidFill>
          <a:ln w="9525" algn="ctr">
            <a:solidFill>
              <a:schemeClr val="tx1"/>
            </a:solidFill>
            <a:round/>
            <a:headEnd/>
            <a:tailEnd/>
          </a:ln>
        </p:spPr>
        <p:txBody>
          <a:bodyPr wrap="none" anchor="t"/>
          <a:lstStyle/>
          <a:p>
            <a:r>
              <a:rPr lang="ja-JP" altLang="en-US" sz="2000" dirty="0" smtClean="0"/>
              <a:t>　　　　＜業務指針＞</a:t>
            </a:r>
            <a:endParaRPr lang="en-US" altLang="ja-JP" sz="2000" dirty="0" smtClean="0"/>
          </a:p>
          <a:p>
            <a:endParaRPr lang="en-US" altLang="ja-JP" sz="2000" dirty="0" smtClean="0"/>
          </a:p>
          <a:p>
            <a:endParaRPr lang="en-US" altLang="ja-JP" sz="2000" dirty="0" smtClean="0"/>
          </a:p>
          <a:p>
            <a:r>
              <a:rPr lang="en-US" altLang="ja-JP" sz="2000" dirty="0" smtClean="0"/>
              <a:t>2006</a:t>
            </a:r>
            <a:r>
              <a:rPr lang="ja-JP" altLang="en-US" sz="2000" dirty="0"/>
              <a:t>（</a:t>
            </a:r>
            <a:r>
              <a:rPr lang="en-US" altLang="ja-JP" sz="2000" dirty="0"/>
              <a:t>H18</a:t>
            </a:r>
            <a:r>
              <a:rPr lang="ja-JP" altLang="en-US" sz="2000" dirty="0"/>
              <a:t>）</a:t>
            </a:r>
          </a:p>
          <a:p>
            <a:r>
              <a:rPr lang="ja-JP" altLang="en-US" sz="2000" dirty="0"/>
              <a:t>　業務指針提案委員会設置</a:t>
            </a:r>
          </a:p>
          <a:p>
            <a:r>
              <a:rPr lang="ja-JP" altLang="en-US" sz="2000" dirty="0"/>
              <a:t>　　⇒</a:t>
            </a:r>
            <a:r>
              <a:rPr lang="en-US" altLang="ja-JP" sz="2000" dirty="0"/>
              <a:t>2008</a:t>
            </a:r>
            <a:r>
              <a:rPr lang="ja-JP" altLang="en-US" sz="2000" dirty="0"/>
              <a:t>報告書発表</a:t>
            </a:r>
          </a:p>
          <a:p>
            <a:endParaRPr lang="ja-JP" altLang="en-US" sz="2000" dirty="0"/>
          </a:p>
          <a:p>
            <a:r>
              <a:rPr lang="en-US" altLang="ja-JP" sz="2000" dirty="0"/>
              <a:t>2009</a:t>
            </a:r>
            <a:r>
              <a:rPr lang="ja-JP" altLang="en-US" sz="2000" dirty="0"/>
              <a:t>（</a:t>
            </a:r>
            <a:r>
              <a:rPr lang="en-US" altLang="ja-JP" sz="2000" dirty="0"/>
              <a:t>H21</a:t>
            </a:r>
            <a:r>
              <a:rPr lang="ja-JP" altLang="en-US" sz="2000" dirty="0"/>
              <a:t>）</a:t>
            </a:r>
          </a:p>
          <a:p>
            <a:r>
              <a:rPr lang="ja-JP" altLang="en-US" sz="2000" dirty="0"/>
              <a:t>　業務指針作成委員会設置</a:t>
            </a:r>
          </a:p>
          <a:p>
            <a:endParaRPr lang="ja-JP" altLang="en-US" sz="2000" dirty="0"/>
          </a:p>
          <a:p>
            <a:pPr eaLnBrk="0" hangingPunct="0"/>
            <a:r>
              <a:rPr lang="en-US" altLang="ja-JP" sz="2000" dirty="0"/>
              <a:t>2010</a:t>
            </a:r>
            <a:r>
              <a:rPr lang="ja-JP" altLang="en-US" sz="2000" dirty="0"/>
              <a:t>（</a:t>
            </a:r>
            <a:r>
              <a:rPr lang="en-US" altLang="ja-JP" sz="2000" dirty="0"/>
              <a:t>H22</a:t>
            </a:r>
            <a:r>
              <a:rPr lang="ja-JP" altLang="en-US" sz="2000" dirty="0"/>
              <a:t>）</a:t>
            </a:r>
          </a:p>
          <a:p>
            <a:pPr eaLnBrk="0" hangingPunct="0"/>
            <a:r>
              <a:rPr lang="ja-JP" altLang="en-US" sz="2000" u="sng" dirty="0"/>
              <a:t>「精神保健福祉士業務指針</a:t>
            </a:r>
          </a:p>
          <a:p>
            <a:pPr eaLnBrk="0" hangingPunct="0"/>
            <a:r>
              <a:rPr lang="ja-JP" altLang="en-US" sz="2000" u="sng" dirty="0"/>
              <a:t>　　　及び業務分類 第</a:t>
            </a:r>
            <a:r>
              <a:rPr lang="en-US" altLang="ja-JP" sz="2000" u="sng" dirty="0"/>
              <a:t>1</a:t>
            </a:r>
            <a:r>
              <a:rPr lang="ja-JP" altLang="en-US" sz="2000" u="sng" dirty="0"/>
              <a:t>版」採択</a:t>
            </a:r>
          </a:p>
          <a:p>
            <a:pPr eaLnBrk="0" hangingPunct="0"/>
            <a:endParaRPr lang="ja-JP" altLang="en-US" sz="2000" dirty="0"/>
          </a:p>
          <a:p>
            <a:pPr eaLnBrk="0" hangingPunct="0"/>
            <a:r>
              <a:rPr lang="en-US" altLang="ja-JP" sz="2000" dirty="0"/>
              <a:t>2014</a:t>
            </a:r>
            <a:r>
              <a:rPr lang="ja-JP" altLang="en-US" sz="2000" dirty="0"/>
              <a:t>（</a:t>
            </a:r>
            <a:r>
              <a:rPr lang="en-US" altLang="ja-JP" sz="2000" dirty="0"/>
              <a:t>H26</a:t>
            </a:r>
            <a:r>
              <a:rPr lang="ja-JP" altLang="en-US" sz="2000" dirty="0"/>
              <a:t>）</a:t>
            </a:r>
          </a:p>
          <a:p>
            <a:pPr eaLnBrk="0" hangingPunct="0"/>
            <a:r>
              <a:rPr lang="ja-JP" altLang="en-US" sz="2000" u="sng" dirty="0"/>
              <a:t>「精神保健福祉士業務指針</a:t>
            </a:r>
          </a:p>
          <a:p>
            <a:pPr eaLnBrk="0" hangingPunct="0"/>
            <a:r>
              <a:rPr lang="ja-JP" altLang="en-US" sz="2000" u="sng" dirty="0"/>
              <a:t>　　　及び業務分類 第</a:t>
            </a:r>
            <a:r>
              <a:rPr lang="en-US" altLang="ja-JP" sz="2000" u="sng" dirty="0"/>
              <a:t>2</a:t>
            </a:r>
            <a:r>
              <a:rPr lang="ja-JP" altLang="en-US" sz="2000" u="sng" dirty="0"/>
              <a:t>版」公表</a:t>
            </a:r>
          </a:p>
        </p:txBody>
      </p:sp>
      <p:sp>
        <p:nvSpPr>
          <p:cNvPr id="36875" name="AutoShape 11"/>
          <p:cNvSpPr>
            <a:spLocks noChangeArrowheads="1"/>
          </p:cNvSpPr>
          <p:nvPr/>
        </p:nvSpPr>
        <p:spPr bwMode="auto">
          <a:xfrm>
            <a:off x="3581400" y="1631950"/>
            <a:ext cx="4271963" cy="534988"/>
          </a:xfrm>
          <a:prstGeom prst="homePlate">
            <a:avLst>
              <a:gd name="adj" fmla="val 199629"/>
            </a:avLst>
          </a:prstGeom>
          <a:solidFill>
            <a:srgbClr val="00CC66"/>
          </a:solidFill>
          <a:ln w="9525" algn="ctr">
            <a:solidFill>
              <a:schemeClr val="tx1"/>
            </a:solidFill>
            <a:miter lim="800000"/>
            <a:headEnd/>
            <a:tailEnd/>
          </a:ln>
        </p:spPr>
        <p:txBody>
          <a:bodyPr wrap="none" anchor="ctr"/>
          <a:lstStyle/>
          <a:p>
            <a:pPr algn="ctr" eaLnBrk="0" hangingPunct="0"/>
            <a:r>
              <a:rPr kumimoji="0" lang="ja-JP" altLang="en-US" sz="2000" b="1"/>
              <a:t>実態に則した指針の見直しが必要</a:t>
            </a:r>
          </a:p>
        </p:txBody>
      </p:sp>
      <p:sp>
        <p:nvSpPr>
          <p:cNvPr id="2" name="フッター プレースホルダー 1"/>
          <p:cNvSpPr>
            <a:spLocks noGrp="1"/>
          </p:cNvSpPr>
          <p:nvPr>
            <p:ph type="ftr" sz="quarter" idx="11"/>
          </p:nvPr>
        </p:nvSpPr>
        <p:spPr>
          <a:xfrm>
            <a:off x="519598" y="6490800"/>
            <a:ext cx="4086000" cy="367200"/>
          </a:xfrm>
        </p:spPr>
        <p:txBody>
          <a:bodyPr/>
          <a:lstStyle/>
          <a:p>
            <a:pPr>
              <a:defRPr/>
            </a:pPr>
            <a:r>
              <a:rPr lang="en-US" altLang="ja-JP" sz="1200" dirty="0" smtClean="0"/>
              <a:t>©</a:t>
            </a:r>
            <a:r>
              <a:rPr lang="ja-JP" altLang="en-US" sz="1200" dirty="0" smtClean="0"/>
              <a:t>公益社団法人日本精神保健福祉士協会（</a:t>
            </a:r>
            <a:r>
              <a:rPr lang="en-US" altLang="ja-JP" sz="1200" dirty="0" smtClean="0"/>
              <a:t>2016</a:t>
            </a:r>
            <a:r>
              <a:rPr lang="ja-JP" altLang="en-US" sz="1200" dirty="0" smtClean="0"/>
              <a:t>）</a:t>
            </a:r>
            <a:endParaRPr lang="en-US" altLang="ja-JP" sz="12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36875"/>
                                        </p:tgtEl>
                                        <p:attrNameLst>
                                          <p:attrName>style.visibility</p:attrName>
                                        </p:attrNameLst>
                                      </p:cBhvr>
                                      <p:to>
                                        <p:strVal val="visible"/>
                                      </p:to>
                                    </p:set>
                                    <p:animEffect transition="in" filter="checkerboard(across)">
                                      <p:cBhvr>
                                        <p:cTn id="7" dur="500"/>
                                        <p:tgtEl>
                                          <p:spTgt spid="36875"/>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2164743">
                                            <p:txEl>
                                              <p:pRg st="3" end="3"/>
                                            </p:txEl>
                                          </p:spTgt>
                                        </p:tgtEl>
                                        <p:attrNameLst>
                                          <p:attrName>style.visibility</p:attrName>
                                        </p:attrNameLst>
                                      </p:cBhvr>
                                      <p:to>
                                        <p:strVal val="visible"/>
                                      </p:to>
                                    </p:set>
                                    <p:animEffect transition="in" filter="blinds(horizontal)">
                                      <p:cBhvr>
                                        <p:cTn id="12" dur="500"/>
                                        <p:tgtEl>
                                          <p:spTgt spid="2164743">
                                            <p:txEl>
                                              <p:pRg st="3" end="3"/>
                                            </p:txEl>
                                          </p:spTgt>
                                        </p:tgtEl>
                                      </p:cBhvr>
                                    </p:animEffect>
                                  </p:childTnLst>
                                </p:cTn>
                              </p:par>
                              <p:par>
                                <p:cTn id="13" presetID="3" presetClass="entr" presetSubtype="10" fill="hold" nodeType="withEffect">
                                  <p:stCondLst>
                                    <p:cond delay="0"/>
                                  </p:stCondLst>
                                  <p:childTnLst>
                                    <p:set>
                                      <p:cBhvr>
                                        <p:cTn id="14" dur="1" fill="hold">
                                          <p:stCondLst>
                                            <p:cond delay="0"/>
                                          </p:stCondLst>
                                        </p:cTn>
                                        <p:tgtEl>
                                          <p:spTgt spid="2164743">
                                            <p:txEl>
                                              <p:pRg st="4" end="4"/>
                                            </p:txEl>
                                          </p:spTgt>
                                        </p:tgtEl>
                                        <p:attrNameLst>
                                          <p:attrName>style.visibility</p:attrName>
                                        </p:attrNameLst>
                                      </p:cBhvr>
                                      <p:to>
                                        <p:strVal val="visible"/>
                                      </p:to>
                                    </p:set>
                                    <p:animEffect transition="in" filter="blinds(horizontal)">
                                      <p:cBhvr>
                                        <p:cTn id="15" dur="500"/>
                                        <p:tgtEl>
                                          <p:spTgt spid="2164743">
                                            <p:txEl>
                                              <p:pRg st="4" end="4"/>
                                            </p:txEl>
                                          </p:spTgt>
                                        </p:tgtEl>
                                      </p:cBhvr>
                                    </p:animEffect>
                                  </p:childTnLst>
                                </p:cTn>
                              </p:par>
                              <p:par>
                                <p:cTn id="16" presetID="3" presetClass="entr" presetSubtype="10" fill="hold" nodeType="withEffect">
                                  <p:stCondLst>
                                    <p:cond delay="0"/>
                                  </p:stCondLst>
                                  <p:childTnLst>
                                    <p:set>
                                      <p:cBhvr>
                                        <p:cTn id="17" dur="1" fill="hold">
                                          <p:stCondLst>
                                            <p:cond delay="0"/>
                                          </p:stCondLst>
                                        </p:cTn>
                                        <p:tgtEl>
                                          <p:spTgt spid="2164743">
                                            <p:txEl>
                                              <p:pRg st="5" end="5"/>
                                            </p:txEl>
                                          </p:spTgt>
                                        </p:tgtEl>
                                        <p:attrNameLst>
                                          <p:attrName>style.visibility</p:attrName>
                                        </p:attrNameLst>
                                      </p:cBhvr>
                                      <p:to>
                                        <p:strVal val="visible"/>
                                      </p:to>
                                    </p:set>
                                    <p:animEffect transition="in" filter="blinds(horizontal)">
                                      <p:cBhvr>
                                        <p:cTn id="18" dur="500"/>
                                        <p:tgtEl>
                                          <p:spTgt spid="2164743">
                                            <p:txEl>
                                              <p:pRg st="5" end="5"/>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2164743">
                                            <p:txEl>
                                              <p:pRg st="7" end="7"/>
                                            </p:txEl>
                                          </p:spTgt>
                                        </p:tgtEl>
                                        <p:attrNameLst>
                                          <p:attrName>style.visibility</p:attrName>
                                        </p:attrNameLst>
                                      </p:cBhvr>
                                      <p:to>
                                        <p:strVal val="visible"/>
                                      </p:to>
                                    </p:set>
                                    <p:animEffect transition="in" filter="blinds(horizontal)">
                                      <p:cBhvr>
                                        <p:cTn id="21" dur="500"/>
                                        <p:tgtEl>
                                          <p:spTgt spid="2164743">
                                            <p:txEl>
                                              <p:pRg st="7" end="7"/>
                                            </p:txEl>
                                          </p:spTgt>
                                        </p:tgtEl>
                                      </p:cBhvr>
                                    </p:animEffect>
                                  </p:childTnLst>
                                </p:cTn>
                              </p:par>
                              <p:par>
                                <p:cTn id="22" presetID="3" presetClass="entr" presetSubtype="10" fill="hold" nodeType="withEffect">
                                  <p:stCondLst>
                                    <p:cond delay="0"/>
                                  </p:stCondLst>
                                  <p:childTnLst>
                                    <p:set>
                                      <p:cBhvr>
                                        <p:cTn id="23" dur="1" fill="hold">
                                          <p:stCondLst>
                                            <p:cond delay="0"/>
                                          </p:stCondLst>
                                        </p:cTn>
                                        <p:tgtEl>
                                          <p:spTgt spid="2164743">
                                            <p:txEl>
                                              <p:pRg st="8" end="8"/>
                                            </p:txEl>
                                          </p:spTgt>
                                        </p:tgtEl>
                                        <p:attrNameLst>
                                          <p:attrName>style.visibility</p:attrName>
                                        </p:attrNameLst>
                                      </p:cBhvr>
                                      <p:to>
                                        <p:strVal val="visible"/>
                                      </p:to>
                                    </p:set>
                                    <p:animEffect transition="in" filter="blinds(horizontal)">
                                      <p:cBhvr>
                                        <p:cTn id="24" dur="500"/>
                                        <p:tgtEl>
                                          <p:spTgt spid="2164743">
                                            <p:txEl>
                                              <p:pRg st="8" end="8"/>
                                            </p:txEl>
                                          </p:spTgt>
                                        </p:tgtEl>
                                      </p:cBhvr>
                                    </p:animEffect>
                                  </p:childTnLst>
                                </p:cTn>
                              </p:par>
                              <p:par>
                                <p:cTn id="25" presetID="3" presetClass="entr" presetSubtype="10" fill="hold" nodeType="withEffect">
                                  <p:stCondLst>
                                    <p:cond delay="0"/>
                                  </p:stCondLst>
                                  <p:childTnLst>
                                    <p:set>
                                      <p:cBhvr>
                                        <p:cTn id="26" dur="1" fill="hold">
                                          <p:stCondLst>
                                            <p:cond delay="0"/>
                                          </p:stCondLst>
                                        </p:cTn>
                                        <p:tgtEl>
                                          <p:spTgt spid="2164743">
                                            <p:txEl>
                                              <p:pRg st="10" end="10"/>
                                            </p:txEl>
                                          </p:spTgt>
                                        </p:tgtEl>
                                        <p:attrNameLst>
                                          <p:attrName>style.visibility</p:attrName>
                                        </p:attrNameLst>
                                      </p:cBhvr>
                                      <p:to>
                                        <p:strVal val="visible"/>
                                      </p:to>
                                    </p:set>
                                    <p:animEffect transition="in" filter="blinds(horizontal)">
                                      <p:cBhvr>
                                        <p:cTn id="27" dur="500"/>
                                        <p:tgtEl>
                                          <p:spTgt spid="2164743">
                                            <p:txEl>
                                              <p:pRg st="10" end="10"/>
                                            </p:txEl>
                                          </p:spTgt>
                                        </p:tgtEl>
                                      </p:cBhvr>
                                    </p:animEffect>
                                  </p:childTnLst>
                                </p:cTn>
                              </p:par>
                              <p:par>
                                <p:cTn id="28" presetID="3" presetClass="entr" presetSubtype="10" fill="hold" nodeType="withEffect">
                                  <p:stCondLst>
                                    <p:cond delay="0"/>
                                  </p:stCondLst>
                                  <p:childTnLst>
                                    <p:set>
                                      <p:cBhvr>
                                        <p:cTn id="29" dur="1" fill="hold">
                                          <p:stCondLst>
                                            <p:cond delay="0"/>
                                          </p:stCondLst>
                                        </p:cTn>
                                        <p:tgtEl>
                                          <p:spTgt spid="2164743">
                                            <p:txEl>
                                              <p:pRg st="11" end="11"/>
                                            </p:txEl>
                                          </p:spTgt>
                                        </p:tgtEl>
                                        <p:attrNameLst>
                                          <p:attrName>style.visibility</p:attrName>
                                        </p:attrNameLst>
                                      </p:cBhvr>
                                      <p:to>
                                        <p:strVal val="visible"/>
                                      </p:to>
                                    </p:set>
                                    <p:animEffect transition="in" filter="blinds(horizontal)">
                                      <p:cBhvr>
                                        <p:cTn id="30" dur="500"/>
                                        <p:tgtEl>
                                          <p:spTgt spid="2164743">
                                            <p:txEl>
                                              <p:pRg st="11" end="11"/>
                                            </p:txEl>
                                          </p:spTgt>
                                        </p:tgtEl>
                                      </p:cBhvr>
                                    </p:animEffect>
                                  </p:childTnLst>
                                </p:cTn>
                              </p:par>
                              <p:par>
                                <p:cTn id="31" presetID="3" presetClass="entr" presetSubtype="10" fill="hold" nodeType="withEffect">
                                  <p:stCondLst>
                                    <p:cond delay="0"/>
                                  </p:stCondLst>
                                  <p:childTnLst>
                                    <p:set>
                                      <p:cBhvr>
                                        <p:cTn id="32" dur="1" fill="hold">
                                          <p:stCondLst>
                                            <p:cond delay="0"/>
                                          </p:stCondLst>
                                        </p:cTn>
                                        <p:tgtEl>
                                          <p:spTgt spid="2164743">
                                            <p:txEl>
                                              <p:pRg st="12" end="12"/>
                                            </p:txEl>
                                          </p:spTgt>
                                        </p:tgtEl>
                                        <p:attrNameLst>
                                          <p:attrName>style.visibility</p:attrName>
                                        </p:attrNameLst>
                                      </p:cBhvr>
                                      <p:to>
                                        <p:strVal val="visible"/>
                                      </p:to>
                                    </p:set>
                                    <p:animEffect transition="in" filter="blinds(horizontal)">
                                      <p:cBhvr>
                                        <p:cTn id="33" dur="500"/>
                                        <p:tgtEl>
                                          <p:spTgt spid="2164743">
                                            <p:txEl>
                                              <p:pRg st="12" end="12"/>
                                            </p:txEl>
                                          </p:spTgt>
                                        </p:tgtEl>
                                      </p:cBhvr>
                                    </p:animEffect>
                                  </p:childTnLst>
                                </p:cTn>
                              </p:par>
                              <p:par>
                                <p:cTn id="34" presetID="3" presetClass="entr" presetSubtype="10" fill="hold" nodeType="withEffect">
                                  <p:stCondLst>
                                    <p:cond delay="0"/>
                                  </p:stCondLst>
                                  <p:childTnLst>
                                    <p:set>
                                      <p:cBhvr>
                                        <p:cTn id="35" dur="1" fill="hold">
                                          <p:stCondLst>
                                            <p:cond delay="0"/>
                                          </p:stCondLst>
                                        </p:cTn>
                                        <p:tgtEl>
                                          <p:spTgt spid="2164743">
                                            <p:txEl>
                                              <p:pRg st="14" end="14"/>
                                            </p:txEl>
                                          </p:spTgt>
                                        </p:tgtEl>
                                        <p:attrNameLst>
                                          <p:attrName>style.visibility</p:attrName>
                                        </p:attrNameLst>
                                      </p:cBhvr>
                                      <p:to>
                                        <p:strVal val="visible"/>
                                      </p:to>
                                    </p:set>
                                    <p:animEffect transition="in" filter="blinds(horizontal)">
                                      <p:cBhvr>
                                        <p:cTn id="36" dur="500"/>
                                        <p:tgtEl>
                                          <p:spTgt spid="2164743">
                                            <p:txEl>
                                              <p:pRg st="14" end="14"/>
                                            </p:txEl>
                                          </p:spTgt>
                                        </p:tgtEl>
                                      </p:cBhvr>
                                    </p:animEffect>
                                  </p:childTnLst>
                                </p:cTn>
                              </p:par>
                              <p:par>
                                <p:cTn id="37" presetID="3" presetClass="entr" presetSubtype="10" fill="hold" nodeType="withEffect">
                                  <p:stCondLst>
                                    <p:cond delay="0"/>
                                  </p:stCondLst>
                                  <p:childTnLst>
                                    <p:set>
                                      <p:cBhvr>
                                        <p:cTn id="38" dur="1" fill="hold">
                                          <p:stCondLst>
                                            <p:cond delay="0"/>
                                          </p:stCondLst>
                                        </p:cTn>
                                        <p:tgtEl>
                                          <p:spTgt spid="2164743">
                                            <p:txEl>
                                              <p:pRg st="15" end="15"/>
                                            </p:txEl>
                                          </p:spTgt>
                                        </p:tgtEl>
                                        <p:attrNameLst>
                                          <p:attrName>style.visibility</p:attrName>
                                        </p:attrNameLst>
                                      </p:cBhvr>
                                      <p:to>
                                        <p:strVal val="visible"/>
                                      </p:to>
                                    </p:set>
                                    <p:animEffect transition="in" filter="blinds(horizontal)">
                                      <p:cBhvr>
                                        <p:cTn id="39" dur="500"/>
                                        <p:tgtEl>
                                          <p:spTgt spid="2164743">
                                            <p:txEl>
                                              <p:pRg st="15" end="15"/>
                                            </p:txEl>
                                          </p:spTgt>
                                        </p:tgtEl>
                                      </p:cBhvr>
                                    </p:animEffect>
                                  </p:childTnLst>
                                </p:cTn>
                              </p:par>
                              <p:par>
                                <p:cTn id="40" presetID="3" presetClass="entr" presetSubtype="10" fill="hold" nodeType="withEffect">
                                  <p:stCondLst>
                                    <p:cond delay="0"/>
                                  </p:stCondLst>
                                  <p:childTnLst>
                                    <p:set>
                                      <p:cBhvr>
                                        <p:cTn id="41" dur="1" fill="hold">
                                          <p:stCondLst>
                                            <p:cond delay="0"/>
                                          </p:stCondLst>
                                        </p:cTn>
                                        <p:tgtEl>
                                          <p:spTgt spid="2164743">
                                            <p:txEl>
                                              <p:pRg st="16" end="16"/>
                                            </p:txEl>
                                          </p:spTgt>
                                        </p:tgtEl>
                                        <p:attrNameLst>
                                          <p:attrName>style.visibility</p:attrName>
                                        </p:attrNameLst>
                                      </p:cBhvr>
                                      <p:to>
                                        <p:strVal val="visible"/>
                                      </p:to>
                                    </p:set>
                                    <p:animEffect transition="in" filter="blinds(horizontal)">
                                      <p:cBhvr>
                                        <p:cTn id="42" dur="500"/>
                                        <p:tgtEl>
                                          <p:spTgt spid="2164743">
                                            <p:txEl>
                                              <p:pRg st="16" end="1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5"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5764" name="Rectangle 2"/>
          <p:cNvSpPr>
            <a:spLocks noGrp="1" noChangeArrowheads="1"/>
          </p:cNvSpPr>
          <p:nvPr>
            <p:ph type="title"/>
          </p:nvPr>
        </p:nvSpPr>
        <p:spPr>
          <a:xfrm>
            <a:off x="1096257" y="313619"/>
            <a:ext cx="7054850" cy="871714"/>
          </a:xfrm>
        </p:spPr>
        <p:txBody>
          <a:bodyPr>
            <a:normAutofit fontScale="90000"/>
          </a:bodyPr>
          <a:lstStyle/>
          <a:p>
            <a:pPr algn="ctr"/>
            <a:r>
              <a:rPr lang="ja-JP" altLang="en-US" sz="2800" dirty="0" smtClean="0"/>
              <a:t>精神保健福祉士を取り巻く近年の状況①</a:t>
            </a:r>
            <a:r>
              <a:rPr lang="ja-JP" altLang="en-US" sz="4000" dirty="0" smtClean="0"/>
              <a:t/>
            </a:r>
            <a:br>
              <a:rPr lang="ja-JP" altLang="en-US" sz="4000" dirty="0" smtClean="0"/>
            </a:br>
            <a:r>
              <a:rPr lang="ja-JP" altLang="en-US" sz="4000" dirty="0" smtClean="0"/>
              <a:t>精神保健福祉士の職域拡大</a:t>
            </a:r>
          </a:p>
        </p:txBody>
      </p:sp>
      <p:sp>
        <p:nvSpPr>
          <p:cNvPr id="7" name="Rectangle 7"/>
          <p:cNvSpPr>
            <a:spLocks noGrp="1" noChangeArrowheads="1"/>
          </p:cNvSpPr>
          <p:nvPr>
            <p:ph type="sldNum" sz="quarter" idx="12"/>
          </p:nvPr>
        </p:nvSpPr>
        <p:spPr/>
        <p:txBody>
          <a:bodyPr/>
          <a:lstStyle/>
          <a:p>
            <a:pPr>
              <a:defRPr/>
            </a:pPr>
            <a:fld id="{1841AD50-41DA-46E0-893F-5BEC4DE51578}" type="slidenum">
              <a:rPr lang="ja-JP" altLang="en-US"/>
              <a:pPr>
                <a:defRPr/>
              </a:pPr>
              <a:t>15</a:t>
            </a:fld>
            <a:endParaRPr lang="en-US" altLang="ja-JP"/>
          </a:p>
        </p:txBody>
      </p:sp>
      <p:sp>
        <p:nvSpPr>
          <p:cNvPr id="2021381" name="Rectangle 3"/>
          <p:cNvSpPr>
            <a:spLocks noGrp="1" noChangeArrowheads="1"/>
          </p:cNvSpPr>
          <p:nvPr>
            <p:ph sz="quarter" idx="1"/>
          </p:nvPr>
        </p:nvSpPr>
        <p:spPr>
          <a:xfrm>
            <a:off x="685800" y="1552222"/>
            <a:ext cx="8196263" cy="4624741"/>
          </a:xfrm>
        </p:spPr>
        <p:txBody>
          <a:bodyPr>
            <a:normAutofit/>
          </a:bodyPr>
          <a:lstStyle/>
          <a:p>
            <a:pPr>
              <a:lnSpc>
                <a:spcPct val="90000"/>
              </a:lnSpc>
            </a:pPr>
            <a:r>
              <a:rPr lang="ja-JP" altLang="en-US" sz="3200" dirty="0" smtClean="0"/>
              <a:t>障害福祉施策の展開</a:t>
            </a:r>
          </a:p>
          <a:p>
            <a:pPr>
              <a:lnSpc>
                <a:spcPct val="90000"/>
              </a:lnSpc>
              <a:buFont typeface="Times New Roman" pitchFamily="18" charset="0"/>
              <a:buNone/>
            </a:pPr>
            <a:r>
              <a:rPr lang="ja-JP" altLang="en-US" sz="2400" dirty="0" smtClean="0"/>
              <a:t>        地域事業所，行政等で働く</a:t>
            </a:r>
            <a:r>
              <a:rPr lang="en-US" altLang="ja-JP" sz="2400" dirty="0" smtClean="0"/>
              <a:t>PSW</a:t>
            </a:r>
            <a:r>
              <a:rPr lang="ja-JP" altLang="en-US" sz="2400" dirty="0" smtClean="0"/>
              <a:t>の増大</a:t>
            </a:r>
            <a:endParaRPr lang="en-US" altLang="ja-JP" sz="2400" dirty="0" smtClean="0"/>
          </a:p>
          <a:p>
            <a:pPr>
              <a:lnSpc>
                <a:spcPct val="90000"/>
              </a:lnSpc>
              <a:buFont typeface="Times New Roman" pitchFamily="18" charset="0"/>
              <a:buNone/>
            </a:pPr>
            <a:endParaRPr lang="ja-JP" altLang="en-US" sz="1400" dirty="0" smtClean="0"/>
          </a:p>
          <a:p>
            <a:pPr>
              <a:lnSpc>
                <a:spcPct val="90000"/>
              </a:lnSpc>
            </a:pPr>
            <a:r>
              <a:rPr lang="ja-JP" altLang="en-US" sz="3200" dirty="0" smtClean="0"/>
              <a:t>メンタルヘルスの課題の増加と普遍化</a:t>
            </a:r>
          </a:p>
          <a:p>
            <a:pPr>
              <a:lnSpc>
                <a:spcPct val="90000"/>
              </a:lnSpc>
              <a:buFont typeface="Times New Roman" pitchFamily="18" charset="0"/>
              <a:buNone/>
            </a:pPr>
            <a:r>
              <a:rPr lang="ja-JP" altLang="en-US" sz="2400" dirty="0" smtClean="0"/>
              <a:t>      </a:t>
            </a:r>
            <a:r>
              <a:rPr lang="ja-JP" altLang="en-US" sz="2400" dirty="0"/>
              <a:t> </a:t>
            </a:r>
            <a:r>
              <a:rPr lang="ja-JP" altLang="en-US" sz="2400" dirty="0" smtClean="0"/>
              <a:t>＊学校・教育分野：　スクールソーシャルワーカー</a:t>
            </a:r>
          </a:p>
          <a:p>
            <a:pPr eaLnBrk="1" hangingPunct="1">
              <a:lnSpc>
                <a:spcPct val="90000"/>
              </a:lnSpc>
              <a:buFont typeface="Times New Roman" pitchFamily="18" charset="0"/>
              <a:buNone/>
            </a:pPr>
            <a:r>
              <a:rPr lang="ja-JP" altLang="en-US" sz="2400" dirty="0" smtClean="0"/>
              <a:t>　　　＊産業分野：　</a:t>
            </a:r>
            <a:r>
              <a:rPr lang="en-US" altLang="ja-JP" sz="2400" dirty="0" smtClean="0"/>
              <a:t>EAP</a:t>
            </a:r>
            <a:r>
              <a:rPr lang="ja-JP" altLang="en-US" sz="2400" dirty="0" smtClean="0"/>
              <a:t>，企業で働く</a:t>
            </a:r>
            <a:r>
              <a:rPr lang="en-US" altLang="ja-JP" sz="2400" dirty="0" smtClean="0"/>
              <a:t>PSW</a:t>
            </a:r>
          </a:p>
          <a:p>
            <a:pPr eaLnBrk="1" hangingPunct="1">
              <a:lnSpc>
                <a:spcPct val="90000"/>
              </a:lnSpc>
              <a:buFont typeface="Times New Roman" pitchFamily="18" charset="0"/>
              <a:buNone/>
            </a:pPr>
            <a:r>
              <a:rPr lang="ja-JP" altLang="en-US" sz="2400" dirty="0" smtClean="0"/>
              <a:t>　　　＊司法分野：　社会復帰調整官など</a:t>
            </a:r>
          </a:p>
          <a:p>
            <a:pPr eaLnBrk="1" hangingPunct="1">
              <a:lnSpc>
                <a:spcPct val="90000"/>
              </a:lnSpc>
              <a:buFont typeface="Times New Roman" pitchFamily="18" charset="0"/>
              <a:buNone/>
            </a:pPr>
            <a:r>
              <a:rPr lang="ja-JP" altLang="en-US" sz="2400" dirty="0" smtClean="0"/>
              <a:t>　　　＊その他：　高齢者施設，救護施設など</a:t>
            </a:r>
          </a:p>
          <a:p>
            <a:pPr>
              <a:lnSpc>
                <a:spcPct val="90000"/>
              </a:lnSpc>
              <a:buFont typeface="Times New Roman" pitchFamily="18" charset="0"/>
              <a:buNone/>
            </a:pPr>
            <a:endParaRPr lang="en-US" altLang="ja-JP" dirty="0" smtClean="0"/>
          </a:p>
          <a:p>
            <a:pPr>
              <a:lnSpc>
                <a:spcPct val="90000"/>
              </a:lnSpc>
              <a:buFont typeface="Times New Roman" pitchFamily="18" charset="0"/>
              <a:buNone/>
            </a:pPr>
            <a:r>
              <a:rPr lang="en-US" altLang="ja-JP" dirty="0"/>
              <a:t> </a:t>
            </a:r>
            <a:r>
              <a:rPr lang="en-US" altLang="ja-JP" dirty="0" smtClean="0"/>
              <a:t>     </a:t>
            </a:r>
            <a:r>
              <a:rPr lang="ja-JP" altLang="en-US" sz="2800" dirty="0" smtClean="0"/>
              <a:t>新たなニーズに対応した業務体系の整備へ</a:t>
            </a:r>
          </a:p>
        </p:txBody>
      </p:sp>
      <p:sp>
        <p:nvSpPr>
          <p:cNvPr id="2021382" name="AutoShape 5"/>
          <p:cNvSpPr>
            <a:spLocks noChangeArrowheads="1"/>
          </p:cNvSpPr>
          <p:nvPr/>
        </p:nvSpPr>
        <p:spPr bwMode="auto">
          <a:xfrm>
            <a:off x="671513" y="4068234"/>
            <a:ext cx="612598" cy="1660877"/>
          </a:xfrm>
          <a:prstGeom prst="curvedRightArrow">
            <a:avLst>
              <a:gd name="adj1" fmla="val 44248"/>
              <a:gd name="adj2" fmla="val 88496"/>
              <a:gd name="adj3" fmla="val 33333"/>
            </a:avLst>
          </a:prstGeom>
          <a:solidFill>
            <a:schemeClr val="accent1"/>
          </a:solidFill>
          <a:ln w="9525">
            <a:solidFill>
              <a:schemeClr val="tx1"/>
            </a:solidFill>
            <a:miter lim="800000"/>
            <a:headEnd/>
            <a:tailEnd/>
          </a:ln>
        </p:spPr>
        <p:txBody>
          <a:bodyPr wrap="none" anchor="ctr"/>
          <a:lstStyle/>
          <a:p>
            <a:endParaRPr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21382"/>
                                        </p:tgtEl>
                                        <p:attrNameLst>
                                          <p:attrName>style.visibility</p:attrName>
                                        </p:attrNameLst>
                                      </p:cBhvr>
                                      <p:to>
                                        <p:strVal val="visible"/>
                                      </p:to>
                                    </p:set>
                                    <p:animEffect transition="in" filter="blinds(horizontal)">
                                      <p:cBhvr>
                                        <p:cTn id="7" dur="500"/>
                                        <p:tgtEl>
                                          <p:spTgt spid="2021382"/>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2021381">
                                            <p:txEl>
                                              <p:pRg st="9" end="9"/>
                                            </p:txEl>
                                          </p:spTgt>
                                        </p:tgtEl>
                                        <p:attrNameLst>
                                          <p:attrName>style.visibility</p:attrName>
                                        </p:attrNameLst>
                                      </p:cBhvr>
                                      <p:to>
                                        <p:strVal val="visible"/>
                                      </p:to>
                                    </p:set>
                                    <p:anim calcmode="lin" valueType="num">
                                      <p:cBhvr additive="base">
                                        <p:cTn id="11" dur="500" fill="hold"/>
                                        <p:tgtEl>
                                          <p:spTgt spid="2021381">
                                            <p:txEl>
                                              <p:pRg st="9" end="9"/>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021381">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21382"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6789" name="Rectangle 10"/>
          <p:cNvSpPr>
            <a:spLocks noGrp="1" noChangeArrowheads="1"/>
          </p:cNvSpPr>
          <p:nvPr>
            <p:ph type="title"/>
          </p:nvPr>
        </p:nvSpPr>
        <p:spPr>
          <a:xfrm>
            <a:off x="578556" y="112888"/>
            <a:ext cx="7892344" cy="1044223"/>
          </a:xfrm>
        </p:spPr>
        <p:txBody>
          <a:bodyPr>
            <a:normAutofit fontScale="90000"/>
          </a:bodyPr>
          <a:lstStyle/>
          <a:p>
            <a:pPr algn="ctr" eaLnBrk="1" hangingPunct="1"/>
            <a:r>
              <a:rPr lang="ja-JP" altLang="en-US" sz="2800" dirty="0" smtClean="0"/>
              <a:t>精神保健福祉士を取り巻く近年の状況</a:t>
            </a:r>
            <a:r>
              <a:rPr lang="en-US" altLang="ja-JP" sz="2800" dirty="0" smtClean="0"/>
              <a:t>②</a:t>
            </a:r>
            <a:r>
              <a:rPr lang="en-US" altLang="ja-JP" sz="4000" dirty="0" smtClean="0"/>
              <a:t/>
            </a:r>
            <a:br>
              <a:rPr lang="en-US" altLang="ja-JP" sz="4000" dirty="0" smtClean="0"/>
            </a:br>
            <a:r>
              <a:rPr lang="ja-JP" altLang="en-US" sz="4000" dirty="0" smtClean="0"/>
              <a:t>精神保健福祉施策の転換</a:t>
            </a:r>
          </a:p>
        </p:txBody>
      </p:sp>
      <p:sp>
        <p:nvSpPr>
          <p:cNvPr id="10" name="Rectangle 7"/>
          <p:cNvSpPr>
            <a:spLocks noGrp="1" noChangeArrowheads="1"/>
          </p:cNvSpPr>
          <p:nvPr>
            <p:ph type="sldNum" sz="quarter" idx="12"/>
          </p:nvPr>
        </p:nvSpPr>
        <p:spPr/>
        <p:txBody>
          <a:bodyPr/>
          <a:lstStyle/>
          <a:p>
            <a:pPr>
              <a:defRPr/>
            </a:pPr>
            <a:fld id="{06D8979B-B2BE-492C-95CF-5234A2E803B0}" type="slidenum">
              <a:rPr lang="ja-JP" altLang="en-US"/>
              <a:pPr>
                <a:defRPr/>
              </a:pPr>
              <a:t>16</a:t>
            </a:fld>
            <a:endParaRPr lang="en-US" altLang="ja-JP"/>
          </a:p>
        </p:txBody>
      </p:sp>
      <p:sp>
        <p:nvSpPr>
          <p:cNvPr id="13323" name="Rectangle 11"/>
          <p:cNvSpPr>
            <a:spLocks noGrp="1" noChangeArrowheads="1"/>
          </p:cNvSpPr>
          <p:nvPr>
            <p:ph sz="quarter" idx="1"/>
          </p:nvPr>
        </p:nvSpPr>
        <p:spPr>
          <a:xfrm>
            <a:off x="479778" y="1453444"/>
            <a:ext cx="8349897" cy="4642556"/>
          </a:xfrm>
        </p:spPr>
        <p:txBody>
          <a:bodyPr/>
          <a:lstStyle/>
          <a:p>
            <a:pPr eaLnBrk="1" hangingPunct="1">
              <a:buFont typeface="Times New Roman" pitchFamily="18" charset="0"/>
              <a:buNone/>
            </a:pPr>
            <a:r>
              <a:rPr lang="ja-JP" altLang="en-US" sz="3200" u="sng" dirty="0" smtClean="0"/>
              <a:t>「入院医療中心から地域生活中心へ」</a:t>
            </a:r>
          </a:p>
          <a:p>
            <a:pPr eaLnBrk="1" hangingPunct="1"/>
            <a:r>
              <a:rPr lang="ja-JP" altLang="en-US" sz="2800" dirty="0" smtClean="0"/>
              <a:t>精神医療改革の流れ</a:t>
            </a:r>
            <a:r>
              <a:rPr lang="ja-JP" altLang="en-US" dirty="0" smtClean="0"/>
              <a:t>　</a:t>
            </a:r>
          </a:p>
          <a:p>
            <a:pPr eaLnBrk="1" hangingPunct="1">
              <a:buFont typeface="Times New Roman" pitchFamily="18" charset="0"/>
              <a:buNone/>
            </a:pPr>
            <a:r>
              <a:rPr lang="ja-JP" altLang="en-US" sz="2400" dirty="0" smtClean="0"/>
              <a:t>　　　地域移行推進，病床機能分化，良質な医療の確保</a:t>
            </a:r>
          </a:p>
          <a:p>
            <a:pPr eaLnBrk="1" hangingPunct="1"/>
            <a:r>
              <a:rPr lang="ja-JP" altLang="en-US" sz="2800" dirty="0" smtClean="0"/>
              <a:t>地域生活支援の基盤整備</a:t>
            </a:r>
          </a:p>
          <a:p>
            <a:pPr eaLnBrk="1" hangingPunct="1">
              <a:buFont typeface="Times New Roman" pitchFamily="18" charset="0"/>
              <a:buNone/>
            </a:pPr>
            <a:r>
              <a:rPr lang="ja-JP" altLang="en-US" sz="2400" dirty="0" smtClean="0"/>
              <a:t>　　　障害福祉サービスの再編・強化，相談支援体制の強化</a:t>
            </a:r>
          </a:p>
          <a:p>
            <a:pPr eaLnBrk="1" hangingPunct="1">
              <a:buFont typeface="Times New Roman" pitchFamily="18" charset="0"/>
              <a:buNone/>
            </a:pPr>
            <a:endParaRPr lang="en-US" altLang="ja-JP" sz="2800" dirty="0" smtClean="0"/>
          </a:p>
          <a:p>
            <a:pPr eaLnBrk="1" hangingPunct="1">
              <a:buFont typeface="Times New Roman" pitchFamily="18" charset="0"/>
              <a:buNone/>
            </a:pPr>
            <a:r>
              <a:rPr lang="en-US" altLang="ja-JP" sz="2800" dirty="0" smtClean="0"/>
              <a:t>PSW</a:t>
            </a:r>
            <a:r>
              <a:rPr lang="ja-JP" altLang="en-US" sz="2800" dirty="0" smtClean="0"/>
              <a:t>業務への影響⇒制度化，分業化，スピード化</a:t>
            </a:r>
          </a:p>
          <a:p>
            <a:pPr eaLnBrk="1" hangingPunct="1">
              <a:buFont typeface="Times New Roman" pitchFamily="18" charset="0"/>
              <a:buNone/>
            </a:pPr>
            <a:r>
              <a:rPr lang="ja-JP" altLang="en-US" sz="2800" dirty="0" smtClean="0"/>
              <a:t>　　　　　　　　</a:t>
            </a:r>
            <a:endParaRPr lang="en-US" altLang="ja-JP" sz="2800" dirty="0" smtClean="0"/>
          </a:p>
          <a:p>
            <a:pPr eaLnBrk="1" hangingPunct="1">
              <a:buFont typeface="Times New Roman" pitchFamily="18" charset="0"/>
              <a:buNone/>
            </a:pPr>
            <a:r>
              <a:rPr lang="ja-JP" altLang="ja-JP" sz="2800" dirty="0"/>
              <a:t>　</a:t>
            </a:r>
            <a:r>
              <a:rPr lang="ja-JP" altLang="en-US" sz="2800" dirty="0" smtClean="0"/>
              <a:t>　　　　　　　　</a:t>
            </a:r>
            <a:r>
              <a:rPr lang="en-US" altLang="ja-JP" sz="2800" dirty="0" smtClean="0"/>
              <a:t>PSW</a:t>
            </a:r>
            <a:r>
              <a:rPr lang="ja-JP" altLang="en-US" sz="2800" dirty="0" smtClean="0"/>
              <a:t>の理念に基づく実践上の課題</a:t>
            </a:r>
          </a:p>
        </p:txBody>
      </p:sp>
      <p:sp>
        <p:nvSpPr>
          <p:cNvPr id="13325" name="AutoShape 13"/>
          <p:cNvSpPr>
            <a:spLocks noChangeArrowheads="1"/>
          </p:cNvSpPr>
          <p:nvPr/>
        </p:nvSpPr>
        <p:spPr bwMode="auto">
          <a:xfrm>
            <a:off x="2610733" y="3965223"/>
            <a:ext cx="569912" cy="490538"/>
          </a:xfrm>
          <a:prstGeom prst="downArrow">
            <a:avLst>
              <a:gd name="adj1" fmla="val 50000"/>
              <a:gd name="adj2" fmla="val 25000"/>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sp>
        <p:nvSpPr>
          <p:cNvPr id="13326" name="AutoShape 14"/>
          <p:cNvSpPr>
            <a:spLocks noChangeArrowheads="1"/>
          </p:cNvSpPr>
          <p:nvPr/>
        </p:nvSpPr>
        <p:spPr bwMode="auto">
          <a:xfrm>
            <a:off x="1636889" y="4953000"/>
            <a:ext cx="776111" cy="928160"/>
          </a:xfrm>
          <a:prstGeom prst="curvedRightArrow">
            <a:avLst>
              <a:gd name="adj1" fmla="val 21661"/>
              <a:gd name="adj2" fmla="val 43322"/>
              <a:gd name="adj3" fmla="val 33333"/>
            </a:avLst>
          </a:prstGeom>
          <a:solidFill>
            <a:schemeClr val="accent1"/>
          </a:solidFill>
          <a:ln w="9525">
            <a:solidFill>
              <a:schemeClr val="tx1"/>
            </a:solidFill>
            <a:miter lim="800000"/>
            <a:headEnd/>
            <a:tailEnd/>
          </a:ln>
        </p:spPr>
        <p:txBody>
          <a:bodyPr wrap="none" anchor="ctr"/>
          <a:lstStyle/>
          <a:p>
            <a:pPr eaLnBrk="0" hangingPunct="0"/>
            <a:endParaRPr kumimoji="0"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3325"/>
                                        </p:tgtEl>
                                        <p:attrNameLst>
                                          <p:attrName>style.visibility</p:attrName>
                                        </p:attrNameLst>
                                      </p:cBhvr>
                                      <p:to>
                                        <p:strVal val="visible"/>
                                      </p:to>
                                    </p:set>
                                    <p:animEffect transition="in" filter="checkerboard(across)">
                                      <p:cBhvr>
                                        <p:cTn id="7" dur="500"/>
                                        <p:tgtEl>
                                          <p:spTgt spid="13325"/>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13323">
                                            <p:txEl>
                                              <p:pRg st="6" end="6"/>
                                            </p:txEl>
                                          </p:spTgt>
                                        </p:tgtEl>
                                        <p:attrNameLst>
                                          <p:attrName>style.visibility</p:attrName>
                                        </p:attrNameLst>
                                      </p:cBhvr>
                                      <p:to>
                                        <p:strVal val="visible"/>
                                      </p:to>
                                    </p:set>
                                    <p:anim calcmode="lin" valueType="num">
                                      <p:cBhvr additive="base">
                                        <p:cTn id="11" dur="500" fill="hold"/>
                                        <p:tgtEl>
                                          <p:spTgt spid="13323">
                                            <p:txEl>
                                              <p:pRg st="6" end="6"/>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332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3326"/>
                                        </p:tgtEl>
                                        <p:attrNameLst>
                                          <p:attrName>style.visibility</p:attrName>
                                        </p:attrNameLst>
                                      </p:cBhvr>
                                      <p:to>
                                        <p:strVal val="visible"/>
                                      </p:to>
                                    </p:set>
                                    <p:animEffect transition="in" filter="checkerboard(across)">
                                      <p:cBhvr>
                                        <p:cTn id="17" dur="500"/>
                                        <p:tgtEl>
                                          <p:spTgt spid="13326"/>
                                        </p:tgtEl>
                                      </p:cBhvr>
                                    </p:animEffect>
                                  </p:childTnLst>
                                </p:cTn>
                              </p:par>
                            </p:childTnLst>
                          </p:cTn>
                        </p:par>
                        <p:par>
                          <p:cTn id="18" fill="hold">
                            <p:stCondLst>
                              <p:cond delay="500"/>
                            </p:stCondLst>
                            <p:childTnLst>
                              <p:par>
                                <p:cTn id="19" presetID="2" presetClass="entr" presetSubtype="4" fill="hold" nodeType="afterEffect">
                                  <p:stCondLst>
                                    <p:cond delay="0"/>
                                  </p:stCondLst>
                                  <p:childTnLst>
                                    <p:set>
                                      <p:cBhvr>
                                        <p:cTn id="20" dur="1" fill="hold">
                                          <p:stCondLst>
                                            <p:cond delay="0"/>
                                          </p:stCondLst>
                                        </p:cTn>
                                        <p:tgtEl>
                                          <p:spTgt spid="13323">
                                            <p:txEl>
                                              <p:pRg st="7" end="7"/>
                                            </p:txEl>
                                          </p:spTgt>
                                        </p:tgtEl>
                                        <p:attrNameLst>
                                          <p:attrName>style.visibility</p:attrName>
                                        </p:attrNameLst>
                                      </p:cBhvr>
                                      <p:to>
                                        <p:strVal val="visible"/>
                                      </p:to>
                                    </p:set>
                                    <p:anim calcmode="lin" valueType="num">
                                      <p:cBhvr additive="base">
                                        <p:cTn id="21" dur="500" fill="hold"/>
                                        <p:tgtEl>
                                          <p:spTgt spid="13323">
                                            <p:txEl>
                                              <p:pRg st="7" end="7"/>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3323">
                                            <p:txEl>
                                              <p:pRg st="7" end="7"/>
                                            </p:txEl>
                                          </p:spTgt>
                                        </p:tgtEl>
                                        <p:attrNameLst>
                                          <p:attrName>ppt_y</p:attrName>
                                        </p:attrNameLst>
                                      </p:cBhvr>
                                      <p:tavLst>
                                        <p:tav tm="0">
                                          <p:val>
                                            <p:strVal val="1+#ppt_h/2"/>
                                          </p:val>
                                        </p:tav>
                                        <p:tav tm="100000">
                                          <p:val>
                                            <p:strVal val="#ppt_y"/>
                                          </p:val>
                                        </p:tav>
                                      </p:tavLst>
                                    </p:anim>
                                  </p:childTnLst>
                                </p:cTn>
                              </p:par>
                            </p:childTnLst>
                          </p:cTn>
                        </p:par>
                        <p:par>
                          <p:cTn id="23" fill="hold">
                            <p:stCondLst>
                              <p:cond delay="1000"/>
                            </p:stCondLst>
                            <p:childTnLst>
                              <p:par>
                                <p:cTn id="24" presetID="2" presetClass="entr" presetSubtype="4" fill="hold" nodeType="afterEffect">
                                  <p:stCondLst>
                                    <p:cond delay="0"/>
                                  </p:stCondLst>
                                  <p:childTnLst>
                                    <p:set>
                                      <p:cBhvr>
                                        <p:cTn id="25" dur="1" fill="hold">
                                          <p:stCondLst>
                                            <p:cond delay="0"/>
                                          </p:stCondLst>
                                        </p:cTn>
                                        <p:tgtEl>
                                          <p:spTgt spid="13323">
                                            <p:txEl>
                                              <p:pRg st="8" end="8"/>
                                            </p:txEl>
                                          </p:spTgt>
                                        </p:tgtEl>
                                        <p:attrNameLst>
                                          <p:attrName>style.visibility</p:attrName>
                                        </p:attrNameLst>
                                      </p:cBhvr>
                                      <p:to>
                                        <p:strVal val="visible"/>
                                      </p:to>
                                    </p:set>
                                    <p:anim calcmode="lin" valueType="num">
                                      <p:cBhvr additive="base">
                                        <p:cTn id="26" dur="500" fill="hold"/>
                                        <p:tgtEl>
                                          <p:spTgt spid="13323">
                                            <p:txEl>
                                              <p:pRg st="8" end="8"/>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1332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5" grpId="0" animBg="1"/>
      <p:bldP spid="13326"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7811" name="Rectangle 2"/>
          <p:cNvSpPr>
            <a:spLocks noGrp="1" noChangeArrowheads="1"/>
          </p:cNvSpPr>
          <p:nvPr>
            <p:ph type="title"/>
          </p:nvPr>
        </p:nvSpPr>
        <p:spPr/>
        <p:txBody>
          <a:bodyPr>
            <a:normAutofit/>
          </a:bodyPr>
          <a:lstStyle/>
          <a:p>
            <a:pPr algn="ctr"/>
            <a:r>
              <a:rPr lang="ja-JP" altLang="en-US" sz="4000" dirty="0" smtClean="0"/>
              <a:t>「業務指針」改訂の必要性</a:t>
            </a:r>
          </a:p>
        </p:txBody>
      </p:sp>
      <p:sp>
        <p:nvSpPr>
          <p:cNvPr id="8" name="Rectangle 7"/>
          <p:cNvSpPr>
            <a:spLocks noGrp="1" noChangeArrowheads="1"/>
          </p:cNvSpPr>
          <p:nvPr>
            <p:ph type="sldNum" sz="quarter" idx="12"/>
          </p:nvPr>
        </p:nvSpPr>
        <p:spPr/>
        <p:txBody>
          <a:bodyPr/>
          <a:lstStyle/>
          <a:p>
            <a:pPr>
              <a:defRPr/>
            </a:pPr>
            <a:fld id="{58ACE747-79D1-401C-9557-AEAAF4B433E8}" type="slidenum">
              <a:rPr lang="ja-JP" altLang="en-US"/>
              <a:pPr>
                <a:defRPr/>
              </a:pPr>
              <a:t>17</a:t>
            </a:fld>
            <a:endParaRPr lang="en-US" altLang="ja-JP"/>
          </a:p>
        </p:txBody>
      </p:sp>
      <p:sp>
        <p:nvSpPr>
          <p:cNvPr id="214019" name="Rectangle 3"/>
          <p:cNvSpPr>
            <a:spLocks noGrp="1" noChangeArrowheads="1"/>
          </p:cNvSpPr>
          <p:nvPr>
            <p:ph sz="quarter" idx="1"/>
          </p:nvPr>
        </p:nvSpPr>
        <p:spPr>
          <a:xfrm>
            <a:off x="576439" y="1453444"/>
            <a:ext cx="8142288" cy="4797778"/>
          </a:xfrm>
        </p:spPr>
        <p:txBody>
          <a:bodyPr>
            <a:normAutofit/>
          </a:bodyPr>
          <a:lstStyle/>
          <a:p>
            <a:pPr>
              <a:lnSpc>
                <a:spcPct val="80000"/>
              </a:lnSpc>
              <a:buFont typeface="Times New Roman" pitchFamily="18" charset="0"/>
              <a:buNone/>
            </a:pPr>
            <a:r>
              <a:rPr lang="en-US" altLang="ja-JP" sz="2800" u="sng" dirty="0" smtClean="0"/>
              <a:t>PSW</a:t>
            </a:r>
            <a:r>
              <a:rPr lang="ja-JP" altLang="en-US" sz="2800" u="sng" dirty="0" smtClean="0"/>
              <a:t>の業務として・・・</a:t>
            </a:r>
            <a:endParaRPr lang="en-US" altLang="ja-JP" sz="2800" u="sng" dirty="0" smtClean="0"/>
          </a:p>
          <a:p>
            <a:pPr>
              <a:lnSpc>
                <a:spcPct val="80000"/>
              </a:lnSpc>
              <a:buFont typeface="Times New Roman" pitchFamily="18" charset="0"/>
              <a:buNone/>
            </a:pPr>
            <a:endParaRPr lang="en-US" altLang="ja-JP" sz="1800" dirty="0" smtClean="0"/>
          </a:p>
          <a:p>
            <a:pPr>
              <a:lnSpc>
                <a:spcPct val="80000"/>
              </a:lnSpc>
              <a:buFont typeface="Times New Roman" pitchFamily="18" charset="0"/>
              <a:buNone/>
            </a:pPr>
            <a:r>
              <a:rPr lang="ja-JP" altLang="en-US" sz="2800" dirty="0" smtClean="0"/>
              <a:t>＜変わらないもの＞　と　＜変えていくもの＞</a:t>
            </a:r>
          </a:p>
          <a:p>
            <a:pPr>
              <a:lnSpc>
                <a:spcPct val="80000"/>
              </a:lnSpc>
              <a:buFont typeface="Times New Roman" pitchFamily="18" charset="0"/>
              <a:buNone/>
            </a:pPr>
            <a:endParaRPr lang="ja-JP" altLang="en-US" sz="2400" dirty="0" smtClean="0"/>
          </a:p>
          <a:p>
            <a:pPr>
              <a:lnSpc>
                <a:spcPct val="80000"/>
              </a:lnSpc>
              <a:buFont typeface="Times New Roman" pitchFamily="18" charset="0"/>
              <a:buNone/>
            </a:pPr>
            <a:endParaRPr lang="ja-JP" altLang="en-US" sz="2400" dirty="0" smtClean="0"/>
          </a:p>
          <a:p>
            <a:pPr>
              <a:lnSpc>
                <a:spcPct val="80000"/>
              </a:lnSpc>
              <a:buFont typeface="Times New Roman" pitchFamily="18" charset="0"/>
              <a:buNone/>
            </a:pPr>
            <a:endParaRPr lang="ja-JP" altLang="en-US" sz="2400" dirty="0" smtClean="0"/>
          </a:p>
          <a:p>
            <a:pPr>
              <a:lnSpc>
                <a:spcPct val="80000"/>
              </a:lnSpc>
              <a:buFont typeface="Times New Roman" pitchFamily="18" charset="0"/>
              <a:buNone/>
            </a:pPr>
            <a:r>
              <a:rPr lang="en-US" altLang="ja-JP" sz="2800" dirty="0" smtClean="0"/>
              <a:t>PSW</a:t>
            </a:r>
            <a:r>
              <a:rPr lang="ja-JP" altLang="en-US" sz="2800" dirty="0" smtClean="0"/>
              <a:t>の業務は絶えず</a:t>
            </a:r>
            <a:r>
              <a:rPr lang="ja-JP" altLang="en-US" sz="2800" u="sng" dirty="0" smtClean="0"/>
              <a:t>現実的事象</a:t>
            </a:r>
            <a:r>
              <a:rPr lang="ja-JP" altLang="en-US" sz="2800" dirty="0" smtClean="0"/>
              <a:t>と対峙して展開する</a:t>
            </a:r>
          </a:p>
          <a:p>
            <a:pPr>
              <a:lnSpc>
                <a:spcPct val="80000"/>
              </a:lnSpc>
              <a:buFont typeface="Times New Roman" pitchFamily="18" charset="0"/>
              <a:buNone/>
            </a:pPr>
            <a:endParaRPr lang="ja-JP" altLang="en-US" sz="1200" dirty="0" smtClean="0"/>
          </a:p>
          <a:p>
            <a:pPr>
              <a:lnSpc>
                <a:spcPct val="80000"/>
              </a:lnSpc>
              <a:buFont typeface="Times New Roman" pitchFamily="18" charset="0"/>
              <a:buNone/>
            </a:pPr>
            <a:r>
              <a:rPr lang="ja-JP" altLang="en-US" sz="2000" dirty="0" smtClean="0"/>
              <a:t>　＊クライエントのニーズや取り巻く環境の変化に応答すること</a:t>
            </a:r>
          </a:p>
          <a:p>
            <a:pPr>
              <a:lnSpc>
                <a:spcPct val="80000"/>
              </a:lnSpc>
              <a:buFont typeface="Times New Roman" pitchFamily="18" charset="0"/>
              <a:buNone/>
            </a:pPr>
            <a:r>
              <a:rPr lang="ja-JP" altLang="en-US" sz="2000" dirty="0" smtClean="0"/>
              <a:t>　＊ </a:t>
            </a:r>
            <a:r>
              <a:rPr lang="en-US" altLang="ja-JP" sz="2000" dirty="0" smtClean="0"/>
              <a:t>PSW</a:t>
            </a:r>
            <a:r>
              <a:rPr lang="ja-JP" altLang="en-US" sz="2000" dirty="0" smtClean="0"/>
              <a:t>を取り巻く環境の変化やフィールドが有する特性に対処すること</a:t>
            </a:r>
          </a:p>
          <a:p>
            <a:pPr>
              <a:lnSpc>
                <a:spcPct val="80000"/>
              </a:lnSpc>
              <a:buFont typeface="Times New Roman" pitchFamily="18" charset="0"/>
              <a:buNone/>
            </a:pPr>
            <a:endParaRPr lang="ja-JP" altLang="en-US" sz="2000" dirty="0" smtClean="0"/>
          </a:p>
          <a:p>
            <a:pPr>
              <a:lnSpc>
                <a:spcPct val="80000"/>
              </a:lnSpc>
              <a:buFont typeface="Times New Roman" pitchFamily="18" charset="0"/>
              <a:buNone/>
            </a:pPr>
            <a:r>
              <a:rPr lang="ja-JP" altLang="en-US" sz="2400" dirty="0" smtClean="0"/>
              <a:t>　　　　</a:t>
            </a:r>
          </a:p>
          <a:p>
            <a:pPr>
              <a:lnSpc>
                <a:spcPct val="80000"/>
              </a:lnSpc>
              <a:buFont typeface="Times New Roman" pitchFamily="18" charset="0"/>
              <a:buNone/>
            </a:pPr>
            <a:r>
              <a:rPr lang="ja-JP" altLang="en-US" sz="2800" dirty="0" smtClean="0"/>
              <a:t>　　　　変化に対応した業務展開と指針が求められる</a:t>
            </a:r>
          </a:p>
        </p:txBody>
      </p:sp>
      <p:sp>
        <p:nvSpPr>
          <p:cNvPr id="214020" name="AutoShape 4"/>
          <p:cNvSpPr>
            <a:spLocks noChangeArrowheads="1"/>
          </p:cNvSpPr>
          <p:nvPr/>
        </p:nvSpPr>
        <p:spPr bwMode="auto">
          <a:xfrm>
            <a:off x="5302603" y="2625197"/>
            <a:ext cx="506413" cy="1000125"/>
          </a:xfrm>
          <a:prstGeom prst="downArrow">
            <a:avLst>
              <a:gd name="adj1" fmla="val 50000"/>
              <a:gd name="adj2" fmla="val 49373"/>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14021" name="AutoShape 5"/>
          <p:cNvSpPr>
            <a:spLocks noChangeArrowheads="1"/>
          </p:cNvSpPr>
          <p:nvPr/>
        </p:nvSpPr>
        <p:spPr bwMode="auto">
          <a:xfrm>
            <a:off x="637822" y="4984927"/>
            <a:ext cx="862013" cy="1035050"/>
          </a:xfrm>
          <a:prstGeom prst="curvedRightArrow">
            <a:avLst>
              <a:gd name="adj1" fmla="val 24015"/>
              <a:gd name="adj2" fmla="val 48029"/>
              <a:gd name="adj3" fmla="val 33333"/>
            </a:avLst>
          </a:prstGeom>
          <a:solidFill>
            <a:schemeClr val="accent1"/>
          </a:solidFill>
          <a:ln w="9525">
            <a:solidFill>
              <a:schemeClr val="tx1"/>
            </a:solidFill>
            <a:miter lim="800000"/>
            <a:headEnd/>
            <a:tailEnd/>
          </a:ln>
        </p:spPr>
        <p:txBody>
          <a:bodyPr wrap="none" anchor="ctr"/>
          <a:lstStyle/>
          <a:p>
            <a:endParaRPr lang="ja-JP" altLang="en-US"/>
          </a:p>
        </p:txBody>
      </p:sp>
      <p:sp>
        <p:nvSpPr>
          <p:cNvPr id="214023" name="AutoShape 7"/>
          <p:cNvSpPr>
            <a:spLocks noChangeArrowheads="1"/>
          </p:cNvSpPr>
          <p:nvPr/>
        </p:nvSpPr>
        <p:spPr bwMode="auto">
          <a:xfrm>
            <a:off x="803099" y="2628371"/>
            <a:ext cx="3184525" cy="898525"/>
          </a:xfrm>
          <a:prstGeom prst="upArrowCallout">
            <a:avLst>
              <a:gd name="adj1" fmla="val 88604"/>
              <a:gd name="adj2" fmla="val 88604"/>
              <a:gd name="adj3" fmla="val 16667"/>
              <a:gd name="adj4" fmla="val 66667"/>
            </a:avLst>
          </a:prstGeom>
          <a:solidFill>
            <a:schemeClr val="accent1"/>
          </a:solidFill>
          <a:ln w="9525">
            <a:solidFill>
              <a:schemeClr val="tx1"/>
            </a:solidFill>
            <a:miter lim="800000"/>
            <a:headEnd/>
            <a:tailEnd/>
          </a:ln>
        </p:spPr>
        <p:txBody>
          <a:bodyPr wrap="none" anchor="ctr"/>
          <a:lstStyle/>
          <a:p>
            <a:pPr algn="ctr"/>
            <a:r>
              <a:rPr lang="en-US" altLang="ja-JP" sz="2000" b="1"/>
              <a:t>Y</a:t>
            </a:r>
            <a:r>
              <a:rPr lang="ja-JP" altLang="en-US" sz="2000" b="1"/>
              <a:t>問題⇒札幌宣言の理念</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14023"/>
                                        </p:tgtEl>
                                        <p:attrNameLst>
                                          <p:attrName>style.visibility</p:attrName>
                                        </p:attrNameLst>
                                      </p:cBhvr>
                                      <p:to>
                                        <p:strVal val="visible"/>
                                      </p:to>
                                    </p:set>
                                    <p:animEffect transition="in" filter="blinds(horizontal)">
                                      <p:cBhvr>
                                        <p:cTn id="7" dur="500"/>
                                        <p:tgtEl>
                                          <p:spTgt spid="21402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14020"/>
                                        </p:tgtEl>
                                        <p:attrNameLst>
                                          <p:attrName>style.visibility</p:attrName>
                                        </p:attrNameLst>
                                      </p:cBhvr>
                                      <p:to>
                                        <p:strVal val="visible"/>
                                      </p:to>
                                    </p:set>
                                    <p:animEffect transition="in" filter="blinds(horizontal)">
                                      <p:cBhvr>
                                        <p:cTn id="12" dur="500"/>
                                        <p:tgtEl>
                                          <p:spTgt spid="214020"/>
                                        </p:tgtEl>
                                      </p:cBhvr>
                                    </p:animEffect>
                                  </p:childTnLst>
                                </p:cTn>
                              </p:par>
                            </p:childTnLst>
                          </p:cTn>
                        </p:par>
                        <p:par>
                          <p:cTn id="13" fill="hold">
                            <p:stCondLst>
                              <p:cond delay="500"/>
                            </p:stCondLst>
                            <p:childTnLst>
                              <p:par>
                                <p:cTn id="14" presetID="2" presetClass="entr" presetSubtype="4" fill="hold" nodeType="afterEffect">
                                  <p:stCondLst>
                                    <p:cond delay="0"/>
                                  </p:stCondLst>
                                  <p:childTnLst>
                                    <p:set>
                                      <p:cBhvr>
                                        <p:cTn id="15" dur="1" fill="hold">
                                          <p:stCondLst>
                                            <p:cond delay="0"/>
                                          </p:stCondLst>
                                        </p:cTn>
                                        <p:tgtEl>
                                          <p:spTgt spid="214019">
                                            <p:txEl>
                                              <p:pRg st="6" end="6"/>
                                            </p:txEl>
                                          </p:spTgt>
                                        </p:tgtEl>
                                        <p:attrNameLst>
                                          <p:attrName>style.visibility</p:attrName>
                                        </p:attrNameLst>
                                      </p:cBhvr>
                                      <p:to>
                                        <p:strVal val="visible"/>
                                      </p:to>
                                    </p:set>
                                    <p:anim calcmode="lin" valueType="num">
                                      <p:cBhvr additive="base">
                                        <p:cTn id="16" dur="500" fill="hold"/>
                                        <p:tgtEl>
                                          <p:spTgt spid="214019">
                                            <p:txEl>
                                              <p:pRg st="6" end="6"/>
                                            </p:txEl>
                                          </p:spTgt>
                                        </p:tgtEl>
                                        <p:attrNameLst>
                                          <p:attrName>ppt_x</p:attrName>
                                        </p:attrNameLst>
                                      </p:cBhvr>
                                      <p:tavLst>
                                        <p:tav tm="0">
                                          <p:val>
                                            <p:strVal val="#ppt_x"/>
                                          </p:val>
                                        </p:tav>
                                        <p:tav tm="100000">
                                          <p:val>
                                            <p:strVal val="#ppt_x"/>
                                          </p:val>
                                        </p:tav>
                                      </p:tavLst>
                                    </p:anim>
                                    <p:anim calcmode="lin" valueType="num">
                                      <p:cBhvr additive="base">
                                        <p:cTn id="17" dur="500" fill="hold"/>
                                        <p:tgtEl>
                                          <p:spTgt spid="214019">
                                            <p:txEl>
                                              <p:pRg st="6" end="6"/>
                                            </p:txEl>
                                          </p:spTgt>
                                        </p:tgtEl>
                                        <p:attrNameLst>
                                          <p:attrName>ppt_y</p:attrName>
                                        </p:attrNameLst>
                                      </p:cBhvr>
                                      <p:tavLst>
                                        <p:tav tm="0">
                                          <p:val>
                                            <p:strVal val="1+#ppt_h/2"/>
                                          </p:val>
                                        </p:tav>
                                        <p:tav tm="100000">
                                          <p:val>
                                            <p:strVal val="#ppt_y"/>
                                          </p:val>
                                        </p:tav>
                                      </p:tavLst>
                                    </p:anim>
                                  </p:childTnLst>
                                </p:cTn>
                              </p:par>
                              <p:par>
                                <p:cTn id="18" presetID="2" presetClass="entr" presetSubtype="4" fill="hold" nodeType="withEffect">
                                  <p:stCondLst>
                                    <p:cond delay="0"/>
                                  </p:stCondLst>
                                  <p:childTnLst>
                                    <p:set>
                                      <p:cBhvr>
                                        <p:cTn id="19" dur="1" fill="hold">
                                          <p:stCondLst>
                                            <p:cond delay="0"/>
                                          </p:stCondLst>
                                        </p:cTn>
                                        <p:tgtEl>
                                          <p:spTgt spid="214019">
                                            <p:txEl>
                                              <p:pRg st="8" end="8"/>
                                            </p:txEl>
                                          </p:spTgt>
                                        </p:tgtEl>
                                        <p:attrNameLst>
                                          <p:attrName>style.visibility</p:attrName>
                                        </p:attrNameLst>
                                      </p:cBhvr>
                                      <p:to>
                                        <p:strVal val="visible"/>
                                      </p:to>
                                    </p:set>
                                    <p:anim calcmode="lin" valueType="num">
                                      <p:cBhvr additive="base">
                                        <p:cTn id="20" dur="500" fill="hold"/>
                                        <p:tgtEl>
                                          <p:spTgt spid="214019">
                                            <p:txEl>
                                              <p:pRg st="8" end="8"/>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214019">
                                            <p:txEl>
                                              <p:pRg st="8" end="8"/>
                                            </p:txEl>
                                          </p:spTgt>
                                        </p:tgtEl>
                                        <p:attrNameLst>
                                          <p:attrName>ppt_y</p:attrName>
                                        </p:attrNameLst>
                                      </p:cBhvr>
                                      <p:tavLst>
                                        <p:tav tm="0">
                                          <p:val>
                                            <p:strVal val="1+#ppt_h/2"/>
                                          </p:val>
                                        </p:tav>
                                        <p:tav tm="100000">
                                          <p:val>
                                            <p:strVal val="#ppt_y"/>
                                          </p:val>
                                        </p:tav>
                                      </p:tavLst>
                                    </p:anim>
                                  </p:childTnLst>
                                </p:cTn>
                              </p:par>
                              <p:par>
                                <p:cTn id="22" presetID="2" presetClass="entr" presetSubtype="4" fill="hold" nodeType="withEffect">
                                  <p:stCondLst>
                                    <p:cond delay="0"/>
                                  </p:stCondLst>
                                  <p:childTnLst>
                                    <p:set>
                                      <p:cBhvr>
                                        <p:cTn id="23" dur="1" fill="hold">
                                          <p:stCondLst>
                                            <p:cond delay="0"/>
                                          </p:stCondLst>
                                        </p:cTn>
                                        <p:tgtEl>
                                          <p:spTgt spid="214019">
                                            <p:txEl>
                                              <p:pRg st="9" end="9"/>
                                            </p:txEl>
                                          </p:spTgt>
                                        </p:tgtEl>
                                        <p:attrNameLst>
                                          <p:attrName>style.visibility</p:attrName>
                                        </p:attrNameLst>
                                      </p:cBhvr>
                                      <p:to>
                                        <p:strVal val="visible"/>
                                      </p:to>
                                    </p:set>
                                    <p:anim calcmode="lin" valueType="num">
                                      <p:cBhvr additive="base">
                                        <p:cTn id="24" dur="500" fill="hold"/>
                                        <p:tgtEl>
                                          <p:spTgt spid="214019">
                                            <p:txEl>
                                              <p:pRg st="9" end="9"/>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214019">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214021"/>
                                        </p:tgtEl>
                                        <p:attrNameLst>
                                          <p:attrName>style.visibility</p:attrName>
                                        </p:attrNameLst>
                                      </p:cBhvr>
                                      <p:to>
                                        <p:strVal val="visible"/>
                                      </p:to>
                                    </p:set>
                                    <p:animEffect transition="in" filter="blinds(horizontal)">
                                      <p:cBhvr>
                                        <p:cTn id="30" dur="500"/>
                                        <p:tgtEl>
                                          <p:spTgt spid="214021"/>
                                        </p:tgtEl>
                                      </p:cBhvr>
                                    </p:animEffect>
                                  </p:childTnLst>
                                </p:cTn>
                              </p:par>
                            </p:childTnLst>
                          </p:cTn>
                        </p:par>
                        <p:par>
                          <p:cTn id="31" fill="hold">
                            <p:stCondLst>
                              <p:cond delay="500"/>
                            </p:stCondLst>
                            <p:childTnLst>
                              <p:par>
                                <p:cTn id="32" presetID="2" presetClass="entr" presetSubtype="4" fill="hold" nodeType="afterEffect">
                                  <p:stCondLst>
                                    <p:cond delay="0"/>
                                  </p:stCondLst>
                                  <p:childTnLst>
                                    <p:set>
                                      <p:cBhvr>
                                        <p:cTn id="33" dur="1" fill="hold">
                                          <p:stCondLst>
                                            <p:cond delay="0"/>
                                          </p:stCondLst>
                                        </p:cTn>
                                        <p:tgtEl>
                                          <p:spTgt spid="214019">
                                            <p:txEl>
                                              <p:pRg st="12" end="12"/>
                                            </p:txEl>
                                          </p:spTgt>
                                        </p:tgtEl>
                                        <p:attrNameLst>
                                          <p:attrName>style.visibility</p:attrName>
                                        </p:attrNameLst>
                                      </p:cBhvr>
                                      <p:to>
                                        <p:strVal val="visible"/>
                                      </p:to>
                                    </p:set>
                                    <p:anim calcmode="lin" valueType="num">
                                      <p:cBhvr additive="base">
                                        <p:cTn id="34" dur="500" fill="hold"/>
                                        <p:tgtEl>
                                          <p:spTgt spid="214019">
                                            <p:txEl>
                                              <p:pRg st="12" end="12"/>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214019">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4020" grpId="0" animBg="1"/>
      <p:bldP spid="214021" grpId="0" animBg="1"/>
      <p:bldP spid="214023"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7029" name="Rectangle 2"/>
          <p:cNvSpPr>
            <a:spLocks noGrp="1" noChangeArrowheads="1"/>
          </p:cNvSpPr>
          <p:nvPr>
            <p:ph type="title"/>
          </p:nvPr>
        </p:nvSpPr>
        <p:spPr>
          <a:xfrm>
            <a:off x="510293" y="296333"/>
            <a:ext cx="6912151" cy="846667"/>
          </a:xfrm>
        </p:spPr>
        <p:txBody>
          <a:bodyPr>
            <a:normAutofit/>
          </a:bodyPr>
          <a:lstStyle/>
          <a:p>
            <a:pPr algn="ctr" eaLnBrk="1" hangingPunct="1"/>
            <a:r>
              <a:rPr lang="ja-JP" altLang="en-US" sz="4000" dirty="0" smtClean="0"/>
              <a:t>「業務指針 第</a:t>
            </a:r>
            <a:r>
              <a:rPr lang="en-US" altLang="ja-JP" sz="4000" dirty="0" smtClean="0"/>
              <a:t>2</a:t>
            </a:r>
            <a:r>
              <a:rPr lang="ja-JP" altLang="en-US" sz="4000" dirty="0" smtClean="0"/>
              <a:t>版」の構成</a:t>
            </a:r>
          </a:p>
        </p:txBody>
      </p:sp>
      <p:sp>
        <p:nvSpPr>
          <p:cNvPr id="9" name="Rectangle 7"/>
          <p:cNvSpPr>
            <a:spLocks noGrp="1" noChangeArrowheads="1"/>
          </p:cNvSpPr>
          <p:nvPr>
            <p:ph type="sldNum" sz="quarter" idx="12"/>
          </p:nvPr>
        </p:nvSpPr>
        <p:spPr/>
        <p:txBody>
          <a:bodyPr/>
          <a:lstStyle/>
          <a:p>
            <a:pPr>
              <a:defRPr/>
            </a:pPr>
            <a:fld id="{49ABE45C-3C97-4AA7-8BC8-AA4E52462538}" type="slidenum">
              <a:rPr lang="ja-JP" altLang="en-US"/>
              <a:pPr>
                <a:defRPr/>
              </a:pPr>
              <a:t>18</a:t>
            </a:fld>
            <a:endParaRPr lang="en-US" altLang="ja-JP"/>
          </a:p>
        </p:txBody>
      </p:sp>
      <p:sp>
        <p:nvSpPr>
          <p:cNvPr id="2177030" name="Rectangle 3"/>
          <p:cNvSpPr>
            <a:spLocks noGrp="1" noChangeArrowheads="1"/>
          </p:cNvSpPr>
          <p:nvPr>
            <p:ph sz="quarter" idx="1"/>
          </p:nvPr>
        </p:nvSpPr>
        <p:spPr>
          <a:xfrm>
            <a:off x="281693" y="1298222"/>
            <a:ext cx="8564562" cy="5249863"/>
          </a:xfrm>
        </p:spPr>
        <p:txBody>
          <a:bodyPr/>
          <a:lstStyle/>
          <a:p>
            <a:pPr eaLnBrk="1" hangingPunct="1">
              <a:lnSpc>
                <a:spcPct val="90000"/>
              </a:lnSpc>
              <a:buFont typeface="Times New Roman" pitchFamily="18" charset="0"/>
              <a:buNone/>
            </a:pPr>
            <a:r>
              <a:rPr lang="ja-JP" altLang="en-US" sz="2800" dirty="0" smtClean="0"/>
              <a:t>＜４部構成＞</a:t>
            </a:r>
            <a:endParaRPr lang="en-US" altLang="ja-JP" sz="2800" dirty="0" smtClean="0"/>
          </a:p>
          <a:p>
            <a:pPr eaLnBrk="1" hangingPunct="1">
              <a:lnSpc>
                <a:spcPct val="90000"/>
              </a:lnSpc>
              <a:buFont typeface="Times New Roman" pitchFamily="18" charset="0"/>
              <a:buNone/>
            </a:pPr>
            <a:r>
              <a:rPr lang="en-US" altLang="ja-JP" sz="2800" dirty="0" smtClean="0"/>
              <a:t>Ⅰ</a:t>
            </a:r>
            <a:r>
              <a:rPr lang="ja-JP" altLang="en-US" sz="2800" dirty="0" smtClean="0"/>
              <a:t>．精神保健福祉士の基盤と業務指針の位置</a:t>
            </a:r>
          </a:p>
          <a:p>
            <a:pPr eaLnBrk="1" hangingPunct="1">
              <a:lnSpc>
                <a:spcPct val="90000"/>
              </a:lnSpc>
              <a:buFont typeface="Times New Roman" pitchFamily="18" charset="0"/>
              <a:buNone/>
            </a:pPr>
            <a:r>
              <a:rPr lang="ja-JP" altLang="en-US" sz="2000" dirty="0" smtClean="0"/>
              <a:t>　</a:t>
            </a:r>
          </a:p>
          <a:p>
            <a:pPr eaLnBrk="1" hangingPunct="1">
              <a:lnSpc>
                <a:spcPct val="90000"/>
              </a:lnSpc>
              <a:buFont typeface="Times New Roman" pitchFamily="18" charset="0"/>
              <a:buNone/>
            </a:pPr>
            <a:r>
              <a:rPr lang="ja-JP" altLang="en-US" sz="2000" dirty="0" smtClean="0"/>
              <a:t>　</a:t>
            </a:r>
            <a:endParaRPr lang="en-US" altLang="ja-JP" sz="2800" dirty="0" smtClean="0"/>
          </a:p>
          <a:p>
            <a:pPr eaLnBrk="1" hangingPunct="1">
              <a:lnSpc>
                <a:spcPct val="90000"/>
              </a:lnSpc>
              <a:buFont typeface="Times New Roman" pitchFamily="18" charset="0"/>
              <a:buNone/>
            </a:pPr>
            <a:r>
              <a:rPr lang="en-US" altLang="ja-JP" sz="2800" dirty="0" smtClean="0"/>
              <a:t>Ⅱ</a:t>
            </a:r>
            <a:r>
              <a:rPr lang="ja-JP" altLang="en-US" sz="2800" dirty="0" smtClean="0"/>
              <a:t>．精神保健福祉士の業務指針</a:t>
            </a:r>
            <a:r>
              <a:rPr lang="en-US" altLang="ja-JP" sz="2800" dirty="0" smtClean="0"/>
              <a:t>【</a:t>
            </a:r>
            <a:r>
              <a:rPr lang="ja-JP" altLang="en-US" sz="2800" dirty="0" smtClean="0"/>
              <a:t>総論</a:t>
            </a:r>
            <a:r>
              <a:rPr lang="en-US" altLang="ja-JP" sz="2800" dirty="0" smtClean="0"/>
              <a:t>】</a:t>
            </a:r>
          </a:p>
          <a:p>
            <a:pPr eaLnBrk="1" hangingPunct="1">
              <a:lnSpc>
                <a:spcPct val="90000"/>
              </a:lnSpc>
              <a:buFont typeface="Times New Roman" pitchFamily="18" charset="0"/>
              <a:buNone/>
            </a:pPr>
            <a:r>
              <a:rPr lang="ja-JP" altLang="en-US" sz="2000" dirty="0" smtClean="0"/>
              <a:t>　　</a:t>
            </a:r>
            <a:endParaRPr lang="ja-JP" altLang="en-US" sz="2800" dirty="0" smtClean="0"/>
          </a:p>
          <a:p>
            <a:pPr eaLnBrk="1" hangingPunct="1">
              <a:lnSpc>
                <a:spcPct val="90000"/>
              </a:lnSpc>
              <a:buFont typeface="Times New Roman" pitchFamily="18" charset="0"/>
              <a:buNone/>
            </a:pPr>
            <a:endParaRPr lang="en-US" altLang="ja-JP" sz="2800" dirty="0"/>
          </a:p>
          <a:p>
            <a:pPr eaLnBrk="1" hangingPunct="1">
              <a:lnSpc>
                <a:spcPct val="90000"/>
              </a:lnSpc>
              <a:buFont typeface="Times New Roman" pitchFamily="18" charset="0"/>
              <a:buNone/>
            </a:pPr>
            <a:r>
              <a:rPr lang="en-US" altLang="ja-JP" sz="2800" dirty="0" smtClean="0"/>
              <a:t>Ⅲ</a:t>
            </a:r>
            <a:r>
              <a:rPr lang="ja-JP" altLang="en-US" sz="2800" dirty="0" smtClean="0"/>
              <a:t>．精神保健福祉士の各分野における業務指針</a:t>
            </a:r>
            <a:r>
              <a:rPr lang="en-US" altLang="ja-JP" sz="2800" dirty="0" smtClean="0"/>
              <a:t>【</a:t>
            </a:r>
            <a:r>
              <a:rPr lang="ja-JP" altLang="en-US" sz="2800" dirty="0" smtClean="0"/>
              <a:t>各論</a:t>
            </a:r>
            <a:r>
              <a:rPr lang="en-US" altLang="ja-JP" sz="2800" dirty="0" smtClean="0"/>
              <a:t>】</a:t>
            </a:r>
          </a:p>
          <a:p>
            <a:pPr eaLnBrk="1" hangingPunct="1">
              <a:lnSpc>
                <a:spcPct val="90000"/>
              </a:lnSpc>
              <a:buFont typeface="Times New Roman" pitchFamily="18" charset="0"/>
              <a:buNone/>
            </a:pPr>
            <a:r>
              <a:rPr lang="ja-JP" altLang="en-US" sz="2000" dirty="0" smtClean="0"/>
              <a:t>　　</a:t>
            </a:r>
          </a:p>
          <a:p>
            <a:pPr eaLnBrk="1" hangingPunct="1">
              <a:lnSpc>
                <a:spcPct val="90000"/>
              </a:lnSpc>
              <a:buFont typeface="Times New Roman" pitchFamily="18" charset="0"/>
              <a:buNone/>
            </a:pPr>
            <a:endParaRPr lang="en-US" altLang="ja-JP" sz="2800" dirty="0" smtClean="0"/>
          </a:p>
          <a:p>
            <a:pPr eaLnBrk="1" hangingPunct="1">
              <a:lnSpc>
                <a:spcPct val="90000"/>
              </a:lnSpc>
              <a:buFont typeface="Times New Roman" pitchFamily="18" charset="0"/>
              <a:buNone/>
            </a:pPr>
            <a:endParaRPr lang="en-US" altLang="ja-JP" sz="2000" dirty="0" smtClean="0"/>
          </a:p>
          <a:p>
            <a:pPr eaLnBrk="1" hangingPunct="1">
              <a:lnSpc>
                <a:spcPct val="90000"/>
              </a:lnSpc>
              <a:buFont typeface="Times New Roman" pitchFamily="18" charset="0"/>
              <a:buNone/>
            </a:pPr>
            <a:r>
              <a:rPr lang="en-US" altLang="ja-JP" sz="2800" dirty="0" smtClean="0"/>
              <a:t>Ⅳ</a:t>
            </a:r>
            <a:r>
              <a:rPr lang="ja-JP" altLang="en-US" sz="2800" dirty="0" smtClean="0"/>
              <a:t>．本業務指針における用語の解説</a:t>
            </a:r>
            <a:r>
              <a:rPr lang="ja-JP" altLang="en-US" dirty="0" smtClean="0"/>
              <a:t>　　　　　</a:t>
            </a:r>
          </a:p>
        </p:txBody>
      </p:sp>
      <p:pic>
        <p:nvPicPr>
          <p:cNvPr id="7" name="図 6"/>
          <p:cNvPicPr>
            <a:picLocks noChangeAspect="1"/>
          </p:cNvPicPr>
          <p:nvPr/>
        </p:nvPicPr>
        <p:blipFill>
          <a:blip r:embed="rId3" cstate="print"/>
          <a:stretch>
            <a:fillRect/>
          </a:stretch>
        </p:blipFill>
        <p:spPr>
          <a:xfrm>
            <a:off x="7489775" y="172334"/>
            <a:ext cx="1521932" cy="1958444"/>
          </a:xfrm>
          <a:prstGeom prst="rect">
            <a:avLst/>
          </a:prstGeom>
          <a:ln>
            <a:noFill/>
          </a:ln>
          <a:effectLst>
            <a:outerShdw blurRad="292100" dist="139700" dir="2700000" algn="tl" rotWithShape="0">
              <a:srgbClr val="333333">
                <a:alpha val="65000"/>
              </a:srgbClr>
            </a:outerShdw>
          </a:effectLst>
        </p:spPr>
      </p:pic>
      <p:sp>
        <p:nvSpPr>
          <p:cNvPr id="1247239" name="Rectangle 7"/>
          <p:cNvSpPr>
            <a:spLocks noChangeArrowheads="1"/>
          </p:cNvSpPr>
          <p:nvPr/>
        </p:nvSpPr>
        <p:spPr bwMode="auto">
          <a:xfrm>
            <a:off x="790222" y="2225676"/>
            <a:ext cx="7902222" cy="610657"/>
          </a:xfrm>
          <a:prstGeom prst="rect">
            <a:avLst/>
          </a:prstGeom>
          <a:ln>
            <a:noFill/>
            <a:headEnd/>
            <a:tailEnd/>
          </a:ln>
        </p:spPr>
        <p:style>
          <a:lnRef idx="1">
            <a:schemeClr val="accent1"/>
          </a:lnRef>
          <a:fillRef idx="2">
            <a:schemeClr val="accent1"/>
          </a:fillRef>
          <a:effectRef idx="1">
            <a:schemeClr val="accent1"/>
          </a:effectRef>
          <a:fontRef idx="minor">
            <a:schemeClr val="dk1"/>
          </a:fontRef>
        </p:style>
        <p:txBody>
          <a:bodyPr wrap="none" anchor="ctr"/>
          <a:lstStyle/>
          <a:p>
            <a:r>
              <a:rPr lang="ja-JP" altLang="en-US" sz="2000" dirty="0"/>
              <a:t>業務指針の位置づけ，業務の定義，業務の分類基準</a:t>
            </a:r>
          </a:p>
          <a:p>
            <a:r>
              <a:rPr lang="ja-JP" altLang="en-US" sz="2000" dirty="0"/>
              <a:t>業務を構成する要素（価値理念，視点，機能</a:t>
            </a:r>
            <a:r>
              <a:rPr lang="en-US" altLang="ja-JP" sz="2000" dirty="0"/>
              <a:t>/</a:t>
            </a:r>
            <a:r>
              <a:rPr lang="ja-JP" altLang="en-US" sz="2000" dirty="0"/>
              <a:t>技術，知識</a:t>
            </a:r>
            <a:r>
              <a:rPr lang="en-US" altLang="ja-JP" sz="2000" dirty="0"/>
              <a:t>/</a:t>
            </a:r>
            <a:r>
              <a:rPr lang="ja-JP" altLang="en-US" sz="2000" dirty="0"/>
              <a:t>理論）</a:t>
            </a:r>
          </a:p>
        </p:txBody>
      </p:sp>
      <p:sp>
        <p:nvSpPr>
          <p:cNvPr id="13" name="Rectangle 7"/>
          <p:cNvSpPr>
            <a:spLocks noChangeArrowheads="1"/>
          </p:cNvSpPr>
          <p:nvPr/>
        </p:nvSpPr>
        <p:spPr bwMode="auto">
          <a:xfrm>
            <a:off x="790222" y="3429000"/>
            <a:ext cx="7923919" cy="705556"/>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r>
              <a:rPr lang="ja-JP" altLang="en-US" sz="2000" dirty="0"/>
              <a:t>どの分野にも共通する</a:t>
            </a:r>
            <a:r>
              <a:rPr lang="en-US" altLang="ja-JP" dirty="0"/>
              <a:t>PSW</a:t>
            </a:r>
            <a:r>
              <a:rPr lang="ja-JP" altLang="en-US" sz="2000" dirty="0"/>
              <a:t>業務の代表例（</a:t>
            </a:r>
            <a:r>
              <a:rPr lang="en-US" altLang="ja-JP" sz="2000" dirty="0"/>
              <a:t>24</a:t>
            </a:r>
            <a:r>
              <a:rPr lang="ja-JP" altLang="en-US" sz="2000" dirty="0"/>
              <a:t>例）を取り上げ</a:t>
            </a:r>
            <a:r>
              <a:rPr lang="ja-JP" altLang="en-US" sz="2000" dirty="0" smtClean="0"/>
              <a:t>、各業務の</a:t>
            </a:r>
            <a:endParaRPr lang="en-US" altLang="ja-JP" sz="2000" dirty="0" smtClean="0"/>
          </a:p>
          <a:p>
            <a:r>
              <a:rPr lang="ja-JP" altLang="en-US" sz="2000" dirty="0" smtClean="0"/>
              <a:t>定義</a:t>
            </a:r>
            <a:r>
              <a:rPr lang="ja-JP" altLang="en-US" sz="2000" dirty="0"/>
              <a:t>と業務を構成する要素の全体関連性を押さえて指針を</a:t>
            </a:r>
            <a:r>
              <a:rPr lang="ja-JP" altLang="en-US" sz="2000" dirty="0" smtClean="0"/>
              <a:t>示した。</a:t>
            </a:r>
            <a:endParaRPr lang="ja-JP" altLang="en-US" sz="2000" dirty="0"/>
          </a:p>
        </p:txBody>
      </p:sp>
      <p:sp>
        <p:nvSpPr>
          <p:cNvPr id="14" name="Rectangle 7"/>
          <p:cNvSpPr>
            <a:spLocks noChangeArrowheads="1"/>
          </p:cNvSpPr>
          <p:nvPr/>
        </p:nvSpPr>
        <p:spPr bwMode="auto">
          <a:xfrm>
            <a:off x="790222" y="4717344"/>
            <a:ext cx="7968016" cy="1039989"/>
          </a:xfrm>
          <a:prstGeom prst="rect">
            <a:avLst/>
          </a:prstGeom>
          <a:ln>
            <a:headEnd/>
            <a:tailEnd/>
          </a:ln>
        </p:spPr>
        <p:style>
          <a:lnRef idx="1">
            <a:schemeClr val="accent1"/>
          </a:lnRef>
          <a:fillRef idx="2">
            <a:schemeClr val="accent1"/>
          </a:fillRef>
          <a:effectRef idx="1">
            <a:schemeClr val="accent1"/>
          </a:effectRef>
          <a:fontRef idx="minor">
            <a:schemeClr val="dk1"/>
          </a:fontRef>
        </p:style>
        <p:txBody>
          <a:bodyPr wrap="none" anchor="ctr"/>
          <a:lstStyle/>
          <a:p>
            <a:r>
              <a:rPr lang="ja-JP" altLang="en-US" sz="2000" dirty="0"/>
              <a:t>地域・医療・行政</a:t>
            </a:r>
            <a:r>
              <a:rPr lang="en-US" altLang="ja-JP" sz="2000" dirty="0"/>
              <a:t>3</a:t>
            </a:r>
            <a:r>
              <a:rPr lang="ja-JP" altLang="en-US" sz="2000" dirty="0"/>
              <a:t>分野に特徴的な業務と実践上の指針を</a:t>
            </a:r>
            <a:r>
              <a:rPr lang="ja-JP" altLang="en-US" sz="2000" dirty="0" smtClean="0"/>
              <a:t>提示した。</a:t>
            </a:r>
            <a:endParaRPr lang="ja-JP" altLang="en-US" sz="2000" dirty="0"/>
          </a:p>
          <a:p>
            <a:r>
              <a:rPr lang="ja-JP" altLang="en-US" sz="2000" dirty="0"/>
              <a:t>実践現場において迷いや葛藤が生じやすい場面を例示し、指針に基づく</a:t>
            </a:r>
          </a:p>
          <a:p>
            <a:r>
              <a:rPr lang="ja-JP" altLang="en-US" sz="2000" dirty="0"/>
              <a:t>状況分析と課題を</a:t>
            </a:r>
            <a:r>
              <a:rPr lang="ja-JP" altLang="en-US" sz="2000" dirty="0" smtClean="0"/>
              <a:t>示した。</a:t>
            </a:r>
            <a:endParaRPr lang="ja-JP" altLang="en-US" sz="2000" dirty="0"/>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247239"/>
                                        </p:tgtEl>
                                        <p:attrNameLst>
                                          <p:attrName>style.visibility</p:attrName>
                                        </p:attrNameLst>
                                      </p:cBhvr>
                                      <p:to>
                                        <p:strVal val="visible"/>
                                      </p:to>
                                    </p:set>
                                    <p:animEffect transition="in" filter="blinds(horizontal)">
                                      <p:cBhvr>
                                        <p:cTn id="7" dur="500"/>
                                        <p:tgtEl>
                                          <p:spTgt spid="1247239"/>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blinds(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4"/>
                                        </p:tgtEl>
                                        <p:attrNameLst>
                                          <p:attrName>style.visibility</p:attrName>
                                        </p:attrNameLst>
                                      </p:cBhvr>
                                      <p:to>
                                        <p:strVal val="visible"/>
                                      </p:to>
                                    </p:set>
                                    <p:animEffect transition="in" filter="blinds(horizontal)">
                                      <p:cBhvr>
                                        <p:cTn id="17"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47239" grpId="0" animBg="1"/>
      <p:bldP spid="13" grpId="0" animBg="1"/>
      <p:bldP spid="14"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dirty="0"/>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19</a:t>
            </a:fld>
            <a:endParaRPr lang="en-US" altLang="ja-JP"/>
          </a:p>
        </p:txBody>
      </p:sp>
      <p:sp>
        <p:nvSpPr>
          <p:cNvPr id="4" name="コンテンツ プレースホルダー 3"/>
          <p:cNvSpPr>
            <a:spLocks noGrp="1"/>
          </p:cNvSpPr>
          <p:nvPr>
            <p:ph sz="quarter" idx="1"/>
          </p:nvPr>
        </p:nvSpPr>
        <p:spPr>
          <a:xfrm>
            <a:off x="457200" y="1453444"/>
            <a:ext cx="8229600" cy="4703516"/>
          </a:xfrm>
        </p:spPr>
        <p:txBody>
          <a:bodyPr>
            <a:normAutofit/>
          </a:bodyPr>
          <a:lstStyle/>
          <a:p>
            <a:pPr marL="0" indent="0" algn="ctr">
              <a:buNone/>
            </a:pPr>
            <a:r>
              <a:rPr lang="ja-JP" altLang="en-US" sz="4000" dirty="0"/>
              <a:t>３</a:t>
            </a:r>
            <a:r>
              <a:rPr lang="ja-JP" altLang="en-US" sz="4000" dirty="0" smtClean="0"/>
              <a:t>．</a:t>
            </a:r>
            <a:endParaRPr lang="en-US" altLang="ja-JP" sz="4000" dirty="0" smtClean="0"/>
          </a:p>
          <a:p>
            <a:pPr marL="0" indent="0" algn="ctr">
              <a:buNone/>
            </a:pPr>
            <a:endParaRPr lang="en-US" altLang="ja-JP" sz="2000" dirty="0" smtClean="0"/>
          </a:p>
          <a:p>
            <a:pPr marL="0" indent="0" algn="ctr">
              <a:buNone/>
            </a:pPr>
            <a:r>
              <a:rPr lang="ja-JP" altLang="en-US" sz="4000" dirty="0" smtClean="0"/>
              <a:t>業務</a:t>
            </a:r>
            <a:r>
              <a:rPr lang="ja-JP" altLang="en-US" sz="4000" dirty="0"/>
              <a:t>指針の</a:t>
            </a:r>
            <a:r>
              <a:rPr lang="ja-JP" altLang="en-US" sz="4000" dirty="0" smtClean="0"/>
              <a:t>位置づけ</a:t>
            </a:r>
            <a:endParaRPr lang="en-US" altLang="ja-JP" sz="4000" dirty="0" smtClean="0"/>
          </a:p>
          <a:p>
            <a:pPr marL="0" indent="0" algn="ctr">
              <a:buNone/>
            </a:pPr>
            <a:r>
              <a:rPr lang="ja-JP" altLang="en-US" sz="4000" dirty="0" smtClean="0"/>
              <a:t>精神</a:t>
            </a:r>
            <a:r>
              <a:rPr lang="ja-JP" altLang="en-US" sz="4000" dirty="0"/>
              <a:t>保健福祉士の「業務」の</a:t>
            </a:r>
            <a:r>
              <a:rPr lang="ja-JP" altLang="en-US" sz="4000" dirty="0" smtClean="0"/>
              <a:t>定義と</a:t>
            </a:r>
            <a:endParaRPr lang="en-US" altLang="ja-JP" sz="4000" dirty="0"/>
          </a:p>
          <a:p>
            <a:pPr marL="0" indent="0" algn="ctr">
              <a:buNone/>
            </a:pPr>
            <a:r>
              <a:rPr lang="ja-JP" altLang="en-US" sz="4000" dirty="0" smtClean="0"/>
              <a:t>業務</a:t>
            </a:r>
            <a:r>
              <a:rPr lang="ja-JP" altLang="en-US" sz="4000" dirty="0"/>
              <a:t>特性　</a:t>
            </a:r>
            <a:endParaRPr lang="en-US" altLang="ja-JP" sz="4000" dirty="0" smtClean="0"/>
          </a:p>
          <a:p>
            <a:pPr marL="0" indent="0" algn="ctr">
              <a:buNone/>
            </a:pPr>
            <a:endParaRPr lang="en-US" altLang="ja-JP" sz="2000" dirty="0"/>
          </a:p>
          <a:p>
            <a:pPr marL="0" indent="0" algn="ctr">
              <a:buNone/>
            </a:pPr>
            <a:r>
              <a:rPr lang="en-US" altLang="ja-JP" sz="4000" dirty="0" smtClean="0"/>
              <a:t>《</a:t>
            </a:r>
            <a:r>
              <a:rPr lang="ja-JP" altLang="en-US" sz="4000" dirty="0"/>
              <a:t>第２版・第</a:t>
            </a:r>
            <a:r>
              <a:rPr lang="en-US" altLang="ja-JP" sz="4000" dirty="0"/>
              <a:t>Ⅰ</a:t>
            </a:r>
            <a:r>
              <a:rPr lang="ja-JP" altLang="en-US" sz="4000" dirty="0"/>
              <a:t>部</a:t>
            </a:r>
            <a:r>
              <a:rPr lang="en-US" altLang="ja-JP" sz="4000" dirty="0"/>
              <a:t>》</a:t>
            </a:r>
            <a:endParaRPr lang="ja-JP" altLang="en-US" sz="4000" dirty="0"/>
          </a:p>
          <a:p>
            <a:pPr algn="ctr"/>
            <a:endParaRPr kumimoji="1" lang="ja-JP" altLang="en-US" sz="4000"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3952823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152400"/>
            <a:ext cx="8229600" cy="867520"/>
          </a:xfrm>
        </p:spPr>
        <p:txBody>
          <a:bodyPr>
            <a:normAutofit/>
          </a:bodyPr>
          <a:lstStyle/>
          <a:p>
            <a:pPr algn="ctr"/>
            <a:r>
              <a:rPr kumimoji="1" lang="ja-JP" altLang="en-US" dirty="0" smtClean="0"/>
              <a:t>本教材（講義）を使用される講師の皆様へ</a:t>
            </a:r>
            <a:endParaRPr kumimoji="1" lang="ja-JP" altLang="en-US" dirty="0"/>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2</a:t>
            </a:fld>
            <a:endParaRPr lang="en-US" altLang="ja-JP" dirty="0"/>
          </a:p>
        </p:txBody>
      </p:sp>
      <p:sp>
        <p:nvSpPr>
          <p:cNvPr id="4" name="コンテンツ プレースホルダー 3"/>
          <p:cNvSpPr>
            <a:spLocks noGrp="1"/>
          </p:cNvSpPr>
          <p:nvPr>
            <p:ph sz="quarter" idx="1"/>
          </p:nvPr>
        </p:nvSpPr>
        <p:spPr/>
        <p:txBody>
          <a:bodyPr/>
          <a:lstStyle/>
          <a:p>
            <a:r>
              <a:rPr kumimoji="1" lang="ja-JP" altLang="en-US" dirty="0" smtClean="0"/>
              <a:t>本教材（講義）は、業務指針第２版を伝達し活用するために</a:t>
            </a:r>
            <a:r>
              <a:rPr lang="ja-JP" altLang="en-US" dirty="0" smtClean="0"/>
              <a:t>押さえるべき</a:t>
            </a:r>
            <a:r>
              <a:rPr kumimoji="1" lang="ja-JP" altLang="en-US" dirty="0" smtClean="0"/>
              <a:t>点をまとめています。演習などで活用する前提として理解し教示してください。</a:t>
            </a:r>
            <a:endParaRPr kumimoji="1" lang="en-US" altLang="ja-JP" dirty="0" smtClean="0"/>
          </a:p>
          <a:p>
            <a:r>
              <a:rPr lang="ja-JP" altLang="en-US" dirty="0" smtClean="0"/>
              <a:t>各スライドのノート欄には、</a:t>
            </a:r>
            <a:r>
              <a:rPr lang="en-US" altLang="ja-JP" dirty="0" smtClean="0"/>
              <a:t>【</a:t>
            </a:r>
            <a:r>
              <a:rPr lang="ja-JP" altLang="en-US" dirty="0" smtClean="0"/>
              <a:t>解説</a:t>
            </a:r>
            <a:r>
              <a:rPr lang="en-US" altLang="ja-JP" dirty="0" smtClean="0"/>
              <a:t>】</a:t>
            </a:r>
            <a:r>
              <a:rPr lang="ja-JP" altLang="en-US" dirty="0" smtClean="0"/>
              <a:t>と</a:t>
            </a:r>
            <a:r>
              <a:rPr lang="en-US" altLang="ja-JP" dirty="0" smtClean="0"/>
              <a:t>【</a:t>
            </a:r>
            <a:r>
              <a:rPr lang="ja-JP" altLang="en-US" dirty="0" smtClean="0"/>
              <a:t>備考</a:t>
            </a:r>
            <a:r>
              <a:rPr lang="en-US" altLang="ja-JP" dirty="0" smtClean="0"/>
              <a:t>】</a:t>
            </a:r>
            <a:r>
              <a:rPr lang="ja-JP" altLang="en-US" dirty="0" smtClean="0"/>
              <a:t>を掲載し、</a:t>
            </a:r>
            <a:r>
              <a:rPr lang="en-US" altLang="ja-JP" dirty="0" smtClean="0"/>
              <a:t>【</a:t>
            </a:r>
            <a:r>
              <a:rPr lang="ja-JP" altLang="en-US" dirty="0" smtClean="0"/>
              <a:t>解説</a:t>
            </a:r>
            <a:r>
              <a:rPr lang="en-US" altLang="ja-JP" dirty="0" smtClean="0"/>
              <a:t>】</a:t>
            </a:r>
            <a:r>
              <a:rPr lang="ja-JP" altLang="en-US" dirty="0" smtClean="0"/>
              <a:t>は講義内容の要旨、</a:t>
            </a:r>
            <a:r>
              <a:rPr lang="en-US" altLang="ja-JP" dirty="0" smtClean="0"/>
              <a:t>【</a:t>
            </a:r>
            <a:r>
              <a:rPr lang="ja-JP" altLang="en-US" dirty="0" smtClean="0"/>
              <a:t>備考</a:t>
            </a:r>
            <a:r>
              <a:rPr lang="en-US" altLang="ja-JP" dirty="0" smtClean="0"/>
              <a:t>】</a:t>
            </a:r>
            <a:r>
              <a:rPr lang="ja-JP" altLang="en-US" dirty="0" smtClean="0"/>
              <a:t>には講義の際の留意点や補足説明を加えています。</a:t>
            </a:r>
            <a:endParaRPr lang="en-US" altLang="ja-JP" dirty="0" smtClean="0"/>
          </a:p>
          <a:p>
            <a:r>
              <a:rPr lang="en-US" altLang="ja-JP" dirty="0" smtClean="0"/>
              <a:t>【</a:t>
            </a:r>
            <a:r>
              <a:rPr lang="ja-JP" altLang="en-US" dirty="0" smtClean="0"/>
              <a:t>解説</a:t>
            </a:r>
            <a:r>
              <a:rPr lang="en-US" altLang="ja-JP" dirty="0" smtClean="0"/>
              <a:t>】</a:t>
            </a:r>
            <a:r>
              <a:rPr lang="ja-JP" altLang="en-US" dirty="0" smtClean="0"/>
              <a:t>の記述の趣旨を踏まえて、講師の応用を加えてください。</a:t>
            </a:r>
            <a:endParaRPr lang="en-US" altLang="ja-JP" dirty="0" smtClean="0"/>
          </a:p>
          <a:p>
            <a:r>
              <a:rPr kumimoji="1" lang="ja-JP" altLang="en-US" dirty="0" smtClean="0"/>
              <a:t>第２版で示した</a:t>
            </a:r>
            <a:r>
              <a:rPr lang="ja-JP" altLang="en-US" dirty="0" smtClean="0"/>
              <a:t>精神保健福祉士の</a:t>
            </a:r>
            <a:r>
              <a:rPr kumimoji="1" lang="ja-JP" altLang="en-US" dirty="0" smtClean="0"/>
              <a:t>「業務の定義」及び「業務特性」は業務の共通言語として提示していますので修正を加えないでください。</a:t>
            </a:r>
            <a:endParaRPr kumimoji="1" lang="en-US" altLang="ja-JP" dirty="0" smtClean="0"/>
          </a:p>
          <a:p>
            <a:endParaRPr kumimoji="1" lang="ja-JP" altLang="en-US"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3000445585"/>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8053" name="Rectangle 2"/>
          <p:cNvSpPr>
            <a:spLocks noGrp="1" noChangeArrowheads="1"/>
          </p:cNvSpPr>
          <p:nvPr>
            <p:ph type="title"/>
          </p:nvPr>
        </p:nvSpPr>
        <p:spPr>
          <a:xfrm>
            <a:off x="1046869" y="323850"/>
            <a:ext cx="6999287" cy="819150"/>
          </a:xfrm>
        </p:spPr>
        <p:txBody>
          <a:bodyPr>
            <a:normAutofit/>
          </a:bodyPr>
          <a:lstStyle/>
          <a:p>
            <a:pPr algn="ctr" eaLnBrk="1" hangingPunct="1"/>
            <a:r>
              <a:rPr lang="ja-JP" altLang="en-US" sz="4000" dirty="0" smtClean="0"/>
              <a:t>業務指針とは？</a:t>
            </a:r>
          </a:p>
        </p:txBody>
      </p:sp>
      <p:sp>
        <p:nvSpPr>
          <p:cNvPr id="9" name="Rectangle 7"/>
          <p:cNvSpPr>
            <a:spLocks noGrp="1" noChangeArrowheads="1"/>
          </p:cNvSpPr>
          <p:nvPr>
            <p:ph type="sldNum" sz="quarter" idx="12"/>
          </p:nvPr>
        </p:nvSpPr>
        <p:spPr/>
        <p:txBody>
          <a:bodyPr/>
          <a:lstStyle/>
          <a:p>
            <a:pPr>
              <a:defRPr/>
            </a:pPr>
            <a:fld id="{DE078262-1A5E-4B96-94EA-24547E9DBD95}" type="slidenum">
              <a:rPr lang="ja-JP" altLang="en-US"/>
              <a:pPr>
                <a:defRPr/>
              </a:pPr>
              <a:t>20</a:t>
            </a:fld>
            <a:endParaRPr lang="en-US" altLang="ja-JP"/>
          </a:p>
        </p:txBody>
      </p:sp>
      <p:sp>
        <p:nvSpPr>
          <p:cNvPr id="66563" name="Rectangle 3"/>
          <p:cNvSpPr>
            <a:spLocks noGrp="1" noChangeArrowheads="1"/>
          </p:cNvSpPr>
          <p:nvPr>
            <p:ph sz="quarter" idx="1"/>
          </p:nvPr>
        </p:nvSpPr>
        <p:spPr>
          <a:xfrm>
            <a:off x="550332" y="1707444"/>
            <a:ext cx="8098367" cy="4600223"/>
          </a:xfrm>
        </p:spPr>
        <p:txBody>
          <a:bodyPr>
            <a:normAutofit/>
          </a:bodyPr>
          <a:lstStyle/>
          <a:p>
            <a:pPr eaLnBrk="1" hangingPunct="1"/>
            <a:r>
              <a:rPr lang="ja-JP" altLang="en-US" sz="3200" dirty="0" smtClean="0"/>
              <a:t>倫理綱領との関連は？違いは？</a:t>
            </a:r>
          </a:p>
          <a:p>
            <a:pPr eaLnBrk="1" hangingPunct="1"/>
            <a:r>
              <a:rPr lang="ja-JP" altLang="en-US" sz="3200" dirty="0" smtClean="0"/>
              <a:t>行動規範とは違うの？</a:t>
            </a:r>
          </a:p>
          <a:p>
            <a:pPr eaLnBrk="1" hangingPunct="1"/>
            <a:r>
              <a:rPr lang="ja-JP" altLang="en-US" sz="3200" dirty="0" smtClean="0"/>
              <a:t>業務分類を含むの？</a:t>
            </a:r>
          </a:p>
          <a:p>
            <a:pPr eaLnBrk="1" hangingPunct="1"/>
            <a:r>
              <a:rPr lang="ja-JP" altLang="en-US" sz="3200" dirty="0" smtClean="0"/>
              <a:t>業務マニュアルとの違いは？</a:t>
            </a:r>
          </a:p>
          <a:p>
            <a:pPr eaLnBrk="1" hangingPunct="1">
              <a:buFont typeface="Times New Roman" pitchFamily="18" charset="0"/>
              <a:buNone/>
            </a:pPr>
            <a:endParaRPr lang="ja-JP" altLang="en-US" sz="3200" dirty="0" smtClean="0"/>
          </a:p>
          <a:p>
            <a:pPr eaLnBrk="1" hangingPunct="1">
              <a:buFont typeface="Times New Roman" pitchFamily="18" charset="0"/>
              <a:buNone/>
            </a:pPr>
            <a:r>
              <a:rPr lang="ja-JP" altLang="en-US" sz="3200" dirty="0" smtClean="0"/>
              <a:t>　　</a:t>
            </a:r>
            <a:endParaRPr lang="en-US" altLang="ja-JP" sz="3200" dirty="0" smtClean="0"/>
          </a:p>
          <a:p>
            <a:pPr eaLnBrk="1" hangingPunct="1">
              <a:buFont typeface="Times New Roman" pitchFamily="18" charset="0"/>
              <a:buNone/>
            </a:pPr>
            <a:r>
              <a:rPr lang="ja-JP" altLang="ja-JP" sz="3200" dirty="0"/>
              <a:t>　</a:t>
            </a:r>
            <a:r>
              <a:rPr lang="ja-JP" altLang="en-US" sz="3200" dirty="0" smtClean="0"/>
              <a:t>　人によって捉え方が様々（バラバラ？）</a:t>
            </a:r>
          </a:p>
        </p:txBody>
      </p:sp>
      <p:sp>
        <p:nvSpPr>
          <p:cNvPr id="66564" name="AutoShape 4"/>
          <p:cNvSpPr>
            <a:spLocks noChangeArrowheads="1"/>
          </p:cNvSpPr>
          <p:nvPr/>
        </p:nvSpPr>
        <p:spPr bwMode="auto">
          <a:xfrm>
            <a:off x="2370667" y="4142846"/>
            <a:ext cx="825677" cy="781932"/>
          </a:xfrm>
          <a:prstGeom prst="upArrow">
            <a:avLst>
              <a:gd name="adj1" fmla="val 50000"/>
              <a:gd name="adj2" fmla="val 25672"/>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9077" name="Rectangle 2"/>
          <p:cNvSpPr>
            <a:spLocks noGrp="1" noChangeArrowheads="1"/>
          </p:cNvSpPr>
          <p:nvPr>
            <p:ph type="title"/>
          </p:nvPr>
        </p:nvSpPr>
        <p:spPr/>
        <p:txBody>
          <a:bodyPr>
            <a:normAutofit/>
          </a:bodyPr>
          <a:lstStyle/>
          <a:p>
            <a:pPr algn="ctr" eaLnBrk="1" hangingPunct="1"/>
            <a:r>
              <a:rPr lang="ja-JP" altLang="en-US" sz="4000" dirty="0" smtClean="0"/>
              <a:t>業務指針の位置づけ</a:t>
            </a:r>
          </a:p>
        </p:txBody>
      </p:sp>
      <p:sp>
        <p:nvSpPr>
          <p:cNvPr id="30" name="Rectangle 7"/>
          <p:cNvSpPr>
            <a:spLocks noGrp="1" noChangeArrowheads="1"/>
          </p:cNvSpPr>
          <p:nvPr>
            <p:ph type="sldNum" sz="quarter" idx="12"/>
          </p:nvPr>
        </p:nvSpPr>
        <p:spPr/>
        <p:txBody>
          <a:bodyPr/>
          <a:lstStyle/>
          <a:p>
            <a:pPr>
              <a:defRPr/>
            </a:pPr>
            <a:fld id="{85F48177-4130-40B6-BA6F-CF4C26687012}" type="slidenum">
              <a:rPr lang="ja-JP" altLang="en-US"/>
              <a:pPr>
                <a:defRPr/>
              </a:pPr>
              <a:t>21</a:t>
            </a:fld>
            <a:endParaRPr lang="en-US" altLang="ja-JP"/>
          </a:p>
        </p:txBody>
      </p:sp>
      <p:sp>
        <p:nvSpPr>
          <p:cNvPr id="2179078" name="Rectangle 3"/>
          <p:cNvSpPr>
            <a:spLocks noGrp="1" noChangeArrowheads="1"/>
          </p:cNvSpPr>
          <p:nvPr>
            <p:ph sz="quarter" idx="1"/>
          </p:nvPr>
        </p:nvSpPr>
        <p:spPr/>
        <p:txBody>
          <a:bodyPr/>
          <a:lstStyle/>
          <a:p>
            <a:pPr eaLnBrk="1" hangingPunct="1">
              <a:buFont typeface="Times New Roman" pitchFamily="18" charset="0"/>
              <a:buNone/>
            </a:pPr>
            <a:r>
              <a:rPr lang="ja-JP" altLang="en-US" sz="3200" dirty="0" smtClean="0"/>
              <a:t>「業務」の「指針」であること</a:t>
            </a:r>
          </a:p>
          <a:p>
            <a:pPr eaLnBrk="1" hangingPunct="1">
              <a:buFont typeface="Times New Roman" pitchFamily="18" charset="0"/>
              <a:buNone/>
            </a:pPr>
            <a:endParaRPr lang="ja-JP" altLang="en-US" dirty="0" smtClean="0"/>
          </a:p>
          <a:p>
            <a:pPr eaLnBrk="1" hangingPunct="1">
              <a:buFont typeface="Times New Roman" pitchFamily="18" charset="0"/>
              <a:buNone/>
            </a:pPr>
            <a:endParaRPr lang="ja-JP" altLang="en-US" dirty="0" smtClean="0"/>
          </a:p>
        </p:txBody>
      </p:sp>
      <p:sp>
        <p:nvSpPr>
          <p:cNvPr id="18443" name="AutoShape 11"/>
          <p:cNvSpPr>
            <a:spLocks noChangeArrowheads="1"/>
          </p:cNvSpPr>
          <p:nvPr/>
        </p:nvSpPr>
        <p:spPr bwMode="auto">
          <a:xfrm>
            <a:off x="1621896" y="1790524"/>
            <a:ext cx="2051050" cy="969962"/>
          </a:xfrm>
          <a:prstGeom prst="upArrowCallout">
            <a:avLst>
              <a:gd name="adj1" fmla="val 52864"/>
              <a:gd name="adj2" fmla="val 52864"/>
              <a:gd name="adj3" fmla="val 16667"/>
              <a:gd name="adj4" fmla="val 66667"/>
            </a:avLst>
          </a:prstGeom>
          <a:solidFill>
            <a:schemeClr val="accent1"/>
          </a:solidFill>
          <a:ln w="9525" algn="ctr">
            <a:solidFill>
              <a:schemeClr val="tx1"/>
            </a:solidFill>
            <a:miter lim="800000"/>
            <a:headEnd/>
            <a:tailEnd/>
          </a:ln>
        </p:spPr>
        <p:txBody>
          <a:bodyPr wrap="none" anchor="ctr"/>
          <a:lstStyle/>
          <a:p>
            <a:pPr algn="ctr" eaLnBrk="0" hangingPunct="0"/>
            <a:r>
              <a:rPr kumimoji="0" lang="ja-JP" altLang="en-US" sz="2800" b="1"/>
              <a:t>倫理綱領</a:t>
            </a:r>
          </a:p>
        </p:txBody>
      </p:sp>
      <p:sp>
        <p:nvSpPr>
          <p:cNvPr id="18446" name="AutoShape 14"/>
          <p:cNvSpPr>
            <a:spLocks noChangeArrowheads="1"/>
          </p:cNvSpPr>
          <p:nvPr/>
        </p:nvSpPr>
        <p:spPr bwMode="auto">
          <a:xfrm>
            <a:off x="832557" y="1846968"/>
            <a:ext cx="437443" cy="2894365"/>
          </a:xfrm>
          <a:prstGeom prst="downArrow">
            <a:avLst>
              <a:gd name="adj1" fmla="val 50000"/>
              <a:gd name="adj2" fmla="val 179790"/>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pic>
        <p:nvPicPr>
          <p:cNvPr id="18450" name="Picture 18" descr="j0286034"/>
          <p:cNvPicPr>
            <a:picLocks noChangeAspect="1" noChangeArrowheads="1"/>
          </p:cNvPicPr>
          <p:nvPr/>
        </p:nvPicPr>
        <p:blipFill>
          <a:blip r:embed="rId3" cstate="print"/>
          <a:srcRect/>
          <a:stretch>
            <a:fillRect/>
          </a:stretch>
        </p:blipFill>
        <p:spPr bwMode="auto">
          <a:xfrm>
            <a:off x="1855788" y="4791075"/>
            <a:ext cx="919162" cy="885825"/>
          </a:xfrm>
          <a:prstGeom prst="rect">
            <a:avLst/>
          </a:prstGeom>
          <a:noFill/>
          <a:ln w="9525">
            <a:noFill/>
            <a:miter lim="800000"/>
            <a:headEnd/>
            <a:tailEnd/>
          </a:ln>
        </p:spPr>
      </p:pic>
      <p:pic>
        <p:nvPicPr>
          <p:cNvPr id="18454" name="Picture 22" descr="j0286034"/>
          <p:cNvPicPr>
            <a:picLocks noChangeAspect="1" noChangeArrowheads="1"/>
          </p:cNvPicPr>
          <p:nvPr/>
        </p:nvPicPr>
        <p:blipFill>
          <a:blip r:embed="rId3" cstate="print"/>
          <a:srcRect/>
          <a:stretch>
            <a:fillRect/>
          </a:stretch>
        </p:blipFill>
        <p:spPr bwMode="auto">
          <a:xfrm flipH="1">
            <a:off x="3154363" y="5005388"/>
            <a:ext cx="919162" cy="885825"/>
          </a:xfrm>
          <a:prstGeom prst="rect">
            <a:avLst/>
          </a:prstGeom>
          <a:noFill/>
          <a:ln w="9525">
            <a:noFill/>
            <a:miter lim="800000"/>
            <a:headEnd/>
            <a:tailEnd/>
          </a:ln>
        </p:spPr>
      </p:pic>
      <p:pic>
        <p:nvPicPr>
          <p:cNvPr id="18455" name="Picture 23" descr="j0286034"/>
          <p:cNvPicPr>
            <a:picLocks noChangeAspect="1" noChangeArrowheads="1"/>
          </p:cNvPicPr>
          <p:nvPr/>
        </p:nvPicPr>
        <p:blipFill>
          <a:blip r:embed="rId3" cstate="print"/>
          <a:srcRect/>
          <a:stretch>
            <a:fillRect/>
          </a:stretch>
        </p:blipFill>
        <p:spPr bwMode="auto">
          <a:xfrm>
            <a:off x="4356100" y="4416425"/>
            <a:ext cx="919163" cy="885825"/>
          </a:xfrm>
          <a:prstGeom prst="rect">
            <a:avLst/>
          </a:prstGeom>
          <a:noFill/>
          <a:ln w="9525">
            <a:noFill/>
            <a:miter lim="800000"/>
            <a:headEnd/>
            <a:tailEnd/>
          </a:ln>
        </p:spPr>
      </p:pic>
      <p:pic>
        <p:nvPicPr>
          <p:cNvPr id="18456" name="Picture 24" descr="j0286034"/>
          <p:cNvPicPr>
            <a:picLocks noChangeAspect="1" noChangeArrowheads="1"/>
          </p:cNvPicPr>
          <p:nvPr/>
        </p:nvPicPr>
        <p:blipFill>
          <a:blip r:embed="rId3" cstate="print"/>
          <a:srcRect/>
          <a:stretch>
            <a:fillRect/>
          </a:stretch>
        </p:blipFill>
        <p:spPr bwMode="auto">
          <a:xfrm>
            <a:off x="6246813" y="4811713"/>
            <a:ext cx="919162" cy="885825"/>
          </a:xfrm>
          <a:prstGeom prst="rect">
            <a:avLst/>
          </a:prstGeom>
          <a:noFill/>
          <a:ln w="9525">
            <a:noFill/>
            <a:miter lim="800000"/>
            <a:headEnd/>
            <a:tailEnd/>
          </a:ln>
        </p:spPr>
      </p:pic>
      <p:pic>
        <p:nvPicPr>
          <p:cNvPr id="18457" name="Picture 25" descr="j0286034"/>
          <p:cNvPicPr>
            <a:picLocks noChangeAspect="1" noChangeArrowheads="1"/>
          </p:cNvPicPr>
          <p:nvPr/>
        </p:nvPicPr>
        <p:blipFill>
          <a:blip r:embed="rId3" cstate="print"/>
          <a:srcRect/>
          <a:stretch>
            <a:fillRect/>
          </a:stretch>
        </p:blipFill>
        <p:spPr bwMode="auto">
          <a:xfrm>
            <a:off x="7794625" y="5146675"/>
            <a:ext cx="919163" cy="885825"/>
          </a:xfrm>
          <a:prstGeom prst="rect">
            <a:avLst/>
          </a:prstGeom>
          <a:noFill/>
          <a:ln w="9525">
            <a:noFill/>
            <a:miter lim="800000"/>
            <a:headEnd/>
            <a:tailEnd/>
          </a:ln>
        </p:spPr>
      </p:pic>
      <p:pic>
        <p:nvPicPr>
          <p:cNvPr id="18458" name="Picture 26" descr="j0286034"/>
          <p:cNvPicPr>
            <a:picLocks noChangeAspect="1" noChangeArrowheads="1"/>
          </p:cNvPicPr>
          <p:nvPr/>
        </p:nvPicPr>
        <p:blipFill>
          <a:blip r:embed="rId3" cstate="print"/>
          <a:srcRect/>
          <a:stretch>
            <a:fillRect/>
          </a:stretch>
        </p:blipFill>
        <p:spPr bwMode="auto">
          <a:xfrm flipH="1">
            <a:off x="5405438" y="3683000"/>
            <a:ext cx="919162" cy="885825"/>
          </a:xfrm>
          <a:prstGeom prst="rect">
            <a:avLst/>
          </a:prstGeom>
          <a:noFill/>
          <a:ln w="9525">
            <a:noFill/>
            <a:miter lim="800000"/>
            <a:headEnd/>
            <a:tailEnd/>
          </a:ln>
        </p:spPr>
      </p:pic>
      <p:pic>
        <p:nvPicPr>
          <p:cNvPr id="18459" name="Picture 27" descr="j0286034"/>
          <p:cNvPicPr>
            <a:picLocks noChangeAspect="1" noChangeArrowheads="1"/>
          </p:cNvPicPr>
          <p:nvPr/>
        </p:nvPicPr>
        <p:blipFill>
          <a:blip r:embed="rId3" cstate="print"/>
          <a:srcRect/>
          <a:stretch>
            <a:fillRect/>
          </a:stretch>
        </p:blipFill>
        <p:spPr bwMode="auto">
          <a:xfrm flipH="1">
            <a:off x="746125" y="5029200"/>
            <a:ext cx="919163" cy="885825"/>
          </a:xfrm>
          <a:prstGeom prst="rect">
            <a:avLst/>
          </a:prstGeom>
          <a:noFill/>
          <a:ln w="9525">
            <a:noFill/>
            <a:miter lim="800000"/>
            <a:headEnd/>
            <a:tailEnd/>
          </a:ln>
        </p:spPr>
      </p:pic>
      <p:pic>
        <p:nvPicPr>
          <p:cNvPr id="18460" name="Picture 28" descr="j0286034"/>
          <p:cNvPicPr>
            <a:picLocks noChangeAspect="1" noChangeArrowheads="1"/>
          </p:cNvPicPr>
          <p:nvPr/>
        </p:nvPicPr>
        <p:blipFill>
          <a:blip r:embed="rId3" cstate="print"/>
          <a:srcRect/>
          <a:stretch>
            <a:fillRect/>
          </a:stretch>
        </p:blipFill>
        <p:spPr bwMode="auto">
          <a:xfrm flipH="1">
            <a:off x="6221413" y="2506663"/>
            <a:ext cx="919162" cy="885825"/>
          </a:xfrm>
          <a:prstGeom prst="rect">
            <a:avLst/>
          </a:prstGeom>
          <a:noFill/>
          <a:ln w="9525">
            <a:noFill/>
            <a:miter lim="800000"/>
            <a:headEnd/>
            <a:tailEnd/>
          </a:ln>
        </p:spPr>
      </p:pic>
      <p:sp>
        <p:nvSpPr>
          <p:cNvPr id="18461" name="Text Box 29"/>
          <p:cNvSpPr txBox="1">
            <a:spLocks noChangeArrowheads="1"/>
          </p:cNvSpPr>
          <p:nvPr/>
        </p:nvSpPr>
        <p:spPr bwMode="auto">
          <a:xfrm>
            <a:off x="1268413" y="5964238"/>
            <a:ext cx="5938837" cy="396875"/>
          </a:xfrm>
          <a:prstGeom prst="rect">
            <a:avLst/>
          </a:prstGeom>
          <a:noFill/>
          <a:ln w="9525" algn="ctr">
            <a:noFill/>
            <a:miter lim="800000"/>
            <a:headEnd/>
            <a:tailEnd/>
          </a:ln>
        </p:spPr>
        <p:txBody>
          <a:bodyPr>
            <a:spAutoFit/>
          </a:bodyPr>
          <a:lstStyle/>
          <a:p>
            <a:pPr eaLnBrk="0" hangingPunct="0">
              <a:spcBef>
                <a:spcPct val="50000"/>
              </a:spcBef>
            </a:pPr>
            <a:r>
              <a:rPr kumimoji="0" lang="ja-JP" altLang="en-US" sz="2000" b="1" dirty="0"/>
              <a:t>業務は多様，現場は複雑で流動的，所与の障害・・・・</a:t>
            </a:r>
          </a:p>
        </p:txBody>
      </p:sp>
      <p:sp>
        <p:nvSpPr>
          <p:cNvPr id="18462" name="AutoShape 30"/>
          <p:cNvSpPr>
            <a:spLocks noChangeArrowheads="1"/>
          </p:cNvSpPr>
          <p:nvPr/>
        </p:nvSpPr>
        <p:spPr bwMode="auto">
          <a:xfrm>
            <a:off x="6388100" y="3576638"/>
            <a:ext cx="1239838" cy="450850"/>
          </a:xfrm>
          <a:prstGeom prst="wedgeRoundRectCallout">
            <a:avLst>
              <a:gd name="adj1" fmla="val -46801"/>
              <a:gd name="adj2" fmla="val 70069"/>
              <a:gd name="adj3" fmla="val 16667"/>
            </a:avLst>
          </a:prstGeom>
          <a:solidFill>
            <a:srgbClr val="D4B5AA"/>
          </a:solidFill>
          <a:ln w="9525" algn="ctr">
            <a:solidFill>
              <a:schemeClr val="tx1"/>
            </a:solidFill>
            <a:miter lim="800000"/>
            <a:headEnd/>
            <a:tailEnd/>
          </a:ln>
        </p:spPr>
        <p:txBody>
          <a:bodyPr anchor="ctr"/>
          <a:lstStyle/>
          <a:p>
            <a:pPr algn="ctr" eaLnBrk="0" hangingPunct="0"/>
            <a:r>
              <a:rPr kumimoji="0" lang="ja-JP" altLang="en-US" dirty="0"/>
              <a:t>どっち？</a:t>
            </a:r>
          </a:p>
        </p:txBody>
      </p:sp>
      <p:sp>
        <p:nvSpPr>
          <p:cNvPr id="18464" name="AutoShape 32"/>
          <p:cNvSpPr>
            <a:spLocks noChangeArrowheads="1"/>
          </p:cNvSpPr>
          <p:nvPr/>
        </p:nvSpPr>
        <p:spPr bwMode="auto">
          <a:xfrm>
            <a:off x="7015163" y="2090738"/>
            <a:ext cx="1350962" cy="449262"/>
          </a:xfrm>
          <a:prstGeom prst="wedgeRoundRectCallout">
            <a:avLst>
              <a:gd name="adj1" fmla="val -43773"/>
              <a:gd name="adj2" fmla="val 77560"/>
              <a:gd name="adj3" fmla="val 16667"/>
            </a:avLst>
          </a:prstGeom>
          <a:solidFill>
            <a:schemeClr val="accent5">
              <a:lumMod val="60000"/>
              <a:lumOff val="40000"/>
            </a:schemeClr>
          </a:solidFill>
          <a:ln w="9525" algn="ctr">
            <a:solidFill>
              <a:schemeClr val="tx1"/>
            </a:solidFill>
            <a:miter lim="800000"/>
            <a:headEnd/>
            <a:tailEnd/>
          </a:ln>
        </p:spPr>
        <p:txBody>
          <a:bodyPr anchor="ctr"/>
          <a:lstStyle/>
          <a:p>
            <a:pPr algn="ctr" eaLnBrk="0" hangingPunct="0"/>
            <a:r>
              <a:rPr kumimoji="0" lang="ja-JP" altLang="en-US"/>
              <a:t>多分こっち</a:t>
            </a:r>
          </a:p>
        </p:txBody>
      </p:sp>
      <p:sp>
        <p:nvSpPr>
          <p:cNvPr id="18466" name="AutoShape 34"/>
          <p:cNvSpPr>
            <a:spLocks noChangeArrowheads="1"/>
          </p:cNvSpPr>
          <p:nvPr/>
        </p:nvSpPr>
        <p:spPr bwMode="auto">
          <a:xfrm rot="10800000">
            <a:off x="5214938" y="5226050"/>
            <a:ext cx="927100" cy="395288"/>
          </a:xfrm>
          <a:prstGeom prst="wedgeRoundRectCallout">
            <a:avLst>
              <a:gd name="adj1" fmla="val -45551"/>
              <a:gd name="adj2" fmla="val 69273"/>
              <a:gd name="adj3" fmla="val 16667"/>
            </a:avLst>
          </a:prstGeom>
          <a:solidFill>
            <a:srgbClr val="D4B5AA"/>
          </a:solidFill>
          <a:ln w="9525" algn="ctr">
            <a:solidFill>
              <a:schemeClr val="tx1"/>
            </a:solidFill>
            <a:miter lim="800000"/>
            <a:headEnd/>
            <a:tailEnd/>
          </a:ln>
        </p:spPr>
        <p:txBody>
          <a:bodyPr rot="10800000" anchor="ctr"/>
          <a:lstStyle/>
          <a:p>
            <a:pPr algn="ctr" eaLnBrk="0" hangingPunct="0"/>
            <a:r>
              <a:rPr kumimoji="0" lang="ja-JP" altLang="en-US" dirty="0"/>
              <a:t>あれ？</a:t>
            </a:r>
          </a:p>
        </p:txBody>
      </p:sp>
      <p:sp>
        <p:nvSpPr>
          <p:cNvPr id="18467" name="Line 35"/>
          <p:cNvSpPr>
            <a:spLocks noChangeShapeType="1"/>
          </p:cNvSpPr>
          <p:nvPr/>
        </p:nvSpPr>
        <p:spPr bwMode="auto">
          <a:xfrm flipV="1">
            <a:off x="1377950" y="2949222"/>
            <a:ext cx="795161" cy="2018066"/>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68" name="Line 36"/>
          <p:cNvSpPr>
            <a:spLocks noChangeShapeType="1"/>
          </p:cNvSpPr>
          <p:nvPr/>
        </p:nvSpPr>
        <p:spPr bwMode="auto">
          <a:xfrm flipH="1" flipV="1">
            <a:off x="2540001" y="2977444"/>
            <a:ext cx="25400" cy="1799344"/>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69" name="Line 37"/>
          <p:cNvSpPr>
            <a:spLocks noChangeShapeType="1"/>
          </p:cNvSpPr>
          <p:nvPr/>
        </p:nvSpPr>
        <p:spPr bwMode="auto">
          <a:xfrm flipH="1" flipV="1">
            <a:off x="2850444" y="2963333"/>
            <a:ext cx="780169" cy="1991255"/>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70" name="Line 38"/>
          <p:cNvSpPr>
            <a:spLocks noChangeShapeType="1"/>
          </p:cNvSpPr>
          <p:nvPr/>
        </p:nvSpPr>
        <p:spPr bwMode="auto">
          <a:xfrm flipH="1" flipV="1">
            <a:off x="3076222" y="2963333"/>
            <a:ext cx="1413228" cy="1418167"/>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71" name="Line 39"/>
          <p:cNvSpPr>
            <a:spLocks noChangeShapeType="1"/>
          </p:cNvSpPr>
          <p:nvPr/>
        </p:nvSpPr>
        <p:spPr bwMode="auto">
          <a:xfrm flipH="1" flipV="1">
            <a:off x="3499555" y="2921000"/>
            <a:ext cx="1945569" cy="1214438"/>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72" name="Line 40"/>
          <p:cNvSpPr>
            <a:spLocks noChangeShapeType="1"/>
          </p:cNvSpPr>
          <p:nvPr/>
        </p:nvSpPr>
        <p:spPr bwMode="auto">
          <a:xfrm flipH="1" flipV="1">
            <a:off x="3330222" y="2949222"/>
            <a:ext cx="2880078" cy="2086328"/>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73" name="Line 41"/>
          <p:cNvSpPr>
            <a:spLocks noChangeShapeType="1"/>
          </p:cNvSpPr>
          <p:nvPr/>
        </p:nvSpPr>
        <p:spPr bwMode="auto">
          <a:xfrm flipH="1" flipV="1">
            <a:off x="3824110" y="2681111"/>
            <a:ext cx="2397301" cy="63677"/>
          </a:xfrm>
          <a:prstGeom prst="line">
            <a:avLst/>
          </a:prstGeom>
          <a:noFill/>
          <a:ln w="9525">
            <a:solidFill>
              <a:schemeClr val="tx1"/>
            </a:solidFill>
            <a:round/>
            <a:headEnd/>
            <a:tailEnd type="triangle" w="med" len="med"/>
          </a:ln>
        </p:spPr>
        <p:txBody>
          <a:bodyPr wrap="none" anchor="ctr"/>
          <a:lstStyle/>
          <a:p>
            <a:endParaRPr lang="ja-JP" altLang="en-US"/>
          </a:p>
        </p:txBody>
      </p:sp>
      <p:sp>
        <p:nvSpPr>
          <p:cNvPr id="18474" name="Line 42"/>
          <p:cNvSpPr>
            <a:spLocks noChangeShapeType="1"/>
          </p:cNvSpPr>
          <p:nvPr/>
        </p:nvSpPr>
        <p:spPr bwMode="auto">
          <a:xfrm flipH="1" flipV="1">
            <a:off x="3654777" y="2878666"/>
            <a:ext cx="4274785" cy="2266421"/>
          </a:xfrm>
          <a:prstGeom prst="line">
            <a:avLst/>
          </a:prstGeom>
          <a:noFill/>
          <a:ln w="9525">
            <a:solidFill>
              <a:schemeClr val="tx1"/>
            </a:solidFill>
            <a:round/>
            <a:headEnd/>
            <a:tailEnd type="triangle" w="med" len="med"/>
          </a:ln>
        </p:spPr>
        <p:txBody>
          <a:bodyPr wrap="none" anchor="ctr"/>
          <a:lstStyle/>
          <a:p>
            <a:endParaRPr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18443"/>
                                        </p:tgtEl>
                                        <p:attrNameLst>
                                          <p:attrName>style.visibility</p:attrName>
                                        </p:attrNameLst>
                                      </p:cBhvr>
                                      <p:to>
                                        <p:strVal val="visible"/>
                                      </p:to>
                                    </p:set>
                                    <p:animEffect transition="in" filter="checkerboard(across)">
                                      <p:cBhvr>
                                        <p:cTn id="7" dur="500"/>
                                        <p:tgtEl>
                                          <p:spTgt spid="18443"/>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8446"/>
                                        </p:tgtEl>
                                        <p:attrNameLst>
                                          <p:attrName>style.visibility</p:attrName>
                                        </p:attrNameLst>
                                      </p:cBhvr>
                                      <p:to>
                                        <p:strVal val="visible"/>
                                      </p:to>
                                    </p:set>
                                    <p:animEffect transition="in" filter="checkerboard(across)">
                                      <p:cBhvr>
                                        <p:cTn id="12" dur="500"/>
                                        <p:tgtEl>
                                          <p:spTgt spid="18446"/>
                                        </p:tgtEl>
                                      </p:cBhvr>
                                    </p:animEffect>
                                  </p:childTnLst>
                                </p:cTn>
                              </p:par>
                            </p:childTnLst>
                          </p:cTn>
                        </p:par>
                        <p:par>
                          <p:cTn id="13" fill="hold">
                            <p:stCondLst>
                              <p:cond delay="500"/>
                            </p:stCondLst>
                            <p:childTnLst>
                              <p:par>
                                <p:cTn id="14" presetID="3" presetClass="entr" presetSubtype="10" fill="hold" nodeType="afterEffect">
                                  <p:stCondLst>
                                    <p:cond delay="0"/>
                                  </p:stCondLst>
                                  <p:childTnLst>
                                    <p:set>
                                      <p:cBhvr>
                                        <p:cTn id="15" dur="1" fill="hold">
                                          <p:stCondLst>
                                            <p:cond delay="0"/>
                                          </p:stCondLst>
                                        </p:cTn>
                                        <p:tgtEl>
                                          <p:spTgt spid="18459"/>
                                        </p:tgtEl>
                                        <p:attrNameLst>
                                          <p:attrName>style.visibility</p:attrName>
                                        </p:attrNameLst>
                                      </p:cBhvr>
                                      <p:to>
                                        <p:strVal val="visible"/>
                                      </p:to>
                                    </p:set>
                                    <p:animEffect transition="in" filter="blinds(horizontal)">
                                      <p:cBhvr>
                                        <p:cTn id="16" dur="500"/>
                                        <p:tgtEl>
                                          <p:spTgt spid="18459"/>
                                        </p:tgtEl>
                                      </p:cBhvr>
                                    </p:animEffect>
                                  </p:childTnLst>
                                </p:cTn>
                              </p:par>
                            </p:childTnLst>
                          </p:cTn>
                        </p:par>
                        <p:par>
                          <p:cTn id="17" fill="hold">
                            <p:stCondLst>
                              <p:cond delay="1000"/>
                            </p:stCondLst>
                            <p:childTnLst>
                              <p:par>
                                <p:cTn id="18" presetID="2" presetClass="entr" presetSubtype="4" fill="hold" nodeType="afterEffect">
                                  <p:stCondLst>
                                    <p:cond delay="0"/>
                                  </p:stCondLst>
                                  <p:childTnLst>
                                    <p:set>
                                      <p:cBhvr>
                                        <p:cTn id="19" dur="1" fill="hold">
                                          <p:stCondLst>
                                            <p:cond delay="0"/>
                                          </p:stCondLst>
                                        </p:cTn>
                                        <p:tgtEl>
                                          <p:spTgt spid="18461">
                                            <p:txEl>
                                              <p:pRg st="0" end="0"/>
                                            </p:txEl>
                                          </p:spTgt>
                                        </p:tgtEl>
                                        <p:attrNameLst>
                                          <p:attrName>style.visibility</p:attrName>
                                        </p:attrNameLst>
                                      </p:cBhvr>
                                      <p:to>
                                        <p:strVal val="visible"/>
                                      </p:to>
                                    </p:set>
                                    <p:anim calcmode="lin" valueType="num">
                                      <p:cBhvr additive="base">
                                        <p:cTn id="20" dur="500" fill="hold"/>
                                        <p:tgtEl>
                                          <p:spTgt spid="18461">
                                            <p:txEl>
                                              <p:pRg st="0" end="0"/>
                                            </p:txEl>
                                          </p:spTgt>
                                        </p:tgtEl>
                                        <p:attrNameLst>
                                          <p:attrName>ppt_x</p:attrName>
                                        </p:attrNameLst>
                                      </p:cBhvr>
                                      <p:tavLst>
                                        <p:tav tm="0">
                                          <p:val>
                                            <p:strVal val="#ppt_x"/>
                                          </p:val>
                                        </p:tav>
                                        <p:tav tm="100000">
                                          <p:val>
                                            <p:strVal val="#ppt_x"/>
                                          </p:val>
                                        </p:tav>
                                      </p:tavLst>
                                    </p:anim>
                                    <p:anim calcmode="lin" valueType="num">
                                      <p:cBhvr additive="base">
                                        <p:cTn id="21" dur="500" fill="hold"/>
                                        <p:tgtEl>
                                          <p:spTgt spid="18461">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5" presetClass="entr" presetSubtype="10" fill="hold" nodeType="clickEffect">
                                  <p:stCondLst>
                                    <p:cond delay="0"/>
                                  </p:stCondLst>
                                  <p:childTnLst>
                                    <p:set>
                                      <p:cBhvr>
                                        <p:cTn id="25" dur="1" fill="hold">
                                          <p:stCondLst>
                                            <p:cond delay="0"/>
                                          </p:stCondLst>
                                        </p:cTn>
                                        <p:tgtEl>
                                          <p:spTgt spid="18450"/>
                                        </p:tgtEl>
                                        <p:attrNameLst>
                                          <p:attrName>style.visibility</p:attrName>
                                        </p:attrNameLst>
                                      </p:cBhvr>
                                      <p:to>
                                        <p:strVal val="visible"/>
                                      </p:to>
                                    </p:set>
                                    <p:animEffect transition="in" filter="checkerboard(across)">
                                      <p:cBhvr>
                                        <p:cTn id="26" dur="500"/>
                                        <p:tgtEl>
                                          <p:spTgt spid="18450"/>
                                        </p:tgtEl>
                                      </p:cBhvr>
                                    </p:animEffect>
                                  </p:childTnLst>
                                </p:cTn>
                              </p:par>
                            </p:childTnLst>
                          </p:cTn>
                        </p:par>
                        <p:par>
                          <p:cTn id="27" fill="hold">
                            <p:stCondLst>
                              <p:cond delay="500"/>
                            </p:stCondLst>
                            <p:childTnLst>
                              <p:par>
                                <p:cTn id="28" presetID="5" presetClass="entr" presetSubtype="10" fill="hold" nodeType="afterEffect">
                                  <p:stCondLst>
                                    <p:cond delay="0"/>
                                  </p:stCondLst>
                                  <p:childTnLst>
                                    <p:set>
                                      <p:cBhvr>
                                        <p:cTn id="29" dur="1" fill="hold">
                                          <p:stCondLst>
                                            <p:cond delay="0"/>
                                          </p:stCondLst>
                                        </p:cTn>
                                        <p:tgtEl>
                                          <p:spTgt spid="18454"/>
                                        </p:tgtEl>
                                        <p:attrNameLst>
                                          <p:attrName>style.visibility</p:attrName>
                                        </p:attrNameLst>
                                      </p:cBhvr>
                                      <p:to>
                                        <p:strVal val="visible"/>
                                      </p:to>
                                    </p:set>
                                    <p:animEffect transition="in" filter="checkerboard(across)">
                                      <p:cBhvr>
                                        <p:cTn id="30" dur="500"/>
                                        <p:tgtEl>
                                          <p:spTgt spid="18454"/>
                                        </p:tgtEl>
                                      </p:cBhvr>
                                    </p:animEffect>
                                  </p:childTnLst>
                                </p:cTn>
                              </p:par>
                            </p:childTnLst>
                          </p:cTn>
                        </p:par>
                        <p:par>
                          <p:cTn id="31" fill="hold">
                            <p:stCondLst>
                              <p:cond delay="1000"/>
                            </p:stCondLst>
                            <p:childTnLst>
                              <p:par>
                                <p:cTn id="32" presetID="5" presetClass="entr" presetSubtype="10" fill="hold" nodeType="afterEffect">
                                  <p:stCondLst>
                                    <p:cond delay="0"/>
                                  </p:stCondLst>
                                  <p:childTnLst>
                                    <p:set>
                                      <p:cBhvr>
                                        <p:cTn id="33" dur="1" fill="hold">
                                          <p:stCondLst>
                                            <p:cond delay="0"/>
                                          </p:stCondLst>
                                        </p:cTn>
                                        <p:tgtEl>
                                          <p:spTgt spid="18455"/>
                                        </p:tgtEl>
                                        <p:attrNameLst>
                                          <p:attrName>style.visibility</p:attrName>
                                        </p:attrNameLst>
                                      </p:cBhvr>
                                      <p:to>
                                        <p:strVal val="visible"/>
                                      </p:to>
                                    </p:set>
                                    <p:animEffect transition="in" filter="checkerboard(across)">
                                      <p:cBhvr>
                                        <p:cTn id="34" dur="500"/>
                                        <p:tgtEl>
                                          <p:spTgt spid="18455"/>
                                        </p:tgtEl>
                                      </p:cBhvr>
                                    </p:animEffect>
                                  </p:childTnLst>
                                </p:cTn>
                              </p:par>
                            </p:childTnLst>
                          </p:cTn>
                        </p:par>
                        <p:par>
                          <p:cTn id="35" fill="hold">
                            <p:stCondLst>
                              <p:cond delay="1500"/>
                            </p:stCondLst>
                            <p:childTnLst>
                              <p:par>
                                <p:cTn id="36" presetID="5" presetClass="entr" presetSubtype="10" fill="hold" nodeType="afterEffect">
                                  <p:stCondLst>
                                    <p:cond delay="0"/>
                                  </p:stCondLst>
                                  <p:childTnLst>
                                    <p:set>
                                      <p:cBhvr>
                                        <p:cTn id="37" dur="1" fill="hold">
                                          <p:stCondLst>
                                            <p:cond delay="0"/>
                                          </p:stCondLst>
                                        </p:cTn>
                                        <p:tgtEl>
                                          <p:spTgt spid="18458"/>
                                        </p:tgtEl>
                                        <p:attrNameLst>
                                          <p:attrName>style.visibility</p:attrName>
                                        </p:attrNameLst>
                                      </p:cBhvr>
                                      <p:to>
                                        <p:strVal val="visible"/>
                                      </p:to>
                                    </p:set>
                                    <p:animEffect transition="in" filter="checkerboard(across)">
                                      <p:cBhvr>
                                        <p:cTn id="38" dur="500"/>
                                        <p:tgtEl>
                                          <p:spTgt spid="18458"/>
                                        </p:tgtEl>
                                      </p:cBhvr>
                                    </p:animEffect>
                                  </p:childTnLst>
                                </p:cTn>
                              </p:par>
                            </p:childTnLst>
                          </p:cTn>
                        </p:par>
                        <p:par>
                          <p:cTn id="39" fill="hold">
                            <p:stCondLst>
                              <p:cond delay="2000"/>
                            </p:stCondLst>
                            <p:childTnLst>
                              <p:par>
                                <p:cTn id="40" presetID="5" presetClass="entr" presetSubtype="10" fill="hold" nodeType="afterEffect">
                                  <p:stCondLst>
                                    <p:cond delay="0"/>
                                  </p:stCondLst>
                                  <p:childTnLst>
                                    <p:set>
                                      <p:cBhvr>
                                        <p:cTn id="41" dur="1" fill="hold">
                                          <p:stCondLst>
                                            <p:cond delay="0"/>
                                          </p:stCondLst>
                                        </p:cTn>
                                        <p:tgtEl>
                                          <p:spTgt spid="18456"/>
                                        </p:tgtEl>
                                        <p:attrNameLst>
                                          <p:attrName>style.visibility</p:attrName>
                                        </p:attrNameLst>
                                      </p:cBhvr>
                                      <p:to>
                                        <p:strVal val="visible"/>
                                      </p:to>
                                    </p:set>
                                    <p:animEffect transition="in" filter="checkerboard(across)">
                                      <p:cBhvr>
                                        <p:cTn id="42" dur="500"/>
                                        <p:tgtEl>
                                          <p:spTgt spid="18456"/>
                                        </p:tgtEl>
                                      </p:cBhvr>
                                    </p:animEffect>
                                  </p:childTnLst>
                                </p:cTn>
                              </p:par>
                            </p:childTnLst>
                          </p:cTn>
                        </p:par>
                        <p:par>
                          <p:cTn id="43" fill="hold">
                            <p:stCondLst>
                              <p:cond delay="2500"/>
                            </p:stCondLst>
                            <p:childTnLst>
                              <p:par>
                                <p:cTn id="44" presetID="5" presetClass="entr" presetSubtype="10" fill="hold" nodeType="afterEffect">
                                  <p:stCondLst>
                                    <p:cond delay="0"/>
                                  </p:stCondLst>
                                  <p:childTnLst>
                                    <p:set>
                                      <p:cBhvr>
                                        <p:cTn id="45" dur="1" fill="hold">
                                          <p:stCondLst>
                                            <p:cond delay="0"/>
                                          </p:stCondLst>
                                        </p:cTn>
                                        <p:tgtEl>
                                          <p:spTgt spid="18457"/>
                                        </p:tgtEl>
                                        <p:attrNameLst>
                                          <p:attrName>style.visibility</p:attrName>
                                        </p:attrNameLst>
                                      </p:cBhvr>
                                      <p:to>
                                        <p:strVal val="visible"/>
                                      </p:to>
                                    </p:set>
                                    <p:animEffect transition="in" filter="checkerboard(across)">
                                      <p:cBhvr>
                                        <p:cTn id="46" dur="500"/>
                                        <p:tgtEl>
                                          <p:spTgt spid="18457"/>
                                        </p:tgtEl>
                                      </p:cBhvr>
                                    </p:animEffect>
                                  </p:childTnLst>
                                </p:cTn>
                              </p:par>
                            </p:childTnLst>
                          </p:cTn>
                        </p:par>
                        <p:par>
                          <p:cTn id="47" fill="hold">
                            <p:stCondLst>
                              <p:cond delay="3000"/>
                            </p:stCondLst>
                            <p:childTnLst>
                              <p:par>
                                <p:cTn id="48" presetID="5" presetClass="entr" presetSubtype="10" fill="hold" nodeType="afterEffect">
                                  <p:stCondLst>
                                    <p:cond delay="0"/>
                                  </p:stCondLst>
                                  <p:childTnLst>
                                    <p:set>
                                      <p:cBhvr>
                                        <p:cTn id="49" dur="1" fill="hold">
                                          <p:stCondLst>
                                            <p:cond delay="0"/>
                                          </p:stCondLst>
                                        </p:cTn>
                                        <p:tgtEl>
                                          <p:spTgt spid="18460"/>
                                        </p:tgtEl>
                                        <p:attrNameLst>
                                          <p:attrName>style.visibility</p:attrName>
                                        </p:attrNameLst>
                                      </p:cBhvr>
                                      <p:to>
                                        <p:strVal val="visible"/>
                                      </p:to>
                                    </p:set>
                                    <p:animEffect transition="in" filter="checkerboard(across)">
                                      <p:cBhvr>
                                        <p:cTn id="50" dur="500"/>
                                        <p:tgtEl>
                                          <p:spTgt spid="18460"/>
                                        </p:tgtEl>
                                      </p:cBhvr>
                                    </p:animEffect>
                                  </p:childTnLst>
                                </p:cTn>
                              </p:par>
                            </p:childTnLst>
                          </p:cTn>
                        </p:par>
                      </p:childTnLst>
                    </p:cTn>
                  </p:par>
                  <p:par>
                    <p:cTn id="51" fill="hold">
                      <p:stCondLst>
                        <p:cond delay="indefinite"/>
                      </p:stCondLst>
                      <p:childTnLst>
                        <p:par>
                          <p:cTn id="52" fill="hold">
                            <p:stCondLst>
                              <p:cond delay="0"/>
                            </p:stCondLst>
                            <p:childTnLst>
                              <p:par>
                                <p:cTn id="53" presetID="5" presetClass="entr" presetSubtype="10" fill="hold" grpId="0" nodeType="clickEffect">
                                  <p:stCondLst>
                                    <p:cond delay="0"/>
                                  </p:stCondLst>
                                  <p:childTnLst>
                                    <p:set>
                                      <p:cBhvr>
                                        <p:cTn id="54" dur="1" fill="hold">
                                          <p:stCondLst>
                                            <p:cond delay="0"/>
                                          </p:stCondLst>
                                        </p:cTn>
                                        <p:tgtEl>
                                          <p:spTgt spid="18466"/>
                                        </p:tgtEl>
                                        <p:attrNameLst>
                                          <p:attrName>style.visibility</p:attrName>
                                        </p:attrNameLst>
                                      </p:cBhvr>
                                      <p:to>
                                        <p:strVal val="visible"/>
                                      </p:to>
                                    </p:set>
                                    <p:animEffect transition="in" filter="checkerboard(across)">
                                      <p:cBhvr>
                                        <p:cTn id="55" dur="500"/>
                                        <p:tgtEl>
                                          <p:spTgt spid="18466"/>
                                        </p:tgtEl>
                                      </p:cBhvr>
                                    </p:animEffect>
                                  </p:childTnLst>
                                </p:cTn>
                              </p:par>
                            </p:childTnLst>
                          </p:cTn>
                        </p:par>
                      </p:childTnLst>
                    </p:cTn>
                  </p:par>
                  <p:par>
                    <p:cTn id="56" fill="hold">
                      <p:stCondLst>
                        <p:cond delay="indefinite"/>
                      </p:stCondLst>
                      <p:childTnLst>
                        <p:par>
                          <p:cTn id="57" fill="hold">
                            <p:stCondLst>
                              <p:cond delay="0"/>
                            </p:stCondLst>
                            <p:childTnLst>
                              <p:par>
                                <p:cTn id="58" presetID="5" presetClass="entr" presetSubtype="10" fill="hold" grpId="0" nodeType="clickEffect">
                                  <p:stCondLst>
                                    <p:cond delay="0"/>
                                  </p:stCondLst>
                                  <p:childTnLst>
                                    <p:set>
                                      <p:cBhvr>
                                        <p:cTn id="59" dur="1" fill="hold">
                                          <p:stCondLst>
                                            <p:cond delay="0"/>
                                          </p:stCondLst>
                                        </p:cTn>
                                        <p:tgtEl>
                                          <p:spTgt spid="18462"/>
                                        </p:tgtEl>
                                        <p:attrNameLst>
                                          <p:attrName>style.visibility</p:attrName>
                                        </p:attrNameLst>
                                      </p:cBhvr>
                                      <p:to>
                                        <p:strVal val="visible"/>
                                      </p:to>
                                    </p:set>
                                    <p:animEffect transition="in" filter="checkerboard(across)">
                                      <p:cBhvr>
                                        <p:cTn id="60" dur="500"/>
                                        <p:tgtEl>
                                          <p:spTgt spid="18462"/>
                                        </p:tgtEl>
                                      </p:cBhvr>
                                    </p:animEffect>
                                  </p:childTnLst>
                                </p:cTn>
                              </p:par>
                            </p:childTnLst>
                          </p:cTn>
                        </p:par>
                      </p:childTnLst>
                    </p:cTn>
                  </p:par>
                  <p:par>
                    <p:cTn id="61" fill="hold">
                      <p:stCondLst>
                        <p:cond delay="indefinite"/>
                      </p:stCondLst>
                      <p:childTnLst>
                        <p:par>
                          <p:cTn id="62" fill="hold">
                            <p:stCondLst>
                              <p:cond delay="0"/>
                            </p:stCondLst>
                            <p:childTnLst>
                              <p:par>
                                <p:cTn id="63" presetID="5" presetClass="entr" presetSubtype="10" fill="hold" grpId="0" nodeType="clickEffect">
                                  <p:stCondLst>
                                    <p:cond delay="0"/>
                                  </p:stCondLst>
                                  <p:childTnLst>
                                    <p:set>
                                      <p:cBhvr>
                                        <p:cTn id="64" dur="1" fill="hold">
                                          <p:stCondLst>
                                            <p:cond delay="0"/>
                                          </p:stCondLst>
                                        </p:cTn>
                                        <p:tgtEl>
                                          <p:spTgt spid="18464"/>
                                        </p:tgtEl>
                                        <p:attrNameLst>
                                          <p:attrName>style.visibility</p:attrName>
                                        </p:attrNameLst>
                                      </p:cBhvr>
                                      <p:to>
                                        <p:strVal val="visible"/>
                                      </p:to>
                                    </p:set>
                                    <p:animEffect transition="in" filter="checkerboard(across)">
                                      <p:cBhvr>
                                        <p:cTn id="65" dur="500"/>
                                        <p:tgtEl>
                                          <p:spTgt spid="18464"/>
                                        </p:tgtEl>
                                      </p:cBhvr>
                                    </p:animEffect>
                                  </p:childTnLst>
                                </p:cTn>
                              </p:par>
                            </p:childTnLst>
                          </p:cTn>
                        </p:par>
                      </p:childTnLst>
                    </p:cTn>
                  </p:par>
                  <p:par>
                    <p:cTn id="66" fill="hold">
                      <p:stCondLst>
                        <p:cond delay="indefinite"/>
                      </p:stCondLst>
                      <p:childTnLst>
                        <p:par>
                          <p:cTn id="67" fill="hold">
                            <p:stCondLst>
                              <p:cond delay="0"/>
                            </p:stCondLst>
                            <p:childTnLst>
                              <p:par>
                                <p:cTn id="68" presetID="5" presetClass="entr" presetSubtype="10" fill="hold" grpId="0" nodeType="clickEffect">
                                  <p:stCondLst>
                                    <p:cond delay="0"/>
                                  </p:stCondLst>
                                  <p:childTnLst>
                                    <p:set>
                                      <p:cBhvr>
                                        <p:cTn id="69" dur="1" fill="hold">
                                          <p:stCondLst>
                                            <p:cond delay="0"/>
                                          </p:stCondLst>
                                        </p:cTn>
                                        <p:tgtEl>
                                          <p:spTgt spid="18467"/>
                                        </p:tgtEl>
                                        <p:attrNameLst>
                                          <p:attrName>style.visibility</p:attrName>
                                        </p:attrNameLst>
                                      </p:cBhvr>
                                      <p:to>
                                        <p:strVal val="visible"/>
                                      </p:to>
                                    </p:set>
                                    <p:animEffect transition="in" filter="checkerboard(across)">
                                      <p:cBhvr>
                                        <p:cTn id="70" dur="500"/>
                                        <p:tgtEl>
                                          <p:spTgt spid="18467"/>
                                        </p:tgtEl>
                                      </p:cBhvr>
                                    </p:animEffect>
                                  </p:childTnLst>
                                </p:cTn>
                              </p:par>
                            </p:childTnLst>
                          </p:cTn>
                        </p:par>
                        <p:par>
                          <p:cTn id="71" fill="hold">
                            <p:stCondLst>
                              <p:cond delay="500"/>
                            </p:stCondLst>
                            <p:childTnLst>
                              <p:par>
                                <p:cTn id="72" presetID="5" presetClass="entr" presetSubtype="10" fill="hold" grpId="0" nodeType="afterEffect">
                                  <p:stCondLst>
                                    <p:cond delay="0"/>
                                  </p:stCondLst>
                                  <p:childTnLst>
                                    <p:set>
                                      <p:cBhvr>
                                        <p:cTn id="73" dur="1" fill="hold">
                                          <p:stCondLst>
                                            <p:cond delay="0"/>
                                          </p:stCondLst>
                                        </p:cTn>
                                        <p:tgtEl>
                                          <p:spTgt spid="18468"/>
                                        </p:tgtEl>
                                        <p:attrNameLst>
                                          <p:attrName>style.visibility</p:attrName>
                                        </p:attrNameLst>
                                      </p:cBhvr>
                                      <p:to>
                                        <p:strVal val="visible"/>
                                      </p:to>
                                    </p:set>
                                    <p:animEffect transition="in" filter="checkerboard(across)">
                                      <p:cBhvr>
                                        <p:cTn id="74" dur="500"/>
                                        <p:tgtEl>
                                          <p:spTgt spid="18468"/>
                                        </p:tgtEl>
                                      </p:cBhvr>
                                    </p:animEffect>
                                  </p:childTnLst>
                                </p:cTn>
                              </p:par>
                            </p:childTnLst>
                          </p:cTn>
                        </p:par>
                        <p:par>
                          <p:cTn id="75" fill="hold">
                            <p:stCondLst>
                              <p:cond delay="1000"/>
                            </p:stCondLst>
                            <p:childTnLst>
                              <p:par>
                                <p:cTn id="76" presetID="5" presetClass="entr" presetSubtype="10" fill="hold" grpId="0" nodeType="afterEffect">
                                  <p:stCondLst>
                                    <p:cond delay="0"/>
                                  </p:stCondLst>
                                  <p:childTnLst>
                                    <p:set>
                                      <p:cBhvr>
                                        <p:cTn id="77" dur="1" fill="hold">
                                          <p:stCondLst>
                                            <p:cond delay="0"/>
                                          </p:stCondLst>
                                        </p:cTn>
                                        <p:tgtEl>
                                          <p:spTgt spid="18469"/>
                                        </p:tgtEl>
                                        <p:attrNameLst>
                                          <p:attrName>style.visibility</p:attrName>
                                        </p:attrNameLst>
                                      </p:cBhvr>
                                      <p:to>
                                        <p:strVal val="visible"/>
                                      </p:to>
                                    </p:set>
                                    <p:animEffect transition="in" filter="checkerboard(across)">
                                      <p:cBhvr>
                                        <p:cTn id="78" dur="500"/>
                                        <p:tgtEl>
                                          <p:spTgt spid="18469"/>
                                        </p:tgtEl>
                                      </p:cBhvr>
                                    </p:animEffect>
                                  </p:childTnLst>
                                </p:cTn>
                              </p:par>
                            </p:childTnLst>
                          </p:cTn>
                        </p:par>
                        <p:par>
                          <p:cTn id="79" fill="hold">
                            <p:stCondLst>
                              <p:cond delay="1500"/>
                            </p:stCondLst>
                            <p:childTnLst>
                              <p:par>
                                <p:cTn id="80" presetID="5" presetClass="entr" presetSubtype="10" fill="hold" grpId="0" nodeType="afterEffect">
                                  <p:stCondLst>
                                    <p:cond delay="0"/>
                                  </p:stCondLst>
                                  <p:childTnLst>
                                    <p:set>
                                      <p:cBhvr>
                                        <p:cTn id="81" dur="1" fill="hold">
                                          <p:stCondLst>
                                            <p:cond delay="0"/>
                                          </p:stCondLst>
                                        </p:cTn>
                                        <p:tgtEl>
                                          <p:spTgt spid="18470"/>
                                        </p:tgtEl>
                                        <p:attrNameLst>
                                          <p:attrName>style.visibility</p:attrName>
                                        </p:attrNameLst>
                                      </p:cBhvr>
                                      <p:to>
                                        <p:strVal val="visible"/>
                                      </p:to>
                                    </p:set>
                                    <p:animEffect transition="in" filter="checkerboard(across)">
                                      <p:cBhvr>
                                        <p:cTn id="82" dur="500"/>
                                        <p:tgtEl>
                                          <p:spTgt spid="18470"/>
                                        </p:tgtEl>
                                      </p:cBhvr>
                                    </p:animEffect>
                                  </p:childTnLst>
                                </p:cTn>
                              </p:par>
                            </p:childTnLst>
                          </p:cTn>
                        </p:par>
                        <p:par>
                          <p:cTn id="83" fill="hold">
                            <p:stCondLst>
                              <p:cond delay="2000"/>
                            </p:stCondLst>
                            <p:childTnLst>
                              <p:par>
                                <p:cTn id="84" presetID="5" presetClass="entr" presetSubtype="10" fill="hold" grpId="0" nodeType="afterEffect">
                                  <p:stCondLst>
                                    <p:cond delay="0"/>
                                  </p:stCondLst>
                                  <p:childTnLst>
                                    <p:set>
                                      <p:cBhvr>
                                        <p:cTn id="85" dur="1" fill="hold">
                                          <p:stCondLst>
                                            <p:cond delay="0"/>
                                          </p:stCondLst>
                                        </p:cTn>
                                        <p:tgtEl>
                                          <p:spTgt spid="18472"/>
                                        </p:tgtEl>
                                        <p:attrNameLst>
                                          <p:attrName>style.visibility</p:attrName>
                                        </p:attrNameLst>
                                      </p:cBhvr>
                                      <p:to>
                                        <p:strVal val="visible"/>
                                      </p:to>
                                    </p:set>
                                    <p:animEffect transition="in" filter="checkerboard(across)">
                                      <p:cBhvr>
                                        <p:cTn id="86" dur="500"/>
                                        <p:tgtEl>
                                          <p:spTgt spid="18472"/>
                                        </p:tgtEl>
                                      </p:cBhvr>
                                    </p:animEffect>
                                  </p:childTnLst>
                                </p:cTn>
                              </p:par>
                            </p:childTnLst>
                          </p:cTn>
                        </p:par>
                        <p:par>
                          <p:cTn id="87" fill="hold">
                            <p:stCondLst>
                              <p:cond delay="2500"/>
                            </p:stCondLst>
                            <p:childTnLst>
                              <p:par>
                                <p:cTn id="88" presetID="5" presetClass="entr" presetSubtype="10" fill="hold" grpId="0" nodeType="afterEffect">
                                  <p:stCondLst>
                                    <p:cond delay="0"/>
                                  </p:stCondLst>
                                  <p:childTnLst>
                                    <p:set>
                                      <p:cBhvr>
                                        <p:cTn id="89" dur="1" fill="hold">
                                          <p:stCondLst>
                                            <p:cond delay="0"/>
                                          </p:stCondLst>
                                        </p:cTn>
                                        <p:tgtEl>
                                          <p:spTgt spid="18474"/>
                                        </p:tgtEl>
                                        <p:attrNameLst>
                                          <p:attrName>style.visibility</p:attrName>
                                        </p:attrNameLst>
                                      </p:cBhvr>
                                      <p:to>
                                        <p:strVal val="visible"/>
                                      </p:to>
                                    </p:set>
                                    <p:animEffect transition="in" filter="checkerboard(across)">
                                      <p:cBhvr>
                                        <p:cTn id="90" dur="500"/>
                                        <p:tgtEl>
                                          <p:spTgt spid="18474"/>
                                        </p:tgtEl>
                                      </p:cBhvr>
                                    </p:animEffect>
                                  </p:childTnLst>
                                </p:cTn>
                              </p:par>
                            </p:childTnLst>
                          </p:cTn>
                        </p:par>
                        <p:par>
                          <p:cTn id="91" fill="hold">
                            <p:stCondLst>
                              <p:cond delay="3000"/>
                            </p:stCondLst>
                            <p:childTnLst>
                              <p:par>
                                <p:cTn id="92" presetID="5" presetClass="entr" presetSubtype="10" fill="hold" grpId="0" nodeType="afterEffect">
                                  <p:stCondLst>
                                    <p:cond delay="0"/>
                                  </p:stCondLst>
                                  <p:childTnLst>
                                    <p:set>
                                      <p:cBhvr>
                                        <p:cTn id="93" dur="1" fill="hold">
                                          <p:stCondLst>
                                            <p:cond delay="0"/>
                                          </p:stCondLst>
                                        </p:cTn>
                                        <p:tgtEl>
                                          <p:spTgt spid="18473"/>
                                        </p:tgtEl>
                                        <p:attrNameLst>
                                          <p:attrName>style.visibility</p:attrName>
                                        </p:attrNameLst>
                                      </p:cBhvr>
                                      <p:to>
                                        <p:strVal val="visible"/>
                                      </p:to>
                                    </p:set>
                                    <p:animEffect transition="in" filter="checkerboard(across)">
                                      <p:cBhvr>
                                        <p:cTn id="94" dur="500"/>
                                        <p:tgtEl>
                                          <p:spTgt spid="18473"/>
                                        </p:tgtEl>
                                      </p:cBhvr>
                                    </p:animEffect>
                                  </p:childTnLst>
                                </p:cTn>
                              </p:par>
                            </p:childTnLst>
                          </p:cTn>
                        </p:par>
                        <p:par>
                          <p:cTn id="95" fill="hold">
                            <p:stCondLst>
                              <p:cond delay="3500"/>
                            </p:stCondLst>
                            <p:childTnLst>
                              <p:par>
                                <p:cTn id="96" presetID="5" presetClass="entr" presetSubtype="10" fill="hold" grpId="0" nodeType="afterEffect">
                                  <p:stCondLst>
                                    <p:cond delay="0"/>
                                  </p:stCondLst>
                                  <p:childTnLst>
                                    <p:set>
                                      <p:cBhvr>
                                        <p:cTn id="97" dur="1" fill="hold">
                                          <p:stCondLst>
                                            <p:cond delay="0"/>
                                          </p:stCondLst>
                                        </p:cTn>
                                        <p:tgtEl>
                                          <p:spTgt spid="18471"/>
                                        </p:tgtEl>
                                        <p:attrNameLst>
                                          <p:attrName>style.visibility</p:attrName>
                                        </p:attrNameLst>
                                      </p:cBhvr>
                                      <p:to>
                                        <p:strVal val="visible"/>
                                      </p:to>
                                    </p:set>
                                    <p:animEffect transition="in" filter="checkerboard(across)">
                                      <p:cBhvr>
                                        <p:cTn id="98" dur="500"/>
                                        <p:tgtEl>
                                          <p:spTgt spid="184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43" grpId="0" animBg="1"/>
      <p:bldP spid="18446" grpId="0" animBg="1"/>
      <p:bldP spid="18462" grpId="0" animBg="1"/>
      <p:bldP spid="18464" grpId="0" animBg="1"/>
      <p:bldP spid="18466" grpId="0" animBg="1"/>
      <p:bldP spid="18467" grpId="0" animBg="1"/>
      <p:bldP spid="18468" grpId="0" animBg="1"/>
      <p:bldP spid="18469" grpId="0" animBg="1"/>
      <p:bldP spid="18470" grpId="0" animBg="1"/>
      <p:bldP spid="18471" grpId="0" animBg="1"/>
      <p:bldP spid="18472" grpId="0" animBg="1"/>
      <p:bldP spid="18473" grpId="0" animBg="1"/>
      <p:bldP spid="18474"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0101" name="Rectangle 2"/>
          <p:cNvSpPr>
            <a:spLocks noGrp="1" noChangeArrowheads="1"/>
          </p:cNvSpPr>
          <p:nvPr>
            <p:ph type="title"/>
          </p:nvPr>
        </p:nvSpPr>
        <p:spPr/>
        <p:txBody>
          <a:bodyPr>
            <a:normAutofit/>
          </a:bodyPr>
          <a:lstStyle/>
          <a:p>
            <a:pPr algn="ctr" eaLnBrk="1" hangingPunct="1"/>
            <a:r>
              <a:rPr lang="ja-JP" altLang="en-US" sz="4000" dirty="0" smtClean="0"/>
              <a:t>業務指針とは</a:t>
            </a:r>
          </a:p>
        </p:txBody>
      </p:sp>
      <p:sp>
        <p:nvSpPr>
          <p:cNvPr id="15" name="Rectangle 7"/>
          <p:cNvSpPr>
            <a:spLocks noGrp="1" noChangeArrowheads="1"/>
          </p:cNvSpPr>
          <p:nvPr>
            <p:ph type="sldNum" sz="quarter" idx="12"/>
          </p:nvPr>
        </p:nvSpPr>
        <p:spPr/>
        <p:txBody>
          <a:bodyPr/>
          <a:lstStyle/>
          <a:p>
            <a:pPr>
              <a:defRPr/>
            </a:pPr>
            <a:fld id="{2CB14F41-3CE2-4DCD-9E58-1E0B58FD0612}" type="slidenum">
              <a:rPr lang="ja-JP" altLang="en-US"/>
              <a:pPr>
                <a:defRPr/>
              </a:pPr>
              <a:t>22</a:t>
            </a:fld>
            <a:endParaRPr lang="en-US" altLang="ja-JP"/>
          </a:p>
        </p:txBody>
      </p:sp>
      <p:sp>
        <p:nvSpPr>
          <p:cNvPr id="2180102" name="Rectangle 3"/>
          <p:cNvSpPr>
            <a:spLocks noGrp="1" noChangeArrowheads="1"/>
          </p:cNvSpPr>
          <p:nvPr>
            <p:ph sz="quarter" idx="1"/>
          </p:nvPr>
        </p:nvSpPr>
        <p:spPr>
          <a:xfrm>
            <a:off x="658813" y="2073628"/>
            <a:ext cx="4438650" cy="3568700"/>
          </a:xfrm>
        </p:spPr>
        <p:txBody>
          <a:bodyPr/>
          <a:lstStyle/>
          <a:p>
            <a:pPr eaLnBrk="1" hangingPunct="1">
              <a:buFont typeface="Times New Roman" pitchFamily="18" charset="0"/>
              <a:buNone/>
            </a:pPr>
            <a:r>
              <a:rPr lang="ja-JP" altLang="en-US" sz="3200" u="sng" dirty="0" smtClean="0"/>
              <a:t>具体的な業務を切り口</a:t>
            </a:r>
            <a:r>
              <a:rPr lang="ja-JP" altLang="en-US" sz="3200" dirty="0" smtClean="0"/>
              <a:t>に、</a:t>
            </a:r>
          </a:p>
          <a:p>
            <a:pPr eaLnBrk="1" hangingPunct="1">
              <a:buFont typeface="Times New Roman" pitchFamily="18" charset="0"/>
              <a:buNone/>
            </a:pPr>
            <a:r>
              <a:rPr lang="ja-JP" altLang="en-US" sz="3200" dirty="0" smtClean="0"/>
              <a:t>それぞれの業務展開が</a:t>
            </a:r>
          </a:p>
          <a:p>
            <a:pPr eaLnBrk="1" hangingPunct="1">
              <a:buFont typeface="Times New Roman" pitchFamily="18" charset="0"/>
              <a:buNone/>
            </a:pPr>
            <a:r>
              <a:rPr lang="en-US" altLang="ja-JP" sz="3200" dirty="0" smtClean="0"/>
              <a:t>PSW</a:t>
            </a:r>
            <a:r>
              <a:rPr lang="ja-JP" altLang="en-US" sz="3200" dirty="0" smtClean="0"/>
              <a:t>の理念に向かう</a:t>
            </a:r>
          </a:p>
          <a:p>
            <a:pPr eaLnBrk="1" hangingPunct="1">
              <a:buFont typeface="Times New Roman" pitchFamily="18" charset="0"/>
              <a:buNone/>
            </a:pPr>
            <a:r>
              <a:rPr lang="ja-JP" altLang="en-US" sz="3200" dirty="0" smtClean="0"/>
              <a:t>道筋を示すもの</a:t>
            </a:r>
          </a:p>
          <a:p>
            <a:pPr eaLnBrk="1" hangingPunct="1">
              <a:buFont typeface="Times New Roman" pitchFamily="18" charset="0"/>
              <a:buNone/>
            </a:pPr>
            <a:endParaRPr lang="ja-JP" altLang="en-US" dirty="0" smtClean="0"/>
          </a:p>
        </p:txBody>
      </p:sp>
      <p:sp>
        <p:nvSpPr>
          <p:cNvPr id="2180103" name="Rectangle 4"/>
          <p:cNvSpPr>
            <a:spLocks noGrp="1" noChangeArrowheads="1"/>
          </p:cNvSpPr>
          <p:nvPr>
            <p:ph sz="quarter" idx="2"/>
          </p:nvPr>
        </p:nvSpPr>
        <p:spPr>
          <a:xfrm>
            <a:off x="5517444" y="1552222"/>
            <a:ext cx="2940756" cy="4275667"/>
          </a:xfrm>
        </p:spPr>
        <p:txBody>
          <a:bodyPr/>
          <a:lstStyle/>
          <a:p>
            <a:pPr eaLnBrk="1" hangingPunct="1"/>
            <a:endParaRPr lang="ja-JP" altLang="en-US" smtClean="0"/>
          </a:p>
        </p:txBody>
      </p:sp>
      <p:sp>
        <p:nvSpPr>
          <p:cNvPr id="2180104" name="AutoShape 5"/>
          <p:cNvSpPr>
            <a:spLocks noChangeArrowheads="1"/>
          </p:cNvSpPr>
          <p:nvPr/>
        </p:nvSpPr>
        <p:spPr bwMode="auto">
          <a:xfrm>
            <a:off x="5473700" y="1849261"/>
            <a:ext cx="2935288" cy="668338"/>
          </a:xfrm>
          <a:prstGeom prst="flowChartAlternateProcess">
            <a:avLst/>
          </a:prstGeom>
          <a:solidFill>
            <a:schemeClr val="accent1"/>
          </a:solidFill>
          <a:ln w="9525" algn="ctr">
            <a:solidFill>
              <a:schemeClr val="tx1"/>
            </a:solidFill>
            <a:miter lim="800000"/>
            <a:headEnd/>
            <a:tailEnd/>
          </a:ln>
        </p:spPr>
        <p:txBody>
          <a:bodyPr wrap="none" anchor="ctr"/>
          <a:lstStyle/>
          <a:p>
            <a:pPr algn="ctr" eaLnBrk="0" hangingPunct="0"/>
            <a:r>
              <a:rPr kumimoji="0" lang="en-US" altLang="ja-JP" sz="2800" dirty="0"/>
              <a:t>PSW</a:t>
            </a:r>
            <a:r>
              <a:rPr kumimoji="0" lang="ja-JP" altLang="en-US" sz="2800" dirty="0"/>
              <a:t>の価値・理念</a:t>
            </a:r>
          </a:p>
        </p:txBody>
      </p:sp>
      <p:sp>
        <p:nvSpPr>
          <p:cNvPr id="2180105" name="AutoShape 6"/>
          <p:cNvSpPr>
            <a:spLocks noChangeArrowheads="1"/>
          </p:cNvSpPr>
          <p:nvPr/>
        </p:nvSpPr>
        <p:spPr bwMode="auto">
          <a:xfrm>
            <a:off x="5486400" y="5110868"/>
            <a:ext cx="2906713" cy="765175"/>
          </a:xfrm>
          <a:prstGeom prst="flowChartAlternateProcess">
            <a:avLst/>
          </a:prstGeom>
          <a:solidFill>
            <a:schemeClr val="accent1"/>
          </a:solidFill>
          <a:ln w="9525" algn="ctr">
            <a:solidFill>
              <a:schemeClr val="tx1"/>
            </a:solidFill>
            <a:miter lim="800000"/>
            <a:headEnd/>
            <a:tailEnd/>
          </a:ln>
        </p:spPr>
        <p:txBody>
          <a:bodyPr wrap="none" anchor="ctr"/>
          <a:lstStyle/>
          <a:p>
            <a:pPr algn="ctr" eaLnBrk="0" hangingPunct="0"/>
            <a:r>
              <a:rPr kumimoji="0" lang="ja-JP" altLang="en-US" sz="2800" dirty="0"/>
              <a:t>個々の業務</a:t>
            </a:r>
          </a:p>
        </p:txBody>
      </p:sp>
      <p:sp>
        <p:nvSpPr>
          <p:cNvPr id="59399" name="AutoShape 7"/>
          <p:cNvSpPr>
            <a:spLocks noChangeArrowheads="1"/>
          </p:cNvSpPr>
          <p:nvPr/>
        </p:nvSpPr>
        <p:spPr bwMode="auto">
          <a:xfrm>
            <a:off x="6292850" y="2682170"/>
            <a:ext cx="341313" cy="2333625"/>
          </a:xfrm>
          <a:prstGeom prst="downArrow">
            <a:avLst>
              <a:gd name="adj1" fmla="val 50000"/>
              <a:gd name="adj2" fmla="val 170930"/>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sp>
        <p:nvSpPr>
          <p:cNvPr id="59400" name="AutoShape 8"/>
          <p:cNvSpPr>
            <a:spLocks noChangeArrowheads="1"/>
          </p:cNvSpPr>
          <p:nvPr/>
        </p:nvSpPr>
        <p:spPr bwMode="auto">
          <a:xfrm>
            <a:off x="7205663" y="2628194"/>
            <a:ext cx="368300" cy="2373313"/>
          </a:xfrm>
          <a:prstGeom prst="upArrow">
            <a:avLst>
              <a:gd name="adj1" fmla="val 50000"/>
              <a:gd name="adj2" fmla="val 161099"/>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sp>
        <p:nvSpPr>
          <p:cNvPr id="59401" name="Text Box 9"/>
          <p:cNvSpPr txBox="1">
            <a:spLocks noChangeArrowheads="1"/>
          </p:cNvSpPr>
          <p:nvPr/>
        </p:nvSpPr>
        <p:spPr bwMode="auto">
          <a:xfrm>
            <a:off x="5653088" y="2824163"/>
            <a:ext cx="611187" cy="1568450"/>
          </a:xfrm>
          <a:prstGeom prst="rect">
            <a:avLst/>
          </a:prstGeom>
          <a:noFill/>
          <a:ln w="9525" algn="ctr">
            <a:noFill/>
            <a:miter lim="800000"/>
            <a:headEnd/>
            <a:tailEnd/>
          </a:ln>
        </p:spPr>
        <p:txBody>
          <a:bodyPr vert="eaVert">
            <a:spAutoFit/>
          </a:bodyPr>
          <a:lstStyle/>
          <a:p>
            <a:pPr eaLnBrk="0" hangingPunct="0">
              <a:spcBef>
                <a:spcPct val="50000"/>
              </a:spcBef>
            </a:pPr>
            <a:r>
              <a:rPr kumimoji="0" lang="ja-JP" altLang="en-US" sz="2800"/>
              <a:t>倫理綱領</a:t>
            </a:r>
          </a:p>
        </p:txBody>
      </p:sp>
      <p:sp>
        <p:nvSpPr>
          <p:cNvPr id="59402" name="Text Box 10"/>
          <p:cNvSpPr txBox="1">
            <a:spLocks noChangeArrowheads="1"/>
          </p:cNvSpPr>
          <p:nvPr/>
        </p:nvSpPr>
        <p:spPr bwMode="auto">
          <a:xfrm>
            <a:off x="7605183" y="3262842"/>
            <a:ext cx="611188" cy="1582738"/>
          </a:xfrm>
          <a:prstGeom prst="rect">
            <a:avLst/>
          </a:prstGeom>
          <a:noFill/>
          <a:ln w="9525" algn="ctr">
            <a:noFill/>
            <a:miter lim="800000"/>
            <a:headEnd/>
            <a:tailEnd/>
          </a:ln>
        </p:spPr>
        <p:txBody>
          <a:bodyPr vert="eaVert">
            <a:spAutoFit/>
          </a:bodyPr>
          <a:lstStyle/>
          <a:p>
            <a:pPr eaLnBrk="0" hangingPunct="0">
              <a:spcBef>
                <a:spcPct val="50000"/>
              </a:spcBef>
            </a:pPr>
            <a:r>
              <a:rPr kumimoji="0" lang="ja-JP" altLang="en-US" sz="2800" dirty="0"/>
              <a:t>業務指針</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9399"/>
                                        </p:tgtEl>
                                        <p:attrNameLst>
                                          <p:attrName>style.visibility</p:attrName>
                                        </p:attrNameLst>
                                      </p:cBhvr>
                                      <p:to>
                                        <p:strVal val="visible"/>
                                      </p:to>
                                    </p:set>
                                    <p:animEffect transition="in" filter="checkerboard(across)">
                                      <p:cBhvr>
                                        <p:cTn id="7" dur="500"/>
                                        <p:tgtEl>
                                          <p:spTgt spid="59399"/>
                                        </p:tgtEl>
                                      </p:cBhvr>
                                    </p:animEffect>
                                  </p:childTnLst>
                                </p:cTn>
                              </p:par>
                            </p:childTnLst>
                          </p:cTn>
                        </p:par>
                        <p:par>
                          <p:cTn id="8" fill="hold">
                            <p:stCondLst>
                              <p:cond delay="500"/>
                            </p:stCondLst>
                            <p:childTnLst>
                              <p:par>
                                <p:cTn id="9" presetID="5" presetClass="entr" presetSubtype="10" fill="hold" nodeType="afterEffect">
                                  <p:stCondLst>
                                    <p:cond delay="0"/>
                                  </p:stCondLst>
                                  <p:childTnLst>
                                    <p:set>
                                      <p:cBhvr>
                                        <p:cTn id="10" dur="1" fill="hold">
                                          <p:stCondLst>
                                            <p:cond delay="0"/>
                                          </p:stCondLst>
                                        </p:cTn>
                                        <p:tgtEl>
                                          <p:spTgt spid="59401">
                                            <p:txEl>
                                              <p:pRg st="0" end="0"/>
                                            </p:txEl>
                                          </p:spTgt>
                                        </p:tgtEl>
                                        <p:attrNameLst>
                                          <p:attrName>style.visibility</p:attrName>
                                        </p:attrNameLst>
                                      </p:cBhvr>
                                      <p:to>
                                        <p:strVal val="visible"/>
                                      </p:to>
                                    </p:set>
                                    <p:animEffect transition="in" filter="checkerboard(across)">
                                      <p:cBhvr>
                                        <p:cTn id="11" dur="500"/>
                                        <p:tgtEl>
                                          <p:spTgt spid="59401">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5" presetClass="entr" presetSubtype="10" fill="hold" grpId="0" nodeType="clickEffect">
                                  <p:stCondLst>
                                    <p:cond delay="0"/>
                                  </p:stCondLst>
                                  <p:childTnLst>
                                    <p:set>
                                      <p:cBhvr>
                                        <p:cTn id="15" dur="1" fill="hold">
                                          <p:stCondLst>
                                            <p:cond delay="0"/>
                                          </p:stCondLst>
                                        </p:cTn>
                                        <p:tgtEl>
                                          <p:spTgt spid="59400"/>
                                        </p:tgtEl>
                                        <p:attrNameLst>
                                          <p:attrName>style.visibility</p:attrName>
                                        </p:attrNameLst>
                                      </p:cBhvr>
                                      <p:to>
                                        <p:strVal val="visible"/>
                                      </p:to>
                                    </p:set>
                                    <p:animEffect transition="in" filter="checkerboard(across)">
                                      <p:cBhvr>
                                        <p:cTn id="16" dur="500"/>
                                        <p:tgtEl>
                                          <p:spTgt spid="59400"/>
                                        </p:tgtEl>
                                      </p:cBhvr>
                                    </p:animEffect>
                                  </p:childTnLst>
                                </p:cTn>
                              </p:par>
                            </p:childTnLst>
                          </p:cTn>
                        </p:par>
                        <p:par>
                          <p:cTn id="17" fill="hold">
                            <p:stCondLst>
                              <p:cond delay="500"/>
                            </p:stCondLst>
                            <p:childTnLst>
                              <p:par>
                                <p:cTn id="18" presetID="5" presetClass="entr" presetSubtype="10" fill="hold" nodeType="afterEffect">
                                  <p:stCondLst>
                                    <p:cond delay="0"/>
                                  </p:stCondLst>
                                  <p:childTnLst>
                                    <p:set>
                                      <p:cBhvr>
                                        <p:cTn id="19" dur="1" fill="hold">
                                          <p:stCondLst>
                                            <p:cond delay="0"/>
                                          </p:stCondLst>
                                        </p:cTn>
                                        <p:tgtEl>
                                          <p:spTgt spid="59402">
                                            <p:txEl>
                                              <p:pRg st="0" end="0"/>
                                            </p:txEl>
                                          </p:spTgt>
                                        </p:tgtEl>
                                        <p:attrNameLst>
                                          <p:attrName>style.visibility</p:attrName>
                                        </p:attrNameLst>
                                      </p:cBhvr>
                                      <p:to>
                                        <p:strVal val="visible"/>
                                      </p:to>
                                    </p:set>
                                    <p:animEffect transition="in" filter="checkerboard(across)">
                                      <p:cBhvr>
                                        <p:cTn id="20" dur="500"/>
                                        <p:tgtEl>
                                          <p:spTgt spid="5940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9" grpId="0" animBg="1"/>
      <p:bldP spid="59400"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25" name="Rectangle 2"/>
          <p:cNvSpPr>
            <a:spLocks noGrp="1" noChangeArrowheads="1"/>
          </p:cNvSpPr>
          <p:nvPr>
            <p:ph type="title"/>
          </p:nvPr>
        </p:nvSpPr>
        <p:spPr/>
        <p:txBody>
          <a:bodyPr>
            <a:normAutofit/>
          </a:bodyPr>
          <a:lstStyle/>
          <a:p>
            <a:pPr algn="ctr" eaLnBrk="1" hangingPunct="1"/>
            <a:r>
              <a:rPr lang="ja-JP" altLang="en-US" sz="4000" dirty="0" smtClean="0"/>
              <a:t>業務指針のターゲット</a:t>
            </a:r>
          </a:p>
        </p:txBody>
      </p:sp>
      <p:sp>
        <p:nvSpPr>
          <p:cNvPr id="33" name="Rectangle 7"/>
          <p:cNvSpPr>
            <a:spLocks noGrp="1" noChangeArrowheads="1"/>
          </p:cNvSpPr>
          <p:nvPr>
            <p:ph type="sldNum" sz="quarter" idx="12"/>
          </p:nvPr>
        </p:nvSpPr>
        <p:spPr/>
        <p:txBody>
          <a:bodyPr/>
          <a:lstStyle/>
          <a:p>
            <a:pPr>
              <a:defRPr/>
            </a:pPr>
            <a:fld id="{0301058C-CC89-42BB-9D8A-92DAFDAC0CAA}" type="slidenum">
              <a:rPr lang="ja-JP" altLang="en-US"/>
              <a:pPr>
                <a:defRPr/>
              </a:pPr>
              <a:t>23</a:t>
            </a:fld>
            <a:endParaRPr lang="en-US" altLang="ja-JP"/>
          </a:p>
        </p:txBody>
      </p:sp>
      <p:sp>
        <p:nvSpPr>
          <p:cNvPr id="2181126" name="Rectangle 4"/>
          <p:cNvSpPr>
            <a:spLocks noGrp="1" noChangeArrowheads="1"/>
          </p:cNvSpPr>
          <p:nvPr>
            <p:ph sz="quarter" idx="1"/>
          </p:nvPr>
        </p:nvSpPr>
        <p:spPr>
          <a:xfrm>
            <a:off x="699911" y="1857727"/>
            <a:ext cx="7772400" cy="4114800"/>
          </a:xfrm>
        </p:spPr>
        <p:txBody>
          <a:bodyPr/>
          <a:lstStyle/>
          <a:p>
            <a:pPr eaLnBrk="1" hangingPunct="1"/>
            <a:endParaRPr lang="ja-JP" altLang="en-US" smtClean="0"/>
          </a:p>
        </p:txBody>
      </p:sp>
      <p:grpSp>
        <p:nvGrpSpPr>
          <p:cNvPr id="2181127" name="Group 5"/>
          <p:cNvGrpSpPr>
            <a:grpSpLocks/>
          </p:cNvGrpSpPr>
          <p:nvPr/>
        </p:nvGrpSpPr>
        <p:grpSpPr bwMode="auto">
          <a:xfrm>
            <a:off x="828675" y="1974850"/>
            <a:ext cx="4881563" cy="4241800"/>
            <a:chOff x="2445" y="2685"/>
            <a:chExt cx="3930" cy="4140"/>
          </a:xfrm>
        </p:grpSpPr>
        <p:sp>
          <p:nvSpPr>
            <p:cNvPr id="2181141" name="AutoShape 6"/>
            <p:cNvSpPr>
              <a:spLocks noChangeArrowheads="1"/>
            </p:cNvSpPr>
            <p:nvPr/>
          </p:nvSpPr>
          <p:spPr bwMode="auto">
            <a:xfrm>
              <a:off x="2445" y="5655"/>
              <a:ext cx="3930" cy="1170"/>
            </a:xfrm>
            <a:prstGeom prst="flowChartMagneticDisk">
              <a:avLst/>
            </a:prstGeom>
            <a:solidFill>
              <a:srgbClr val="FFFFFF"/>
            </a:solidFill>
            <a:ln w="9525">
              <a:solidFill>
                <a:srgbClr val="000000"/>
              </a:solidFill>
              <a:round/>
              <a:headEnd/>
              <a:tailEnd/>
            </a:ln>
          </p:spPr>
          <p:txBody>
            <a:bodyPr lIns="74295" tIns="8890" rIns="74295" bIns="8890"/>
            <a:lstStyle/>
            <a:p>
              <a:pPr eaLnBrk="0" hangingPunct="0"/>
              <a:endParaRPr kumimoji="0" lang="ja-JP" altLang="en-US"/>
            </a:p>
          </p:txBody>
        </p:sp>
        <p:sp>
          <p:nvSpPr>
            <p:cNvPr id="2181142" name="AutoShape 7"/>
            <p:cNvSpPr>
              <a:spLocks noChangeArrowheads="1"/>
            </p:cNvSpPr>
            <p:nvPr/>
          </p:nvSpPr>
          <p:spPr bwMode="auto">
            <a:xfrm>
              <a:off x="2775" y="5085"/>
              <a:ext cx="3312" cy="1740"/>
            </a:xfrm>
            <a:prstGeom prst="can">
              <a:avLst>
                <a:gd name="adj" fmla="val 25000"/>
              </a:avLst>
            </a:prstGeom>
            <a:solidFill>
              <a:srgbClr val="FFFFFF">
                <a:alpha val="50195"/>
              </a:srgbClr>
            </a:solidFill>
            <a:ln w="9525">
              <a:solidFill>
                <a:srgbClr val="000000"/>
              </a:solidFill>
              <a:round/>
              <a:headEnd/>
              <a:tailEnd/>
            </a:ln>
          </p:spPr>
          <p:txBody>
            <a:bodyPr lIns="74295" tIns="8890" rIns="74295" bIns="8890"/>
            <a:lstStyle/>
            <a:p>
              <a:pPr eaLnBrk="0" hangingPunct="0"/>
              <a:endParaRPr kumimoji="0" lang="ja-JP" altLang="en-US"/>
            </a:p>
          </p:txBody>
        </p:sp>
        <p:sp>
          <p:nvSpPr>
            <p:cNvPr id="2181143" name="AutoShape 8"/>
            <p:cNvSpPr>
              <a:spLocks noChangeArrowheads="1"/>
            </p:cNvSpPr>
            <p:nvPr/>
          </p:nvSpPr>
          <p:spPr bwMode="auto">
            <a:xfrm>
              <a:off x="3150" y="4215"/>
              <a:ext cx="2670" cy="2610"/>
            </a:xfrm>
            <a:prstGeom prst="can">
              <a:avLst>
                <a:gd name="adj" fmla="val 25000"/>
              </a:avLst>
            </a:prstGeom>
            <a:solidFill>
              <a:srgbClr val="FFFFFF">
                <a:alpha val="50980"/>
              </a:srgbClr>
            </a:solidFill>
            <a:ln w="9525">
              <a:solidFill>
                <a:srgbClr val="000000"/>
              </a:solidFill>
              <a:round/>
              <a:headEnd/>
              <a:tailEnd/>
            </a:ln>
          </p:spPr>
          <p:txBody>
            <a:bodyPr lIns="74295" tIns="8890" rIns="74295" bIns="8890"/>
            <a:lstStyle/>
            <a:p>
              <a:pPr eaLnBrk="0" hangingPunct="0"/>
              <a:endParaRPr kumimoji="0" lang="ja-JP" altLang="en-US"/>
            </a:p>
          </p:txBody>
        </p:sp>
        <p:sp>
          <p:nvSpPr>
            <p:cNvPr id="2181144" name="AutoShape 9"/>
            <p:cNvSpPr>
              <a:spLocks noChangeArrowheads="1"/>
            </p:cNvSpPr>
            <p:nvPr/>
          </p:nvSpPr>
          <p:spPr bwMode="auto">
            <a:xfrm>
              <a:off x="3450" y="3435"/>
              <a:ext cx="2023" cy="3390"/>
            </a:xfrm>
            <a:prstGeom prst="can">
              <a:avLst>
                <a:gd name="adj" fmla="val 33018"/>
              </a:avLst>
            </a:prstGeom>
            <a:solidFill>
              <a:srgbClr val="FFFFFF">
                <a:alpha val="54117"/>
              </a:srgbClr>
            </a:solidFill>
            <a:ln w="9525">
              <a:solidFill>
                <a:srgbClr val="000000"/>
              </a:solidFill>
              <a:round/>
              <a:headEnd/>
              <a:tailEnd/>
            </a:ln>
          </p:spPr>
          <p:txBody>
            <a:bodyPr lIns="74295" tIns="8890" rIns="74295" bIns="8890"/>
            <a:lstStyle/>
            <a:p>
              <a:pPr eaLnBrk="0" hangingPunct="0"/>
              <a:endParaRPr kumimoji="0" lang="ja-JP" altLang="en-US"/>
            </a:p>
          </p:txBody>
        </p:sp>
        <p:sp>
          <p:nvSpPr>
            <p:cNvPr id="2181145" name="AutoShape 10"/>
            <p:cNvSpPr>
              <a:spLocks noChangeArrowheads="1"/>
            </p:cNvSpPr>
            <p:nvPr/>
          </p:nvSpPr>
          <p:spPr bwMode="auto">
            <a:xfrm>
              <a:off x="3687" y="2685"/>
              <a:ext cx="1578" cy="4140"/>
            </a:xfrm>
            <a:prstGeom prst="can">
              <a:avLst>
                <a:gd name="adj" fmla="val 39062"/>
              </a:avLst>
            </a:prstGeom>
            <a:solidFill>
              <a:srgbClr val="FFFFFF">
                <a:alpha val="36078"/>
              </a:srgbClr>
            </a:solidFill>
            <a:ln w="9525">
              <a:solidFill>
                <a:srgbClr val="000000"/>
              </a:solidFill>
              <a:round/>
              <a:headEnd/>
              <a:tailEnd/>
            </a:ln>
          </p:spPr>
          <p:txBody>
            <a:bodyPr lIns="74295" tIns="8890" rIns="74295" bIns="8890"/>
            <a:lstStyle/>
            <a:p>
              <a:pPr eaLnBrk="0" hangingPunct="0"/>
              <a:endParaRPr kumimoji="0" lang="ja-JP" altLang="en-US"/>
            </a:p>
          </p:txBody>
        </p:sp>
        <p:sp>
          <p:nvSpPr>
            <p:cNvPr id="2181146" name="Text Box 11"/>
            <p:cNvSpPr txBox="1">
              <a:spLocks noChangeArrowheads="1"/>
            </p:cNvSpPr>
            <p:nvPr/>
          </p:nvSpPr>
          <p:spPr bwMode="auto">
            <a:xfrm>
              <a:off x="3885" y="2835"/>
              <a:ext cx="1722" cy="300"/>
            </a:xfrm>
            <a:prstGeom prst="rect">
              <a:avLst/>
            </a:prstGeom>
            <a:noFill/>
            <a:ln w="9525">
              <a:noFill/>
              <a:miter lim="800000"/>
              <a:headEnd/>
              <a:tailEnd/>
            </a:ln>
          </p:spPr>
          <p:txBody>
            <a:bodyPr lIns="74295" tIns="8890" rIns="74295" bIns="8890"/>
            <a:lstStyle/>
            <a:p>
              <a:pPr algn="just" eaLnBrk="0" hangingPunct="0"/>
              <a:r>
                <a:rPr kumimoji="0" lang="ja-JP" altLang="en-US" sz="2000" b="1">
                  <a:latin typeface="Century" pitchFamily="18" charset="0"/>
                </a:rPr>
                <a:t>価値・理念</a:t>
              </a:r>
              <a:endParaRPr kumimoji="0" lang="ja-JP" altLang="en-US" sz="2000" b="1"/>
            </a:p>
          </p:txBody>
        </p:sp>
        <p:sp>
          <p:nvSpPr>
            <p:cNvPr id="2181147" name="Text Box 12"/>
            <p:cNvSpPr txBox="1">
              <a:spLocks noChangeArrowheads="1"/>
            </p:cNvSpPr>
            <p:nvPr/>
          </p:nvSpPr>
          <p:spPr bwMode="auto">
            <a:xfrm>
              <a:off x="4095" y="3570"/>
              <a:ext cx="915" cy="360"/>
            </a:xfrm>
            <a:prstGeom prst="rect">
              <a:avLst/>
            </a:prstGeom>
            <a:solidFill>
              <a:srgbClr val="FFFFFF"/>
            </a:solidFill>
            <a:ln w="9525">
              <a:noFill/>
              <a:miter lim="800000"/>
              <a:headEnd/>
              <a:tailEnd/>
            </a:ln>
          </p:spPr>
          <p:txBody>
            <a:bodyPr lIns="74295" tIns="8890" rIns="74295" bIns="8890"/>
            <a:lstStyle/>
            <a:p>
              <a:pPr algn="just" eaLnBrk="0" hangingPunct="0"/>
              <a:r>
                <a:rPr kumimoji="0" lang="ja-JP" altLang="en-US" sz="2000" b="1">
                  <a:latin typeface="Century" pitchFamily="18" charset="0"/>
                </a:rPr>
                <a:t>視点</a:t>
              </a:r>
              <a:endParaRPr kumimoji="0" lang="ja-JP" altLang="en-US" sz="2000" b="1"/>
            </a:p>
          </p:txBody>
        </p:sp>
        <p:sp>
          <p:nvSpPr>
            <p:cNvPr id="2181148" name="Text Box 13"/>
            <p:cNvSpPr txBox="1">
              <a:spLocks noChangeArrowheads="1"/>
            </p:cNvSpPr>
            <p:nvPr/>
          </p:nvSpPr>
          <p:spPr bwMode="auto">
            <a:xfrm>
              <a:off x="3930" y="4215"/>
              <a:ext cx="1260" cy="363"/>
            </a:xfrm>
            <a:prstGeom prst="rect">
              <a:avLst/>
            </a:prstGeom>
            <a:noFill/>
            <a:ln w="9525">
              <a:noFill/>
              <a:miter lim="800000"/>
              <a:headEnd/>
              <a:tailEnd/>
            </a:ln>
          </p:spPr>
          <p:txBody>
            <a:bodyPr lIns="74295" tIns="8890" rIns="74295" bIns="8890"/>
            <a:lstStyle/>
            <a:p>
              <a:pPr algn="just" eaLnBrk="0" hangingPunct="0"/>
              <a:r>
                <a:rPr kumimoji="0" lang="ja-JP" altLang="en-US" sz="2000" b="1">
                  <a:latin typeface="Century" pitchFamily="18" charset="0"/>
                </a:rPr>
                <a:t>業務指針</a:t>
              </a:r>
              <a:endParaRPr kumimoji="0" lang="ja-JP" altLang="en-US" sz="2000" b="1"/>
            </a:p>
          </p:txBody>
        </p:sp>
        <p:sp>
          <p:nvSpPr>
            <p:cNvPr id="2181149" name="Text Box 14"/>
            <p:cNvSpPr txBox="1">
              <a:spLocks noChangeArrowheads="1"/>
            </p:cNvSpPr>
            <p:nvPr/>
          </p:nvSpPr>
          <p:spPr bwMode="auto">
            <a:xfrm>
              <a:off x="3687" y="4458"/>
              <a:ext cx="1786" cy="385"/>
            </a:xfrm>
            <a:prstGeom prst="rect">
              <a:avLst/>
            </a:prstGeom>
            <a:noFill/>
            <a:ln w="9525">
              <a:noFill/>
              <a:miter lim="800000"/>
              <a:headEnd/>
              <a:tailEnd/>
            </a:ln>
          </p:spPr>
          <p:txBody>
            <a:bodyPr lIns="74295" tIns="8890" rIns="74295" bIns="8890"/>
            <a:lstStyle/>
            <a:p>
              <a:pPr algn="just" eaLnBrk="0" hangingPunct="0"/>
              <a:r>
                <a:rPr kumimoji="0" lang="ja-JP" altLang="en-US" b="1">
                  <a:latin typeface="Century" pitchFamily="18" charset="0"/>
                </a:rPr>
                <a:t>分野別業務指針</a:t>
              </a:r>
              <a:endParaRPr kumimoji="0" lang="ja-JP" altLang="en-US" b="1"/>
            </a:p>
          </p:txBody>
        </p:sp>
        <p:sp>
          <p:nvSpPr>
            <p:cNvPr id="2181150" name="Text Box 15"/>
            <p:cNvSpPr txBox="1">
              <a:spLocks noChangeArrowheads="1"/>
            </p:cNvSpPr>
            <p:nvPr/>
          </p:nvSpPr>
          <p:spPr bwMode="auto">
            <a:xfrm>
              <a:off x="3927" y="5100"/>
              <a:ext cx="1263" cy="382"/>
            </a:xfrm>
            <a:prstGeom prst="rect">
              <a:avLst/>
            </a:prstGeom>
            <a:solidFill>
              <a:srgbClr val="FFFFFF"/>
            </a:solidFill>
            <a:ln w="9525">
              <a:noFill/>
              <a:miter lim="800000"/>
              <a:headEnd/>
              <a:tailEnd/>
            </a:ln>
          </p:spPr>
          <p:txBody>
            <a:bodyPr lIns="74295" tIns="8890" rIns="74295" bIns="8890"/>
            <a:lstStyle/>
            <a:p>
              <a:pPr algn="just" eaLnBrk="0" hangingPunct="0"/>
              <a:r>
                <a:rPr kumimoji="0" lang="ja-JP" altLang="en-US" sz="2000" b="1">
                  <a:latin typeface="Century" pitchFamily="18" charset="0"/>
                </a:rPr>
                <a:t>業務分類</a:t>
              </a:r>
              <a:endParaRPr kumimoji="0" lang="ja-JP" altLang="en-US" sz="2000" b="1">
                <a:latin typeface="Times New Roman" pitchFamily="18" charset="0"/>
              </a:endParaRPr>
            </a:p>
            <a:p>
              <a:pPr eaLnBrk="0" hangingPunct="0"/>
              <a:endParaRPr kumimoji="0" lang="ja-JP" altLang="en-US"/>
            </a:p>
          </p:txBody>
        </p:sp>
        <p:sp>
          <p:nvSpPr>
            <p:cNvPr id="2181151" name="Text Box 16"/>
            <p:cNvSpPr txBox="1">
              <a:spLocks noChangeArrowheads="1"/>
            </p:cNvSpPr>
            <p:nvPr/>
          </p:nvSpPr>
          <p:spPr bwMode="auto">
            <a:xfrm>
              <a:off x="3249" y="5692"/>
              <a:ext cx="2838" cy="383"/>
            </a:xfrm>
            <a:prstGeom prst="rect">
              <a:avLst/>
            </a:prstGeom>
            <a:noFill/>
            <a:ln w="9525">
              <a:noFill/>
              <a:miter lim="800000"/>
              <a:headEnd/>
              <a:tailEnd/>
            </a:ln>
          </p:spPr>
          <p:txBody>
            <a:bodyPr lIns="74295" tIns="8890" rIns="74295" bIns="8890"/>
            <a:lstStyle/>
            <a:p>
              <a:pPr algn="just" eaLnBrk="0" hangingPunct="0"/>
              <a:r>
                <a:rPr kumimoji="0" lang="ja-JP" altLang="en-US" sz="1000">
                  <a:latin typeface="Century" pitchFamily="18" charset="0"/>
                  <a:ea typeface="ＭＳ 明朝" pitchFamily="17" charset="-128"/>
                </a:rPr>
                <a:t>　　</a:t>
              </a:r>
              <a:r>
                <a:rPr kumimoji="0" lang="ja-JP" altLang="en-US" sz="2000" b="1">
                  <a:latin typeface="Century" pitchFamily="18" charset="0"/>
                </a:rPr>
                <a:t>業務マニュアル（手順書）</a:t>
              </a:r>
              <a:endParaRPr kumimoji="0" lang="ja-JP" altLang="en-US" sz="2000" b="1"/>
            </a:p>
          </p:txBody>
        </p:sp>
      </p:grpSp>
      <p:sp>
        <p:nvSpPr>
          <p:cNvPr id="2181128" name="Rectangle 30"/>
          <p:cNvSpPr>
            <a:spLocks noChangeArrowheads="1"/>
          </p:cNvSpPr>
          <p:nvPr/>
        </p:nvSpPr>
        <p:spPr bwMode="auto">
          <a:xfrm>
            <a:off x="6456363" y="1979613"/>
            <a:ext cx="1993900" cy="463550"/>
          </a:xfrm>
          <a:prstGeom prst="rect">
            <a:avLst/>
          </a:prstGeom>
          <a:solidFill>
            <a:schemeClr val="accent1"/>
          </a:solidFill>
          <a:ln w="9525" algn="ctr">
            <a:solidFill>
              <a:schemeClr val="tx1"/>
            </a:solidFill>
            <a:miter lim="800000"/>
            <a:headEnd/>
            <a:tailEnd/>
          </a:ln>
        </p:spPr>
        <p:txBody>
          <a:bodyPr wrap="none" anchor="ctr"/>
          <a:lstStyle/>
          <a:p>
            <a:pPr algn="ctr" eaLnBrk="0" hangingPunct="0"/>
            <a:r>
              <a:rPr kumimoji="0" lang="ja-JP" altLang="en-US"/>
              <a:t>倫理綱領</a:t>
            </a:r>
          </a:p>
        </p:txBody>
      </p:sp>
      <p:sp>
        <p:nvSpPr>
          <p:cNvPr id="2181129" name="Rectangle 31"/>
          <p:cNvSpPr>
            <a:spLocks noChangeArrowheads="1"/>
          </p:cNvSpPr>
          <p:nvPr/>
        </p:nvSpPr>
        <p:spPr bwMode="auto">
          <a:xfrm>
            <a:off x="6483350" y="2752725"/>
            <a:ext cx="1951038" cy="479425"/>
          </a:xfrm>
          <a:prstGeom prst="rect">
            <a:avLst/>
          </a:prstGeom>
          <a:solidFill>
            <a:schemeClr val="accent1"/>
          </a:solidFill>
          <a:ln w="9525" algn="ctr">
            <a:solidFill>
              <a:schemeClr val="tx1"/>
            </a:solidFill>
            <a:miter lim="800000"/>
            <a:headEnd/>
            <a:tailEnd/>
          </a:ln>
        </p:spPr>
        <p:txBody>
          <a:bodyPr wrap="none" anchor="ctr"/>
          <a:lstStyle/>
          <a:p>
            <a:pPr algn="ctr" eaLnBrk="0" hangingPunct="0"/>
            <a:r>
              <a:rPr kumimoji="0" lang="ja-JP" altLang="en-US" sz="1600"/>
              <a:t>構成員ハンドブック</a:t>
            </a:r>
          </a:p>
        </p:txBody>
      </p:sp>
      <p:sp>
        <p:nvSpPr>
          <p:cNvPr id="2181130" name="AutoShape 32"/>
          <p:cNvSpPr>
            <a:spLocks noChangeArrowheads="1"/>
          </p:cNvSpPr>
          <p:nvPr/>
        </p:nvSpPr>
        <p:spPr bwMode="auto">
          <a:xfrm>
            <a:off x="5894388" y="3862388"/>
            <a:ext cx="2566987" cy="749300"/>
          </a:xfrm>
          <a:prstGeom prst="leftArrowCallout">
            <a:avLst>
              <a:gd name="adj1" fmla="val 25000"/>
              <a:gd name="adj2" fmla="val 25000"/>
              <a:gd name="adj3" fmla="val 57097"/>
              <a:gd name="adj4" fmla="val 66667"/>
            </a:avLst>
          </a:prstGeom>
          <a:solidFill>
            <a:srgbClr val="3399FF"/>
          </a:solidFill>
          <a:ln w="9525" algn="ctr">
            <a:solidFill>
              <a:schemeClr val="tx1"/>
            </a:solidFill>
            <a:miter lim="800000"/>
            <a:headEnd/>
            <a:tailEnd/>
          </a:ln>
        </p:spPr>
        <p:txBody>
          <a:bodyPr wrap="none" anchor="ctr"/>
          <a:lstStyle/>
          <a:p>
            <a:pPr algn="ctr" eaLnBrk="0" hangingPunct="0"/>
            <a:r>
              <a:rPr kumimoji="0" lang="ja-JP" altLang="en-US"/>
              <a:t>業務指針</a:t>
            </a:r>
          </a:p>
          <a:p>
            <a:pPr algn="ctr" eaLnBrk="0" hangingPunct="0"/>
            <a:r>
              <a:rPr kumimoji="0" lang="ja-JP" altLang="en-US"/>
              <a:t>業務分類</a:t>
            </a:r>
          </a:p>
        </p:txBody>
      </p:sp>
      <p:sp>
        <p:nvSpPr>
          <p:cNvPr id="2181131" name="Rectangle 33"/>
          <p:cNvSpPr>
            <a:spLocks noChangeArrowheads="1"/>
          </p:cNvSpPr>
          <p:nvPr/>
        </p:nvSpPr>
        <p:spPr bwMode="auto">
          <a:xfrm>
            <a:off x="6731000" y="5008563"/>
            <a:ext cx="1747838" cy="560387"/>
          </a:xfrm>
          <a:prstGeom prst="rect">
            <a:avLst/>
          </a:prstGeom>
          <a:solidFill>
            <a:schemeClr val="accent1"/>
          </a:solidFill>
          <a:ln w="9525" algn="ctr">
            <a:solidFill>
              <a:schemeClr val="tx1"/>
            </a:solidFill>
            <a:miter lim="800000"/>
            <a:headEnd/>
            <a:tailEnd/>
          </a:ln>
        </p:spPr>
        <p:txBody>
          <a:bodyPr wrap="none" anchor="ctr"/>
          <a:lstStyle/>
          <a:p>
            <a:pPr algn="ctr" eaLnBrk="0" hangingPunct="0"/>
            <a:r>
              <a:rPr kumimoji="0" lang="ja-JP" altLang="en-US" sz="1600"/>
              <a:t>各機関（現場）</a:t>
            </a:r>
          </a:p>
          <a:p>
            <a:pPr algn="ctr" eaLnBrk="0" hangingPunct="0"/>
            <a:r>
              <a:rPr kumimoji="0" lang="ja-JP" altLang="en-US" sz="1600"/>
              <a:t>において作成</a:t>
            </a:r>
          </a:p>
        </p:txBody>
      </p:sp>
      <p:sp>
        <p:nvSpPr>
          <p:cNvPr id="2181132" name="Line 34"/>
          <p:cNvSpPr>
            <a:spLocks noChangeShapeType="1"/>
          </p:cNvSpPr>
          <p:nvPr/>
        </p:nvSpPr>
        <p:spPr bwMode="auto">
          <a:xfrm>
            <a:off x="4325938" y="2279650"/>
            <a:ext cx="2089150" cy="0"/>
          </a:xfrm>
          <a:prstGeom prst="line">
            <a:avLst/>
          </a:prstGeom>
          <a:noFill/>
          <a:ln w="28575">
            <a:solidFill>
              <a:schemeClr val="tx1"/>
            </a:solidFill>
            <a:round/>
            <a:headEnd/>
            <a:tailEnd/>
          </a:ln>
        </p:spPr>
        <p:txBody>
          <a:bodyPr wrap="none" anchor="ctr"/>
          <a:lstStyle/>
          <a:p>
            <a:endParaRPr lang="ja-JP" altLang="en-US"/>
          </a:p>
        </p:txBody>
      </p:sp>
      <p:sp>
        <p:nvSpPr>
          <p:cNvPr id="2181133" name="Line 35"/>
          <p:cNvSpPr>
            <a:spLocks noChangeShapeType="1"/>
          </p:cNvSpPr>
          <p:nvPr/>
        </p:nvSpPr>
        <p:spPr bwMode="auto">
          <a:xfrm>
            <a:off x="4572000" y="3070225"/>
            <a:ext cx="1897063" cy="0"/>
          </a:xfrm>
          <a:prstGeom prst="line">
            <a:avLst/>
          </a:prstGeom>
          <a:noFill/>
          <a:ln w="28575">
            <a:solidFill>
              <a:schemeClr val="tx1"/>
            </a:solidFill>
            <a:round/>
            <a:headEnd/>
            <a:tailEnd/>
          </a:ln>
        </p:spPr>
        <p:txBody>
          <a:bodyPr wrap="none" anchor="ctr"/>
          <a:lstStyle/>
          <a:p>
            <a:endParaRPr lang="ja-JP" altLang="en-US"/>
          </a:p>
        </p:txBody>
      </p:sp>
      <p:sp>
        <p:nvSpPr>
          <p:cNvPr id="2181134" name="Line 36"/>
          <p:cNvSpPr>
            <a:spLocks noChangeShapeType="1"/>
          </p:cNvSpPr>
          <p:nvPr/>
        </p:nvSpPr>
        <p:spPr bwMode="auto">
          <a:xfrm>
            <a:off x="5008563" y="3862388"/>
            <a:ext cx="885825" cy="12700"/>
          </a:xfrm>
          <a:prstGeom prst="line">
            <a:avLst/>
          </a:prstGeom>
          <a:noFill/>
          <a:ln w="28575">
            <a:solidFill>
              <a:schemeClr val="tx1"/>
            </a:solidFill>
            <a:round/>
            <a:headEnd/>
            <a:tailEnd/>
          </a:ln>
        </p:spPr>
        <p:txBody>
          <a:bodyPr wrap="none" anchor="ctr"/>
          <a:lstStyle/>
          <a:p>
            <a:endParaRPr lang="ja-JP" altLang="en-US"/>
          </a:p>
        </p:txBody>
      </p:sp>
      <p:sp>
        <p:nvSpPr>
          <p:cNvPr id="2181135" name="Line 37"/>
          <p:cNvSpPr>
            <a:spLocks noChangeShapeType="1"/>
          </p:cNvSpPr>
          <p:nvPr/>
        </p:nvSpPr>
        <p:spPr bwMode="auto">
          <a:xfrm>
            <a:off x="5335588" y="4667250"/>
            <a:ext cx="587375" cy="0"/>
          </a:xfrm>
          <a:prstGeom prst="line">
            <a:avLst/>
          </a:prstGeom>
          <a:noFill/>
          <a:ln w="28575">
            <a:solidFill>
              <a:schemeClr val="tx1"/>
            </a:solidFill>
            <a:round/>
            <a:headEnd/>
            <a:tailEnd/>
          </a:ln>
        </p:spPr>
        <p:txBody>
          <a:bodyPr wrap="none" anchor="ctr"/>
          <a:lstStyle/>
          <a:p>
            <a:endParaRPr lang="ja-JP" altLang="en-US"/>
          </a:p>
        </p:txBody>
      </p:sp>
      <p:sp>
        <p:nvSpPr>
          <p:cNvPr id="2181136" name="Line 38"/>
          <p:cNvSpPr>
            <a:spLocks noChangeShapeType="1"/>
          </p:cNvSpPr>
          <p:nvPr/>
        </p:nvSpPr>
        <p:spPr bwMode="auto">
          <a:xfrm>
            <a:off x="5897563" y="3876675"/>
            <a:ext cx="14287" cy="804863"/>
          </a:xfrm>
          <a:prstGeom prst="line">
            <a:avLst/>
          </a:prstGeom>
          <a:noFill/>
          <a:ln w="28575">
            <a:solidFill>
              <a:schemeClr val="tx1"/>
            </a:solidFill>
            <a:round/>
            <a:headEnd/>
            <a:tailEnd/>
          </a:ln>
        </p:spPr>
        <p:txBody>
          <a:bodyPr wrap="none" anchor="ctr"/>
          <a:lstStyle/>
          <a:p>
            <a:endParaRPr lang="ja-JP" altLang="en-US"/>
          </a:p>
        </p:txBody>
      </p:sp>
      <p:sp>
        <p:nvSpPr>
          <p:cNvPr id="2181137" name="Line 39"/>
          <p:cNvSpPr>
            <a:spLocks noChangeShapeType="1"/>
          </p:cNvSpPr>
          <p:nvPr/>
        </p:nvSpPr>
        <p:spPr bwMode="auto">
          <a:xfrm flipV="1">
            <a:off x="5676900" y="5186363"/>
            <a:ext cx="1093788" cy="12700"/>
          </a:xfrm>
          <a:prstGeom prst="line">
            <a:avLst/>
          </a:prstGeom>
          <a:noFill/>
          <a:ln w="28575">
            <a:solidFill>
              <a:schemeClr val="tx1"/>
            </a:solidFill>
            <a:round/>
            <a:headEnd/>
            <a:tailEnd/>
          </a:ln>
        </p:spPr>
        <p:txBody>
          <a:bodyPr wrap="none" anchor="ctr"/>
          <a:lstStyle/>
          <a:p>
            <a:endParaRPr lang="ja-JP" altLang="en-US"/>
          </a:p>
        </p:txBody>
      </p:sp>
      <p:sp>
        <p:nvSpPr>
          <p:cNvPr id="2181138" name="Line 40"/>
          <p:cNvSpPr>
            <a:spLocks noChangeShapeType="1"/>
          </p:cNvSpPr>
          <p:nvPr/>
        </p:nvSpPr>
        <p:spPr bwMode="auto">
          <a:xfrm>
            <a:off x="5527675" y="2306638"/>
            <a:ext cx="0" cy="1555750"/>
          </a:xfrm>
          <a:prstGeom prst="line">
            <a:avLst/>
          </a:prstGeom>
          <a:noFill/>
          <a:ln w="57150">
            <a:solidFill>
              <a:schemeClr val="tx1"/>
            </a:solidFill>
            <a:round/>
            <a:headEnd/>
            <a:tailEnd type="triangle" w="med" len="med"/>
          </a:ln>
        </p:spPr>
        <p:txBody>
          <a:bodyPr wrap="none" anchor="ctr"/>
          <a:lstStyle/>
          <a:p>
            <a:endParaRPr lang="ja-JP" altLang="en-US"/>
          </a:p>
        </p:txBody>
      </p:sp>
      <p:sp>
        <p:nvSpPr>
          <p:cNvPr id="2181139" name="Line 41"/>
          <p:cNvSpPr>
            <a:spLocks noChangeShapeType="1"/>
          </p:cNvSpPr>
          <p:nvPr/>
        </p:nvSpPr>
        <p:spPr bwMode="auto">
          <a:xfrm>
            <a:off x="5062538" y="2292350"/>
            <a:ext cx="0" cy="723900"/>
          </a:xfrm>
          <a:prstGeom prst="line">
            <a:avLst/>
          </a:prstGeom>
          <a:noFill/>
          <a:ln w="57150">
            <a:solidFill>
              <a:schemeClr val="tx1"/>
            </a:solidFill>
            <a:round/>
            <a:headEnd/>
            <a:tailEnd type="triangle" w="med" len="med"/>
          </a:ln>
        </p:spPr>
        <p:txBody>
          <a:bodyPr wrap="none" anchor="ctr"/>
          <a:lstStyle/>
          <a:p>
            <a:endParaRPr lang="ja-JP" altLang="en-US"/>
          </a:p>
        </p:txBody>
      </p:sp>
      <p:sp>
        <p:nvSpPr>
          <p:cNvPr id="2181140" name="Line 42"/>
          <p:cNvSpPr>
            <a:spLocks noChangeShapeType="1"/>
          </p:cNvSpPr>
          <p:nvPr/>
        </p:nvSpPr>
        <p:spPr bwMode="auto">
          <a:xfrm flipH="1">
            <a:off x="6427788" y="4338638"/>
            <a:ext cx="26987" cy="833437"/>
          </a:xfrm>
          <a:prstGeom prst="line">
            <a:avLst/>
          </a:prstGeom>
          <a:noFill/>
          <a:ln w="57150">
            <a:solidFill>
              <a:schemeClr val="tx1"/>
            </a:solidFill>
            <a:round/>
            <a:headEnd/>
            <a:tailEnd type="triangle" w="med" len="med"/>
          </a:ln>
        </p:spPr>
        <p:txBody>
          <a:bodyPr wrap="none" anchor="ctr"/>
          <a:lstStyle/>
          <a:p>
            <a:endParaRPr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3173" name="Rectangle 2"/>
          <p:cNvSpPr>
            <a:spLocks noGrp="1" noChangeArrowheads="1"/>
          </p:cNvSpPr>
          <p:nvPr>
            <p:ph type="title"/>
          </p:nvPr>
        </p:nvSpPr>
        <p:spPr>
          <a:xfrm>
            <a:off x="962202" y="313267"/>
            <a:ext cx="7054850" cy="843844"/>
          </a:xfrm>
        </p:spPr>
        <p:txBody>
          <a:bodyPr>
            <a:normAutofit/>
          </a:bodyPr>
          <a:lstStyle/>
          <a:p>
            <a:pPr algn="ctr" eaLnBrk="1" hangingPunct="1"/>
            <a:r>
              <a:rPr lang="ja-JP" altLang="en-US" sz="4000" dirty="0" smtClean="0"/>
              <a:t>業務指針の目的</a:t>
            </a:r>
          </a:p>
        </p:txBody>
      </p:sp>
      <p:sp>
        <p:nvSpPr>
          <p:cNvPr id="8" name="Rectangle 7"/>
          <p:cNvSpPr>
            <a:spLocks noGrp="1" noChangeArrowheads="1"/>
          </p:cNvSpPr>
          <p:nvPr>
            <p:ph type="sldNum" sz="quarter" idx="12"/>
          </p:nvPr>
        </p:nvSpPr>
        <p:spPr/>
        <p:txBody>
          <a:bodyPr/>
          <a:lstStyle/>
          <a:p>
            <a:pPr>
              <a:defRPr/>
            </a:pPr>
            <a:fld id="{79FC0FBD-270F-48E8-AB29-BAF3BE081DAE}" type="slidenum">
              <a:rPr lang="ja-JP" altLang="en-US"/>
              <a:pPr>
                <a:defRPr/>
              </a:pPr>
              <a:t>24</a:t>
            </a:fld>
            <a:endParaRPr lang="en-US" altLang="ja-JP" dirty="0"/>
          </a:p>
        </p:txBody>
      </p:sp>
      <p:sp>
        <p:nvSpPr>
          <p:cNvPr id="2183174" name="Rectangle 3"/>
          <p:cNvSpPr>
            <a:spLocks noGrp="1" noChangeArrowheads="1"/>
          </p:cNvSpPr>
          <p:nvPr>
            <p:ph sz="quarter" idx="1"/>
          </p:nvPr>
        </p:nvSpPr>
        <p:spPr>
          <a:xfrm>
            <a:off x="699911" y="1660172"/>
            <a:ext cx="7772400" cy="4280605"/>
          </a:xfrm>
        </p:spPr>
        <p:txBody>
          <a:bodyPr>
            <a:normAutofit/>
          </a:bodyPr>
          <a:lstStyle/>
          <a:p>
            <a:pPr eaLnBrk="1" hangingPunct="1"/>
            <a:r>
              <a:rPr lang="ja-JP" altLang="en-US" sz="3200" dirty="0" smtClean="0"/>
              <a:t>精神保健福祉士の価値や理念を具体的に表す業務の道筋を示すこと</a:t>
            </a:r>
            <a:endParaRPr lang="en-US" altLang="ja-JP" sz="3200" dirty="0" smtClean="0"/>
          </a:p>
          <a:p>
            <a:pPr marL="0" indent="0" eaLnBrk="1" hangingPunct="1">
              <a:buNone/>
            </a:pPr>
            <a:endParaRPr lang="ja-JP" altLang="en-US" sz="1200" dirty="0" smtClean="0"/>
          </a:p>
          <a:p>
            <a:pPr eaLnBrk="1" hangingPunct="1"/>
            <a:r>
              <a:rPr lang="ja-JP" altLang="en-US" sz="3200" dirty="0" smtClean="0"/>
              <a:t>精神保健福祉士の業務特性・業務内容を説明する共通の枠組みを示すこと</a:t>
            </a:r>
            <a:endParaRPr lang="en-US" altLang="ja-JP" sz="3200" dirty="0" smtClean="0"/>
          </a:p>
          <a:p>
            <a:pPr marL="0" indent="0" eaLnBrk="1" hangingPunct="1">
              <a:buNone/>
            </a:pPr>
            <a:endParaRPr lang="ja-JP" altLang="en-US" sz="1200" dirty="0" smtClean="0"/>
          </a:p>
          <a:p>
            <a:pPr eaLnBrk="1" hangingPunct="1"/>
            <a:r>
              <a:rPr lang="ja-JP" altLang="en-US" sz="3200" dirty="0" smtClean="0"/>
              <a:t>精神保健福祉士業務の社会的認知を向上させること</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5221" name="Rectangle 2"/>
          <p:cNvSpPr>
            <a:spLocks noGrp="1" noChangeArrowheads="1"/>
          </p:cNvSpPr>
          <p:nvPr>
            <p:ph type="title"/>
          </p:nvPr>
        </p:nvSpPr>
        <p:spPr>
          <a:xfrm>
            <a:off x="536221" y="225778"/>
            <a:ext cx="8142111" cy="917222"/>
          </a:xfrm>
        </p:spPr>
        <p:txBody>
          <a:bodyPr>
            <a:normAutofit/>
          </a:bodyPr>
          <a:lstStyle/>
          <a:p>
            <a:pPr algn="ctr" eaLnBrk="1" hangingPunct="1"/>
            <a:r>
              <a:rPr lang="ja-JP" altLang="en-US" sz="4000" dirty="0" smtClean="0"/>
              <a:t>精神保健福祉士の「業務」とは？</a:t>
            </a:r>
          </a:p>
        </p:txBody>
      </p:sp>
      <p:sp>
        <p:nvSpPr>
          <p:cNvPr id="9" name="Rectangle 7"/>
          <p:cNvSpPr>
            <a:spLocks noGrp="1" noChangeArrowheads="1"/>
          </p:cNvSpPr>
          <p:nvPr>
            <p:ph type="sldNum" sz="quarter" idx="12"/>
          </p:nvPr>
        </p:nvSpPr>
        <p:spPr/>
        <p:txBody>
          <a:bodyPr/>
          <a:lstStyle/>
          <a:p>
            <a:pPr>
              <a:defRPr/>
            </a:pPr>
            <a:fld id="{C254EF34-6E50-49C9-85D7-B9104C6F840C}" type="slidenum">
              <a:rPr lang="ja-JP" altLang="en-US"/>
              <a:pPr>
                <a:defRPr/>
              </a:pPr>
              <a:t>25</a:t>
            </a:fld>
            <a:endParaRPr lang="en-US" altLang="ja-JP"/>
          </a:p>
        </p:txBody>
      </p:sp>
      <p:sp>
        <p:nvSpPr>
          <p:cNvPr id="20483" name="Rectangle 3"/>
          <p:cNvSpPr>
            <a:spLocks noGrp="1" noChangeArrowheads="1"/>
          </p:cNvSpPr>
          <p:nvPr>
            <p:ph sz="quarter" idx="1"/>
          </p:nvPr>
        </p:nvSpPr>
        <p:spPr>
          <a:xfrm>
            <a:off x="685800" y="1566333"/>
            <a:ext cx="7772400" cy="4678892"/>
          </a:xfrm>
        </p:spPr>
        <p:txBody>
          <a:bodyPr>
            <a:normAutofit/>
          </a:bodyPr>
          <a:lstStyle/>
          <a:p>
            <a:pPr eaLnBrk="1" hangingPunct="1"/>
            <a:r>
              <a:rPr lang="ja-JP" altLang="en-US" sz="3200" dirty="0" smtClean="0"/>
              <a:t>「業務」の定義の曖昧さ</a:t>
            </a:r>
          </a:p>
          <a:p>
            <a:pPr eaLnBrk="1" hangingPunct="1"/>
            <a:r>
              <a:rPr lang="ja-JP" altLang="en-US" sz="3200" dirty="0" smtClean="0"/>
              <a:t>「業務」と関連する用語の定義の曖昧さ</a:t>
            </a:r>
          </a:p>
          <a:p>
            <a:pPr eaLnBrk="1" hangingPunct="1">
              <a:buFont typeface="Times New Roman" pitchFamily="18" charset="0"/>
              <a:buNone/>
            </a:pPr>
            <a:r>
              <a:rPr lang="ja-JP" altLang="en-US" sz="3200" dirty="0" smtClean="0"/>
              <a:t>　　 ＊目的，目標との関連は？</a:t>
            </a:r>
          </a:p>
          <a:p>
            <a:pPr eaLnBrk="1" hangingPunct="1">
              <a:buFont typeface="Times New Roman" pitchFamily="18" charset="0"/>
              <a:buNone/>
            </a:pPr>
            <a:r>
              <a:rPr lang="ja-JP" altLang="en-US" sz="3200" dirty="0" smtClean="0"/>
              <a:t>　　 ＊機能，技術，方法とは違うの？</a:t>
            </a:r>
          </a:p>
          <a:p>
            <a:pPr eaLnBrk="1" hangingPunct="1">
              <a:buFont typeface="Times New Roman" pitchFamily="18" charset="0"/>
              <a:buNone/>
            </a:pPr>
            <a:r>
              <a:rPr lang="ja-JP" altLang="en-US" sz="3200" dirty="0" smtClean="0"/>
              <a:t>　　 ＊与えられたもの？規定されたもの？ </a:t>
            </a:r>
          </a:p>
          <a:p>
            <a:pPr eaLnBrk="1" hangingPunct="1">
              <a:buFont typeface="Times New Roman" pitchFamily="18" charset="0"/>
              <a:buNone/>
            </a:pPr>
            <a:endParaRPr lang="en-US" altLang="ja-JP" sz="3200" dirty="0"/>
          </a:p>
          <a:p>
            <a:pPr eaLnBrk="1" hangingPunct="1">
              <a:buFont typeface="Times New Roman" pitchFamily="18" charset="0"/>
              <a:buNone/>
            </a:pPr>
            <a:endParaRPr lang="ja-JP" altLang="en-US" sz="1200" dirty="0" smtClean="0"/>
          </a:p>
          <a:p>
            <a:pPr eaLnBrk="1" hangingPunct="1">
              <a:buFont typeface="Times New Roman" pitchFamily="18" charset="0"/>
              <a:buNone/>
            </a:pPr>
            <a:r>
              <a:rPr lang="ja-JP" altLang="en-US" sz="3200" dirty="0" smtClean="0"/>
              <a:t>　これも人によって定義（認識）がバラバラ　</a:t>
            </a:r>
          </a:p>
        </p:txBody>
      </p:sp>
      <p:sp>
        <p:nvSpPr>
          <p:cNvPr id="20484" name="AutoShape 4"/>
          <p:cNvSpPr>
            <a:spLocks noChangeArrowheads="1"/>
          </p:cNvSpPr>
          <p:nvPr/>
        </p:nvSpPr>
        <p:spPr bwMode="auto">
          <a:xfrm>
            <a:off x="3111500" y="4512556"/>
            <a:ext cx="783167" cy="694443"/>
          </a:xfrm>
          <a:prstGeom prst="upArrow">
            <a:avLst>
              <a:gd name="adj1" fmla="val 50000"/>
              <a:gd name="adj2" fmla="val 26124"/>
            </a:avLst>
          </a:prstGeom>
          <a:solidFill>
            <a:schemeClr val="accent1"/>
          </a:solidFill>
          <a:ln w="9525" algn="ctr">
            <a:solidFill>
              <a:schemeClr val="tx1"/>
            </a:solidFill>
            <a:miter lim="800000"/>
            <a:headEnd/>
            <a:tailEnd/>
          </a:ln>
        </p:spPr>
        <p:txBody>
          <a:bodyPr wrap="none" anchor="ctr"/>
          <a:lstStyle/>
          <a:p>
            <a:pPr eaLnBrk="0" hangingPunct="0"/>
            <a:endParaRPr kumimoji="0"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pPr algn="ctr"/>
            <a:r>
              <a:rPr kumimoji="1" lang="ja-JP" altLang="en-US" dirty="0" smtClean="0"/>
              <a:t>　</a:t>
            </a:r>
            <a:r>
              <a:rPr kumimoji="1" lang="ja-JP" altLang="en-US" sz="4000" dirty="0" smtClean="0"/>
              <a:t>ちょこっとワーク</a:t>
            </a:r>
            <a:r>
              <a:rPr lang="en-US" altLang="ja-JP" sz="4000" dirty="0" smtClean="0"/>
              <a:t>②</a:t>
            </a:r>
            <a:endParaRPr kumimoji="1" lang="ja-JP" altLang="en-US" sz="4000" dirty="0"/>
          </a:p>
        </p:txBody>
      </p:sp>
      <p:sp>
        <p:nvSpPr>
          <p:cNvPr id="4" name="スライド番号プレースホルダー 3"/>
          <p:cNvSpPr>
            <a:spLocks noGrp="1"/>
          </p:cNvSpPr>
          <p:nvPr>
            <p:ph type="sldNum" sz="quarter" idx="12"/>
          </p:nvPr>
        </p:nvSpPr>
        <p:spPr/>
        <p:txBody>
          <a:bodyPr/>
          <a:lstStyle/>
          <a:p>
            <a:pPr>
              <a:defRPr/>
            </a:pPr>
            <a:fld id="{90A9AED8-5ED2-4A6D-A617-826E3C951A17}" type="slidenum">
              <a:rPr lang="ja-JP" altLang="en-US" smtClean="0"/>
              <a:pPr>
                <a:defRPr/>
              </a:pPr>
              <a:t>26</a:t>
            </a:fld>
            <a:endParaRPr lang="en-US" altLang="ja-JP"/>
          </a:p>
        </p:txBody>
      </p:sp>
      <p:sp>
        <p:nvSpPr>
          <p:cNvPr id="3" name="コンテンツ プレースホルダー 2"/>
          <p:cNvSpPr>
            <a:spLocks noGrp="1"/>
          </p:cNvSpPr>
          <p:nvPr>
            <p:ph sz="quarter" idx="1"/>
          </p:nvPr>
        </p:nvSpPr>
        <p:spPr>
          <a:xfrm>
            <a:off x="903017" y="1543756"/>
            <a:ext cx="7772400" cy="4114800"/>
          </a:xfrm>
        </p:spPr>
        <p:txBody>
          <a:bodyPr/>
          <a:lstStyle/>
          <a:p>
            <a:pPr marL="0" indent="0">
              <a:buNone/>
            </a:pPr>
            <a:r>
              <a:rPr kumimoji="1" lang="ja-JP" altLang="en-US" sz="4000" dirty="0" smtClean="0"/>
              <a:t>これって「</a:t>
            </a:r>
            <a:r>
              <a:rPr kumimoji="1" lang="en-US" altLang="ja-JP" sz="4000" dirty="0" smtClean="0"/>
              <a:t>PSW</a:t>
            </a:r>
            <a:r>
              <a:rPr kumimoji="1" lang="ja-JP" altLang="en-US" sz="4000" dirty="0" smtClean="0"/>
              <a:t>の業務」？？</a:t>
            </a:r>
            <a:endParaRPr lang="en-US" altLang="ja-JP" dirty="0"/>
          </a:p>
          <a:p>
            <a:pPr marL="0" indent="0">
              <a:buNone/>
            </a:pPr>
            <a:r>
              <a:rPr kumimoji="1" lang="en-US" altLang="ja-JP" dirty="0" smtClean="0"/>
              <a:t>            </a:t>
            </a:r>
            <a:r>
              <a:rPr kumimoji="1" lang="ja-JP" altLang="en-US" dirty="0" smtClean="0"/>
              <a:t>　</a:t>
            </a:r>
            <a:r>
              <a:rPr kumimoji="1" lang="en-US" altLang="ja-JP" sz="4800" u="sng" dirty="0" smtClean="0"/>
              <a:t>YES</a:t>
            </a:r>
            <a:r>
              <a:rPr lang="ja-JP" altLang="en-US" sz="4800" u="sng" dirty="0" smtClean="0"/>
              <a:t>   </a:t>
            </a:r>
            <a:r>
              <a:rPr lang="en-US" altLang="ja-JP" sz="4800" u="sng" dirty="0" smtClean="0"/>
              <a:t>or</a:t>
            </a:r>
            <a:r>
              <a:rPr lang="ja-JP" altLang="en-US" sz="4800" u="sng" dirty="0" smtClean="0"/>
              <a:t>   </a:t>
            </a:r>
            <a:r>
              <a:rPr lang="en-US" altLang="ja-JP" sz="4800" u="sng" dirty="0" smtClean="0"/>
              <a:t>NO</a:t>
            </a:r>
          </a:p>
          <a:p>
            <a:pPr marL="0" indent="0">
              <a:buNone/>
            </a:pPr>
            <a:r>
              <a:rPr kumimoji="1" lang="en-US" altLang="ja-JP" sz="4000" u="sng" dirty="0"/>
              <a:t> </a:t>
            </a:r>
            <a:r>
              <a:rPr kumimoji="1" lang="en-US" altLang="ja-JP" sz="4000" u="sng" dirty="0" smtClean="0"/>
              <a:t>  </a:t>
            </a:r>
          </a:p>
        </p:txBody>
      </p:sp>
      <p:sp>
        <p:nvSpPr>
          <p:cNvPr id="5" name="角丸四角形吹き出し 4"/>
          <p:cNvSpPr/>
          <p:nvPr/>
        </p:nvSpPr>
        <p:spPr bwMode="auto">
          <a:xfrm>
            <a:off x="1186339" y="3287890"/>
            <a:ext cx="1570646" cy="874888"/>
          </a:xfrm>
          <a:prstGeom prst="wedgeRoundRectCallout">
            <a:avLst>
              <a:gd name="adj1" fmla="val 61775"/>
              <a:gd name="adj2" fmla="val -73500"/>
              <a:gd name="adj3" fmla="val 16667"/>
            </a:avLst>
          </a:prstGeom>
          <a:ln>
            <a:solidFill>
              <a:srgbClr val="000000"/>
            </a:solidFill>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3200" dirty="0" smtClean="0"/>
              <a:t>なぜ？</a:t>
            </a:r>
            <a:endParaRPr kumimoji="0" lang="ja-JP" altLang="en-US" sz="3200" b="0" i="0" u="none" strike="noStrike" cap="none" normalizeH="0" baseline="0" dirty="0" smtClean="0">
              <a:ln>
                <a:noFill/>
              </a:ln>
              <a:solidFill>
                <a:schemeClr val="tx1"/>
              </a:solidFill>
              <a:effectLst/>
            </a:endParaRPr>
          </a:p>
        </p:txBody>
      </p:sp>
      <p:sp>
        <p:nvSpPr>
          <p:cNvPr id="6" name="角丸四角形吹き出し 5"/>
          <p:cNvSpPr/>
          <p:nvPr/>
        </p:nvSpPr>
        <p:spPr bwMode="auto">
          <a:xfrm>
            <a:off x="5702965" y="3284028"/>
            <a:ext cx="1553937" cy="802154"/>
          </a:xfrm>
          <a:prstGeom prst="wedgeRoundRectCallout">
            <a:avLst>
              <a:gd name="adj1" fmla="val -73521"/>
              <a:gd name="adj2" fmla="val -83333"/>
              <a:gd name="adj3" fmla="val 16667"/>
            </a:avLst>
          </a:prstGeom>
          <a:ln>
            <a:solidFill>
              <a:schemeClr val="tx1"/>
            </a:solidFill>
            <a:headEnd type="none" w="med" len="med"/>
            <a:tailEnd type="none" w="med" len="med"/>
          </a:ln>
        </p:spPr>
        <p:style>
          <a:lnRef idx="1">
            <a:schemeClr val="accent4"/>
          </a:lnRef>
          <a:fillRef idx="2">
            <a:schemeClr val="accent4"/>
          </a:fillRef>
          <a:effectRef idx="1">
            <a:schemeClr val="accent4"/>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3200" b="0" i="0" u="none" strike="noStrike" cap="none" normalizeH="0" baseline="0" dirty="0" smtClean="0">
                <a:ln>
                  <a:noFill/>
                </a:ln>
                <a:solidFill>
                  <a:schemeClr val="tx1"/>
                </a:solidFill>
                <a:effectLst/>
                <a:latin typeface="Arial" charset="0"/>
                <a:ea typeface="ＭＳ Ｐゴシック" charset="-128"/>
              </a:rPr>
              <a:t>なぜ？</a:t>
            </a:r>
          </a:p>
        </p:txBody>
      </p:sp>
      <p:sp>
        <p:nvSpPr>
          <p:cNvPr id="7" name="角丸四角形 6"/>
          <p:cNvSpPr/>
          <p:nvPr/>
        </p:nvSpPr>
        <p:spPr bwMode="auto">
          <a:xfrm>
            <a:off x="722208" y="4806997"/>
            <a:ext cx="7502340" cy="1169808"/>
          </a:xfrm>
          <a:prstGeom prst="roundRect">
            <a:avLst/>
          </a:prstGeom>
          <a:ln>
            <a:solidFill>
              <a:srgbClr val="000000"/>
            </a:solidFill>
            <a:headEnd type="none" w="med" len="med"/>
            <a:tailEnd type="none" w="med" len="med"/>
          </a:ln>
        </p:spPr>
        <p:style>
          <a:lnRef idx="1">
            <a:schemeClr val="accent5"/>
          </a:lnRef>
          <a:fillRef idx="2">
            <a:schemeClr val="accent5"/>
          </a:fillRef>
          <a:effectRef idx="1">
            <a:schemeClr val="accent5"/>
          </a:effectRef>
          <a:fontRef idx="minor">
            <a:schemeClr val="dk1"/>
          </a:fontRef>
        </p:style>
        <p:txBody>
          <a:bodyPr vert="horz" wrap="non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ja-JP" altLang="en-US" sz="3200" b="0" i="0" u="none" strike="noStrike" cap="none" normalizeH="0" baseline="0" dirty="0" smtClean="0">
                <a:ln>
                  <a:noFill/>
                </a:ln>
                <a:solidFill>
                  <a:schemeClr val="tx1"/>
                </a:solidFill>
                <a:effectLst/>
                <a:latin typeface="Arial" charset="0"/>
                <a:ea typeface="ＭＳ Ｐゴシック" charset="-128"/>
              </a:rPr>
              <a:t>皆さんも同じような経験ありませんか？</a:t>
            </a:r>
          </a:p>
        </p:txBody>
      </p:sp>
      <p:sp>
        <p:nvSpPr>
          <p:cNvPr id="8" name="フッター プレースホルダー 7"/>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1928615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5"/>
                                        </p:tgtEl>
                                        <p:attrNameLst>
                                          <p:attrName>style.visibility</p:attrName>
                                        </p:attrNameLst>
                                      </p:cBhvr>
                                      <p:to>
                                        <p:strVal val="visible"/>
                                      </p:to>
                                    </p:set>
                                    <p:animEffect transition="in" filter="blinds(horizontal)">
                                      <p:cBhvr>
                                        <p:cTn id="13" dur="500"/>
                                        <p:tgtEl>
                                          <p:spTgt spid="5"/>
                                        </p:tgtEl>
                                      </p:cBhvr>
                                    </p:animEffect>
                                  </p:childTnLst>
                                </p:cTn>
                              </p:par>
                              <p:par>
                                <p:cTn id="14" presetID="3" presetClass="entr" presetSubtype="10" fill="hold" grpId="0" nodeType="withEffect">
                                  <p:stCondLst>
                                    <p:cond delay="0"/>
                                  </p:stCondLst>
                                  <p:childTnLst>
                                    <p:set>
                                      <p:cBhvr>
                                        <p:cTn id="15" dur="1" fill="hold">
                                          <p:stCondLst>
                                            <p:cond delay="0"/>
                                          </p:stCondLst>
                                        </p:cTn>
                                        <p:tgtEl>
                                          <p:spTgt spid="6"/>
                                        </p:tgtEl>
                                        <p:attrNameLst>
                                          <p:attrName>style.visibility</p:attrName>
                                        </p:attrNameLst>
                                      </p:cBhvr>
                                      <p:to>
                                        <p:strVal val="visible"/>
                                      </p:to>
                                    </p:set>
                                    <p:animEffect transition="in" filter="blinds(horizontal)">
                                      <p:cBhvr>
                                        <p:cTn id="16" dur="500"/>
                                        <p:tgtEl>
                                          <p:spTgt spid="6"/>
                                        </p:tgtEl>
                                      </p:cBhvr>
                                    </p:animEffec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7"/>
                                        </p:tgtEl>
                                        <p:attrNameLst>
                                          <p:attrName>style.visibility</p:attrName>
                                        </p:attrNameLst>
                                      </p:cBhvr>
                                      <p:to>
                                        <p:strVal val="visible"/>
                                      </p:to>
                                    </p:set>
                                    <p:anim calcmode="lin" valueType="num">
                                      <p:cBhvr additive="base">
                                        <p:cTn id="21" dur="500" fill="hold"/>
                                        <p:tgtEl>
                                          <p:spTgt spid="7"/>
                                        </p:tgtEl>
                                        <p:attrNameLst>
                                          <p:attrName>ppt_x</p:attrName>
                                        </p:attrNameLst>
                                      </p:cBhvr>
                                      <p:tavLst>
                                        <p:tav tm="0">
                                          <p:val>
                                            <p:strVal val="#ppt_x"/>
                                          </p:val>
                                        </p:tav>
                                        <p:tav tm="100000">
                                          <p:val>
                                            <p:strVal val="#ppt_x"/>
                                          </p:val>
                                        </p:tav>
                                      </p:tavLst>
                                    </p:anim>
                                    <p:anim calcmode="lin" valueType="num">
                                      <p:cBhvr additive="base">
                                        <p:cTn id="2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7269" name="Rectangle 2"/>
          <p:cNvSpPr>
            <a:spLocks noGrp="1" noChangeArrowheads="1"/>
          </p:cNvSpPr>
          <p:nvPr>
            <p:ph type="title"/>
          </p:nvPr>
        </p:nvSpPr>
        <p:spPr>
          <a:xfrm>
            <a:off x="517363" y="0"/>
            <a:ext cx="8076304" cy="1143000"/>
          </a:xfrm>
        </p:spPr>
        <p:txBody>
          <a:bodyPr>
            <a:noAutofit/>
          </a:bodyPr>
          <a:lstStyle/>
          <a:p>
            <a:pPr algn="ctr" eaLnBrk="1" hangingPunct="1"/>
            <a:r>
              <a:rPr lang="ja-JP" altLang="en-US" sz="3600" dirty="0" smtClean="0"/>
              <a:t>ソーシャルワーカーの「業務」の定義</a:t>
            </a:r>
          </a:p>
        </p:txBody>
      </p:sp>
      <p:sp>
        <p:nvSpPr>
          <p:cNvPr id="8" name="Rectangle 7"/>
          <p:cNvSpPr>
            <a:spLocks noGrp="1" noChangeArrowheads="1"/>
          </p:cNvSpPr>
          <p:nvPr>
            <p:ph type="sldNum" sz="quarter" idx="12"/>
          </p:nvPr>
        </p:nvSpPr>
        <p:spPr/>
        <p:txBody>
          <a:bodyPr/>
          <a:lstStyle/>
          <a:p>
            <a:pPr>
              <a:defRPr/>
            </a:pPr>
            <a:fld id="{DFFAF96E-D521-49D7-A305-EB4213C12189}" type="slidenum">
              <a:rPr lang="ja-JP" altLang="en-US"/>
              <a:pPr>
                <a:defRPr/>
              </a:pPr>
              <a:t>27</a:t>
            </a:fld>
            <a:endParaRPr lang="en-US" altLang="ja-JP"/>
          </a:p>
        </p:txBody>
      </p:sp>
      <p:sp>
        <p:nvSpPr>
          <p:cNvPr id="67587" name="Rectangle 3"/>
          <p:cNvSpPr>
            <a:spLocks noGrp="1" noChangeArrowheads="1"/>
          </p:cNvSpPr>
          <p:nvPr>
            <p:ph sz="quarter" idx="1"/>
          </p:nvPr>
        </p:nvSpPr>
        <p:spPr>
          <a:xfrm>
            <a:off x="353291" y="1558892"/>
            <a:ext cx="8645236" cy="4667427"/>
          </a:xfrm>
        </p:spPr>
        <p:txBody>
          <a:bodyPr>
            <a:normAutofit/>
          </a:bodyPr>
          <a:lstStyle/>
          <a:p>
            <a:pPr eaLnBrk="1" hangingPunct="1">
              <a:lnSpc>
                <a:spcPct val="80000"/>
              </a:lnSpc>
              <a:buFont typeface="Times New Roman" pitchFamily="18" charset="0"/>
              <a:buNone/>
            </a:pPr>
            <a:r>
              <a:rPr lang="ja-JP" altLang="en-US" sz="2600" dirty="0" smtClean="0"/>
              <a:t>＜</a:t>
            </a:r>
            <a:r>
              <a:rPr lang="en-US" altLang="ja-JP" sz="2600" dirty="0" smtClean="0"/>
              <a:t>SW</a:t>
            </a:r>
            <a:r>
              <a:rPr lang="ja-JP" altLang="en-US" sz="2600" dirty="0" smtClean="0"/>
              <a:t>業務の定義＞</a:t>
            </a:r>
          </a:p>
          <a:p>
            <a:pPr eaLnBrk="1" hangingPunct="1">
              <a:lnSpc>
                <a:spcPct val="80000"/>
              </a:lnSpc>
            </a:pPr>
            <a:r>
              <a:rPr lang="ja-JP" altLang="en-US" sz="2200" dirty="0" smtClean="0"/>
              <a:t>実践に</a:t>
            </a:r>
            <a:r>
              <a:rPr lang="en-US" altLang="ja-JP" sz="2200" dirty="0" smtClean="0"/>
              <a:t>SW</a:t>
            </a:r>
            <a:r>
              <a:rPr lang="ja-JP" altLang="en-US" sz="2200" dirty="0" smtClean="0"/>
              <a:t>の</a:t>
            </a:r>
            <a:r>
              <a:rPr lang="ja-JP" altLang="en-US" sz="2200" u="sng" dirty="0" smtClean="0"/>
              <a:t>専門性を要求する</a:t>
            </a:r>
            <a:r>
              <a:rPr lang="ja-JP" altLang="en-US" sz="2200" dirty="0" smtClean="0"/>
              <a:t>もの（</a:t>
            </a:r>
            <a:r>
              <a:rPr lang="en-US" altLang="ja-JP" sz="2200" dirty="0" smtClean="0"/>
              <a:t>NASW1981=1997</a:t>
            </a:r>
            <a:r>
              <a:rPr lang="ja-JP" altLang="en-US" sz="2200" dirty="0" smtClean="0"/>
              <a:t>） </a:t>
            </a:r>
          </a:p>
          <a:p>
            <a:pPr eaLnBrk="1" hangingPunct="1">
              <a:lnSpc>
                <a:spcPct val="80000"/>
              </a:lnSpc>
            </a:pPr>
            <a:r>
              <a:rPr lang="en-US" altLang="ja-JP" sz="2200" dirty="0" smtClean="0"/>
              <a:t>SW</a:t>
            </a:r>
            <a:r>
              <a:rPr lang="ja-JP" altLang="en-US" sz="2200" dirty="0" smtClean="0"/>
              <a:t>部門の</a:t>
            </a:r>
            <a:r>
              <a:rPr lang="ja-JP" altLang="en-US" sz="2200" u="sng" dirty="0" smtClean="0"/>
              <a:t>使命を達成するために</a:t>
            </a:r>
            <a:r>
              <a:rPr lang="ja-JP" altLang="en-US" sz="2200" dirty="0" smtClean="0"/>
              <a:t>行う行為（高山</a:t>
            </a:r>
            <a:r>
              <a:rPr lang="en-US" altLang="ja-JP" sz="2200" dirty="0" smtClean="0"/>
              <a:t>2000</a:t>
            </a:r>
            <a:r>
              <a:rPr lang="ja-JP" altLang="en-US" sz="2200" dirty="0" smtClean="0"/>
              <a:t>） </a:t>
            </a:r>
          </a:p>
          <a:p>
            <a:pPr eaLnBrk="1" hangingPunct="1">
              <a:lnSpc>
                <a:spcPct val="80000"/>
              </a:lnSpc>
            </a:pPr>
            <a:r>
              <a:rPr lang="en-US" altLang="ja-JP" sz="2200" u="sng" dirty="0" smtClean="0"/>
              <a:t>SW</a:t>
            </a:r>
            <a:r>
              <a:rPr lang="ja-JP" altLang="en-US" sz="2200" u="sng" dirty="0" smtClean="0"/>
              <a:t>の文脈から派生する</a:t>
            </a:r>
            <a:r>
              <a:rPr lang="ja-JP" altLang="en-US" sz="2200" dirty="0" smtClean="0"/>
              <a:t>「秩序」ある行為 （北川・村田・松岡</a:t>
            </a:r>
            <a:r>
              <a:rPr lang="en-US" altLang="ja-JP" sz="2200" dirty="0" smtClean="0"/>
              <a:t>2005</a:t>
            </a:r>
            <a:r>
              <a:rPr lang="ja-JP" altLang="en-US" sz="2200" dirty="0" smtClean="0"/>
              <a:t>） </a:t>
            </a:r>
          </a:p>
          <a:p>
            <a:pPr eaLnBrk="1" hangingPunct="1">
              <a:lnSpc>
                <a:spcPct val="80000"/>
              </a:lnSpc>
            </a:pPr>
            <a:r>
              <a:rPr lang="en-US" altLang="ja-JP" sz="2200" dirty="0" smtClean="0"/>
              <a:t>PSW</a:t>
            </a:r>
            <a:r>
              <a:rPr lang="ja-JP" altLang="en-US" sz="2200" dirty="0" smtClean="0"/>
              <a:t>が個々の業務において、倫理綱領と合致しない言動があるとすれば、それは</a:t>
            </a:r>
            <a:r>
              <a:rPr lang="en-US" altLang="ja-JP" sz="2200" dirty="0" smtClean="0"/>
              <a:t>PSW</a:t>
            </a:r>
            <a:r>
              <a:rPr lang="ja-JP" altLang="en-US" sz="2200" dirty="0" smtClean="0"/>
              <a:t>としての理念に基づく実践から逸脱している（</a:t>
            </a:r>
            <a:r>
              <a:rPr lang="en-US" altLang="ja-JP" sz="2200" dirty="0" smtClean="0"/>
              <a:t>PSW</a:t>
            </a:r>
            <a:r>
              <a:rPr lang="ja-JP" altLang="en-US" sz="2200" dirty="0" smtClean="0"/>
              <a:t>業務指針第</a:t>
            </a:r>
            <a:r>
              <a:rPr lang="en-US" altLang="ja-JP" sz="2200" dirty="0" smtClean="0"/>
              <a:t>1</a:t>
            </a:r>
            <a:r>
              <a:rPr lang="ja-JP" altLang="en-US" sz="2200" dirty="0" smtClean="0"/>
              <a:t>版</a:t>
            </a:r>
            <a:r>
              <a:rPr lang="en-US" altLang="ja-JP" sz="2200" dirty="0" smtClean="0"/>
              <a:t>2010</a:t>
            </a:r>
            <a:r>
              <a:rPr lang="ja-JP" altLang="en-US" sz="2200" dirty="0" smtClean="0"/>
              <a:t>，第</a:t>
            </a:r>
            <a:r>
              <a:rPr lang="en-US" altLang="ja-JP" sz="2200" dirty="0" smtClean="0"/>
              <a:t>2</a:t>
            </a:r>
            <a:r>
              <a:rPr lang="ja-JP" altLang="en-US" sz="2200" dirty="0" smtClean="0"/>
              <a:t>版</a:t>
            </a:r>
            <a:r>
              <a:rPr lang="en-US" altLang="ja-JP" sz="2200" dirty="0" smtClean="0"/>
              <a:t>2014</a:t>
            </a:r>
            <a:r>
              <a:rPr lang="ja-JP" altLang="en-US" sz="2200" dirty="0" smtClean="0"/>
              <a:t>）</a:t>
            </a:r>
          </a:p>
          <a:p>
            <a:pPr eaLnBrk="1" hangingPunct="1">
              <a:lnSpc>
                <a:spcPct val="80000"/>
              </a:lnSpc>
              <a:buFont typeface="Times New Roman" pitchFamily="18" charset="0"/>
              <a:buNone/>
            </a:pPr>
            <a:endParaRPr lang="ja-JP" altLang="en-US" sz="2200" dirty="0" smtClean="0"/>
          </a:p>
          <a:p>
            <a:pPr eaLnBrk="1" hangingPunct="1">
              <a:lnSpc>
                <a:spcPct val="80000"/>
              </a:lnSpc>
              <a:buFont typeface="Times New Roman" pitchFamily="18" charset="0"/>
              <a:buNone/>
            </a:pPr>
            <a:r>
              <a:rPr lang="ja-JP" altLang="en-US" sz="2600" dirty="0" smtClean="0"/>
              <a:t>⇒</a:t>
            </a:r>
            <a:r>
              <a:rPr lang="en-US" altLang="ja-JP" sz="2600" dirty="0" smtClean="0"/>
              <a:t>PSW</a:t>
            </a:r>
            <a:r>
              <a:rPr lang="ja-JP" altLang="en-US" sz="2600" dirty="0" smtClean="0"/>
              <a:t>の業務とは・・・単なる行為的側面だけでなく、</a:t>
            </a:r>
            <a:endParaRPr lang="en-US" altLang="ja-JP" sz="2600" dirty="0" smtClean="0"/>
          </a:p>
          <a:p>
            <a:pPr eaLnBrk="1" hangingPunct="1">
              <a:lnSpc>
                <a:spcPct val="80000"/>
              </a:lnSpc>
              <a:buFont typeface="Times New Roman" pitchFamily="18" charset="0"/>
              <a:buNone/>
            </a:pPr>
            <a:r>
              <a:rPr lang="ja-JP" altLang="en-US" sz="2600" dirty="0" smtClean="0"/>
              <a:t>　　どのような「視点」に立ち、何を「目指して」、</a:t>
            </a:r>
            <a:endParaRPr lang="en-US" altLang="ja-JP" sz="2600" dirty="0" smtClean="0"/>
          </a:p>
          <a:p>
            <a:pPr eaLnBrk="1" hangingPunct="1">
              <a:lnSpc>
                <a:spcPct val="80000"/>
              </a:lnSpc>
              <a:buFont typeface="Times New Roman" pitchFamily="18" charset="0"/>
              <a:buNone/>
            </a:pPr>
            <a:r>
              <a:rPr lang="ja-JP" altLang="en-US" sz="2600" dirty="0" smtClean="0"/>
              <a:t>　　「如何に」行うのかを一体的に表すものである。</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7587">
                                            <p:txEl>
                                              <p:pRg st="6" end="6"/>
                                            </p:txEl>
                                          </p:spTgt>
                                        </p:tgtEl>
                                        <p:attrNameLst>
                                          <p:attrName>style.visibility</p:attrName>
                                        </p:attrNameLst>
                                      </p:cBhvr>
                                      <p:to>
                                        <p:strVal val="visible"/>
                                      </p:to>
                                    </p:set>
                                    <p:anim calcmode="lin" valueType="num">
                                      <p:cBhvr additive="base">
                                        <p:cTn id="7" dur="500" fill="hold"/>
                                        <p:tgtEl>
                                          <p:spTgt spid="67587">
                                            <p:txEl>
                                              <p:pRg st="6" end="6"/>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7587">
                                            <p:txEl>
                                              <p:pRg st="6" end="6"/>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67587">
                                            <p:txEl>
                                              <p:pRg st="7" end="7"/>
                                            </p:txEl>
                                          </p:spTgt>
                                        </p:tgtEl>
                                        <p:attrNameLst>
                                          <p:attrName>style.visibility</p:attrName>
                                        </p:attrNameLst>
                                      </p:cBhvr>
                                      <p:to>
                                        <p:strVal val="visible"/>
                                      </p:to>
                                    </p:set>
                                    <p:anim calcmode="lin" valueType="num">
                                      <p:cBhvr additive="base">
                                        <p:cTn id="11" dur="500" fill="hold"/>
                                        <p:tgtEl>
                                          <p:spTgt spid="67587">
                                            <p:txEl>
                                              <p:pRg st="7" end="7"/>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7587">
                                            <p:txEl>
                                              <p:pRg st="7" end="7"/>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7587">
                                            <p:txEl>
                                              <p:pRg st="8" end="8"/>
                                            </p:txEl>
                                          </p:spTgt>
                                        </p:tgtEl>
                                        <p:attrNameLst>
                                          <p:attrName>style.visibility</p:attrName>
                                        </p:attrNameLst>
                                      </p:cBhvr>
                                      <p:to>
                                        <p:strVal val="visible"/>
                                      </p:to>
                                    </p:set>
                                    <p:anim calcmode="lin" valueType="num">
                                      <p:cBhvr additive="base">
                                        <p:cTn id="15" dur="500" fill="hold"/>
                                        <p:tgtEl>
                                          <p:spTgt spid="67587">
                                            <p:txEl>
                                              <p:pRg st="8" end="8"/>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7587">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7"/>
          <p:cNvSpPr>
            <a:spLocks noGrp="1" noChangeArrowheads="1"/>
          </p:cNvSpPr>
          <p:nvPr>
            <p:ph type="sldNum" sz="quarter" idx="12"/>
          </p:nvPr>
        </p:nvSpPr>
        <p:spPr/>
        <p:txBody>
          <a:bodyPr/>
          <a:lstStyle/>
          <a:p>
            <a:pPr>
              <a:defRPr/>
            </a:pPr>
            <a:fld id="{6D552897-0127-47AF-9CF4-27F5B3F72A81}" type="slidenum">
              <a:rPr lang="ja-JP" altLang="en-US"/>
              <a:pPr>
                <a:defRPr/>
              </a:pPr>
              <a:t>28</a:t>
            </a:fld>
            <a:endParaRPr lang="en-US" altLang="ja-JP"/>
          </a:p>
        </p:txBody>
      </p:sp>
      <p:sp>
        <p:nvSpPr>
          <p:cNvPr id="1915910" name="Rectangle 3"/>
          <p:cNvSpPr>
            <a:spLocks noGrp="1" noChangeArrowheads="1"/>
          </p:cNvSpPr>
          <p:nvPr>
            <p:ph sz="quarter" idx="1"/>
          </p:nvPr>
        </p:nvSpPr>
        <p:spPr>
          <a:xfrm>
            <a:off x="431801" y="1157110"/>
            <a:ext cx="7885113" cy="5164667"/>
          </a:xfrm>
        </p:spPr>
        <p:txBody>
          <a:bodyPr>
            <a:normAutofit/>
          </a:bodyPr>
          <a:lstStyle/>
          <a:p>
            <a:r>
              <a:rPr lang="ja-JP" altLang="en-US" sz="2000" dirty="0"/>
              <a:t>精神保健福祉にかかわる諸問題に対して </a:t>
            </a:r>
            <a:r>
              <a:rPr lang="en-US" altLang="ja-JP" sz="2000" dirty="0">
                <a:ea typeface="HGP創英角ｺﾞｼｯｸUB" pitchFamily="50" charset="-128"/>
              </a:rPr>
              <a:t>【</a:t>
            </a:r>
            <a:r>
              <a:rPr lang="ja-JP" altLang="en-US" sz="2000" dirty="0">
                <a:ea typeface="HGP創英角ｺﾞｼｯｸUB" pitchFamily="50" charset="-128"/>
              </a:rPr>
              <a:t>場面・状況</a:t>
            </a:r>
            <a:r>
              <a:rPr lang="en-US" altLang="ja-JP" sz="2000" dirty="0">
                <a:ea typeface="HGP創英角ｺﾞｼｯｸUB" pitchFamily="50" charset="-128"/>
              </a:rPr>
              <a:t>】</a:t>
            </a:r>
          </a:p>
          <a:p>
            <a:r>
              <a:rPr lang="en-US" altLang="ja-JP" sz="2000" dirty="0"/>
              <a:t>SW</a:t>
            </a:r>
            <a:r>
              <a:rPr lang="ja-JP" altLang="en-US" sz="2000" dirty="0"/>
              <a:t>の目的を達成するために </a:t>
            </a:r>
            <a:r>
              <a:rPr lang="en-US" altLang="ja-JP" sz="2000" dirty="0">
                <a:ea typeface="HGP創英角ｺﾞｼｯｸUB" pitchFamily="50" charset="-128"/>
              </a:rPr>
              <a:t>【</a:t>
            </a:r>
            <a:r>
              <a:rPr lang="ja-JP" altLang="en-US" sz="2000" dirty="0">
                <a:ea typeface="HGP創英角ｺﾞｼｯｸUB" pitchFamily="50" charset="-128"/>
              </a:rPr>
              <a:t>価値・理念・視点</a:t>
            </a:r>
            <a:r>
              <a:rPr lang="en-US" altLang="ja-JP" sz="2000" dirty="0">
                <a:ea typeface="HGP創英角ｺﾞｼｯｸUB" pitchFamily="50" charset="-128"/>
              </a:rPr>
              <a:t>】</a:t>
            </a:r>
          </a:p>
          <a:p>
            <a:r>
              <a:rPr lang="ja-JP" altLang="en-US" sz="2000" dirty="0"/>
              <a:t>適切かつ有効な方法を用いて働きかける </a:t>
            </a:r>
            <a:r>
              <a:rPr lang="en-US" altLang="ja-JP" sz="2000" dirty="0">
                <a:ea typeface="HGP創英角ｺﾞｼｯｸUB" pitchFamily="50" charset="-128"/>
              </a:rPr>
              <a:t>【</a:t>
            </a:r>
            <a:r>
              <a:rPr lang="ja-JP" altLang="en-US" sz="2000" dirty="0">
                <a:ea typeface="HGP創英角ｺﾞｼｯｸUB" pitchFamily="50" charset="-128"/>
              </a:rPr>
              <a:t>機能・技術</a:t>
            </a:r>
            <a:r>
              <a:rPr lang="en-US" altLang="ja-JP" sz="2000" dirty="0">
                <a:ea typeface="HGP創英角ｺﾞｼｯｸUB" pitchFamily="50" charset="-128"/>
              </a:rPr>
              <a:t>】</a:t>
            </a:r>
            <a:r>
              <a:rPr lang="ja-JP" altLang="en-US" sz="2000" dirty="0"/>
              <a:t> </a:t>
            </a:r>
          </a:p>
          <a:p>
            <a:r>
              <a:rPr lang="en-US" altLang="ja-JP" sz="2000" dirty="0"/>
              <a:t>PSW</a:t>
            </a:r>
            <a:r>
              <a:rPr lang="ja-JP" altLang="en-US" sz="2000" dirty="0"/>
              <a:t>の</a:t>
            </a:r>
            <a:r>
              <a:rPr lang="ja-JP" altLang="en-US" sz="2000" u="sng" dirty="0"/>
              <a:t>具体的行為・表現内容</a:t>
            </a:r>
            <a:r>
              <a:rPr lang="ja-JP" altLang="en-US" sz="2000" dirty="0"/>
              <a:t> </a:t>
            </a:r>
            <a:endParaRPr lang="ja-JP" altLang="en-US" sz="2000" dirty="0" smtClean="0"/>
          </a:p>
        </p:txBody>
      </p:sp>
      <p:sp>
        <p:nvSpPr>
          <p:cNvPr id="20"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8"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915911" name="Rectangle 4"/>
          <p:cNvSpPr>
            <a:spLocks noChangeArrowheads="1"/>
          </p:cNvSpPr>
          <p:nvPr/>
        </p:nvSpPr>
        <p:spPr bwMode="auto">
          <a:xfrm>
            <a:off x="984250" y="2819400"/>
            <a:ext cx="1655763" cy="100806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ja-JP" altLang="en-US" dirty="0">
                <a:latin typeface="HGｺﾞｼｯｸE" panose="020B0909000000000000" pitchFamily="49" charset="-128"/>
                <a:ea typeface="HGｺﾞｼｯｸE" panose="020B0909000000000000" pitchFamily="49" charset="-128"/>
              </a:rPr>
              <a:t>場面・状況</a:t>
            </a:r>
          </a:p>
          <a:p>
            <a:pPr algn="ctr"/>
            <a:r>
              <a:rPr lang="ja-JP" altLang="en-US" dirty="0">
                <a:latin typeface="HGｺﾞｼｯｸE" panose="020B0909000000000000" pitchFamily="49" charset="-128"/>
                <a:ea typeface="HGｺﾞｼｯｸE" panose="020B0909000000000000" pitchFamily="49" charset="-128"/>
              </a:rPr>
              <a:t>（人と環境）</a:t>
            </a:r>
          </a:p>
        </p:txBody>
      </p:sp>
      <p:sp>
        <p:nvSpPr>
          <p:cNvPr id="1915912" name="Rectangle 5"/>
          <p:cNvSpPr>
            <a:spLocks noChangeArrowheads="1"/>
          </p:cNvSpPr>
          <p:nvPr/>
        </p:nvSpPr>
        <p:spPr bwMode="auto">
          <a:xfrm>
            <a:off x="3644900" y="2857500"/>
            <a:ext cx="1655763" cy="100806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altLang="ja-JP" dirty="0">
                <a:latin typeface="HGｺﾞｼｯｸE" panose="020B0909000000000000" pitchFamily="49" charset="-128"/>
                <a:ea typeface="HGｺﾞｼｯｸE" panose="020B0909000000000000" pitchFamily="49" charset="-128"/>
              </a:rPr>
              <a:t>PSW</a:t>
            </a:r>
            <a:r>
              <a:rPr lang="ja-JP" altLang="en-US" dirty="0">
                <a:latin typeface="HGｺﾞｼｯｸE" panose="020B0909000000000000" pitchFamily="49" charset="-128"/>
                <a:ea typeface="HGｺﾞｼｯｸE" panose="020B0909000000000000" pitchFamily="49" charset="-128"/>
              </a:rPr>
              <a:t>としての</a:t>
            </a:r>
          </a:p>
          <a:p>
            <a:pPr algn="ctr"/>
            <a:r>
              <a:rPr lang="ja-JP" altLang="en-US" dirty="0">
                <a:latin typeface="HGｺﾞｼｯｸE" panose="020B0909000000000000" pitchFamily="49" charset="-128"/>
                <a:ea typeface="HGｺﾞｼｯｸE" panose="020B0909000000000000" pitchFamily="49" charset="-128"/>
              </a:rPr>
              <a:t>解釈・分析</a:t>
            </a:r>
          </a:p>
        </p:txBody>
      </p:sp>
      <p:sp>
        <p:nvSpPr>
          <p:cNvPr id="1915913" name="Rectangle 6"/>
          <p:cNvSpPr>
            <a:spLocks noChangeArrowheads="1"/>
          </p:cNvSpPr>
          <p:nvPr/>
        </p:nvSpPr>
        <p:spPr bwMode="auto">
          <a:xfrm>
            <a:off x="6126163" y="2832100"/>
            <a:ext cx="1655762" cy="1008063"/>
          </a:xfrm>
          <a:prstGeom prst="rect">
            <a:avLst/>
          </a:prstGeom>
          <a:solidFill>
            <a:schemeClr val="accent2">
              <a:lumMod val="60000"/>
              <a:lumOff val="40000"/>
            </a:schemeClr>
          </a:solidFill>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altLang="ja-JP" dirty="0">
                <a:latin typeface="HGｺﾞｼｯｸE" panose="020B0909000000000000" pitchFamily="49" charset="-128"/>
                <a:ea typeface="HGｺﾞｼｯｸE" panose="020B0909000000000000" pitchFamily="49" charset="-128"/>
              </a:rPr>
              <a:t>PSW</a:t>
            </a:r>
            <a:r>
              <a:rPr lang="ja-JP" altLang="en-US" dirty="0">
                <a:latin typeface="HGｺﾞｼｯｸE" panose="020B0909000000000000" pitchFamily="49" charset="-128"/>
                <a:ea typeface="HGｺﾞｼｯｸE" panose="020B0909000000000000" pitchFamily="49" charset="-128"/>
              </a:rPr>
              <a:t>の行為</a:t>
            </a:r>
          </a:p>
          <a:p>
            <a:pPr algn="ctr"/>
            <a:r>
              <a:rPr lang="ja-JP" altLang="en-US" dirty="0">
                <a:latin typeface="HGｺﾞｼｯｸE" panose="020B0909000000000000" pitchFamily="49" charset="-128"/>
                <a:ea typeface="HGｺﾞｼｯｸE" panose="020B0909000000000000" pitchFamily="49" charset="-128"/>
              </a:rPr>
              <a:t>（狭義の業務）</a:t>
            </a:r>
          </a:p>
        </p:txBody>
      </p:sp>
      <p:sp>
        <p:nvSpPr>
          <p:cNvPr id="1915914" name="Rectangle 7"/>
          <p:cNvSpPr>
            <a:spLocks noChangeArrowheads="1"/>
          </p:cNvSpPr>
          <p:nvPr/>
        </p:nvSpPr>
        <p:spPr bwMode="auto">
          <a:xfrm>
            <a:off x="2647950" y="5029200"/>
            <a:ext cx="1584325" cy="935038"/>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altLang="ja-JP">
                <a:latin typeface="HGｺﾞｼｯｸE" panose="020B0909000000000000" pitchFamily="49" charset="-128"/>
                <a:ea typeface="HGｺﾞｼｯｸE" panose="020B0909000000000000" pitchFamily="49" charset="-128"/>
              </a:rPr>
              <a:t>PSW</a:t>
            </a:r>
            <a:r>
              <a:rPr lang="ja-JP" altLang="en-US">
                <a:latin typeface="HGｺﾞｼｯｸE" panose="020B0909000000000000" pitchFamily="49" charset="-128"/>
                <a:ea typeface="HGｺﾞｼｯｸE" panose="020B0909000000000000" pitchFamily="49" charset="-128"/>
              </a:rPr>
              <a:t>の価値・</a:t>
            </a:r>
          </a:p>
          <a:p>
            <a:pPr algn="ctr"/>
            <a:r>
              <a:rPr lang="ja-JP" altLang="en-US">
                <a:latin typeface="HGｺﾞｼｯｸE" panose="020B0909000000000000" pitchFamily="49" charset="-128"/>
                <a:ea typeface="HGｺﾞｼｯｸE" panose="020B0909000000000000" pitchFamily="49" charset="-128"/>
              </a:rPr>
              <a:t>理念，視点</a:t>
            </a:r>
          </a:p>
        </p:txBody>
      </p:sp>
      <p:sp>
        <p:nvSpPr>
          <p:cNvPr id="1915915" name="Rectangle 8"/>
          <p:cNvSpPr>
            <a:spLocks noChangeArrowheads="1"/>
          </p:cNvSpPr>
          <p:nvPr/>
        </p:nvSpPr>
        <p:spPr bwMode="auto">
          <a:xfrm>
            <a:off x="4930775" y="5024438"/>
            <a:ext cx="1584325" cy="93503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altLang="ja-JP" dirty="0">
                <a:latin typeface="HGｺﾞｼｯｸE" panose="020B0909000000000000" pitchFamily="49" charset="-128"/>
                <a:ea typeface="HGｺﾞｼｯｸE" panose="020B0909000000000000" pitchFamily="49" charset="-128"/>
              </a:rPr>
              <a:t>PSW</a:t>
            </a:r>
            <a:r>
              <a:rPr lang="ja-JP" altLang="en-US" dirty="0" smtClean="0">
                <a:latin typeface="HGｺﾞｼｯｸE" panose="020B0909000000000000" pitchFamily="49" charset="-128"/>
                <a:ea typeface="HGｺﾞｼｯｸE" panose="020B0909000000000000" pitchFamily="49" charset="-128"/>
              </a:rPr>
              <a:t>の</a:t>
            </a:r>
            <a:endParaRPr lang="en-US" altLang="ja-JP" dirty="0" smtClean="0">
              <a:latin typeface="HGｺﾞｼｯｸE" panose="020B0909000000000000" pitchFamily="49" charset="-128"/>
              <a:ea typeface="HGｺﾞｼｯｸE" panose="020B0909000000000000" pitchFamily="49" charset="-128"/>
            </a:endParaRPr>
          </a:p>
          <a:p>
            <a:pPr algn="ctr"/>
            <a:r>
              <a:rPr lang="ja-JP" altLang="en-US" dirty="0" smtClean="0">
                <a:latin typeface="HGｺﾞｼｯｸE" panose="020B0909000000000000" pitchFamily="49" charset="-128"/>
                <a:ea typeface="HGｺﾞｼｯｸE" panose="020B0909000000000000" pitchFamily="49" charset="-128"/>
              </a:rPr>
              <a:t>機能・技術</a:t>
            </a:r>
            <a:endParaRPr lang="ja-JP" altLang="en-US" dirty="0">
              <a:latin typeface="HGｺﾞｼｯｸE" panose="020B0909000000000000" pitchFamily="49" charset="-128"/>
              <a:ea typeface="HGｺﾞｼｯｸE" panose="020B0909000000000000" pitchFamily="49" charset="-128"/>
            </a:endParaRPr>
          </a:p>
        </p:txBody>
      </p:sp>
      <p:sp>
        <p:nvSpPr>
          <p:cNvPr id="1915916" name="Line 9"/>
          <p:cNvSpPr>
            <a:spLocks noChangeShapeType="1"/>
          </p:cNvSpPr>
          <p:nvPr/>
        </p:nvSpPr>
        <p:spPr bwMode="auto">
          <a:xfrm>
            <a:off x="2690813" y="3217863"/>
            <a:ext cx="952500" cy="0"/>
          </a:xfrm>
          <a:prstGeom prst="line">
            <a:avLst/>
          </a:prstGeom>
          <a:noFill/>
          <a:ln w="38100">
            <a:solidFill>
              <a:schemeClr val="tx1"/>
            </a:solidFill>
            <a:round/>
            <a:headEnd/>
            <a:tailEnd type="triangle" w="med" len="med"/>
          </a:ln>
        </p:spPr>
        <p:txBody>
          <a:bodyPr/>
          <a:lstStyle/>
          <a:p>
            <a:endParaRPr lang="ja-JP" altLang="en-US"/>
          </a:p>
        </p:txBody>
      </p:sp>
      <p:sp>
        <p:nvSpPr>
          <p:cNvPr id="1915917" name="Line 10"/>
          <p:cNvSpPr>
            <a:spLocks noChangeShapeType="1"/>
          </p:cNvSpPr>
          <p:nvPr/>
        </p:nvSpPr>
        <p:spPr bwMode="auto">
          <a:xfrm flipH="1">
            <a:off x="2654300" y="3511550"/>
            <a:ext cx="966788" cy="0"/>
          </a:xfrm>
          <a:prstGeom prst="line">
            <a:avLst/>
          </a:prstGeom>
          <a:noFill/>
          <a:ln w="38100">
            <a:solidFill>
              <a:schemeClr val="tx1"/>
            </a:solidFill>
            <a:round/>
            <a:headEnd/>
            <a:tailEnd type="triangle" w="med" len="med"/>
          </a:ln>
        </p:spPr>
        <p:txBody>
          <a:bodyPr/>
          <a:lstStyle/>
          <a:p>
            <a:endParaRPr lang="ja-JP" altLang="en-US"/>
          </a:p>
        </p:txBody>
      </p:sp>
      <p:sp>
        <p:nvSpPr>
          <p:cNvPr id="1915918" name="Line 11"/>
          <p:cNvSpPr>
            <a:spLocks noChangeShapeType="1"/>
          </p:cNvSpPr>
          <p:nvPr/>
        </p:nvSpPr>
        <p:spPr bwMode="auto">
          <a:xfrm flipV="1">
            <a:off x="5262563" y="3246438"/>
            <a:ext cx="901700" cy="14287"/>
          </a:xfrm>
          <a:prstGeom prst="line">
            <a:avLst/>
          </a:prstGeom>
          <a:noFill/>
          <a:ln w="38100">
            <a:solidFill>
              <a:schemeClr val="tx1"/>
            </a:solidFill>
            <a:round/>
            <a:headEnd/>
            <a:tailEnd type="triangle" w="med" len="med"/>
          </a:ln>
        </p:spPr>
        <p:txBody>
          <a:bodyPr/>
          <a:lstStyle/>
          <a:p>
            <a:endParaRPr lang="ja-JP" altLang="en-US"/>
          </a:p>
        </p:txBody>
      </p:sp>
      <p:sp>
        <p:nvSpPr>
          <p:cNvPr id="1915920" name="Line 13"/>
          <p:cNvSpPr>
            <a:spLocks noChangeShapeType="1"/>
          </p:cNvSpPr>
          <p:nvPr/>
        </p:nvSpPr>
        <p:spPr bwMode="auto">
          <a:xfrm flipH="1" flipV="1">
            <a:off x="3863975" y="3840162"/>
            <a:ext cx="9525" cy="1189037"/>
          </a:xfrm>
          <a:prstGeom prst="line">
            <a:avLst/>
          </a:prstGeom>
          <a:noFill/>
          <a:ln w="38100" cmpd="dbl">
            <a:solidFill>
              <a:schemeClr val="tx1"/>
            </a:solidFill>
            <a:round/>
            <a:headEnd/>
            <a:tailEnd type="triangle" w="med" len="med"/>
          </a:ln>
        </p:spPr>
        <p:txBody>
          <a:bodyPr/>
          <a:lstStyle/>
          <a:p>
            <a:endParaRPr lang="ja-JP" altLang="en-US"/>
          </a:p>
        </p:txBody>
      </p:sp>
      <p:sp>
        <p:nvSpPr>
          <p:cNvPr id="1915921" name="Line 14"/>
          <p:cNvSpPr>
            <a:spLocks noChangeShapeType="1"/>
          </p:cNvSpPr>
          <p:nvPr/>
        </p:nvSpPr>
        <p:spPr bwMode="auto">
          <a:xfrm flipH="1" flipV="1">
            <a:off x="3097213" y="4175125"/>
            <a:ext cx="9525" cy="866775"/>
          </a:xfrm>
          <a:prstGeom prst="line">
            <a:avLst/>
          </a:prstGeom>
          <a:noFill/>
          <a:ln w="38100" cmpd="dbl">
            <a:solidFill>
              <a:schemeClr val="tx1"/>
            </a:solidFill>
            <a:round/>
            <a:headEnd/>
            <a:tailEnd type="triangle" w="med" len="med"/>
          </a:ln>
        </p:spPr>
        <p:txBody>
          <a:bodyPr/>
          <a:lstStyle/>
          <a:p>
            <a:endParaRPr lang="ja-JP" altLang="en-US"/>
          </a:p>
        </p:txBody>
      </p:sp>
      <p:sp>
        <p:nvSpPr>
          <p:cNvPr id="1915922" name="Line 15"/>
          <p:cNvSpPr>
            <a:spLocks noChangeShapeType="1"/>
          </p:cNvSpPr>
          <p:nvPr/>
        </p:nvSpPr>
        <p:spPr bwMode="auto">
          <a:xfrm flipV="1">
            <a:off x="5638800" y="3273424"/>
            <a:ext cx="26988" cy="1743075"/>
          </a:xfrm>
          <a:prstGeom prst="line">
            <a:avLst/>
          </a:prstGeom>
          <a:noFill/>
          <a:ln w="38100" cmpd="dbl">
            <a:solidFill>
              <a:schemeClr val="tx1"/>
            </a:solidFill>
            <a:round/>
            <a:headEnd/>
            <a:tailEnd type="triangle" w="med" len="med"/>
          </a:ln>
        </p:spPr>
        <p:txBody>
          <a:bodyPr/>
          <a:lstStyle/>
          <a:p>
            <a:endParaRPr lang="ja-JP" altLang="en-US"/>
          </a:p>
        </p:txBody>
      </p:sp>
      <p:sp>
        <p:nvSpPr>
          <p:cNvPr id="1915923" name="AutoShape 18"/>
          <p:cNvSpPr>
            <a:spLocks noChangeArrowheads="1"/>
          </p:cNvSpPr>
          <p:nvPr/>
        </p:nvSpPr>
        <p:spPr bwMode="auto">
          <a:xfrm flipH="1">
            <a:off x="487363" y="3835400"/>
            <a:ext cx="6700837" cy="928688"/>
          </a:xfrm>
          <a:prstGeom prst="curvedUpArrow">
            <a:avLst>
              <a:gd name="adj1" fmla="val 144308"/>
              <a:gd name="adj2" fmla="val 288615"/>
              <a:gd name="adj3" fmla="val 33333"/>
            </a:avLst>
          </a:prstGeom>
          <a:solidFill>
            <a:srgbClr val="0000CC"/>
          </a:solidFill>
          <a:ln w="9525">
            <a:solidFill>
              <a:schemeClr val="tx1"/>
            </a:solidFill>
            <a:miter lim="800000"/>
            <a:headEnd/>
            <a:tailEnd/>
          </a:ln>
        </p:spPr>
        <p:txBody>
          <a:bodyPr wrap="none" anchor="ctr"/>
          <a:lstStyle/>
          <a:p>
            <a:pPr eaLnBrk="0" hangingPunct="0"/>
            <a:endParaRPr kumimoji="0" lang="ja-JP" altLang="en-US"/>
          </a:p>
        </p:txBody>
      </p:sp>
      <p:sp>
        <p:nvSpPr>
          <p:cNvPr id="26" name="Rectangle 2"/>
          <p:cNvSpPr>
            <a:spLocks noGrp="1" noChangeArrowheads="1"/>
          </p:cNvSpPr>
          <p:nvPr>
            <p:ph type="title"/>
          </p:nvPr>
        </p:nvSpPr>
        <p:spPr>
          <a:xfrm>
            <a:off x="603250" y="88106"/>
            <a:ext cx="7810500" cy="1028700"/>
          </a:xfrm>
        </p:spPr>
        <p:txBody>
          <a:bodyPr>
            <a:normAutofit/>
          </a:bodyPr>
          <a:lstStyle/>
          <a:p>
            <a:pPr algn="ctr"/>
            <a:r>
              <a:rPr lang="ja-JP" altLang="en-US" sz="4000" dirty="0" smtClean="0"/>
              <a:t>精神保健福祉士の業務特性</a:t>
            </a:r>
            <a:r>
              <a:rPr lang="en-US" altLang="ja-JP" sz="4000" dirty="0" smtClean="0"/>
              <a:t>①</a:t>
            </a:r>
            <a:endParaRPr lang="ja-JP" altLang="en-US" sz="4000" dirty="0" smtClean="0"/>
          </a:p>
        </p:txBody>
      </p:sp>
      <p:sp>
        <p:nvSpPr>
          <p:cNvPr id="1915919" name="Oval 12"/>
          <p:cNvSpPr>
            <a:spLocks noChangeArrowheads="1"/>
          </p:cNvSpPr>
          <p:nvPr/>
        </p:nvSpPr>
        <p:spPr bwMode="auto">
          <a:xfrm>
            <a:off x="2447925" y="3643313"/>
            <a:ext cx="1327150" cy="576262"/>
          </a:xfrm>
          <a:prstGeom prst="ellipse">
            <a:avLst/>
          </a:prstGeom>
          <a:solidFill>
            <a:srgbClr val="00FF99"/>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b="1" dirty="0"/>
              <a:t>再構成</a:t>
            </a:r>
          </a:p>
        </p:txBody>
      </p:sp>
      <p:sp>
        <p:nvSpPr>
          <p:cNvPr id="24" name="AutoShape 20"/>
          <p:cNvSpPr>
            <a:spLocks noChangeArrowheads="1"/>
          </p:cNvSpPr>
          <p:nvPr/>
        </p:nvSpPr>
        <p:spPr bwMode="auto">
          <a:xfrm>
            <a:off x="7382581" y="1957740"/>
            <a:ext cx="1517650" cy="804862"/>
          </a:xfrm>
          <a:prstGeom prst="wedgeRoundRectCallout">
            <a:avLst>
              <a:gd name="adj1" fmla="val -56065"/>
              <a:gd name="adj2" fmla="val 75444"/>
              <a:gd name="adj3" fmla="val 16667"/>
            </a:avLst>
          </a:prstGeom>
          <a:solidFill>
            <a:srgbClr val="FFFF99"/>
          </a:solidFill>
          <a:ln w="9525">
            <a:solidFill>
              <a:schemeClr val="tx1"/>
            </a:solidFill>
            <a:miter lim="800000"/>
            <a:headEnd/>
            <a:tailEnd/>
          </a:ln>
        </p:spPr>
        <p:txBody>
          <a:bodyPr/>
          <a:lstStyle/>
          <a:p>
            <a:pPr algn="ctr"/>
            <a:r>
              <a:rPr lang="ja-JP" altLang="en-US" sz="2000">
                <a:ea typeface="HGP創英角ﾎﾟｯﾌﾟ体" pitchFamily="50" charset="-128"/>
              </a:rPr>
              <a:t>目に見える</a:t>
            </a:r>
          </a:p>
          <a:p>
            <a:pPr algn="ctr"/>
            <a:r>
              <a:rPr lang="ja-JP" altLang="en-US" sz="2000">
                <a:ea typeface="HGP創英角ﾎﾟｯﾌﾟ体" pitchFamily="50" charset="-128"/>
              </a:rPr>
              <a:t>事象</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36574193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915911"/>
                                        </p:tgtEl>
                                        <p:attrNameLst>
                                          <p:attrName>style.visibility</p:attrName>
                                        </p:attrNameLst>
                                      </p:cBhvr>
                                      <p:to>
                                        <p:strVal val="visible"/>
                                      </p:to>
                                    </p:set>
                                    <p:animEffect transition="in" filter="blinds(horizontal)">
                                      <p:cBhvr>
                                        <p:cTn id="7" dur="500"/>
                                        <p:tgtEl>
                                          <p:spTgt spid="1915911"/>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915916"/>
                                        </p:tgtEl>
                                        <p:attrNameLst>
                                          <p:attrName>style.visibility</p:attrName>
                                        </p:attrNameLst>
                                      </p:cBhvr>
                                      <p:to>
                                        <p:strVal val="visible"/>
                                      </p:to>
                                    </p:set>
                                    <p:animEffect transition="in" filter="blinds(horizontal)">
                                      <p:cBhvr>
                                        <p:cTn id="11" dur="500"/>
                                        <p:tgtEl>
                                          <p:spTgt spid="1915916"/>
                                        </p:tgtEl>
                                      </p:cBhvr>
                                    </p:animEffect>
                                  </p:childTnLst>
                                </p:cTn>
                              </p:par>
                              <p:par>
                                <p:cTn id="12" presetID="3" presetClass="entr" presetSubtype="10" fill="hold" grpId="0" nodeType="withEffect">
                                  <p:stCondLst>
                                    <p:cond delay="0"/>
                                  </p:stCondLst>
                                  <p:childTnLst>
                                    <p:set>
                                      <p:cBhvr>
                                        <p:cTn id="13" dur="1" fill="hold">
                                          <p:stCondLst>
                                            <p:cond delay="0"/>
                                          </p:stCondLst>
                                        </p:cTn>
                                        <p:tgtEl>
                                          <p:spTgt spid="1915912"/>
                                        </p:tgtEl>
                                        <p:attrNameLst>
                                          <p:attrName>style.visibility</p:attrName>
                                        </p:attrNameLst>
                                      </p:cBhvr>
                                      <p:to>
                                        <p:strVal val="visible"/>
                                      </p:to>
                                    </p:set>
                                    <p:animEffect transition="in" filter="blinds(horizontal)">
                                      <p:cBhvr>
                                        <p:cTn id="14" dur="500"/>
                                        <p:tgtEl>
                                          <p:spTgt spid="1915912"/>
                                        </p:tgtEl>
                                      </p:cBhvr>
                                    </p:animEffect>
                                  </p:childTnLst>
                                </p:cTn>
                              </p:par>
                            </p:childTnLst>
                          </p:cTn>
                        </p:par>
                      </p:childTnLst>
                    </p:cTn>
                  </p:par>
                  <p:par>
                    <p:cTn id="15" fill="hold">
                      <p:stCondLst>
                        <p:cond delay="indefinite"/>
                      </p:stCondLst>
                      <p:childTnLst>
                        <p:par>
                          <p:cTn id="16" fill="hold">
                            <p:stCondLst>
                              <p:cond delay="0"/>
                            </p:stCondLst>
                            <p:childTnLst>
                              <p:par>
                                <p:cTn id="17" presetID="3" presetClass="entr" presetSubtype="10" fill="hold" grpId="0" nodeType="clickEffect">
                                  <p:stCondLst>
                                    <p:cond delay="0"/>
                                  </p:stCondLst>
                                  <p:childTnLst>
                                    <p:set>
                                      <p:cBhvr>
                                        <p:cTn id="18" dur="1" fill="hold">
                                          <p:stCondLst>
                                            <p:cond delay="0"/>
                                          </p:stCondLst>
                                        </p:cTn>
                                        <p:tgtEl>
                                          <p:spTgt spid="1915914"/>
                                        </p:tgtEl>
                                        <p:attrNameLst>
                                          <p:attrName>style.visibility</p:attrName>
                                        </p:attrNameLst>
                                      </p:cBhvr>
                                      <p:to>
                                        <p:strVal val="visible"/>
                                      </p:to>
                                    </p:set>
                                    <p:animEffect transition="in" filter="blinds(horizontal)">
                                      <p:cBhvr>
                                        <p:cTn id="19" dur="500"/>
                                        <p:tgtEl>
                                          <p:spTgt spid="1915914"/>
                                        </p:tgtEl>
                                      </p:cBhvr>
                                    </p:animEffect>
                                  </p:childTnLst>
                                </p:cTn>
                              </p:par>
                              <p:par>
                                <p:cTn id="20" presetID="3" presetClass="entr" presetSubtype="10" fill="hold" grpId="0" nodeType="withEffect">
                                  <p:stCondLst>
                                    <p:cond delay="0"/>
                                  </p:stCondLst>
                                  <p:childTnLst>
                                    <p:set>
                                      <p:cBhvr>
                                        <p:cTn id="21" dur="1" fill="hold">
                                          <p:stCondLst>
                                            <p:cond delay="0"/>
                                          </p:stCondLst>
                                        </p:cTn>
                                        <p:tgtEl>
                                          <p:spTgt spid="1915920"/>
                                        </p:tgtEl>
                                        <p:attrNameLst>
                                          <p:attrName>style.visibility</p:attrName>
                                        </p:attrNameLst>
                                      </p:cBhvr>
                                      <p:to>
                                        <p:strVal val="visible"/>
                                      </p:to>
                                    </p:set>
                                    <p:animEffect transition="in" filter="blinds(horizontal)">
                                      <p:cBhvr>
                                        <p:cTn id="22" dur="500"/>
                                        <p:tgtEl>
                                          <p:spTgt spid="1915920"/>
                                        </p:tgtEl>
                                      </p:cBhvr>
                                    </p:animEffect>
                                  </p:childTnLst>
                                </p:cTn>
                              </p:par>
                            </p:childTnLst>
                          </p:cTn>
                        </p:par>
                        <p:par>
                          <p:cTn id="23" fill="hold">
                            <p:stCondLst>
                              <p:cond delay="500"/>
                            </p:stCondLst>
                            <p:childTnLst>
                              <p:par>
                                <p:cTn id="24" presetID="3" presetClass="entr" presetSubtype="10" fill="hold" grpId="0" nodeType="afterEffect">
                                  <p:stCondLst>
                                    <p:cond delay="0"/>
                                  </p:stCondLst>
                                  <p:childTnLst>
                                    <p:set>
                                      <p:cBhvr>
                                        <p:cTn id="25" dur="1" fill="hold">
                                          <p:stCondLst>
                                            <p:cond delay="0"/>
                                          </p:stCondLst>
                                        </p:cTn>
                                        <p:tgtEl>
                                          <p:spTgt spid="1915917"/>
                                        </p:tgtEl>
                                        <p:attrNameLst>
                                          <p:attrName>style.visibility</p:attrName>
                                        </p:attrNameLst>
                                      </p:cBhvr>
                                      <p:to>
                                        <p:strVal val="visible"/>
                                      </p:to>
                                    </p:set>
                                    <p:animEffect transition="in" filter="blinds(horizontal)">
                                      <p:cBhvr>
                                        <p:cTn id="26" dur="500"/>
                                        <p:tgtEl>
                                          <p:spTgt spid="1915917"/>
                                        </p:tgtEl>
                                      </p:cBhvr>
                                    </p:animEffect>
                                  </p:childTnLst>
                                </p:cTn>
                              </p:par>
                            </p:childTnLst>
                          </p:cTn>
                        </p:par>
                        <p:par>
                          <p:cTn id="27" fill="hold">
                            <p:stCondLst>
                              <p:cond delay="1000"/>
                            </p:stCondLst>
                            <p:childTnLst>
                              <p:par>
                                <p:cTn id="28" presetID="3" presetClass="entr" presetSubtype="10" fill="hold" grpId="0" nodeType="afterEffect">
                                  <p:stCondLst>
                                    <p:cond delay="0"/>
                                  </p:stCondLst>
                                  <p:childTnLst>
                                    <p:set>
                                      <p:cBhvr>
                                        <p:cTn id="29" dur="1" fill="hold">
                                          <p:stCondLst>
                                            <p:cond delay="0"/>
                                          </p:stCondLst>
                                        </p:cTn>
                                        <p:tgtEl>
                                          <p:spTgt spid="1915921"/>
                                        </p:tgtEl>
                                        <p:attrNameLst>
                                          <p:attrName>style.visibility</p:attrName>
                                        </p:attrNameLst>
                                      </p:cBhvr>
                                      <p:to>
                                        <p:strVal val="visible"/>
                                      </p:to>
                                    </p:set>
                                    <p:animEffect transition="in" filter="blinds(horizontal)">
                                      <p:cBhvr>
                                        <p:cTn id="30" dur="500"/>
                                        <p:tgtEl>
                                          <p:spTgt spid="1915921"/>
                                        </p:tgtEl>
                                      </p:cBhvr>
                                    </p:animEffect>
                                  </p:childTnLst>
                                </p:cTn>
                              </p:par>
                            </p:childTnLst>
                          </p:cTn>
                        </p:par>
                        <p:par>
                          <p:cTn id="31" fill="hold">
                            <p:stCondLst>
                              <p:cond delay="1500"/>
                            </p:stCondLst>
                            <p:childTnLst>
                              <p:par>
                                <p:cTn id="32" presetID="3" presetClass="entr" presetSubtype="10" fill="hold" grpId="0" nodeType="afterEffect">
                                  <p:stCondLst>
                                    <p:cond delay="0"/>
                                  </p:stCondLst>
                                  <p:childTnLst>
                                    <p:set>
                                      <p:cBhvr>
                                        <p:cTn id="33" dur="1" fill="hold">
                                          <p:stCondLst>
                                            <p:cond delay="0"/>
                                          </p:stCondLst>
                                        </p:cTn>
                                        <p:tgtEl>
                                          <p:spTgt spid="1915919"/>
                                        </p:tgtEl>
                                        <p:attrNameLst>
                                          <p:attrName>style.visibility</p:attrName>
                                        </p:attrNameLst>
                                      </p:cBhvr>
                                      <p:to>
                                        <p:strVal val="visible"/>
                                      </p:to>
                                    </p:set>
                                    <p:animEffect transition="in" filter="blinds(horizontal)">
                                      <p:cBhvr>
                                        <p:cTn id="34" dur="500"/>
                                        <p:tgtEl>
                                          <p:spTgt spid="1915919"/>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915918"/>
                                        </p:tgtEl>
                                        <p:attrNameLst>
                                          <p:attrName>style.visibility</p:attrName>
                                        </p:attrNameLst>
                                      </p:cBhvr>
                                      <p:to>
                                        <p:strVal val="visible"/>
                                      </p:to>
                                    </p:set>
                                    <p:animEffect transition="in" filter="blinds(horizontal)">
                                      <p:cBhvr>
                                        <p:cTn id="39" dur="500"/>
                                        <p:tgtEl>
                                          <p:spTgt spid="1915918"/>
                                        </p:tgtEl>
                                      </p:cBhvr>
                                    </p:animEffect>
                                  </p:childTnLst>
                                </p:cTn>
                              </p:par>
                              <p:par>
                                <p:cTn id="40" presetID="3" presetClass="entr" presetSubtype="10" fill="hold" grpId="0" nodeType="withEffect">
                                  <p:stCondLst>
                                    <p:cond delay="0"/>
                                  </p:stCondLst>
                                  <p:childTnLst>
                                    <p:set>
                                      <p:cBhvr>
                                        <p:cTn id="41" dur="1" fill="hold">
                                          <p:stCondLst>
                                            <p:cond delay="0"/>
                                          </p:stCondLst>
                                        </p:cTn>
                                        <p:tgtEl>
                                          <p:spTgt spid="1915915"/>
                                        </p:tgtEl>
                                        <p:attrNameLst>
                                          <p:attrName>style.visibility</p:attrName>
                                        </p:attrNameLst>
                                      </p:cBhvr>
                                      <p:to>
                                        <p:strVal val="visible"/>
                                      </p:to>
                                    </p:set>
                                    <p:animEffect transition="in" filter="blinds(horizontal)">
                                      <p:cBhvr>
                                        <p:cTn id="42" dur="500"/>
                                        <p:tgtEl>
                                          <p:spTgt spid="1915915"/>
                                        </p:tgtEl>
                                      </p:cBhvr>
                                    </p:animEffect>
                                  </p:childTnLst>
                                </p:cTn>
                              </p:par>
                              <p:par>
                                <p:cTn id="43" presetID="3" presetClass="entr" presetSubtype="10" fill="hold" grpId="0" nodeType="withEffect">
                                  <p:stCondLst>
                                    <p:cond delay="0"/>
                                  </p:stCondLst>
                                  <p:childTnLst>
                                    <p:set>
                                      <p:cBhvr>
                                        <p:cTn id="44" dur="1" fill="hold">
                                          <p:stCondLst>
                                            <p:cond delay="0"/>
                                          </p:stCondLst>
                                        </p:cTn>
                                        <p:tgtEl>
                                          <p:spTgt spid="1915922"/>
                                        </p:tgtEl>
                                        <p:attrNameLst>
                                          <p:attrName>style.visibility</p:attrName>
                                        </p:attrNameLst>
                                      </p:cBhvr>
                                      <p:to>
                                        <p:strVal val="visible"/>
                                      </p:to>
                                    </p:set>
                                    <p:animEffect transition="in" filter="blinds(horizontal)">
                                      <p:cBhvr>
                                        <p:cTn id="45" dur="500"/>
                                        <p:tgtEl>
                                          <p:spTgt spid="1915922"/>
                                        </p:tgtEl>
                                      </p:cBhvr>
                                    </p:animEffect>
                                  </p:childTnLst>
                                </p:cTn>
                              </p:par>
                              <p:par>
                                <p:cTn id="46" presetID="3" presetClass="entr" presetSubtype="10" fill="hold" grpId="0" nodeType="withEffect">
                                  <p:stCondLst>
                                    <p:cond delay="0"/>
                                  </p:stCondLst>
                                  <p:childTnLst>
                                    <p:set>
                                      <p:cBhvr>
                                        <p:cTn id="47" dur="1" fill="hold">
                                          <p:stCondLst>
                                            <p:cond delay="0"/>
                                          </p:stCondLst>
                                        </p:cTn>
                                        <p:tgtEl>
                                          <p:spTgt spid="1915913"/>
                                        </p:tgtEl>
                                        <p:attrNameLst>
                                          <p:attrName>style.visibility</p:attrName>
                                        </p:attrNameLst>
                                      </p:cBhvr>
                                      <p:to>
                                        <p:strVal val="visible"/>
                                      </p:to>
                                    </p:set>
                                    <p:animEffect transition="in" filter="blinds(horizontal)">
                                      <p:cBhvr>
                                        <p:cTn id="48" dur="500"/>
                                        <p:tgtEl>
                                          <p:spTgt spid="1915913"/>
                                        </p:tgtEl>
                                      </p:cBhvr>
                                    </p:animEffect>
                                  </p:childTnLst>
                                </p:cTn>
                              </p:par>
                            </p:childTnLst>
                          </p:cTn>
                        </p:par>
                        <p:par>
                          <p:cTn id="49" fill="hold">
                            <p:stCondLst>
                              <p:cond delay="500"/>
                            </p:stCondLst>
                            <p:childTnLst>
                              <p:par>
                                <p:cTn id="50" presetID="3" presetClass="entr" presetSubtype="10" fill="hold" grpId="0" nodeType="afterEffect">
                                  <p:stCondLst>
                                    <p:cond delay="0"/>
                                  </p:stCondLst>
                                  <p:childTnLst>
                                    <p:set>
                                      <p:cBhvr>
                                        <p:cTn id="51" dur="1" fill="hold">
                                          <p:stCondLst>
                                            <p:cond delay="0"/>
                                          </p:stCondLst>
                                        </p:cTn>
                                        <p:tgtEl>
                                          <p:spTgt spid="1915923"/>
                                        </p:tgtEl>
                                        <p:attrNameLst>
                                          <p:attrName>style.visibility</p:attrName>
                                        </p:attrNameLst>
                                      </p:cBhvr>
                                      <p:to>
                                        <p:strVal val="visible"/>
                                      </p:to>
                                    </p:set>
                                    <p:animEffect transition="in" filter="blinds(horizontal)">
                                      <p:cBhvr>
                                        <p:cTn id="52" dur="500"/>
                                        <p:tgtEl>
                                          <p:spTgt spid="1915923"/>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4"/>
                                        </p:tgtEl>
                                        <p:attrNameLst>
                                          <p:attrName>style.visibility</p:attrName>
                                        </p:attrNameLst>
                                      </p:cBhvr>
                                      <p:to>
                                        <p:strVal val="visible"/>
                                      </p:to>
                                    </p:set>
                                    <p:animEffect transition="in" filter="blinds(horizontal)">
                                      <p:cBhvr>
                                        <p:cTn id="5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5911" grpId="0" animBg="1"/>
      <p:bldP spid="1915912" grpId="0" animBg="1"/>
      <p:bldP spid="1915913" grpId="0" animBg="1"/>
      <p:bldP spid="1915914" grpId="0" animBg="1"/>
      <p:bldP spid="1915915" grpId="0" animBg="1"/>
      <p:bldP spid="1915916" grpId="0" animBg="1"/>
      <p:bldP spid="1915917" grpId="0" animBg="1"/>
      <p:bldP spid="1915918" grpId="0" animBg="1"/>
      <p:bldP spid="1915920" grpId="0" animBg="1"/>
      <p:bldP spid="1915921" grpId="0" animBg="1"/>
      <p:bldP spid="1915922" grpId="0" animBg="1"/>
      <p:bldP spid="1915923" grpId="0" animBg="1"/>
      <p:bldP spid="1915919" grpId="0" animBg="1"/>
      <p:bldP spid="24"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7269" name="Rectangle 2"/>
          <p:cNvSpPr>
            <a:spLocks noGrp="1" noChangeArrowheads="1"/>
          </p:cNvSpPr>
          <p:nvPr>
            <p:ph type="title"/>
          </p:nvPr>
        </p:nvSpPr>
        <p:spPr>
          <a:xfrm>
            <a:off x="649111" y="0"/>
            <a:ext cx="7944556" cy="1143000"/>
          </a:xfrm>
        </p:spPr>
        <p:txBody>
          <a:bodyPr>
            <a:noAutofit/>
          </a:bodyPr>
          <a:lstStyle/>
          <a:p>
            <a:pPr algn="ctr" eaLnBrk="1" hangingPunct="1"/>
            <a:r>
              <a:rPr lang="ja-JP" altLang="en-US" sz="4000" dirty="0" smtClean="0"/>
              <a:t>精神保健福祉士の包括的視点</a:t>
            </a:r>
          </a:p>
        </p:txBody>
      </p:sp>
      <p:sp>
        <p:nvSpPr>
          <p:cNvPr id="8" name="Rectangle 7"/>
          <p:cNvSpPr>
            <a:spLocks noGrp="1" noChangeArrowheads="1"/>
          </p:cNvSpPr>
          <p:nvPr>
            <p:ph type="sldNum" sz="quarter" idx="12"/>
          </p:nvPr>
        </p:nvSpPr>
        <p:spPr/>
        <p:txBody>
          <a:bodyPr/>
          <a:lstStyle/>
          <a:p>
            <a:pPr>
              <a:defRPr/>
            </a:pPr>
            <a:fld id="{DFFAF96E-D521-49D7-A305-EB4213C12189}" type="slidenum">
              <a:rPr lang="ja-JP" altLang="en-US"/>
              <a:pPr>
                <a:defRPr/>
              </a:pPr>
              <a:t>29</a:t>
            </a:fld>
            <a:endParaRPr lang="en-US" altLang="ja-JP"/>
          </a:p>
        </p:txBody>
      </p:sp>
      <p:sp>
        <p:nvSpPr>
          <p:cNvPr id="6" name="Rectangle 3"/>
          <p:cNvSpPr>
            <a:spLocks noGrp="1" noChangeArrowheads="1"/>
          </p:cNvSpPr>
          <p:nvPr>
            <p:ph sz="quarter" idx="1"/>
          </p:nvPr>
        </p:nvSpPr>
        <p:spPr>
          <a:xfrm>
            <a:off x="324557" y="1382889"/>
            <a:ext cx="8565444" cy="4910667"/>
          </a:xfrm>
        </p:spPr>
        <p:txBody>
          <a:bodyPr>
            <a:normAutofit lnSpcReduction="10000"/>
          </a:bodyPr>
          <a:lstStyle/>
          <a:p>
            <a:pPr eaLnBrk="1" hangingPunct="1">
              <a:lnSpc>
                <a:spcPct val="90000"/>
              </a:lnSpc>
              <a:buFont typeface="Times New Roman" pitchFamily="18" charset="0"/>
              <a:buNone/>
            </a:pPr>
            <a:r>
              <a:rPr lang="ja-JP" altLang="en-US" sz="2800" u="sng" dirty="0" smtClean="0"/>
              <a:t>「人と環境の相互作用」に視点をおく包括的なアプローチ</a:t>
            </a:r>
          </a:p>
          <a:p>
            <a:pPr eaLnBrk="1" hangingPunct="1">
              <a:lnSpc>
                <a:spcPct val="90000"/>
              </a:lnSpc>
              <a:buFont typeface="Times New Roman" pitchFamily="18" charset="0"/>
              <a:buNone/>
            </a:pPr>
            <a:endParaRPr lang="en-US" altLang="ja-JP" sz="2800" u="sng" dirty="0" smtClean="0"/>
          </a:p>
          <a:p>
            <a:pPr eaLnBrk="1" hangingPunct="1">
              <a:lnSpc>
                <a:spcPct val="90000"/>
              </a:lnSpc>
              <a:buFont typeface="Times New Roman" pitchFamily="18" charset="0"/>
              <a:buNone/>
            </a:pPr>
            <a:endParaRPr lang="en-US" altLang="ja-JP" sz="1200" u="sng" dirty="0" smtClean="0"/>
          </a:p>
          <a:p>
            <a:pPr eaLnBrk="1" hangingPunct="1">
              <a:lnSpc>
                <a:spcPct val="90000"/>
              </a:lnSpc>
              <a:buFont typeface="Times New Roman" pitchFamily="18" charset="0"/>
              <a:buNone/>
            </a:pPr>
            <a:endParaRPr lang="ja-JP" altLang="en-US" sz="1200" u="sng" dirty="0" smtClean="0"/>
          </a:p>
          <a:p>
            <a:pPr eaLnBrk="1" hangingPunct="1">
              <a:lnSpc>
                <a:spcPct val="90000"/>
              </a:lnSpc>
              <a:buFont typeface="Times New Roman" pitchFamily="18" charset="0"/>
              <a:buNone/>
            </a:pPr>
            <a:r>
              <a:rPr lang="ja-JP" altLang="en-US" sz="2600" dirty="0" smtClean="0"/>
              <a:t>＊一人の利用者の支援場面においても、利用者を取り巻くサービス内容や社会システムを問い直す視点を持つこと</a:t>
            </a:r>
          </a:p>
          <a:p>
            <a:pPr eaLnBrk="1" hangingPunct="1">
              <a:lnSpc>
                <a:spcPct val="90000"/>
              </a:lnSpc>
              <a:buFont typeface="Times New Roman" pitchFamily="18" charset="0"/>
              <a:buNone/>
            </a:pPr>
            <a:r>
              <a:rPr lang="ja-JP" altLang="en-US" sz="2600" dirty="0" smtClean="0"/>
              <a:t>＊地域活動や資源開発の場面でも、個々の利用者ニーズの充足に向かう活動であるかを絶えず確認すること　</a:t>
            </a:r>
          </a:p>
          <a:p>
            <a:pPr eaLnBrk="1" hangingPunct="1">
              <a:lnSpc>
                <a:spcPct val="90000"/>
              </a:lnSpc>
              <a:buFont typeface="Times New Roman" pitchFamily="18" charset="0"/>
              <a:buNone/>
            </a:pPr>
            <a:endParaRPr lang="ja-JP" altLang="en-US" sz="2600" dirty="0" smtClean="0"/>
          </a:p>
          <a:p>
            <a:pPr eaLnBrk="1" hangingPunct="1">
              <a:lnSpc>
                <a:spcPct val="90000"/>
              </a:lnSpc>
              <a:buFont typeface="Times New Roman" pitchFamily="18" charset="0"/>
              <a:buNone/>
            </a:pPr>
            <a:endParaRPr lang="en-US" altLang="ja-JP" sz="1200" dirty="0" smtClean="0"/>
          </a:p>
          <a:p>
            <a:pPr eaLnBrk="1" hangingPunct="1">
              <a:lnSpc>
                <a:spcPct val="90000"/>
              </a:lnSpc>
              <a:buFont typeface="Times New Roman" pitchFamily="18" charset="0"/>
              <a:buNone/>
            </a:pPr>
            <a:endParaRPr lang="ja-JP" altLang="en-US" sz="1200" dirty="0" smtClean="0"/>
          </a:p>
          <a:p>
            <a:pPr eaLnBrk="1" hangingPunct="1">
              <a:lnSpc>
                <a:spcPct val="90000"/>
              </a:lnSpc>
              <a:buFont typeface="Times New Roman" pitchFamily="18" charset="0"/>
              <a:buNone/>
            </a:pPr>
            <a:r>
              <a:rPr lang="ja-JP" altLang="en-US" sz="3000" dirty="0" smtClean="0"/>
              <a:t>　</a:t>
            </a:r>
            <a:r>
              <a:rPr lang="ja-JP" altLang="en-US" sz="2800" dirty="0" smtClean="0"/>
              <a:t>「対個人」「対地域」・・・という縦割りでなく</a:t>
            </a:r>
            <a:endParaRPr lang="en-US" altLang="ja-JP" sz="2800" dirty="0" smtClean="0"/>
          </a:p>
          <a:p>
            <a:pPr eaLnBrk="1" hangingPunct="1">
              <a:lnSpc>
                <a:spcPct val="90000"/>
              </a:lnSpc>
              <a:buFont typeface="Times New Roman" pitchFamily="18" charset="0"/>
              <a:buNone/>
            </a:pPr>
            <a:r>
              <a:rPr lang="ja-JP" altLang="ja-JP" sz="2800" dirty="0"/>
              <a:t>　</a:t>
            </a:r>
            <a:r>
              <a:rPr lang="en-US" altLang="ja-JP" sz="2800" dirty="0" smtClean="0"/>
              <a:t>【</a:t>
            </a:r>
            <a:r>
              <a:rPr lang="ja-JP" altLang="en-US" sz="2800" dirty="0" smtClean="0"/>
              <a:t>ミクロ・メゾ・マクロ</a:t>
            </a:r>
            <a:r>
              <a:rPr lang="en-US" altLang="ja-JP" sz="2800" dirty="0" smtClean="0"/>
              <a:t>】</a:t>
            </a:r>
            <a:r>
              <a:rPr lang="ja-JP" altLang="en-US" sz="2800" dirty="0" smtClean="0"/>
              <a:t>のレベル間のつながりを視野に</a:t>
            </a:r>
            <a:endParaRPr lang="en-US" altLang="ja-JP" sz="2800" dirty="0" smtClean="0"/>
          </a:p>
          <a:p>
            <a:pPr eaLnBrk="1" hangingPunct="1">
              <a:lnSpc>
                <a:spcPct val="90000"/>
              </a:lnSpc>
              <a:buFont typeface="Times New Roman" pitchFamily="18" charset="0"/>
              <a:buNone/>
            </a:pPr>
            <a:r>
              <a:rPr lang="ja-JP" altLang="ja-JP" sz="2800" dirty="0"/>
              <a:t>　</a:t>
            </a:r>
            <a:r>
              <a:rPr lang="ja-JP" altLang="en-US" sz="2800" dirty="0" smtClean="0"/>
              <a:t>入れた行為であること</a:t>
            </a:r>
          </a:p>
        </p:txBody>
      </p:sp>
      <p:sp>
        <p:nvSpPr>
          <p:cNvPr id="2" name="下矢印 1"/>
          <p:cNvSpPr/>
          <p:nvPr/>
        </p:nvSpPr>
        <p:spPr>
          <a:xfrm>
            <a:off x="3838223" y="1890889"/>
            <a:ext cx="903111" cy="663223"/>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3" name="下矢印 2"/>
          <p:cNvSpPr/>
          <p:nvPr/>
        </p:nvSpPr>
        <p:spPr>
          <a:xfrm>
            <a:off x="3781778" y="4191000"/>
            <a:ext cx="1030111" cy="719666"/>
          </a:xfrm>
          <a:prstGeom prst="down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kumimoji="1" lang="ja-JP" altLang="en-US"/>
          </a:p>
        </p:txBody>
      </p:sp>
      <p:sp>
        <p:nvSpPr>
          <p:cNvPr id="4" name="フッター プレースホルダー 3"/>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212265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6">
                                            <p:txEl>
                                              <p:pRg st="4" end="4"/>
                                            </p:txEl>
                                          </p:spTgt>
                                        </p:tgtEl>
                                        <p:attrNameLst>
                                          <p:attrName>style.visibility</p:attrName>
                                        </p:attrNameLst>
                                      </p:cBhvr>
                                      <p:to>
                                        <p:strVal val="visible"/>
                                      </p:to>
                                    </p:set>
                                    <p:anim calcmode="lin" valueType="num">
                                      <p:cBhvr additive="base">
                                        <p:cTn id="11"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6">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6">
                                            <p:txEl>
                                              <p:pRg st="5" end="5"/>
                                            </p:txEl>
                                          </p:spTgt>
                                        </p:tgtEl>
                                        <p:attrNameLst>
                                          <p:attrName>style.visibility</p:attrName>
                                        </p:attrNameLst>
                                      </p:cBhvr>
                                      <p:to>
                                        <p:strVal val="visible"/>
                                      </p:to>
                                    </p:set>
                                    <p:anim calcmode="lin" valueType="num">
                                      <p:cBhvr additive="base">
                                        <p:cTn id="15"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blinds(horizontal)">
                                      <p:cBhvr>
                                        <p:cTn id="21" dur="500"/>
                                        <p:tgtEl>
                                          <p:spTgt spid="3"/>
                                        </p:tgtEl>
                                      </p:cBhvr>
                                    </p:animEffect>
                                  </p:childTnLst>
                                </p:cTn>
                              </p:par>
                            </p:childTnLst>
                          </p:cTn>
                        </p:par>
                        <p:par>
                          <p:cTn id="22" fill="hold">
                            <p:stCondLst>
                              <p:cond delay="500"/>
                            </p:stCondLst>
                            <p:childTnLst>
                              <p:par>
                                <p:cTn id="23" presetID="2" presetClass="entr" presetSubtype="4" fill="hold" nodeType="afterEffect">
                                  <p:stCondLst>
                                    <p:cond delay="0"/>
                                  </p:stCondLst>
                                  <p:childTnLst>
                                    <p:set>
                                      <p:cBhvr>
                                        <p:cTn id="24" dur="1" fill="hold">
                                          <p:stCondLst>
                                            <p:cond delay="0"/>
                                          </p:stCondLst>
                                        </p:cTn>
                                        <p:tgtEl>
                                          <p:spTgt spid="6">
                                            <p:txEl>
                                              <p:pRg st="9" end="9"/>
                                            </p:txEl>
                                          </p:spTgt>
                                        </p:tgtEl>
                                        <p:attrNameLst>
                                          <p:attrName>style.visibility</p:attrName>
                                        </p:attrNameLst>
                                      </p:cBhvr>
                                      <p:to>
                                        <p:strVal val="visible"/>
                                      </p:to>
                                    </p:set>
                                    <p:anim calcmode="lin" valueType="num">
                                      <p:cBhvr additive="base">
                                        <p:cTn id="25" dur="500" fill="hold"/>
                                        <p:tgtEl>
                                          <p:spTgt spid="6">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9" end="9"/>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6">
                                            <p:txEl>
                                              <p:pRg st="10" end="10"/>
                                            </p:txEl>
                                          </p:spTgt>
                                        </p:tgtEl>
                                        <p:attrNameLst>
                                          <p:attrName>style.visibility</p:attrName>
                                        </p:attrNameLst>
                                      </p:cBhvr>
                                      <p:to>
                                        <p:strVal val="visible"/>
                                      </p:to>
                                    </p:set>
                                    <p:anim calcmode="lin" valueType="num">
                                      <p:cBhvr additive="base">
                                        <p:cTn id="29" dur="500" fill="hold"/>
                                        <p:tgtEl>
                                          <p:spTgt spid="6">
                                            <p:txEl>
                                              <p:pRg st="10" end="10"/>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6">
                                            <p:txEl>
                                              <p:pRg st="10" end="10"/>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6">
                                            <p:txEl>
                                              <p:pRg st="11" end="11"/>
                                            </p:txEl>
                                          </p:spTgt>
                                        </p:tgtEl>
                                        <p:attrNameLst>
                                          <p:attrName>style.visibility</p:attrName>
                                        </p:attrNameLst>
                                      </p:cBhvr>
                                      <p:to>
                                        <p:strVal val="visible"/>
                                      </p:to>
                                    </p:set>
                                    <p:anim calcmode="lin" valueType="num">
                                      <p:cBhvr additive="base">
                                        <p:cTn id="33" dur="500" fill="hold"/>
                                        <p:tgtEl>
                                          <p:spTgt spid="6">
                                            <p:txEl>
                                              <p:pRg st="11" end="11"/>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6">
                                            <p:txEl>
                                              <p:pRg st="11" end="1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txBox="1">
            <a:spLocks noGrp="1" noChangeArrowheads="1"/>
          </p:cNvSpPr>
          <p:nvPr/>
        </p:nvSpPr>
        <p:spPr bwMode="auto">
          <a:xfrm>
            <a:off x="6482645" y="6245225"/>
            <a:ext cx="2133600" cy="476250"/>
          </a:xfrm>
          <a:prstGeom prst="rect">
            <a:avLst/>
          </a:prstGeom>
          <a:noFill/>
          <a:ln>
            <a:miter lim="800000"/>
            <a:headEnd/>
            <a:tailEnd/>
          </a:ln>
        </p:spPr>
        <p:txBody>
          <a:bodyPr/>
          <a:lstStyle/>
          <a:p>
            <a:pPr algn="r">
              <a:defRPr/>
            </a:pPr>
            <a:endParaRPr kumimoji="0" lang="en-US" altLang="ja-JP" sz="1400" dirty="0">
              <a:latin typeface="+mn-lt"/>
            </a:endParaRPr>
          </a:p>
        </p:txBody>
      </p:sp>
      <p:sp>
        <p:nvSpPr>
          <p:cNvPr id="2154501" name="Rectangle 2"/>
          <p:cNvSpPr>
            <a:spLocks noGrp="1" noChangeArrowheads="1"/>
          </p:cNvSpPr>
          <p:nvPr>
            <p:ph type="ctrTitle"/>
          </p:nvPr>
        </p:nvSpPr>
        <p:spPr>
          <a:xfrm>
            <a:off x="628650" y="762000"/>
            <a:ext cx="7715249" cy="2932113"/>
          </a:xfrm>
        </p:spPr>
        <p:txBody>
          <a:bodyPr anchor="b">
            <a:normAutofit fontScale="90000"/>
          </a:bodyPr>
          <a:lstStyle/>
          <a:p>
            <a:pPr algn="ctr" eaLnBrk="1" hangingPunct="1"/>
            <a:r>
              <a:rPr lang="en-US" altLang="ja-JP" sz="2700" dirty="0" smtClean="0"/>
              <a:t>【</a:t>
            </a:r>
            <a:r>
              <a:rPr lang="ja-JP" altLang="en-US" sz="2700" dirty="0" smtClean="0"/>
              <a:t>業務指針研修</a:t>
            </a:r>
            <a:r>
              <a:rPr lang="en-US" altLang="ja-JP" sz="2700" dirty="0" smtClean="0"/>
              <a:t>】</a:t>
            </a:r>
            <a:r>
              <a:rPr lang="ja-JP" altLang="en-US" sz="2700" dirty="0" smtClean="0"/>
              <a:t>共通教材（講義）</a:t>
            </a:r>
            <a:r>
              <a:rPr lang="en-US" altLang="ja-JP" sz="2700" dirty="0" smtClean="0"/>
              <a:t/>
            </a:r>
            <a:br>
              <a:rPr lang="en-US" altLang="ja-JP" sz="2700" dirty="0" smtClean="0"/>
            </a:br>
            <a:r>
              <a:rPr lang="en-US" altLang="ja-JP" sz="2700" dirty="0" smtClean="0"/>
              <a:t/>
            </a:r>
            <a:br>
              <a:rPr lang="en-US" altLang="ja-JP" sz="2700" dirty="0" smtClean="0"/>
            </a:br>
            <a:r>
              <a:rPr lang="ja-JP" altLang="en-US" sz="4400" dirty="0" smtClean="0"/>
              <a:t>「精神保健福祉士業務指針」</a:t>
            </a:r>
            <a:r>
              <a:rPr lang="en-US" altLang="ja-JP" sz="4400" dirty="0" smtClean="0"/>
              <a:t/>
            </a:r>
            <a:br>
              <a:rPr lang="en-US" altLang="ja-JP" sz="4400" dirty="0" smtClean="0"/>
            </a:br>
            <a:r>
              <a:rPr lang="ja-JP" altLang="en-US" sz="4400" dirty="0" smtClean="0"/>
              <a:t>の意義と第</a:t>
            </a:r>
            <a:r>
              <a:rPr lang="en-US" altLang="ja-JP" sz="4400" dirty="0" smtClean="0"/>
              <a:t>2</a:t>
            </a:r>
            <a:r>
              <a:rPr lang="ja-JP" altLang="en-US" sz="4400" dirty="0" smtClean="0"/>
              <a:t>版の概要</a:t>
            </a:r>
            <a:r>
              <a:rPr lang="en-US" altLang="ja-JP" sz="4400" dirty="0" smtClean="0"/>
              <a:t/>
            </a:r>
            <a:br>
              <a:rPr lang="en-US" altLang="ja-JP" sz="4400" dirty="0" smtClean="0"/>
            </a:br>
            <a:r>
              <a:rPr lang="ja-JP" altLang="en-US" sz="2800" dirty="0" smtClean="0"/>
              <a:t/>
            </a:r>
            <a:br>
              <a:rPr lang="ja-JP" altLang="en-US" sz="2800" dirty="0" smtClean="0"/>
            </a:br>
            <a:r>
              <a:rPr lang="ja-JP" altLang="en-US" sz="1600" dirty="0" smtClean="0"/>
              <a:t/>
            </a:r>
            <a:br>
              <a:rPr lang="ja-JP" altLang="en-US" sz="1600" dirty="0" smtClean="0"/>
            </a:br>
            <a:endParaRPr lang="ja-JP" altLang="en-US" sz="2800" dirty="0" smtClean="0"/>
          </a:p>
        </p:txBody>
      </p:sp>
      <p:sp>
        <p:nvSpPr>
          <p:cNvPr id="2154502" name="Rectangle 3"/>
          <p:cNvSpPr>
            <a:spLocks noGrp="1" noChangeArrowheads="1"/>
          </p:cNvSpPr>
          <p:nvPr>
            <p:ph type="subTitle" idx="1"/>
          </p:nvPr>
        </p:nvSpPr>
        <p:spPr>
          <a:xfrm>
            <a:off x="449264" y="3895725"/>
            <a:ext cx="7694612" cy="1142999"/>
          </a:xfrm>
        </p:spPr>
        <p:txBody>
          <a:bodyPr anchor="b">
            <a:normAutofit fontScale="92500" lnSpcReduction="10000"/>
          </a:bodyPr>
          <a:lstStyle/>
          <a:p>
            <a:r>
              <a:rPr lang="ja-JP" altLang="en-US" sz="2400" dirty="0" smtClean="0"/>
              <a:t>公益社団法人日本精神保健福祉士協会</a:t>
            </a:r>
            <a:endParaRPr lang="en-US" altLang="ja-JP" sz="2400" dirty="0" smtClean="0"/>
          </a:p>
          <a:p>
            <a:r>
              <a:rPr lang="ja-JP" altLang="en-US" sz="2400" dirty="0" smtClean="0"/>
              <a:t>「精神保健福祉士業務指針」委員会　</a:t>
            </a:r>
            <a:r>
              <a:rPr lang="en-US" altLang="ja-JP" sz="2400" dirty="0" smtClean="0"/>
              <a:t>2016</a:t>
            </a:r>
            <a:r>
              <a:rPr lang="ja-JP" altLang="en-US" sz="2400" dirty="0" smtClean="0"/>
              <a:t>　　 </a:t>
            </a:r>
            <a:r>
              <a:rPr lang="ja-JP" altLang="en-US" sz="2800" dirty="0" smtClean="0"/>
              <a:t/>
            </a:r>
            <a:br>
              <a:rPr lang="ja-JP" altLang="en-US" sz="2800" dirty="0" smtClean="0"/>
            </a:br>
            <a:r>
              <a:rPr lang="ja-JP" altLang="en-US" sz="2400" dirty="0" smtClean="0"/>
              <a:t>　</a:t>
            </a:r>
          </a:p>
        </p:txBody>
      </p:sp>
      <p:sp>
        <p:nvSpPr>
          <p:cNvPr id="2" name="スライド番号プレースホルダー 1"/>
          <p:cNvSpPr>
            <a:spLocks noGrp="1"/>
          </p:cNvSpPr>
          <p:nvPr>
            <p:ph type="sldNum" sz="quarter" idx="12"/>
          </p:nvPr>
        </p:nvSpPr>
        <p:spPr/>
        <p:txBody>
          <a:bodyPr/>
          <a:lstStyle/>
          <a:p>
            <a:pPr>
              <a:defRPr/>
            </a:pPr>
            <a:fld id="{E4CF29C8-AE8D-40AB-896B-3A79F8B28608}" type="slidenum">
              <a:rPr lang="ja-JP" altLang="en-US" smtClean="0"/>
              <a:pPr>
                <a:defRPr/>
              </a:pPr>
              <a:t>3</a:t>
            </a:fld>
            <a:endParaRPr lang="en-US" altLang="ja-JP"/>
          </a:p>
        </p:txBody>
      </p:sp>
      <p:sp>
        <p:nvSpPr>
          <p:cNvPr id="3" name="フッター プレースホルダー 2"/>
          <p:cNvSpPr>
            <a:spLocks noGrp="1"/>
          </p:cNvSpPr>
          <p:nvPr>
            <p:ph type="ftr" sz="quarter" idx="11"/>
          </p:nvPr>
        </p:nvSpPr>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1269" name="Rectangle 2"/>
          <p:cNvSpPr>
            <a:spLocks noGrp="1" noChangeArrowheads="1"/>
          </p:cNvSpPr>
          <p:nvPr>
            <p:ph type="title"/>
          </p:nvPr>
        </p:nvSpPr>
        <p:spPr>
          <a:xfrm>
            <a:off x="405606" y="32026"/>
            <a:ext cx="8421688" cy="1041400"/>
          </a:xfrm>
        </p:spPr>
        <p:txBody>
          <a:bodyPr anchor="b">
            <a:normAutofit/>
          </a:bodyPr>
          <a:lstStyle/>
          <a:p>
            <a:pPr algn="ctr" eaLnBrk="1" hangingPunct="1"/>
            <a:r>
              <a:rPr lang="ja-JP" altLang="en-US" sz="4000" dirty="0" smtClean="0"/>
              <a:t>精神保健福祉士の業務特性</a:t>
            </a:r>
            <a:r>
              <a:rPr lang="en-US" altLang="ja-JP" sz="4000" dirty="0" smtClean="0"/>
              <a:t>②</a:t>
            </a:r>
          </a:p>
        </p:txBody>
      </p:sp>
      <p:sp>
        <p:nvSpPr>
          <p:cNvPr id="13" name="Rectangle 7"/>
          <p:cNvSpPr>
            <a:spLocks noGrp="1" noChangeArrowheads="1"/>
          </p:cNvSpPr>
          <p:nvPr>
            <p:ph type="sldNum" sz="quarter" idx="12"/>
          </p:nvPr>
        </p:nvSpPr>
        <p:spPr/>
        <p:txBody>
          <a:bodyPr/>
          <a:lstStyle/>
          <a:p>
            <a:pPr>
              <a:defRPr/>
            </a:pPr>
            <a:fld id="{957A2EDD-CDA4-4CDB-A5F7-76FC2370845A}" type="slidenum">
              <a:rPr lang="ja-JP" altLang="en-US"/>
              <a:pPr>
                <a:defRPr/>
              </a:pPr>
              <a:t>30</a:t>
            </a:fld>
            <a:endParaRPr lang="en-US" altLang="ja-JP" dirty="0"/>
          </a:p>
        </p:txBody>
      </p:sp>
      <p:sp>
        <p:nvSpPr>
          <p:cNvPr id="1931270" name="Rectangle 3"/>
          <p:cNvSpPr>
            <a:spLocks noGrp="1" noChangeArrowheads="1"/>
          </p:cNvSpPr>
          <p:nvPr>
            <p:ph sz="quarter" idx="1"/>
          </p:nvPr>
        </p:nvSpPr>
        <p:spPr>
          <a:xfrm>
            <a:off x="601505" y="1165226"/>
            <a:ext cx="8162925" cy="4275137"/>
          </a:xfrm>
        </p:spPr>
        <p:txBody>
          <a:bodyPr/>
          <a:lstStyle/>
          <a:p>
            <a:pPr eaLnBrk="1" hangingPunct="1">
              <a:buFont typeface="Times New Roman" pitchFamily="18" charset="0"/>
              <a:buNone/>
            </a:pPr>
            <a:endParaRPr lang="ja-JP" altLang="en-US" sz="3000" smtClean="0"/>
          </a:p>
          <a:p>
            <a:pPr eaLnBrk="1" hangingPunct="1">
              <a:buFont typeface="Times New Roman" pitchFamily="18" charset="0"/>
              <a:buNone/>
            </a:pPr>
            <a:endParaRPr lang="en-US" altLang="ja-JP" smtClean="0"/>
          </a:p>
        </p:txBody>
      </p:sp>
      <p:sp>
        <p:nvSpPr>
          <p:cNvPr id="12"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0"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931271" name="AutoShape 4"/>
          <p:cNvSpPr>
            <a:spLocks noChangeArrowheads="1"/>
          </p:cNvSpPr>
          <p:nvPr/>
        </p:nvSpPr>
        <p:spPr bwMode="auto">
          <a:xfrm>
            <a:off x="2927467" y="1073426"/>
            <a:ext cx="2160588" cy="5282924"/>
          </a:xfrm>
          <a:prstGeom prst="upDownArrow">
            <a:avLst>
              <a:gd name="adj1" fmla="val 50000"/>
              <a:gd name="adj2" fmla="val 40661"/>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anchor="ctr"/>
          <a:lstStyle/>
          <a:p>
            <a:pPr algn="ctr"/>
            <a:r>
              <a:rPr lang="ja-JP" altLang="en-US" sz="2000" b="1" dirty="0" smtClean="0">
                <a:latin typeface="HGｺﾞｼｯｸE" panose="020B0909000000000000" pitchFamily="49" charset="-128"/>
                <a:ea typeface="HGｺﾞｼｯｸE" panose="020B0909000000000000" pitchFamily="49" charset="-128"/>
              </a:rPr>
              <a:t>価値理念</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視点</a:t>
            </a:r>
            <a:r>
              <a:rPr lang="ja-JP" altLang="en-US" sz="2000" b="1" dirty="0">
                <a:latin typeface="HGｺﾞｼｯｸE" panose="020B0909000000000000" pitchFamily="49" charset="-128"/>
                <a:ea typeface="HGｺﾞｼｯｸE" panose="020B0909000000000000" pitchFamily="49" charset="-128"/>
              </a:rPr>
              <a:t>　　　　　機能　</a:t>
            </a:r>
            <a:r>
              <a:rPr lang="ja-JP" altLang="en-US" sz="2000" b="1" dirty="0" smtClean="0">
                <a:latin typeface="HGｺﾞｼｯｸE" panose="020B0909000000000000" pitchFamily="49" charset="-128"/>
                <a:ea typeface="HGｺﾞｼｯｸE" panose="020B0909000000000000" pitchFamily="49" charset="-128"/>
              </a:rPr>
              <a:t>技術</a:t>
            </a:r>
            <a:endParaRPr lang="ja-JP" altLang="en-US" sz="2000" dirty="0">
              <a:latin typeface="HGｺﾞｼｯｸE" panose="020B0909000000000000" pitchFamily="49" charset="-128"/>
              <a:ea typeface="HGｺﾞｼｯｸE" panose="020B0909000000000000" pitchFamily="49" charset="-128"/>
            </a:endParaRPr>
          </a:p>
        </p:txBody>
      </p:sp>
      <p:sp>
        <p:nvSpPr>
          <p:cNvPr id="1931272" name="AutoShape 5"/>
          <p:cNvSpPr>
            <a:spLocks noChangeArrowheads="1"/>
          </p:cNvSpPr>
          <p:nvPr/>
        </p:nvSpPr>
        <p:spPr bwMode="auto">
          <a:xfrm>
            <a:off x="174625" y="3335338"/>
            <a:ext cx="8704263" cy="1296988"/>
          </a:xfrm>
          <a:prstGeom prst="leftRightArrow">
            <a:avLst>
              <a:gd name="adj1" fmla="val 50065"/>
              <a:gd name="adj2" fmla="val 141635"/>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ja-JP" altLang="en-US" sz="2000" b="1" dirty="0">
                <a:latin typeface="HGｺﾞｼｯｸE" panose="020B0909000000000000" pitchFamily="49" charset="-128"/>
                <a:ea typeface="HGｺﾞｼｯｸE" panose="020B0909000000000000" pitchFamily="49" charset="-128"/>
              </a:rPr>
              <a:t>ミクロ←　個人・</a:t>
            </a:r>
            <a:r>
              <a:rPr lang="ja-JP" altLang="en-US" sz="2000" b="1" dirty="0" smtClean="0">
                <a:latin typeface="HGｺﾞｼｯｸE" panose="020B0909000000000000" pitchFamily="49" charset="-128"/>
                <a:ea typeface="HGｺﾞｼｯｸE" panose="020B0909000000000000" pitchFamily="49" charset="-128"/>
              </a:rPr>
              <a:t>集団</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   組織</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地域</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社会</a:t>
            </a:r>
            <a:r>
              <a:rPr lang="ja-JP" altLang="en-US" sz="2000" b="1" dirty="0">
                <a:latin typeface="HGｺﾞｼｯｸE" panose="020B0909000000000000" pitchFamily="49" charset="-128"/>
                <a:ea typeface="HGｺﾞｼｯｸE" panose="020B0909000000000000" pitchFamily="49" charset="-128"/>
              </a:rPr>
              <a:t>　　→マクロ</a:t>
            </a:r>
          </a:p>
        </p:txBody>
      </p:sp>
      <p:sp>
        <p:nvSpPr>
          <p:cNvPr id="73734" name="Oval 6"/>
          <p:cNvSpPr>
            <a:spLocks noChangeArrowheads="1"/>
          </p:cNvSpPr>
          <p:nvPr/>
        </p:nvSpPr>
        <p:spPr bwMode="auto">
          <a:xfrm>
            <a:off x="3326468" y="3470275"/>
            <a:ext cx="1341576" cy="1008062"/>
          </a:xfrm>
          <a:prstGeom prst="ellipse">
            <a:avLst/>
          </a:prstGeom>
          <a:ln>
            <a:headEnd/>
            <a:tailEnd/>
          </a:ln>
          <a:effectLst>
            <a:glow rad="1397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wrap="none" anchor="ctr"/>
          <a:lstStyle/>
          <a:p>
            <a:pPr algn="ctr">
              <a:defRPr/>
            </a:pPr>
            <a:r>
              <a:rPr lang="ja-JP" altLang="en-US" sz="2400" b="1" dirty="0"/>
              <a:t>業務</a:t>
            </a:r>
          </a:p>
        </p:txBody>
      </p:sp>
      <p:sp>
        <p:nvSpPr>
          <p:cNvPr id="2" name="角丸四角形 1"/>
          <p:cNvSpPr/>
          <p:nvPr/>
        </p:nvSpPr>
        <p:spPr>
          <a:xfrm>
            <a:off x="5202513" y="4826242"/>
            <a:ext cx="3676375" cy="1453202"/>
          </a:xfrm>
          <a:prstGeom prst="roundRect">
            <a:avLst/>
          </a:prstGeom>
          <a:ln w="76200">
            <a:solidFill>
              <a:srgbClr val="00FF99"/>
            </a:solidFill>
          </a:ln>
        </p:spPr>
        <p:style>
          <a:lnRef idx="2">
            <a:schemeClr val="accent5"/>
          </a:lnRef>
          <a:fillRef idx="1">
            <a:schemeClr val="lt1"/>
          </a:fillRef>
          <a:effectRef idx="0">
            <a:schemeClr val="accent5"/>
          </a:effectRef>
          <a:fontRef idx="minor">
            <a:schemeClr val="dk1"/>
          </a:fontRef>
        </p:style>
        <p:txBody>
          <a:bodyPr rtlCol="0" anchor="ctr"/>
          <a:lstStyle/>
          <a:p>
            <a:pPr algn="ctr">
              <a:spcBef>
                <a:spcPct val="50000"/>
              </a:spcBef>
            </a:pPr>
            <a:endParaRPr lang="en-US" altLang="ja-JP" sz="2000" dirty="0" smtClean="0"/>
          </a:p>
          <a:p>
            <a:pPr>
              <a:spcBef>
                <a:spcPct val="50000"/>
              </a:spcBef>
            </a:pPr>
            <a:r>
              <a:rPr lang="ja-JP" altLang="en-US" sz="2000" dirty="0" smtClean="0"/>
              <a:t>縦軸</a:t>
            </a:r>
            <a:r>
              <a:rPr lang="ja-JP" altLang="en-US" sz="2000" dirty="0"/>
              <a:t>と横軸を押さえながら自分の行為（業務）の位置と方向性を確認すること　　　　　　　　　　　　　</a:t>
            </a:r>
            <a:r>
              <a:rPr lang="ja-JP" altLang="en-US" sz="2400" b="1" dirty="0"/>
              <a:t>⇒業務指針</a:t>
            </a:r>
          </a:p>
          <a:p>
            <a:pPr algn="ctr">
              <a:spcBef>
                <a:spcPct val="50000"/>
              </a:spcBef>
            </a:pPr>
            <a:endParaRPr lang="ja-JP" altLang="en-US" sz="2400" b="1" dirty="0">
              <a:solidFill>
                <a:srgbClr val="FF0000"/>
              </a:solidFill>
            </a:endParaRPr>
          </a:p>
        </p:txBody>
      </p:sp>
      <p:sp>
        <p:nvSpPr>
          <p:cNvPr id="3" name="角丸四角形 2"/>
          <p:cNvSpPr/>
          <p:nvPr/>
        </p:nvSpPr>
        <p:spPr>
          <a:xfrm>
            <a:off x="5136444" y="1992241"/>
            <a:ext cx="3584223" cy="1168003"/>
          </a:xfrm>
          <a:prstGeom prst="roundRect">
            <a:avLst>
              <a:gd name="adj" fmla="val 19083"/>
            </a:avLst>
          </a:prstGeom>
          <a:ln w="76200"/>
        </p:spPr>
        <p:style>
          <a:lnRef idx="2">
            <a:schemeClr val="accent2"/>
          </a:lnRef>
          <a:fillRef idx="1">
            <a:schemeClr val="lt1"/>
          </a:fillRef>
          <a:effectRef idx="0">
            <a:schemeClr val="accent2"/>
          </a:effectRef>
          <a:fontRef idx="minor">
            <a:schemeClr val="dk1"/>
          </a:fontRef>
        </p:style>
        <p:txBody>
          <a:bodyPr rtlCol="0" anchor="ctr"/>
          <a:lstStyle/>
          <a:p>
            <a:pPr eaLnBrk="0" hangingPunct="0">
              <a:spcBef>
                <a:spcPct val="50000"/>
              </a:spcBef>
            </a:pPr>
            <a:r>
              <a:rPr kumimoji="0" lang="en-US" altLang="ja-JP" sz="2400" dirty="0"/>
              <a:t>PSW</a:t>
            </a:r>
            <a:r>
              <a:rPr kumimoji="0" lang="ja-JP" altLang="en-US" sz="2400" dirty="0"/>
              <a:t>の業務　　</a:t>
            </a:r>
            <a:r>
              <a:rPr kumimoji="0" lang="ja-JP" altLang="en-US" sz="2000" dirty="0"/>
              <a:t>　　　　　　　　　　　⇒この縦軸と横軸とが</a:t>
            </a:r>
            <a:r>
              <a:rPr kumimoji="0" lang="ja-JP" altLang="en-US" sz="2000" dirty="0" smtClean="0"/>
              <a:t>交差　　　　する</a:t>
            </a:r>
            <a:r>
              <a:rPr kumimoji="0" lang="ja-JP" altLang="en-US" sz="2000" dirty="0"/>
              <a:t>ところに現れてくるもの</a:t>
            </a:r>
          </a:p>
        </p:txBody>
      </p:sp>
      <p:sp>
        <p:nvSpPr>
          <p:cNvPr id="4" name="フッター プレースホルダー 3"/>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511275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blinds(horizontal)">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Rectangle 7"/>
          <p:cNvSpPr>
            <a:spLocks noGrp="1" noChangeArrowheads="1"/>
          </p:cNvSpPr>
          <p:nvPr>
            <p:ph type="sldNum" sz="quarter" idx="12"/>
          </p:nvPr>
        </p:nvSpPr>
        <p:spPr/>
        <p:txBody>
          <a:bodyPr/>
          <a:lstStyle/>
          <a:p>
            <a:pPr>
              <a:defRPr/>
            </a:pPr>
            <a:fld id="{6D552897-0127-47AF-9CF4-27F5B3F72A81}" type="slidenum">
              <a:rPr lang="ja-JP" altLang="en-US"/>
              <a:pPr>
                <a:defRPr/>
              </a:pPr>
              <a:t>31</a:t>
            </a:fld>
            <a:endParaRPr lang="en-US" altLang="ja-JP"/>
          </a:p>
        </p:txBody>
      </p:sp>
      <p:sp>
        <p:nvSpPr>
          <p:cNvPr id="1915910" name="Rectangle 3"/>
          <p:cNvSpPr>
            <a:spLocks noGrp="1" noChangeArrowheads="1"/>
          </p:cNvSpPr>
          <p:nvPr>
            <p:ph sz="quarter" idx="1"/>
          </p:nvPr>
        </p:nvSpPr>
        <p:spPr>
          <a:xfrm>
            <a:off x="431801" y="1354667"/>
            <a:ext cx="7885113" cy="4967110"/>
          </a:xfrm>
        </p:spPr>
        <p:txBody>
          <a:bodyPr>
            <a:normAutofit/>
          </a:bodyPr>
          <a:lstStyle/>
          <a:p>
            <a:r>
              <a:rPr lang="ja-JP" altLang="en-US" sz="2800" dirty="0"/>
              <a:t>包括的な実践を業務（狭義）として分類する難しさ</a:t>
            </a:r>
          </a:p>
          <a:p>
            <a:r>
              <a:rPr lang="ja-JP" altLang="en-US" sz="2800" dirty="0"/>
              <a:t>狭義の業務を示す切り口の多様さ</a:t>
            </a:r>
          </a:p>
          <a:p>
            <a:pPr marL="0" indent="0">
              <a:buNone/>
            </a:pPr>
            <a:endParaRPr lang="ja-JP" altLang="en-US" sz="2000" dirty="0" smtClean="0"/>
          </a:p>
        </p:txBody>
      </p:sp>
      <p:sp>
        <p:nvSpPr>
          <p:cNvPr id="20"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8"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915911" name="Rectangle 4"/>
          <p:cNvSpPr>
            <a:spLocks noChangeArrowheads="1"/>
          </p:cNvSpPr>
          <p:nvPr/>
        </p:nvSpPr>
        <p:spPr bwMode="auto">
          <a:xfrm>
            <a:off x="462139" y="3101622"/>
            <a:ext cx="1655763" cy="100806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ja-JP" altLang="en-US">
                <a:latin typeface="HGｺﾞｼｯｸE" panose="020B0909000000000000" pitchFamily="49" charset="-128"/>
                <a:ea typeface="HGｺﾞｼｯｸE" panose="020B0909000000000000" pitchFamily="49" charset="-128"/>
              </a:rPr>
              <a:t>場面・状況</a:t>
            </a:r>
          </a:p>
          <a:p>
            <a:pPr algn="ctr"/>
            <a:r>
              <a:rPr lang="ja-JP" altLang="en-US">
                <a:latin typeface="HGｺﾞｼｯｸE" panose="020B0909000000000000" pitchFamily="49" charset="-128"/>
                <a:ea typeface="HGｺﾞｼｯｸE" panose="020B0909000000000000" pitchFamily="49" charset="-128"/>
              </a:rPr>
              <a:t>（人と環境）</a:t>
            </a:r>
          </a:p>
        </p:txBody>
      </p:sp>
      <p:sp>
        <p:nvSpPr>
          <p:cNvPr id="1915912" name="Rectangle 5"/>
          <p:cNvSpPr>
            <a:spLocks noChangeArrowheads="1"/>
          </p:cNvSpPr>
          <p:nvPr/>
        </p:nvSpPr>
        <p:spPr bwMode="auto">
          <a:xfrm>
            <a:off x="2953456" y="3125611"/>
            <a:ext cx="1655763" cy="1008063"/>
          </a:xfrm>
          <a:prstGeom prst="rect">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altLang="ja-JP">
                <a:latin typeface="HGｺﾞｼｯｸE" panose="020B0909000000000000" pitchFamily="49" charset="-128"/>
                <a:ea typeface="HGｺﾞｼｯｸE" panose="020B0909000000000000" pitchFamily="49" charset="-128"/>
              </a:rPr>
              <a:t>PSW</a:t>
            </a:r>
            <a:r>
              <a:rPr lang="ja-JP" altLang="en-US">
                <a:latin typeface="HGｺﾞｼｯｸE" panose="020B0909000000000000" pitchFamily="49" charset="-128"/>
                <a:ea typeface="HGｺﾞｼｯｸE" panose="020B0909000000000000" pitchFamily="49" charset="-128"/>
              </a:rPr>
              <a:t>としての</a:t>
            </a:r>
          </a:p>
          <a:p>
            <a:pPr algn="ctr"/>
            <a:r>
              <a:rPr lang="ja-JP" altLang="en-US">
                <a:latin typeface="HGｺﾞｼｯｸE" panose="020B0909000000000000" pitchFamily="49" charset="-128"/>
                <a:ea typeface="HGｺﾞｼｯｸE" panose="020B0909000000000000" pitchFamily="49" charset="-128"/>
              </a:rPr>
              <a:t>解釈・分析</a:t>
            </a:r>
          </a:p>
        </p:txBody>
      </p:sp>
      <p:sp>
        <p:nvSpPr>
          <p:cNvPr id="1915913" name="Rectangle 6"/>
          <p:cNvSpPr>
            <a:spLocks noChangeArrowheads="1"/>
          </p:cNvSpPr>
          <p:nvPr/>
        </p:nvSpPr>
        <p:spPr bwMode="auto">
          <a:xfrm>
            <a:off x="5392386" y="3142544"/>
            <a:ext cx="1655762" cy="1008063"/>
          </a:xfrm>
          <a:prstGeom prst="rect">
            <a:avLst/>
          </a:prstGeom>
          <a:solidFill>
            <a:srgbClr val="4596F2"/>
          </a:solidFill>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en-US" altLang="ja-JP" dirty="0">
                <a:latin typeface="HGｺﾞｼｯｸE" panose="020B0909000000000000" pitchFamily="49" charset="-128"/>
                <a:ea typeface="HGｺﾞｼｯｸE" panose="020B0909000000000000" pitchFamily="49" charset="-128"/>
              </a:rPr>
              <a:t>PSW</a:t>
            </a:r>
            <a:r>
              <a:rPr lang="ja-JP" altLang="en-US" dirty="0">
                <a:latin typeface="HGｺﾞｼｯｸE" panose="020B0909000000000000" pitchFamily="49" charset="-128"/>
                <a:ea typeface="HGｺﾞｼｯｸE" panose="020B0909000000000000" pitchFamily="49" charset="-128"/>
              </a:rPr>
              <a:t>の行為</a:t>
            </a:r>
          </a:p>
          <a:p>
            <a:pPr algn="ctr"/>
            <a:r>
              <a:rPr lang="ja-JP" altLang="en-US" dirty="0">
                <a:latin typeface="HGｺﾞｼｯｸE" panose="020B0909000000000000" pitchFamily="49" charset="-128"/>
                <a:ea typeface="HGｺﾞｼｯｸE" panose="020B0909000000000000" pitchFamily="49" charset="-128"/>
              </a:rPr>
              <a:t>（狭義の業務）</a:t>
            </a:r>
          </a:p>
        </p:txBody>
      </p:sp>
      <p:sp>
        <p:nvSpPr>
          <p:cNvPr id="1915914" name="Rectangle 7"/>
          <p:cNvSpPr>
            <a:spLocks noChangeArrowheads="1"/>
          </p:cNvSpPr>
          <p:nvPr/>
        </p:nvSpPr>
        <p:spPr bwMode="auto">
          <a:xfrm>
            <a:off x="2111728" y="5057423"/>
            <a:ext cx="1584325" cy="935038"/>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altLang="ja-JP">
                <a:latin typeface="HGｺﾞｼｯｸE" panose="020B0909000000000000" pitchFamily="49" charset="-128"/>
                <a:ea typeface="HGｺﾞｼｯｸE" panose="020B0909000000000000" pitchFamily="49" charset="-128"/>
              </a:rPr>
              <a:t>PSW</a:t>
            </a:r>
            <a:r>
              <a:rPr lang="ja-JP" altLang="en-US">
                <a:latin typeface="HGｺﾞｼｯｸE" panose="020B0909000000000000" pitchFamily="49" charset="-128"/>
                <a:ea typeface="HGｺﾞｼｯｸE" panose="020B0909000000000000" pitchFamily="49" charset="-128"/>
              </a:rPr>
              <a:t>の価値・</a:t>
            </a:r>
          </a:p>
          <a:p>
            <a:pPr algn="ctr"/>
            <a:r>
              <a:rPr lang="ja-JP" altLang="en-US">
                <a:latin typeface="HGｺﾞｼｯｸE" panose="020B0909000000000000" pitchFamily="49" charset="-128"/>
                <a:ea typeface="HGｺﾞｼｯｸE" panose="020B0909000000000000" pitchFamily="49" charset="-128"/>
              </a:rPr>
              <a:t>理念，視点</a:t>
            </a:r>
          </a:p>
        </p:txBody>
      </p:sp>
      <p:sp>
        <p:nvSpPr>
          <p:cNvPr id="1915915" name="Rectangle 8"/>
          <p:cNvSpPr>
            <a:spLocks noChangeArrowheads="1"/>
          </p:cNvSpPr>
          <p:nvPr/>
        </p:nvSpPr>
        <p:spPr bwMode="auto">
          <a:xfrm>
            <a:off x="4380441" y="5066771"/>
            <a:ext cx="1584325" cy="935037"/>
          </a:xfrm>
          <a:prstGeom prst="rect">
            <a:avLst/>
          </a:prstGeom>
          <a:ln>
            <a:headEnd/>
            <a:tailEnd/>
          </a:ln>
        </p:spPr>
        <p:style>
          <a:lnRef idx="1">
            <a:schemeClr val="accent5"/>
          </a:lnRef>
          <a:fillRef idx="2">
            <a:schemeClr val="accent5"/>
          </a:fillRef>
          <a:effectRef idx="1">
            <a:schemeClr val="accent5"/>
          </a:effectRef>
          <a:fontRef idx="minor">
            <a:schemeClr val="dk1"/>
          </a:fontRef>
        </p:style>
        <p:txBody>
          <a:bodyPr wrap="none" anchor="ctr"/>
          <a:lstStyle/>
          <a:p>
            <a:pPr algn="ctr"/>
            <a:r>
              <a:rPr lang="en-US" altLang="ja-JP" dirty="0">
                <a:latin typeface="HGｺﾞｼｯｸE" panose="020B0909000000000000" pitchFamily="49" charset="-128"/>
                <a:ea typeface="HGｺﾞｼｯｸE" panose="020B0909000000000000" pitchFamily="49" charset="-128"/>
              </a:rPr>
              <a:t>PSW</a:t>
            </a:r>
            <a:r>
              <a:rPr lang="ja-JP" altLang="en-US" dirty="0" smtClean="0">
                <a:latin typeface="HGｺﾞｼｯｸE" panose="020B0909000000000000" pitchFamily="49" charset="-128"/>
                <a:ea typeface="HGｺﾞｼｯｸE" panose="020B0909000000000000" pitchFamily="49" charset="-128"/>
              </a:rPr>
              <a:t>の</a:t>
            </a:r>
            <a:endParaRPr lang="en-US" altLang="ja-JP" dirty="0" smtClean="0">
              <a:latin typeface="HGｺﾞｼｯｸE" panose="020B0909000000000000" pitchFamily="49" charset="-128"/>
              <a:ea typeface="HGｺﾞｼｯｸE" panose="020B0909000000000000" pitchFamily="49" charset="-128"/>
            </a:endParaRPr>
          </a:p>
          <a:p>
            <a:pPr algn="ctr"/>
            <a:r>
              <a:rPr lang="ja-JP" altLang="en-US" dirty="0" smtClean="0">
                <a:latin typeface="HGｺﾞｼｯｸE" panose="020B0909000000000000" pitchFamily="49" charset="-128"/>
                <a:ea typeface="HGｺﾞｼｯｸE" panose="020B0909000000000000" pitchFamily="49" charset="-128"/>
              </a:rPr>
              <a:t>機能・技術</a:t>
            </a:r>
            <a:endParaRPr lang="ja-JP" altLang="en-US" dirty="0">
              <a:latin typeface="HGｺﾞｼｯｸE" panose="020B0909000000000000" pitchFamily="49" charset="-128"/>
              <a:ea typeface="HGｺﾞｼｯｸE" panose="020B0909000000000000" pitchFamily="49" charset="-128"/>
            </a:endParaRPr>
          </a:p>
        </p:txBody>
      </p:sp>
      <p:sp>
        <p:nvSpPr>
          <p:cNvPr id="1915916" name="Line 9"/>
          <p:cNvSpPr>
            <a:spLocks noChangeShapeType="1"/>
          </p:cNvSpPr>
          <p:nvPr/>
        </p:nvSpPr>
        <p:spPr bwMode="auto">
          <a:xfrm flipV="1">
            <a:off x="2098146" y="3443111"/>
            <a:ext cx="794631" cy="14641"/>
          </a:xfrm>
          <a:prstGeom prst="line">
            <a:avLst/>
          </a:prstGeom>
          <a:noFill/>
          <a:ln w="38100">
            <a:solidFill>
              <a:schemeClr val="tx1"/>
            </a:solidFill>
            <a:round/>
            <a:headEnd/>
            <a:tailEnd type="triangle" w="med" len="med"/>
          </a:ln>
        </p:spPr>
        <p:txBody>
          <a:bodyPr/>
          <a:lstStyle/>
          <a:p>
            <a:endParaRPr lang="ja-JP" altLang="en-US"/>
          </a:p>
        </p:txBody>
      </p:sp>
      <p:sp>
        <p:nvSpPr>
          <p:cNvPr id="1915917" name="Line 10"/>
          <p:cNvSpPr>
            <a:spLocks noChangeShapeType="1"/>
          </p:cNvSpPr>
          <p:nvPr/>
        </p:nvSpPr>
        <p:spPr bwMode="auto">
          <a:xfrm flipH="1" flipV="1">
            <a:off x="2103967" y="3694993"/>
            <a:ext cx="788811" cy="2117"/>
          </a:xfrm>
          <a:prstGeom prst="line">
            <a:avLst/>
          </a:prstGeom>
          <a:noFill/>
          <a:ln w="38100">
            <a:solidFill>
              <a:schemeClr val="tx1"/>
            </a:solidFill>
            <a:round/>
            <a:headEnd/>
            <a:tailEnd type="triangle" w="med" len="med"/>
          </a:ln>
        </p:spPr>
        <p:txBody>
          <a:bodyPr/>
          <a:lstStyle/>
          <a:p>
            <a:endParaRPr lang="ja-JP" altLang="en-US"/>
          </a:p>
        </p:txBody>
      </p:sp>
      <p:sp>
        <p:nvSpPr>
          <p:cNvPr id="1915918" name="Line 11"/>
          <p:cNvSpPr>
            <a:spLocks noChangeShapeType="1"/>
          </p:cNvSpPr>
          <p:nvPr/>
        </p:nvSpPr>
        <p:spPr bwMode="auto">
          <a:xfrm flipV="1">
            <a:off x="4613451" y="3612443"/>
            <a:ext cx="776993" cy="1058"/>
          </a:xfrm>
          <a:prstGeom prst="line">
            <a:avLst/>
          </a:prstGeom>
          <a:noFill/>
          <a:ln w="38100">
            <a:solidFill>
              <a:schemeClr val="tx1"/>
            </a:solidFill>
            <a:round/>
            <a:headEnd/>
            <a:tailEnd type="triangle" w="med" len="med"/>
          </a:ln>
        </p:spPr>
        <p:txBody>
          <a:bodyPr/>
          <a:lstStyle/>
          <a:p>
            <a:endParaRPr lang="ja-JP" altLang="en-US"/>
          </a:p>
        </p:txBody>
      </p:sp>
      <p:sp>
        <p:nvSpPr>
          <p:cNvPr id="1915920" name="Line 13"/>
          <p:cNvSpPr>
            <a:spLocks noChangeShapeType="1"/>
          </p:cNvSpPr>
          <p:nvPr/>
        </p:nvSpPr>
        <p:spPr bwMode="auto">
          <a:xfrm flipH="1" flipV="1">
            <a:off x="3301999" y="4190998"/>
            <a:ext cx="14112" cy="889001"/>
          </a:xfrm>
          <a:prstGeom prst="line">
            <a:avLst/>
          </a:prstGeom>
          <a:noFill/>
          <a:ln w="38100" cmpd="dbl">
            <a:solidFill>
              <a:schemeClr val="tx1"/>
            </a:solidFill>
            <a:round/>
            <a:headEnd/>
            <a:tailEnd type="triangle" w="med" len="med"/>
          </a:ln>
        </p:spPr>
        <p:txBody>
          <a:bodyPr/>
          <a:lstStyle/>
          <a:p>
            <a:endParaRPr lang="ja-JP" altLang="en-US"/>
          </a:p>
        </p:txBody>
      </p:sp>
      <p:sp>
        <p:nvSpPr>
          <p:cNvPr id="1915921" name="Line 14"/>
          <p:cNvSpPr>
            <a:spLocks noChangeShapeType="1"/>
          </p:cNvSpPr>
          <p:nvPr/>
        </p:nvSpPr>
        <p:spPr bwMode="auto">
          <a:xfrm flipH="1" flipV="1">
            <a:off x="2539999" y="4444999"/>
            <a:ext cx="16405" cy="639233"/>
          </a:xfrm>
          <a:prstGeom prst="line">
            <a:avLst/>
          </a:prstGeom>
          <a:noFill/>
          <a:ln w="38100" cmpd="dbl">
            <a:solidFill>
              <a:schemeClr val="tx1"/>
            </a:solidFill>
            <a:round/>
            <a:headEnd/>
            <a:tailEnd type="triangle" w="med" len="med"/>
          </a:ln>
        </p:spPr>
        <p:txBody>
          <a:bodyPr/>
          <a:lstStyle/>
          <a:p>
            <a:endParaRPr lang="ja-JP" altLang="en-US"/>
          </a:p>
        </p:txBody>
      </p:sp>
      <p:sp>
        <p:nvSpPr>
          <p:cNvPr id="1915922" name="Line 15"/>
          <p:cNvSpPr>
            <a:spLocks noChangeShapeType="1"/>
          </p:cNvSpPr>
          <p:nvPr/>
        </p:nvSpPr>
        <p:spPr bwMode="auto">
          <a:xfrm flipV="1">
            <a:off x="4975578" y="3612444"/>
            <a:ext cx="19755" cy="1474610"/>
          </a:xfrm>
          <a:prstGeom prst="line">
            <a:avLst/>
          </a:prstGeom>
          <a:noFill/>
          <a:ln w="38100" cmpd="dbl">
            <a:solidFill>
              <a:schemeClr val="tx1"/>
            </a:solidFill>
            <a:round/>
            <a:headEnd/>
            <a:tailEnd type="triangle" w="med" len="med"/>
          </a:ln>
        </p:spPr>
        <p:txBody>
          <a:bodyPr/>
          <a:lstStyle/>
          <a:p>
            <a:endParaRPr lang="ja-JP" altLang="en-US"/>
          </a:p>
        </p:txBody>
      </p:sp>
      <p:sp>
        <p:nvSpPr>
          <p:cNvPr id="26" name="Rectangle 2"/>
          <p:cNvSpPr>
            <a:spLocks noGrp="1" noChangeArrowheads="1"/>
          </p:cNvSpPr>
          <p:nvPr>
            <p:ph type="title"/>
          </p:nvPr>
        </p:nvSpPr>
        <p:spPr>
          <a:xfrm>
            <a:off x="603250" y="88106"/>
            <a:ext cx="7810500" cy="1028700"/>
          </a:xfrm>
        </p:spPr>
        <p:txBody>
          <a:bodyPr>
            <a:normAutofit/>
          </a:bodyPr>
          <a:lstStyle/>
          <a:p>
            <a:pPr algn="ctr"/>
            <a:r>
              <a:rPr lang="ja-JP" altLang="en-US" sz="4000" dirty="0" smtClean="0"/>
              <a:t>精神保健福祉士業務の分類基準</a:t>
            </a:r>
          </a:p>
        </p:txBody>
      </p:sp>
      <p:sp>
        <p:nvSpPr>
          <p:cNvPr id="1915919" name="Oval 12"/>
          <p:cNvSpPr>
            <a:spLocks noChangeArrowheads="1"/>
          </p:cNvSpPr>
          <p:nvPr/>
        </p:nvSpPr>
        <p:spPr bwMode="auto">
          <a:xfrm>
            <a:off x="1770591" y="3840868"/>
            <a:ext cx="1327150" cy="576262"/>
          </a:xfrm>
          <a:prstGeom prst="ellipse">
            <a:avLst/>
          </a:prstGeom>
          <a:solidFill>
            <a:srgbClr val="00FF99"/>
          </a:solidFill>
          <a:ln>
            <a:headEnd/>
            <a:tailEnd/>
          </a:ln>
        </p:spPr>
        <p:style>
          <a:lnRef idx="1">
            <a:schemeClr val="accent3"/>
          </a:lnRef>
          <a:fillRef idx="2">
            <a:schemeClr val="accent3"/>
          </a:fillRef>
          <a:effectRef idx="1">
            <a:schemeClr val="accent3"/>
          </a:effectRef>
          <a:fontRef idx="minor">
            <a:schemeClr val="dk1"/>
          </a:fontRef>
        </p:style>
        <p:txBody>
          <a:bodyPr wrap="none" anchor="ctr"/>
          <a:lstStyle/>
          <a:p>
            <a:pPr algn="ctr"/>
            <a:r>
              <a:rPr lang="ja-JP" altLang="en-US" b="1" dirty="0"/>
              <a:t>再構成</a:t>
            </a:r>
          </a:p>
        </p:txBody>
      </p:sp>
      <p:sp>
        <p:nvSpPr>
          <p:cNvPr id="22" name="AutoShape 17"/>
          <p:cNvSpPr>
            <a:spLocks noChangeArrowheads="1"/>
          </p:cNvSpPr>
          <p:nvPr/>
        </p:nvSpPr>
        <p:spPr bwMode="auto">
          <a:xfrm>
            <a:off x="7043208" y="2003778"/>
            <a:ext cx="1762126" cy="1395589"/>
          </a:xfrm>
          <a:prstGeom prst="wedgeRoundRectCallout">
            <a:avLst>
              <a:gd name="adj1" fmla="val -76921"/>
              <a:gd name="adj2" fmla="val 45731"/>
              <a:gd name="adj3" fmla="val 16667"/>
            </a:avLst>
          </a:prstGeom>
          <a:ln>
            <a:solidFill>
              <a:srgbClr val="000000"/>
            </a:solidFill>
            <a:headEnd/>
            <a:tailEnd/>
          </a:ln>
        </p:spPr>
        <p:style>
          <a:lnRef idx="1">
            <a:schemeClr val="accent4"/>
          </a:lnRef>
          <a:fillRef idx="2">
            <a:schemeClr val="accent4"/>
          </a:fillRef>
          <a:effectRef idx="1">
            <a:schemeClr val="accent4"/>
          </a:effectRef>
          <a:fontRef idx="minor">
            <a:schemeClr val="dk1"/>
          </a:fontRef>
        </p:style>
        <p:txBody>
          <a:bodyPr anchor="ctr"/>
          <a:lstStyle/>
          <a:p>
            <a:pPr eaLnBrk="0" hangingPunct="0"/>
            <a:r>
              <a:rPr kumimoji="0" lang="ja-JP" altLang="en-US" dirty="0"/>
              <a:t>倫理</a:t>
            </a:r>
            <a:r>
              <a:rPr kumimoji="0" lang="ja-JP" altLang="en-US" dirty="0" smtClean="0"/>
              <a:t>原則の示す</a:t>
            </a:r>
            <a:r>
              <a:rPr kumimoji="0" lang="ja-JP" altLang="en-US" dirty="0"/>
              <a:t>４つの責務を主軸として分類</a:t>
            </a:r>
          </a:p>
        </p:txBody>
      </p:sp>
      <p:sp>
        <p:nvSpPr>
          <p:cNvPr id="25" name="AutoShape 16"/>
          <p:cNvSpPr>
            <a:spLocks noChangeArrowheads="1"/>
          </p:cNvSpPr>
          <p:nvPr/>
        </p:nvSpPr>
        <p:spPr bwMode="auto">
          <a:xfrm flipV="1">
            <a:off x="6332537" y="4394024"/>
            <a:ext cx="2684463" cy="1711325"/>
          </a:xfrm>
          <a:prstGeom prst="wedgeRoundRectCallout">
            <a:avLst>
              <a:gd name="adj1" fmla="val -41250"/>
              <a:gd name="adj2" fmla="val 72259"/>
              <a:gd name="adj3" fmla="val 16667"/>
            </a:avLst>
          </a:prstGeom>
          <a:ln>
            <a:solidFill>
              <a:srgbClr val="000000"/>
            </a:solidFill>
            <a:headEnd/>
            <a:tailEnd/>
          </a:ln>
        </p:spPr>
        <p:style>
          <a:lnRef idx="1">
            <a:schemeClr val="accent4"/>
          </a:lnRef>
          <a:fillRef idx="2">
            <a:schemeClr val="accent4"/>
          </a:fillRef>
          <a:effectRef idx="1">
            <a:schemeClr val="accent4"/>
          </a:effectRef>
          <a:fontRef idx="minor">
            <a:schemeClr val="dk1"/>
          </a:fontRef>
        </p:style>
        <p:txBody>
          <a:bodyPr rot="10800000"/>
          <a:lstStyle/>
          <a:p>
            <a:r>
              <a:rPr lang="ja-JP" altLang="en-US" dirty="0"/>
              <a:t>◆課題（ニーズ・主訴）別で提示</a:t>
            </a:r>
          </a:p>
          <a:p>
            <a:r>
              <a:rPr lang="ja-JP" altLang="en-US" dirty="0"/>
              <a:t>◆集団</a:t>
            </a:r>
            <a:r>
              <a:rPr lang="en-US" altLang="ja-JP" dirty="0"/>
              <a:t>/</a:t>
            </a:r>
            <a:r>
              <a:rPr lang="ja-JP" altLang="en-US" dirty="0"/>
              <a:t>専門職</a:t>
            </a:r>
            <a:r>
              <a:rPr lang="en-US" altLang="ja-JP" dirty="0"/>
              <a:t>/</a:t>
            </a:r>
            <a:r>
              <a:rPr lang="ja-JP" altLang="en-US" dirty="0"/>
              <a:t>地域等をターゲットにしたものは方法・機能別で提示</a:t>
            </a:r>
          </a:p>
          <a:p>
            <a:endParaRPr lang="ja-JP" altLang="en-US" dirty="0"/>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354321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22"/>
                                        </p:tgtEl>
                                        <p:attrNameLst>
                                          <p:attrName>style.visibility</p:attrName>
                                        </p:attrNameLst>
                                      </p:cBhvr>
                                      <p:to>
                                        <p:strVal val="visible"/>
                                      </p:to>
                                    </p:set>
                                    <p:animEffect transition="in" filter="checkerboard(across)">
                                      <p:cBhvr>
                                        <p:cTn id="7" dur="500"/>
                                        <p:tgtEl>
                                          <p:spTgt spid="22"/>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checkerboard(across)">
                                      <p:cBhvr>
                                        <p:cTn id="12" dur="500"/>
                                        <p:tgtEl>
                                          <p:spTgt spid="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 grpId="0" animBg="1"/>
      <p:bldP spid="25"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4433" name="Rectangle 6"/>
          <p:cNvSpPr>
            <a:spLocks noGrp="1" noChangeArrowheads="1"/>
          </p:cNvSpPr>
          <p:nvPr>
            <p:ph type="sldNum" sz="quarter" idx="12"/>
          </p:nvPr>
        </p:nvSpPr>
        <p:spPr>
          <a:noFill/>
        </p:spPr>
        <p:txBody>
          <a:bodyPr/>
          <a:lstStyle/>
          <a:p>
            <a:fld id="{B6BFB491-944B-4A4D-925E-3DCF9EC41719}" type="slidenum">
              <a:rPr lang="ja-JP" altLang="en-US" smtClean="0"/>
              <a:pPr/>
              <a:t>32</a:t>
            </a:fld>
            <a:endParaRPr lang="en-US" altLang="ja-JP" smtClean="0"/>
          </a:p>
        </p:txBody>
      </p:sp>
      <p:sp>
        <p:nvSpPr>
          <p:cNvPr id="2194434" name="Rectangle 6"/>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35AAC367-5C06-41DE-BB60-B7AB568025EE}" type="slidenum">
              <a:rPr lang="ja-JP" altLang="en-US" sz="1400"/>
              <a:pPr algn="r"/>
              <a:t>32</a:t>
            </a:fld>
            <a:endParaRPr lang="en-US" altLang="ja-JP" sz="1400"/>
          </a:p>
        </p:txBody>
      </p:sp>
      <p:sp>
        <p:nvSpPr>
          <p:cNvPr id="2194435" name="Rectangle 6"/>
          <p:cNvSpPr txBox="1">
            <a:spLocks noGrp="1" noChangeArrowheads="1"/>
          </p:cNvSpPr>
          <p:nvPr/>
        </p:nvSpPr>
        <p:spPr bwMode="auto">
          <a:xfrm>
            <a:off x="6553200" y="6245225"/>
            <a:ext cx="2133600" cy="476250"/>
          </a:xfrm>
          <a:prstGeom prst="rect">
            <a:avLst/>
          </a:prstGeom>
          <a:noFill/>
          <a:ln w="9525">
            <a:noFill/>
            <a:miter lim="800000"/>
            <a:headEnd/>
            <a:tailEnd/>
          </a:ln>
        </p:spPr>
        <p:txBody>
          <a:bodyPr/>
          <a:lstStyle/>
          <a:p>
            <a:pPr algn="r"/>
            <a:fld id="{0D4F4208-E34F-4AD3-93AA-827BACA3BABB}" type="slidenum">
              <a:rPr lang="ja-JP" altLang="en-US" sz="1400"/>
              <a:pPr algn="r"/>
              <a:t>32</a:t>
            </a:fld>
            <a:endParaRPr lang="en-US" altLang="ja-JP" sz="1400"/>
          </a:p>
        </p:txBody>
      </p:sp>
      <p:sp>
        <p:nvSpPr>
          <p:cNvPr id="2194436" name="スライド番号プレースホルダ 5"/>
          <p:cNvSpPr txBox="1">
            <a:spLocks noGrp="1"/>
          </p:cNvSpPr>
          <p:nvPr/>
        </p:nvSpPr>
        <p:spPr bwMode="auto">
          <a:xfrm>
            <a:off x="6553200" y="6245225"/>
            <a:ext cx="2133600" cy="476250"/>
          </a:xfrm>
          <a:prstGeom prst="rect">
            <a:avLst/>
          </a:prstGeom>
          <a:noFill/>
          <a:ln w="9525">
            <a:noFill/>
            <a:miter lim="800000"/>
            <a:headEnd/>
            <a:tailEnd/>
          </a:ln>
        </p:spPr>
        <p:txBody>
          <a:bodyPr/>
          <a:lstStyle/>
          <a:p>
            <a:pPr algn="r"/>
            <a:fld id="{FF84D5BA-DA63-4391-A6F4-E0CA7A1B6975}" type="slidenum">
              <a:rPr lang="ja-JP" altLang="en-US" sz="1400"/>
              <a:pPr algn="r"/>
              <a:t>32</a:t>
            </a:fld>
            <a:endParaRPr lang="en-US" altLang="ja-JP" sz="1400"/>
          </a:p>
        </p:txBody>
      </p:sp>
      <p:sp>
        <p:nvSpPr>
          <p:cNvPr id="2194437" name="Rectangle 2"/>
          <p:cNvSpPr>
            <a:spLocks noGrp="1" noChangeArrowheads="1"/>
          </p:cNvSpPr>
          <p:nvPr>
            <p:ph type="title"/>
          </p:nvPr>
        </p:nvSpPr>
        <p:spPr>
          <a:xfrm>
            <a:off x="279400" y="274638"/>
            <a:ext cx="8626475" cy="788987"/>
          </a:xfrm>
        </p:spPr>
        <p:txBody>
          <a:bodyPr/>
          <a:lstStyle/>
          <a:p>
            <a:pPr eaLnBrk="1" hangingPunct="1"/>
            <a:r>
              <a:rPr lang="ja-JP" altLang="en-US" sz="3200" dirty="0" smtClean="0"/>
              <a:t>精神保健福祉士の業務特性に関する整理表</a:t>
            </a:r>
          </a:p>
        </p:txBody>
      </p:sp>
      <p:graphicFrame>
        <p:nvGraphicFramePr>
          <p:cNvPr id="27003" name="Group 379"/>
          <p:cNvGraphicFramePr>
            <a:graphicFrameLocks noGrp="1"/>
          </p:cNvGraphicFramePr>
          <p:nvPr>
            <p:ph idx="1"/>
          </p:nvPr>
        </p:nvGraphicFramePr>
        <p:xfrm>
          <a:off x="427038" y="1135063"/>
          <a:ext cx="8439150" cy="5087623"/>
        </p:xfrm>
        <a:graphic>
          <a:graphicData uri="http://schemas.openxmlformats.org/drawingml/2006/table">
            <a:tbl>
              <a:tblPr/>
              <a:tblGrid>
                <a:gridCol w="1196975"/>
                <a:gridCol w="2162175"/>
                <a:gridCol w="1646237"/>
                <a:gridCol w="1514475"/>
                <a:gridCol w="1023938"/>
                <a:gridCol w="895350"/>
              </a:tblGrid>
              <a:tr h="436563">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価値・理念</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倫理綱領</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998538">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倫理原則</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en-US" altLang="ja-JP" sz="1600" b="0" i="0" u="none" strike="noStrike" cap="none" normalizeH="0" baseline="0" smtClean="0">
                          <a:ln>
                            <a:noFill/>
                          </a:ln>
                          <a:solidFill>
                            <a:srgbClr val="000000"/>
                          </a:solidFill>
                          <a:effectLst/>
                          <a:latin typeface="ＭＳ Ｐゴシック" charset="-128"/>
                          <a:ea typeface="ＭＳ Ｐゴシック" charset="-128"/>
                        </a:rPr>
                        <a:t>PSW</a:t>
                      </a: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の</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責務</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クライエントに対する</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責務</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専門職としての</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責務</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機関に対する</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責務</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2">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社会対する</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責務</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r>
              <a:tr h="434975">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視点</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人と状況の全体関連性，「生活者」の視点，当事者との協働，個別化，</a:t>
                      </a:r>
                    </a:p>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主体性の尊重（エンパワメント），ストレングス，リカバリー</a:t>
                      </a:r>
                      <a:endParaRPr kumimoji="1" lang="en-US" altLang="ja-JP" sz="1600" b="0" i="0" u="none" strike="noStrike" cap="none" normalizeH="0" baseline="0" dirty="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r h="4127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レベル</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①個人／②集団</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③専門職</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④所属機関</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⑤地域</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⑥社会</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目的</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目標</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業務</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2750">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機能</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411163">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技術</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　</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01663">
                <a:tc>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smtClean="0">
                          <a:ln>
                            <a:noFill/>
                          </a:ln>
                          <a:solidFill>
                            <a:srgbClr val="000000"/>
                          </a:solidFill>
                          <a:effectLst/>
                          <a:latin typeface="ＭＳ Ｐゴシック" charset="-128"/>
                          <a:ea typeface="ＭＳ Ｐゴシック" charset="-128"/>
                        </a:rPr>
                        <a:t>理論・知識</a:t>
                      </a:r>
                      <a:endParaRPr kumimoji="1" lang="ja-JP" altLang="en-US" sz="1600" b="0" i="0" u="none" strike="noStrike" cap="none" normalizeH="0" baseline="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342900" marR="0" lvl="0" indent="-342900" algn="ctr" defTabSz="914400" rtl="0" eaLnBrk="1" fontAlgn="ctr" latinLnBrk="0" hangingPunct="1">
                        <a:lnSpc>
                          <a:spcPct val="100000"/>
                        </a:lnSpc>
                        <a:spcBef>
                          <a:spcPct val="0"/>
                        </a:spcBef>
                        <a:spcAft>
                          <a:spcPct val="0"/>
                        </a:spcAft>
                        <a:buClrTx/>
                        <a:buSzTx/>
                        <a:buFontTx/>
                        <a:buNone/>
                        <a:tabLst/>
                      </a:pP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理論的基盤；社会福祉学，　</a:t>
                      </a:r>
                      <a:r>
                        <a:rPr kumimoji="1" lang="en-US" altLang="ja-JP" sz="1600" b="0" i="0" u="none" strike="noStrike" cap="none" normalizeH="0" baseline="0" dirty="0" smtClean="0">
                          <a:ln>
                            <a:noFill/>
                          </a:ln>
                          <a:solidFill>
                            <a:srgbClr val="000000"/>
                          </a:solidFill>
                          <a:effectLst/>
                          <a:latin typeface="ＭＳ Ｐゴシック" charset="-128"/>
                          <a:ea typeface="ＭＳ Ｐゴシック" charset="-128"/>
                        </a:rPr>
                        <a:t>SW</a:t>
                      </a: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実践理論</a:t>
                      </a:r>
                      <a:r>
                        <a:rPr kumimoji="1" lang="en-US" altLang="ja-JP" sz="1600" b="0" i="0" u="none" strike="noStrike" cap="none" normalizeH="0" baseline="0" dirty="0" smtClean="0">
                          <a:ln>
                            <a:noFill/>
                          </a:ln>
                          <a:solidFill>
                            <a:srgbClr val="000000"/>
                          </a:solidFill>
                          <a:effectLst/>
                          <a:latin typeface="ＭＳ Ｐゴシック" charset="-128"/>
                          <a:ea typeface="ＭＳ Ｐゴシック" charset="-128"/>
                        </a:rPr>
                        <a:t>/</a:t>
                      </a:r>
                      <a:r>
                        <a:rPr kumimoji="1" lang="ja-JP" altLang="en-US" sz="1600" b="0" i="0" u="none" strike="noStrike" cap="none" normalizeH="0" baseline="0" dirty="0" smtClean="0">
                          <a:ln>
                            <a:noFill/>
                          </a:ln>
                          <a:solidFill>
                            <a:srgbClr val="000000"/>
                          </a:solidFill>
                          <a:effectLst/>
                          <a:latin typeface="ＭＳ Ｐゴシック" charset="-128"/>
                          <a:ea typeface="ＭＳ Ｐゴシック" charset="-128"/>
                        </a:rPr>
                        <a:t>アプローチ，知識体系</a:t>
                      </a:r>
                      <a:endParaRPr kumimoji="1" lang="ja-JP" altLang="en-US" sz="1600" b="0" i="0" u="none" strike="noStrike" cap="none" normalizeH="0" baseline="0" dirty="0" smtClean="0">
                        <a:ln>
                          <a:noFill/>
                        </a:ln>
                        <a:solidFill>
                          <a:schemeClr val="tx1"/>
                        </a:solidFill>
                        <a:effectLst/>
                        <a:latin typeface="Arial" charset="0"/>
                        <a:ea typeface="ＭＳ Ｐゴシック" charset="-128"/>
                      </a:endParaRPr>
                    </a:p>
                  </a:txBody>
                  <a:tcPr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10" name="AutoShape 22"/>
          <p:cNvSpPr>
            <a:spLocks noChangeArrowheads="1"/>
          </p:cNvSpPr>
          <p:nvPr/>
        </p:nvSpPr>
        <p:spPr bwMode="auto">
          <a:xfrm>
            <a:off x="7154334" y="945445"/>
            <a:ext cx="1537230" cy="761891"/>
          </a:xfrm>
          <a:prstGeom prst="wedgeRoundRectCallout">
            <a:avLst>
              <a:gd name="adj1" fmla="val -13690"/>
              <a:gd name="adj2" fmla="val 34553"/>
              <a:gd name="adj3" fmla="val 16667"/>
            </a:avLst>
          </a:prstGeom>
          <a:solidFill>
            <a:srgbClr val="00CC66"/>
          </a:solidFill>
          <a:ln w="9525">
            <a:solidFill>
              <a:schemeClr val="tx1"/>
            </a:solidFill>
            <a:miter lim="800000"/>
            <a:headEnd/>
            <a:tailEnd/>
          </a:ln>
        </p:spPr>
        <p:txBody>
          <a:bodyPr/>
          <a:lstStyle/>
          <a:p>
            <a:pPr algn="ctr"/>
            <a:r>
              <a:rPr lang="ja-JP" altLang="en-US" sz="2000" dirty="0" smtClean="0"/>
              <a:t>第</a:t>
            </a:r>
            <a:r>
              <a:rPr lang="en-US" altLang="ja-JP" sz="2000" dirty="0" smtClean="0"/>
              <a:t>2</a:t>
            </a:r>
            <a:r>
              <a:rPr lang="ja-JP" altLang="en-US" sz="2000" dirty="0" smtClean="0"/>
              <a:t>版</a:t>
            </a:r>
            <a:r>
              <a:rPr lang="en-US" altLang="ja-JP" sz="2000" dirty="0" smtClean="0"/>
              <a:t> </a:t>
            </a:r>
            <a:r>
              <a:rPr lang="ja-JP" altLang="en-US" sz="2000" dirty="0" smtClean="0"/>
              <a:t> </a:t>
            </a:r>
            <a:endParaRPr lang="en-US" altLang="ja-JP" sz="2000" dirty="0" smtClean="0"/>
          </a:p>
          <a:p>
            <a:pPr algn="ctr"/>
            <a:r>
              <a:rPr lang="ja-JP" altLang="ja-JP" sz="2000" dirty="0" smtClean="0"/>
              <a:t>P2</a:t>
            </a:r>
            <a:r>
              <a:rPr lang="en-US" altLang="ja-JP" sz="2000" dirty="0" smtClean="0"/>
              <a:t>6-28</a:t>
            </a:r>
            <a:endParaRPr lang="ja-JP" altLang="en-US" sz="2000" dirty="0"/>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6964" name="Rectangle 2"/>
          <p:cNvSpPr>
            <a:spLocks noGrp="1" noChangeArrowheads="1"/>
          </p:cNvSpPr>
          <p:nvPr>
            <p:ph type="title"/>
          </p:nvPr>
        </p:nvSpPr>
        <p:spPr/>
        <p:txBody>
          <a:bodyPr/>
          <a:lstStyle/>
          <a:p>
            <a:pPr algn="ctr"/>
            <a:r>
              <a:rPr lang="ja-JP" altLang="en-US" sz="4000" dirty="0" smtClean="0"/>
              <a:t>業務の分類・整理に対する誤解</a:t>
            </a:r>
          </a:p>
        </p:txBody>
      </p:sp>
      <p:sp>
        <p:nvSpPr>
          <p:cNvPr id="8" name="Rectangle 7"/>
          <p:cNvSpPr>
            <a:spLocks noGrp="1" noChangeArrowheads="1"/>
          </p:cNvSpPr>
          <p:nvPr>
            <p:ph type="sldNum" sz="quarter" idx="12"/>
          </p:nvPr>
        </p:nvSpPr>
        <p:spPr/>
        <p:txBody>
          <a:bodyPr/>
          <a:lstStyle/>
          <a:p>
            <a:pPr>
              <a:defRPr/>
            </a:pPr>
            <a:fld id="{BE443F22-D054-44DD-B452-BD75055EC542}" type="slidenum">
              <a:rPr lang="ja-JP" altLang="en-US"/>
              <a:pPr>
                <a:defRPr/>
              </a:pPr>
              <a:t>33</a:t>
            </a:fld>
            <a:endParaRPr lang="en-US" altLang="ja-JP"/>
          </a:p>
        </p:txBody>
      </p:sp>
      <p:sp>
        <p:nvSpPr>
          <p:cNvPr id="239619" name="Rectangle 3"/>
          <p:cNvSpPr>
            <a:spLocks noGrp="1" noChangeArrowheads="1"/>
          </p:cNvSpPr>
          <p:nvPr>
            <p:ph sz="quarter" idx="1"/>
          </p:nvPr>
        </p:nvSpPr>
        <p:spPr>
          <a:xfrm>
            <a:off x="685800" y="1552222"/>
            <a:ext cx="7772400" cy="4670777"/>
          </a:xfrm>
        </p:spPr>
        <p:txBody>
          <a:bodyPr/>
          <a:lstStyle/>
          <a:p>
            <a:pPr>
              <a:lnSpc>
                <a:spcPct val="80000"/>
              </a:lnSpc>
            </a:pPr>
            <a:r>
              <a:rPr lang="ja-JP" altLang="en-US" sz="2800" dirty="0" smtClean="0"/>
              <a:t>そんなにきれいに分類できるものではない</a:t>
            </a:r>
          </a:p>
          <a:p>
            <a:pPr>
              <a:lnSpc>
                <a:spcPct val="80000"/>
              </a:lnSpc>
            </a:pPr>
            <a:r>
              <a:rPr lang="en-US" altLang="ja-JP" sz="2800" dirty="0" smtClean="0"/>
              <a:t>PSW</a:t>
            </a:r>
            <a:r>
              <a:rPr lang="ja-JP" altLang="en-US" sz="2800" dirty="0" smtClean="0"/>
              <a:t>の実践がバラバラに捉えられてしまう</a:t>
            </a:r>
          </a:p>
          <a:p>
            <a:pPr>
              <a:lnSpc>
                <a:spcPct val="80000"/>
              </a:lnSpc>
              <a:buFont typeface="Times New Roman" pitchFamily="18" charset="0"/>
              <a:buNone/>
            </a:pPr>
            <a:endParaRPr lang="ja-JP" altLang="en-US" sz="2800" dirty="0" smtClean="0"/>
          </a:p>
          <a:p>
            <a:pPr>
              <a:lnSpc>
                <a:spcPct val="80000"/>
              </a:lnSpc>
              <a:buFont typeface="Times New Roman" pitchFamily="18" charset="0"/>
              <a:buNone/>
            </a:pPr>
            <a:endParaRPr lang="ja-JP" altLang="en-US" sz="1200" dirty="0" smtClean="0"/>
          </a:p>
          <a:p>
            <a:pPr>
              <a:lnSpc>
                <a:spcPct val="80000"/>
              </a:lnSpc>
              <a:buFont typeface="Times New Roman" pitchFamily="18" charset="0"/>
              <a:buNone/>
            </a:pPr>
            <a:r>
              <a:rPr lang="ja-JP" altLang="en-US" sz="2800" dirty="0" smtClean="0"/>
              <a:t>　それでも私たちの実践を共通の枠組みに沿って</a:t>
            </a:r>
            <a:endParaRPr lang="en-US" altLang="ja-JP" sz="2800" dirty="0" smtClean="0"/>
          </a:p>
          <a:p>
            <a:pPr>
              <a:lnSpc>
                <a:spcPct val="80000"/>
              </a:lnSpc>
              <a:buFont typeface="Times New Roman" pitchFamily="18" charset="0"/>
              <a:buNone/>
            </a:pPr>
            <a:r>
              <a:rPr lang="ja-JP" altLang="en-US" sz="2800" dirty="0" smtClean="0"/>
              <a:t>　　整理し、可視化し、説明する責務</a:t>
            </a:r>
          </a:p>
          <a:p>
            <a:pPr>
              <a:lnSpc>
                <a:spcPct val="80000"/>
              </a:lnSpc>
              <a:buFont typeface="Times New Roman" pitchFamily="18" charset="0"/>
              <a:buNone/>
            </a:pPr>
            <a:endParaRPr lang="ja-JP" altLang="en-US" sz="1200" dirty="0" smtClean="0"/>
          </a:p>
          <a:p>
            <a:pPr>
              <a:lnSpc>
                <a:spcPct val="80000"/>
              </a:lnSpc>
              <a:buFont typeface="Times New Roman" pitchFamily="18" charset="0"/>
              <a:buNone/>
            </a:pPr>
            <a:r>
              <a:rPr lang="ja-JP" altLang="en-US" sz="2800" dirty="0" smtClean="0"/>
              <a:t>　　</a:t>
            </a:r>
          </a:p>
          <a:p>
            <a:pPr>
              <a:lnSpc>
                <a:spcPct val="80000"/>
              </a:lnSpc>
              <a:buFont typeface="Times New Roman" pitchFamily="18" charset="0"/>
              <a:buNone/>
            </a:pPr>
            <a:endParaRPr lang="ja-JP" altLang="en-US" sz="2800" dirty="0" smtClean="0"/>
          </a:p>
          <a:p>
            <a:pPr>
              <a:lnSpc>
                <a:spcPct val="80000"/>
              </a:lnSpc>
              <a:buFont typeface="Times New Roman" pitchFamily="18" charset="0"/>
              <a:buNone/>
            </a:pPr>
            <a:r>
              <a:rPr lang="ja-JP" altLang="en-US" sz="2800" dirty="0" smtClean="0"/>
              <a:t>　「未分化で曖昧な実践」から</a:t>
            </a:r>
          </a:p>
          <a:p>
            <a:pPr>
              <a:lnSpc>
                <a:spcPct val="80000"/>
              </a:lnSpc>
              <a:buFont typeface="Times New Roman" pitchFamily="18" charset="0"/>
              <a:buNone/>
            </a:pPr>
            <a:r>
              <a:rPr lang="ja-JP" altLang="en-US" sz="2800" dirty="0" smtClean="0"/>
              <a:t>　　　　　　　　「包括的で柔軟な実践」への意識化</a:t>
            </a:r>
          </a:p>
        </p:txBody>
      </p:sp>
      <p:sp>
        <p:nvSpPr>
          <p:cNvPr id="239621" name="AutoShape 5"/>
          <p:cNvSpPr>
            <a:spLocks noChangeArrowheads="1"/>
          </p:cNvSpPr>
          <p:nvPr/>
        </p:nvSpPr>
        <p:spPr bwMode="auto">
          <a:xfrm>
            <a:off x="3357563" y="2429228"/>
            <a:ext cx="677862" cy="519113"/>
          </a:xfrm>
          <a:prstGeom prst="downArrow">
            <a:avLst>
              <a:gd name="adj1" fmla="val 50000"/>
              <a:gd name="adj2" fmla="val 25000"/>
            </a:avLst>
          </a:prstGeom>
          <a:solidFill>
            <a:schemeClr val="accent1"/>
          </a:solidFill>
          <a:ln w="9525">
            <a:solidFill>
              <a:schemeClr val="tx1"/>
            </a:solidFill>
            <a:miter lim="800000"/>
            <a:headEnd/>
            <a:tailEnd/>
          </a:ln>
        </p:spPr>
        <p:txBody>
          <a:bodyPr vert="eaVert" wrap="none" anchor="ctr"/>
          <a:lstStyle/>
          <a:p>
            <a:endParaRPr lang="ja-JP" altLang="en-US"/>
          </a:p>
        </p:txBody>
      </p:sp>
      <p:sp>
        <p:nvSpPr>
          <p:cNvPr id="239622" name="AutoShape 6"/>
          <p:cNvSpPr>
            <a:spLocks noChangeArrowheads="1"/>
          </p:cNvSpPr>
          <p:nvPr/>
        </p:nvSpPr>
        <p:spPr bwMode="auto">
          <a:xfrm>
            <a:off x="1590675" y="3987977"/>
            <a:ext cx="5621338" cy="757237"/>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ja-JP" altLang="en-US" sz="2400"/>
              <a:t>包括的 ≠ 未分化，　　多様・柔軟 ≠ 曖昧</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39621"/>
                                        </p:tgtEl>
                                        <p:attrNameLst>
                                          <p:attrName>style.visibility</p:attrName>
                                        </p:attrNameLst>
                                      </p:cBhvr>
                                      <p:to>
                                        <p:strVal val="visible"/>
                                      </p:to>
                                    </p:set>
                                    <p:animEffect transition="in" filter="blinds(horizontal)">
                                      <p:cBhvr>
                                        <p:cTn id="7" dur="500"/>
                                        <p:tgtEl>
                                          <p:spTgt spid="239621"/>
                                        </p:tgtEl>
                                      </p:cBhvr>
                                    </p:animEffect>
                                  </p:childTnLst>
                                </p:cTn>
                              </p:par>
                            </p:childTnLst>
                          </p:cTn>
                        </p:par>
                        <p:par>
                          <p:cTn id="8" fill="hold">
                            <p:stCondLst>
                              <p:cond delay="500"/>
                            </p:stCondLst>
                            <p:childTnLst>
                              <p:par>
                                <p:cTn id="9" presetID="2" presetClass="entr" presetSubtype="4" fill="hold" nodeType="afterEffect">
                                  <p:stCondLst>
                                    <p:cond delay="0"/>
                                  </p:stCondLst>
                                  <p:childTnLst>
                                    <p:set>
                                      <p:cBhvr>
                                        <p:cTn id="10" dur="1" fill="hold">
                                          <p:stCondLst>
                                            <p:cond delay="0"/>
                                          </p:stCondLst>
                                        </p:cTn>
                                        <p:tgtEl>
                                          <p:spTgt spid="239619">
                                            <p:txEl>
                                              <p:pRg st="4" end="4"/>
                                            </p:txEl>
                                          </p:spTgt>
                                        </p:tgtEl>
                                        <p:attrNameLst>
                                          <p:attrName>style.visibility</p:attrName>
                                        </p:attrNameLst>
                                      </p:cBhvr>
                                      <p:to>
                                        <p:strVal val="visible"/>
                                      </p:to>
                                    </p:set>
                                    <p:anim calcmode="lin" valueType="num">
                                      <p:cBhvr additive="base">
                                        <p:cTn id="11" dur="500" fill="hold"/>
                                        <p:tgtEl>
                                          <p:spTgt spid="239619">
                                            <p:txEl>
                                              <p:pRg st="4" end="4"/>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39619">
                                            <p:txEl>
                                              <p:pRg st="4" end="4"/>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239619">
                                            <p:txEl>
                                              <p:pRg st="5" end="5"/>
                                            </p:txEl>
                                          </p:spTgt>
                                        </p:tgtEl>
                                        <p:attrNameLst>
                                          <p:attrName>style.visibility</p:attrName>
                                        </p:attrNameLst>
                                      </p:cBhvr>
                                      <p:to>
                                        <p:strVal val="visible"/>
                                      </p:to>
                                    </p:set>
                                    <p:anim calcmode="lin" valueType="num">
                                      <p:cBhvr additive="base">
                                        <p:cTn id="15" dur="500" fill="hold"/>
                                        <p:tgtEl>
                                          <p:spTgt spid="239619">
                                            <p:txEl>
                                              <p:pRg st="5" end="5"/>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39619">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3" presetClass="entr" presetSubtype="10" fill="hold" grpId="0" nodeType="clickEffect">
                                  <p:stCondLst>
                                    <p:cond delay="0"/>
                                  </p:stCondLst>
                                  <p:childTnLst>
                                    <p:set>
                                      <p:cBhvr>
                                        <p:cTn id="20" dur="1" fill="hold">
                                          <p:stCondLst>
                                            <p:cond delay="0"/>
                                          </p:stCondLst>
                                        </p:cTn>
                                        <p:tgtEl>
                                          <p:spTgt spid="239622"/>
                                        </p:tgtEl>
                                        <p:attrNameLst>
                                          <p:attrName>style.visibility</p:attrName>
                                        </p:attrNameLst>
                                      </p:cBhvr>
                                      <p:to>
                                        <p:strVal val="visible"/>
                                      </p:to>
                                    </p:set>
                                    <p:animEffect transition="in" filter="blinds(horizontal)">
                                      <p:cBhvr>
                                        <p:cTn id="21" dur="500"/>
                                        <p:tgtEl>
                                          <p:spTgt spid="239622"/>
                                        </p:tgtEl>
                                      </p:cBhvr>
                                    </p:animEffect>
                                  </p:childTnLst>
                                </p:cTn>
                              </p:par>
                            </p:childTnLst>
                          </p:cTn>
                        </p:par>
                      </p:childTnLst>
                    </p:cTn>
                  </p:par>
                  <p:par>
                    <p:cTn id="22" fill="hold">
                      <p:stCondLst>
                        <p:cond delay="indefinite"/>
                      </p:stCondLst>
                      <p:childTnLst>
                        <p:par>
                          <p:cTn id="23" fill="hold">
                            <p:stCondLst>
                              <p:cond delay="0"/>
                            </p:stCondLst>
                            <p:childTnLst>
                              <p:par>
                                <p:cTn id="24" presetID="2" presetClass="entr" presetSubtype="4" fill="hold" nodeType="clickEffect">
                                  <p:stCondLst>
                                    <p:cond delay="0"/>
                                  </p:stCondLst>
                                  <p:childTnLst>
                                    <p:set>
                                      <p:cBhvr>
                                        <p:cTn id="25" dur="1" fill="hold">
                                          <p:stCondLst>
                                            <p:cond delay="0"/>
                                          </p:stCondLst>
                                        </p:cTn>
                                        <p:tgtEl>
                                          <p:spTgt spid="239619">
                                            <p:txEl>
                                              <p:pRg st="9" end="9"/>
                                            </p:txEl>
                                          </p:spTgt>
                                        </p:tgtEl>
                                        <p:attrNameLst>
                                          <p:attrName>style.visibility</p:attrName>
                                        </p:attrNameLst>
                                      </p:cBhvr>
                                      <p:to>
                                        <p:strVal val="visible"/>
                                      </p:to>
                                    </p:set>
                                    <p:anim calcmode="lin" valueType="num">
                                      <p:cBhvr additive="base">
                                        <p:cTn id="26" dur="500" fill="hold"/>
                                        <p:tgtEl>
                                          <p:spTgt spid="239619">
                                            <p:txEl>
                                              <p:pRg st="9" end="9"/>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239619">
                                            <p:txEl>
                                              <p:pRg st="9" end="9"/>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239619">
                                            <p:txEl>
                                              <p:pRg st="10" end="10"/>
                                            </p:txEl>
                                          </p:spTgt>
                                        </p:tgtEl>
                                        <p:attrNameLst>
                                          <p:attrName>style.visibility</p:attrName>
                                        </p:attrNameLst>
                                      </p:cBhvr>
                                      <p:to>
                                        <p:strVal val="visible"/>
                                      </p:to>
                                    </p:set>
                                    <p:anim calcmode="lin" valueType="num">
                                      <p:cBhvr additive="base">
                                        <p:cTn id="30" dur="500" fill="hold"/>
                                        <p:tgtEl>
                                          <p:spTgt spid="239619">
                                            <p:txEl>
                                              <p:pRg st="10" end="10"/>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239619">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1" grpId="0" animBg="1"/>
      <p:bldP spid="239622"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34</a:t>
            </a:fld>
            <a:endParaRPr lang="en-US" altLang="ja-JP"/>
          </a:p>
        </p:txBody>
      </p:sp>
      <p:sp>
        <p:nvSpPr>
          <p:cNvPr id="4" name="コンテンツ プレースホルダー 3"/>
          <p:cNvSpPr>
            <a:spLocks noGrp="1"/>
          </p:cNvSpPr>
          <p:nvPr>
            <p:ph sz="quarter" idx="1"/>
          </p:nvPr>
        </p:nvSpPr>
        <p:spPr>
          <a:xfrm>
            <a:off x="457200" y="1439332"/>
            <a:ext cx="8229600" cy="4717627"/>
          </a:xfrm>
        </p:spPr>
        <p:txBody>
          <a:bodyPr/>
          <a:lstStyle/>
          <a:p>
            <a:pPr marL="0" indent="0" algn="ctr">
              <a:buNone/>
            </a:pPr>
            <a:r>
              <a:rPr lang="ja-JP" altLang="en-US" sz="4000" dirty="0"/>
              <a:t>４</a:t>
            </a:r>
            <a:r>
              <a:rPr lang="ja-JP" altLang="en-US" sz="4000" dirty="0" smtClean="0"/>
              <a:t>．</a:t>
            </a:r>
            <a:r>
              <a:rPr lang="en-US" altLang="ja-JP" sz="4000" dirty="0"/>
              <a:t>【</a:t>
            </a:r>
            <a:r>
              <a:rPr lang="ja-JP" altLang="en-US" sz="4000" dirty="0"/>
              <a:t>総論</a:t>
            </a:r>
            <a:r>
              <a:rPr lang="en-US" altLang="ja-JP" sz="4000" dirty="0" smtClean="0"/>
              <a:t>】</a:t>
            </a:r>
          </a:p>
          <a:p>
            <a:pPr marL="0" indent="0" algn="ctr">
              <a:buNone/>
            </a:pPr>
            <a:endParaRPr lang="en-US" altLang="ja-JP" sz="2000" dirty="0" smtClean="0"/>
          </a:p>
          <a:p>
            <a:pPr marL="0" indent="0" algn="ctr">
              <a:buNone/>
            </a:pPr>
            <a:r>
              <a:rPr lang="ja-JP" altLang="en-US" sz="4000" dirty="0" smtClean="0"/>
              <a:t>どの</a:t>
            </a:r>
            <a:r>
              <a:rPr lang="ja-JP" altLang="en-US" sz="4000" dirty="0"/>
              <a:t>分野にも共通</a:t>
            </a:r>
            <a:r>
              <a:rPr lang="ja-JP" altLang="en-US" sz="4000" dirty="0" smtClean="0"/>
              <a:t>する</a:t>
            </a:r>
            <a:endParaRPr lang="en-US" altLang="ja-JP" sz="4000" dirty="0" smtClean="0"/>
          </a:p>
          <a:p>
            <a:pPr marL="0" indent="0" algn="ctr">
              <a:buNone/>
            </a:pPr>
            <a:r>
              <a:rPr lang="ja-JP" altLang="en-US" sz="4000" dirty="0" smtClean="0"/>
              <a:t>精神</a:t>
            </a:r>
            <a:r>
              <a:rPr lang="ja-JP" altLang="en-US" sz="4000" dirty="0"/>
              <a:t>保健福祉士の代表的な</a:t>
            </a:r>
            <a:r>
              <a:rPr lang="ja-JP" altLang="en-US" sz="4000" dirty="0" smtClean="0"/>
              <a:t>業務</a:t>
            </a:r>
            <a:endParaRPr lang="en-US" altLang="ja-JP" sz="4000" dirty="0" smtClean="0"/>
          </a:p>
          <a:p>
            <a:pPr marL="0" indent="0" algn="ctr">
              <a:buNone/>
            </a:pPr>
            <a:r>
              <a:rPr lang="ja-JP" altLang="en-US" sz="4000" dirty="0" smtClean="0"/>
              <a:t>と業務指針</a:t>
            </a:r>
            <a:endParaRPr lang="en-US" altLang="ja-JP" sz="4000" dirty="0" smtClean="0"/>
          </a:p>
          <a:p>
            <a:pPr marL="0" indent="0" algn="ctr">
              <a:buNone/>
            </a:pPr>
            <a:endParaRPr lang="en-US" altLang="ja-JP" sz="2000" dirty="0" smtClean="0"/>
          </a:p>
          <a:p>
            <a:pPr marL="0" indent="0" algn="ctr">
              <a:buNone/>
            </a:pPr>
            <a:r>
              <a:rPr lang="ja-JP" altLang="en-US" sz="4000" dirty="0"/>
              <a:t>　</a:t>
            </a:r>
            <a:r>
              <a:rPr lang="en-US" altLang="ja-JP" sz="4000" dirty="0"/>
              <a:t>《</a:t>
            </a:r>
            <a:r>
              <a:rPr lang="ja-JP" altLang="en-US" sz="4000" dirty="0"/>
              <a:t>第２版・第</a:t>
            </a:r>
            <a:r>
              <a:rPr lang="en-US" altLang="ja-JP" sz="4000" dirty="0"/>
              <a:t>Ⅱ</a:t>
            </a:r>
            <a:r>
              <a:rPr lang="ja-JP" altLang="en-US" sz="4000" dirty="0"/>
              <a:t>部</a:t>
            </a:r>
            <a:r>
              <a:rPr lang="en-US" altLang="ja-JP" sz="4000" dirty="0"/>
              <a:t>》</a:t>
            </a:r>
            <a:endParaRPr lang="ja-JP" altLang="en-US" sz="4000" dirty="0"/>
          </a:p>
          <a:p>
            <a:endParaRPr kumimoji="1" lang="ja-JP" altLang="en-US"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700082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1269" name="Rectangle 2"/>
          <p:cNvSpPr>
            <a:spLocks noGrp="1" noChangeArrowheads="1"/>
          </p:cNvSpPr>
          <p:nvPr>
            <p:ph type="title"/>
          </p:nvPr>
        </p:nvSpPr>
        <p:spPr>
          <a:xfrm>
            <a:off x="405606" y="32026"/>
            <a:ext cx="8421688" cy="1041400"/>
          </a:xfrm>
        </p:spPr>
        <p:txBody>
          <a:bodyPr anchor="b">
            <a:normAutofit/>
          </a:bodyPr>
          <a:lstStyle/>
          <a:p>
            <a:pPr algn="ctr" eaLnBrk="1" hangingPunct="1"/>
            <a:r>
              <a:rPr lang="en-US" altLang="ja-JP" sz="4000" dirty="0" smtClean="0"/>
              <a:t>【</a:t>
            </a:r>
            <a:r>
              <a:rPr lang="ja-JP" altLang="en-US" sz="4000" dirty="0" smtClean="0"/>
              <a:t>総論</a:t>
            </a:r>
            <a:r>
              <a:rPr lang="en-US" altLang="ja-JP" sz="4000" dirty="0" smtClean="0"/>
              <a:t>】</a:t>
            </a:r>
            <a:r>
              <a:rPr lang="ja-JP" altLang="en-US" sz="4000" dirty="0" smtClean="0"/>
              <a:t>業務指針のねらい</a:t>
            </a:r>
            <a:endParaRPr lang="en-US" altLang="ja-JP" sz="4000" dirty="0" smtClean="0"/>
          </a:p>
        </p:txBody>
      </p:sp>
      <p:sp>
        <p:nvSpPr>
          <p:cNvPr id="13" name="Rectangle 7"/>
          <p:cNvSpPr>
            <a:spLocks noGrp="1" noChangeArrowheads="1"/>
          </p:cNvSpPr>
          <p:nvPr>
            <p:ph type="sldNum" sz="quarter" idx="12"/>
          </p:nvPr>
        </p:nvSpPr>
        <p:spPr/>
        <p:txBody>
          <a:bodyPr/>
          <a:lstStyle/>
          <a:p>
            <a:pPr>
              <a:defRPr/>
            </a:pPr>
            <a:fld id="{957A2EDD-CDA4-4CDB-A5F7-76FC2370845A}" type="slidenum">
              <a:rPr lang="ja-JP" altLang="en-US"/>
              <a:pPr>
                <a:defRPr/>
              </a:pPr>
              <a:t>35</a:t>
            </a:fld>
            <a:endParaRPr lang="en-US" altLang="ja-JP" dirty="0"/>
          </a:p>
        </p:txBody>
      </p:sp>
      <p:sp>
        <p:nvSpPr>
          <p:cNvPr id="1931270" name="Rectangle 3"/>
          <p:cNvSpPr>
            <a:spLocks noGrp="1" noChangeArrowheads="1"/>
          </p:cNvSpPr>
          <p:nvPr>
            <p:ph sz="quarter" idx="1"/>
          </p:nvPr>
        </p:nvSpPr>
        <p:spPr>
          <a:xfrm>
            <a:off x="601505" y="1165226"/>
            <a:ext cx="8162925" cy="4275137"/>
          </a:xfrm>
        </p:spPr>
        <p:txBody>
          <a:bodyPr/>
          <a:lstStyle/>
          <a:p>
            <a:pPr eaLnBrk="1" hangingPunct="1">
              <a:buFont typeface="Times New Roman" pitchFamily="18" charset="0"/>
              <a:buNone/>
            </a:pPr>
            <a:endParaRPr lang="ja-JP" altLang="en-US" sz="3000" smtClean="0"/>
          </a:p>
          <a:p>
            <a:pPr eaLnBrk="1" hangingPunct="1">
              <a:buFont typeface="Times New Roman" pitchFamily="18" charset="0"/>
              <a:buNone/>
            </a:pPr>
            <a:endParaRPr lang="en-US" altLang="ja-JP" smtClean="0"/>
          </a:p>
        </p:txBody>
      </p:sp>
      <p:sp>
        <p:nvSpPr>
          <p:cNvPr id="12"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0" name="Rectangle 7"/>
          <p:cNvSpPr txBox="1">
            <a:spLocks noGrp="1" noChangeArrowheads="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1931271" name="AutoShape 4"/>
          <p:cNvSpPr>
            <a:spLocks noChangeArrowheads="1"/>
          </p:cNvSpPr>
          <p:nvPr/>
        </p:nvSpPr>
        <p:spPr bwMode="auto">
          <a:xfrm>
            <a:off x="2927467" y="1073426"/>
            <a:ext cx="2160588" cy="5282924"/>
          </a:xfrm>
          <a:prstGeom prst="upDownArrow">
            <a:avLst>
              <a:gd name="adj1" fmla="val 50000"/>
              <a:gd name="adj2" fmla="val 40661"/>
            </a:avLst>
          </a:prstGeom>
          <a:ln>
            <a:headEnd/>
            <a:tailEnd/>
          </a:ln>
        </p:spPr>
        <p:style>
          <a:lnRef idx="1">
            <a:schemeClr val="accent5"/>
          </a:lnRef>
          <a:fillRef idx="2">
            <a:schemeClr val="accent5"/>
          </a:fillRef>
          <a:effectRef idx="1">
            <a:schemeClr val="accent5"/>
          </a:effectRef>
          <a:fontRef idx="minor">
            <a:schemeClr val="dk1"/>
          </a:fontRef>
        </p:style>
        <p:txBody>
          <a:bodyPr vert="eaVert" wrap="none" anchor="ctr"/>
          <a:lstStyle/>
          <a:p>
            <a:pPr algn="ctr"/>
            <a:r>
              <a:rPr lang="ja-JP" altLang="en-US" sz="2000" b="1" dirty="0" smtClean="0">
                <a:latin typeface="HGｺﾞｼｯｸE" panose="020B0909000000000000" pitchFamily="49" charset="-128"/>
                <a:ea typeface="HGｺﾞｼｯｸE" panose="020B0909000000000000" pitchFamily="49" charset="-128"/>
              </a:rPr>
              <a:t>価値理念</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視点</a:t>
            </a:r>
            <a:r>
              <a:rPr lang="ja-JP" altLang="en-US" sz="2000" b="1" dirty="0">
                <a:latin typeface="HGｺﾞｼｯｸE" panose="020B0909000000000000" pitchFamily="49" charset="-128"/>
                <a:ea typeface="HGｺﾞｼｯｸE" panose="020B0909000000000000" pitchFamily="49" charset="-128"/>
              </a:rPr>
              <a:t>　　　　　機能　</a:t>
            </a:r>
            <a:r>
              <a:rPr lang="ja-JP" altLang="en-US" sz="2000" b="1" dirty="0" smtClean="0">
                <a:latin typeface="HGｺﾞｼｯｸE" panose="020B0909000000000000" pitchFamily="49" charset="-128"/>
                <a:ea typeface="HGｺﾞｼｯｸE" panose="020B0909000000000000" pitchFamily="49" charset="-128"/>
              </a:rPr>
              <a:t>技術</a:t>
            </a:r>
            <a:endParaRPr lang="ja-JP" altLang="en-US" sz="2000" dirty="0">
              <a:latin typeface="HGｺﾞｼｯｸE" panose="020B0909000000000000" pitchFamily="49" charset="-128"/>
              <a:ea typeface="HGｺﾞｼｯｸE" panose="020B0909000000000000" pitchFamily="49" charset="-128"/>
            </a:endParaRPr>
          </a:p>
        </p:txBody>
      </p:sp>
      <p:sp>
        <p:nvSpPr>
          <p:cNvPr id="1931272" name="AutoShape 5"/>
          <p:cNvSpPr>
            <a:spLocks noChangeArrowheads="1"/>
          </p:cNvSpPr>
          <p:nvPr/>
        </p:nvSpPr>
        <p:spPr bwMode="auto">
          <a:xfrm>
            <a:off x="174625" y="3335338"/>
            <a:ext cx="8704263" cy="1296988"/>
          </a:xfrm>
          <a:prstGeom prst="leftRightArrow">
            <a:avLst>
              <a:gd name="adj1" fmla="val 50065"/>
              <a:gd name="adj2" fmla="val 141635"/>
            </a:avLst>
          </a:prstGeom>
          <a:ln>
            <a:headEnd/>
            <a:tailEnd/>
          </a:ln>
        </p:spPr>
        <p:style>
          <a:lnRef idx="1">
            <a:schemeClr val="accent2"/>
          </a:lnRef>
          <a:fillRef idx="2">
            <a:schemeClr val="accent2"/>
          </a:fillRef>
          <a:effectRef idx="1">
            <a:schemeClr val="accent2"/>
          </a:effectRef>
          <a:fontRef idx="minor">
            <a:schemeClr val="dk1"/>
          </a:fontRef>
        </p:style>
        <p:txBody>
          <a:bodyPr wrap="none" anchor="ctr"/>
          <a:lstStyle/>
          <a:p>
            <a:pPr algn="ctr"/>
            <a:r>
              <a:rPr lang="ja-JP" altLang="en-US" sz="2000" b="1" dirty="0">
                <a:latin typeface="HGｺﾞｼｯｸE" panose="020B0909000000000000" pitchFamily="49" charset="-128"/>
                <a:ea typeface="HGｺﾞｼｯｸE" panose="020B0909000000000000" pitchFamily="49" charset="-128"/>
              </a:rPr>
              <a:t>ミクロ←　個人・</a:t>
            </a:r>
            <a:r>
              <a:rPr lang="ja-JP" altLang="en-US" sz="2000" b="1" dirty="0" smtClean="0">
                <a:latin typeface="HGｺﾞｼｯｸE" panose="020B0909000000000000" pitchFamily="49" charset="-128"/>
                <a:ea typeface="HGｺﾞｼｯｸE" panose="020B0909000000000000" pitchFamily="49" charset="-128"/>
              </a:rPr>
              <a:t>集団</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   組織</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地域</a:t>
            </a:r>
            <a:r>
              <a:rPr lang="ja-JP" altLang="en-US" sz="2000" b="1" dirty="0">
                <a:latin typeface="HGｺﾞｼｯｸE" panose="020B0909000000000000" pitchFamily="49" charset="-128"/>
                <a:ea typeface="HGｺﾞｼｯｸE" panose="020B0909000000000000" pitchFamily="49" charset="-128"/>
              </a:rPr>
              <a:t>　</a:t>
            </a:r>
            <a:r>
              <a:rPr lang="ja-JP" altLang="en-US" sz="2000" b="1" dirty="0" smtClean="0">
                <a:latin typeface="HGｺﾞｼｯｸE" panose="020B0909000000000000" pitchFamily="49" charset="-128"/>
                <a:ea typeface="HGｺﾞｼｯｸE" panose="020B0909000000000000" pitchFamily="49" charset="-128"/>
              </a:rPr>
              <a:t>社会</a:t>
            </a:r>
            <a:r>
              <a:rPr lang="ja-JP" altLang="en-US" sz="2000" b="1" dirty="0">
                <a:latin typeface="HGｺﾞｼｯｸE" panose="020B0909000000000000" pitchFamily="49" charset="-128"/>
                <a:ea typeface="HGｺﾞｼｯｸE" panose="020B0909000000000000" pitchFamily="49" charset="-128"/>
              </a:rPr>
              <a:t>　　→マクロ</a:t>
            </a:r>
          </a:p>
        </p:txBody>
      </p:sp>
      <p:sp>
        <p:nvSpPr>
          <p:cNvPr id="73734" name="Oval 6"/>
          <p:cNvSpPr>
            <a:spLocks noChangeArrowheads="1"/>
          </p:cNvSpPr>
          <p:nvPr/>
        </p:nvSpPr>
        <p:spPr bwMode="auto">
          <a:xfrm>
            <a:off x="3326468" y="3470275"/>
            <a:ext cx="1341576" cy="1008062"/>
          </a:xfrm>
          <a:prstGeom prst="ellipse">
            <a:avLst/>
          </a:prstGeom>
          <a:ln>
            <a:headEnd/>
            <a:tailEnd/>
          </a:ln>
          <a:effectLst>
            <a:glow rad="139700">
              <a:schemeClr val="accent4">
                <a:satMod val="175000"/>
                <a:alpha val="40000"/>
              </a:schemeClr>
            </a:glow>
            <a:outerShdw blurRad="40000" dist="20000" dir="5400000" rotWithShape="0">
              <a:srgbClr val="000000">
                <a:alpha val="38000"/>
              </a:srgbClr>
            </a:outerShdw>
          </a:effectLst>
        </p:spPr>
        <p:style>
          <a:lnRef idx="1">
            <a:schemeClr val="accent4"/>
          </a:lnRef>
          <a:fillRef idx="2">
            <a:schemeClr val="accent4"/>
          </a:fillRef>
          <a:effectRef idx="1">
            <a:schemeClr val="accent4"/>
          </a:effectRef>
          <a:fontRef idx="minor">
            <a:schemeClr val="dk1"/>
          </a:fontRef>
        </p:style>
        <p:txBody>
          <a:bodyPr wrap="none" anchor="ctr"/>
          <a:lstStyle/>
          <a:p>
            <a:pPr algn="ctr">
              <a:defRPr/>
            </a:pPr>
            <a:r>
              <a:rPr lang="ja-JP" altLang="en-US" sz="2400" b="1" dirty="0"/>
              <a:t>業務</a:t>
            </a:r>
          </a:p>
        </p:txBody>
      </p:sp>
      <p:sp>
        <p:nvSpPr>
          <p:cNvPr id="15" name="角丸四角形 14"/>
          <p:cNvSpPr/>
          <p:nvPr/>
        </p:nvSpPr>
        <p:spPr>
          <a:xfrm>
            <a:off x="5188402" y="1354667"/>
            <a:ext cx="3676375" cy="1834444"/>
          </a:xfrm>
          <a:prstGeom prst="roundRect">
            <a:avLst/>
          </a:prstGeom>
          <a:ln w="76200">
            <a:solidFill>
              <a:srgbClr val="00FF99"/>
            </a:solidFill>
          </a:ln>
        </p:spPr>
        <p:style>
          <a:lnRef idx="2">
            <a:schemeClr val="accent5"/>
          </a:lnRef>
          <a:fillRef idx="1">
            <a:schemeClr val="lt1"/>
          </a:fillRef>
          <a:effectRef idx="0">
            <a:schemeClr val="accent5"/>
          </a:effectRef>
          <a:fontRef idx="minor">
            <a:schemeClr val="dk1"/>
          </a:fontRef>
        </p:style>
        <p:txBody>
          <a:bodyPr rtlCol="0" anchor="ctr"/>
          <a:lstStyle/>
          <a:p>
            <a:pPr>
              <a:spcBef>
                <a:spcPct val="50000"/>
              </a:spcBef>
            </a:pPr>
            <a:r>
              <a:rPr lang="ja-JP" altLang="en-US" sz="2000" dirty="0"/>
              <a:t>どの分野にも共通する業務の代表例（</a:t>
            </a:r>
            <a:r>
              <a:rPr lang="en-US" altLang="ja-JP" sz="2000" dirty="0"/>
              <a:t>24</a:t>
            </a:r>
            <a:r>
              <a:rPr lang="ja-JP" altLang="en-US" sz="2000" dirty="0"/>
              <a:t>例）を取り上げ、各業務の定義と業務を構成する要素の全体関連性を押さえて指針を</a:t>
            </a:r>
            <a:r>
              <a:rPr lang="ja-JP" altLang="en-US" sz="2000" dirty="0" smtClean="0"/>
              <a:t>提示</a:t>
            </a:r>
            <a:endParaRPr lang="ja-JP" altLang="en-US" sz="2000" dirty="0"/>
          </a:p>
        </p:txBody>
      </p:sp>
      <p:pic>
        <p:nvPicPr>
          <p:cNvPr id="16" name="Picture 2" descr="C:\Users\Akahata\AppData\Local\Microsoft\Windows\Temporary Internet Files\Content.IE5\50TVEO1G\MC900286458[1].wmf"/>
          <p:cNvPicPr>
            <a:picLocks noChangeAspect="1" noChangeArrowheads="1"/>
          </p:cNvPicPr>
          <p:nvPr/>
        </p:nvPicPr>
        <p:blipFill>
          <a:blip r:embed="rId3" cstate="print"/>
          <a:srcRect/>
          <a:stretch>
            <a:fillRect/>
          </a:stretch>
        </p:blipFill>
        <p:spPr bwMode="auto">
          <a:xfrm>
            <a:off x="5348111" y="4501445"/>
            <a:ext cx="1792111" cy="1887008"/>
          </a:xfrm>
          <a:prstGeom prst="rect">
            <a:avLst/>
          </a:prstGeom>
          <a:noFill/>
          <a:ln w="9525">
            <a:noFill/>
            <a:miter lim="800000"/>
            <a:headEnd/>
            <a:tailEnd/>
          </a:ln>
        </p:spPr>
      </p:pic>
      <p:sp>
        <p:nvSpPr>
          <p:cNvPr id="17" name="Line 15"/>
          <p:cNvSpPr>
            <a:spLocks noChangeShapeType="1"/>
          </p:cNvSpPr>
          <p:nvPr/>
        </p:nvSpPr>
        <p:spPr bwMode="auto">
          <a:xfrm flipH="1" flipV="1">
            <a:off x="4308828" y="4250620"/>
            <a:ext cx="1608138" cy="709613"/>
          </a:xfrm>
          <a:prstGeom prst="line">
            <a:avLst/>
          </a:prstGeom>
          <a:noFill/>
          <a:ln w="57150">
            <a:solidFill>
              <a:schemeClr val="tx1"/>
            </a:solidFill>
            <a:round/>
            <a:headEnd/>
            <a:tailEnd type="triangle" w="med" len="med"/>
          </a:ln>
        </p:spPr>
        <p:txBody>
          <a:bodyPr/>
          <a:lstStyle/>
          <a:p>
            <a:endParaRPr lang="ja-JP" altLang="en-US"/>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2666630023"/>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7"/>
          <p:cNvSpPr>
            <a:spLocks noGrp="1" noChangeArrowheads="1"/>
          </p:cNvSpPr>
          <p:nvPr>
            <p:ph type="sldNum" sz="quarter" idx="12"/>
          </p:nvPr>
        </p:nvSpPr>
        <p:spPr/>
        <p:txBody>
          <a:bodyPr/>
          <a:lstStyle/>
          <a:p>
            <a:pPr>
              <a:defRPr/>
            </a:pPr>
            <a:fld id="{64EDC3DF-3F97-4CAC-9149-43C3715FC0CB}" type="slidenum">
              <a:rPr lang="ja-JP" altLang="en-US"/>
              <a:pPr>
                <a:defRPr/>
              </a:pPr>
              <a:t>36</a:t>
            </a:fld>
            <a:endParaRPr lang="en-US" altLang="ja-JP" dirty="0"/>
          </a:p>
        </p:txBody>
      </p:sp>
      <p:sp>
        <p:nvSpPr>
          <p:cNvPr id="2" name="スライド番号プレースホルダ 1"/>
          <p:cNvSpPr txBox="1">
            <a:spLocks noGrp="1"/>
          </p:cNvSpPr>
          <p:nvPr/>
        </p:nvSpPr>
        <p:spPr bwMode="auto">
          <a:xfrm>
            <a:off x="6553200" y="6248400"/>
            <a:ext cx="1905000" cy="457200"/>
          </a:xfrm>
          <a:prstGeom prst="rect">
            <a:avLst/>
          </a:prstGeom>
          <a:noFill/>
          <a:ln>
            <a:miter lim="800000"/>
            <a:headEnd/>
            <a:tailEnd/>
          </a:ln>
        </p:spPr>
        <p:txBody>
          <a:bodyPr/>
          <a:lstStyle/>
          <a:p>
            <a:pPr algn="r">
              <a:defRPr/>
            </a:pPr>
            <a:endParaRPr kumimoji="0" lang="en-US" altLang="ja-JP" sz="1400" dirty="0">
              <a:latin typeface="+mn-lt"/>
            </a:endParaRPr>
          </a:p>
        </p:txBody>
      </p:sp>
      <p:sp>
        <p:nvSpPr>
          <p:cNvPr id="3" name="Rectangle 1"/>
          <p:cNvSpPr>
            <a:spLocks noChangeArrowheads="1"/>
          </p:cNvSpPr>
          <p:nvPr/>
        </p:nvSpPr>
        <p:spPr bwMode="auto">
          <a:xfrm>
            <a:off x="106017" y="1355185"/>
            <a:ext cx="4373218" cy="4921860"/>
          </a:xfrm>
          <a:prstGeom prst="rect">
            <a:avLst/>
          </a:prstGeom>
          <a:ln/>
          <a:extLst/>
        </p:spPr>
        <p:style>
          <a:lnRef idx="1">
            <a:schemeClr val="accent4"/>
          </a:lnRef>
          <a:fillRef idx="2">
            <a:schemeClr val="accent4"/>
          </a:fillRef>
          <a:effectRef idx="1">
            <a:schemeClr val="accent4"/>
          </a:effectRef>
          <a:fontRef idx="minor">
            <a:schemeClr val="dk1"/>
          </a:fontRef>
        </p:style>
        <p:txBody>
          <a:bodyPr wrap="square" anchor="ctr">
            <a:spAutoFit/>
          </a:bodyPr>
          <a:lstStyle/>
          <a:p>
            <a:pPr>
              <a:lnSpc>
                <a:spcPts val="2100"/>
              </a:lnSpc>
              <a:defRPr/>
            </a:pPr>
            <a:r>
              <a:rPr lang="en-US" altLang="ja-JP" sz="1600" b="1" dirty="0">
                <a:solidFill>
                  <a:schemeClr val="tx1"/>
                </a:solidFill>
                <a:latin typeface="ＭＳ ゴシック" pitchFamily="49" charset="-128"/>
                <a:ea typeface="ＭＳ ゴシック" pitchFamily="49" charset="-128"/>
                <a:cs typeface="Times New Roman" pitchFamily="18" charset="0"/>
              </a:rPr>
              <a:t>【Ⅰ</a:t>
            </a:r>
            <a:r>
              <a:rPr lang="ja-JP" altLang="en-US" sz="1600" b="1" dirty="0">
                <a:solidFill>
                  <a:schemeClr val="tx1"/>
                </a:solidFill>
                <a:latin typeface="ＭＳ ゴシック" pitchFamily="49" charset="-128"/>
                <a:ea typeface="ＭＳ ゴシック" pitchFamily="49" charset="-128"/>
                <a:cs typeface="Times New Roman" pitchFamily="18" charset="0"/>
              </a:rPr>
              <a:t>　</a:t>
            </a:r>
            <a:r>
              <a:rPr lang="ja-JP" altLang="ja-JP" sz="1600" b="1" dirty="0">
                <a:solidFill>
                  <a:schemeClr val="tx1"/>
                </a:solidFill>
                <a:latin typeface="ＭＳ Ｐゴシック" charset="-128"/>
                <a:ea typeface="ＭＳ ゴシック" pitchFamily="49" charset="-128"/>
                <a:cs typeface="Times New Roman" pitchFamily="18" charset="0"/>
              </a:rPr>
              <a:t>個人</a:t>
            </a:r>
            <a:r>
              <a:rPr lang="ja-JP" altLang="ja-JP" sz="1600" b="1" dirty="0">
                <a:solidFill>
                  <a:schemeClr val="tx1"/>
                </a:solidFill>
                <a:latin typeface="ＭＳ ゴシック" pitchFamily="49" charset="-128"/>
                <a:ea typeface="ＭＳ ゴシック" pitchFamily="49" charset="-128"/>
                <a:cs typeface="Times New Roman" pitchFamily="18" charset="0"/>
              </a:rPr>
              <a:t>に対する業務</a:t>
            </a:r>
            <a:r>
              <a:rPr lang="en-US" altLang="ja-JP" sz="1600" b="1" dirty="0">
                <a:solidFill>
                  <a:schemeClr val="tx1"/>
                </a:solidFill>
                <a:latin typeface="ＭＳ ゴシック" pitchFamily="49" charset="-128"/>
                <a:ea typeface="ＭＳ ゴシック" pitchFamily="49" charset="-128"/>
                <a:cs typeface="Times New Roman" pitchFamily="18" charset="0"/>
              </a:rPr>
              <a:t>】</a:t>
            </a: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 </a:t>
            </a:r>
            <a:r>
              <a:rPr lang="ja-JP" altLang="en-US" sz="1600" dirty="0">
                <a:solidFill>
                  <a:schemeClr val="tx1"/>
                </a:solidFill>
                <a:latin typeface="ＭＳ ゴシック" pitchFamily="49" charset="-128"/>
                <a:ea typeface="ＭＳ ゴシック" pitchFamily="49" charset="-128"/>
                <a:cs typeface="Times New Roman" pitchFamily="18" charset="0"/>
              </a:rPr>
              <a:t>所属機関のサービス利用に関する支援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2 </a:t>
            </a:r>
            <a:r>
              <a:rPr lang="ja-JP" altLang="en-US" sz="1600" dirty="0">
                <a:solidFill>
                  <a:schemeClr val="tx1"/>
                </a:solidFill>
                <a:latin typeface="ＭＳ ゴシック" pitchFamily="49" charset="-128"/>
                <a:ea typeface="ＭＳ ゴシック" pitchFamily="49" charset="-128"/>
                <a:cs typeface="Times New Roman" pitchFamily="18" charset="0"/>
              </a:rPr>
              <a:t>所属機関外のサービス利用に関する</a:t>
            </a:r>
            <a:endParaRPr lang="en-US" altLang="ja-JP" sz="1600" dirty="0">
              <a:solidFill>
                <a:schemeClr val="tx1"/>
              </a:solidFill>
              <a:latin typeface="ＭＳ ゴシック" pitchFamily="49" charset="-128"/>
              <a:ea typeface="ＭＳ ゴシック" pitchFamily="49" charset="-128"/>
              <a:cs typeface="Times New Roman" pitchFamily="18" charset="0"/>
            </a:endParaRPr>
          </a:p>
          <a:p>
            <a:pPr eaLnBrk="0" hangingPunct="0">
              <a:defRPr/>
            </a:pPr>
            <a:r>
              <a:rPr lang="ja-JP" altLang="en-US" sz="1600" dirty="0">
                <a:solidFill>
                  <a:schemeClr val="tx1"/>
                </a:solidFill>
                <a:latin typeface="ＭＳ ゴシック" pitchFamily="49" charset="-128"/>
                <a:ea typeface="ＭＳ ゴシック" pitchFamily="49" charset="-128"/>
                <a:cs typeface="Times New Roman" pitchFamily="18" charset="0"/>
              </a:rPr>
              <a:t>　　支援</a:t>
            </a:r>
            <a:r>
              <a:rPr lang="en-US" altLang="ja-JP" sz="1600" dirty="0">
                <a:solidFill>
                  <a:schemeClr val="tx1"/>
                </a:solidFill>
                <a:latin typeface="ＭＳ ゴシック" pitchFamily="49" charset="-128"/>
                <a:ea typeface="ＭＳ ゴシック" pitchFamily="49" charset="-128"/>
                <a:cs typeface="Times New Roman" pitchFamily="18" charset="0"/>
              </a:rPr>
              <a:t>/</a:t>
            </a:r>
            <a:r>
              <a:rPr lang="ja-JP" altLang="en-US" sz="1600" dirty="0">
                <a:solidFill>
                  <a:schemeClr val="tx1"/>
                </a:solidFill>
                <a:latin typeface="ＭＳ ゴシック" pitchFamily="49" charset="-128"/>
                <a:ea typeface="ＭＳ ゴシック" pitchFamily="49" charset="-128"/>
                <a:cs typeface="Times New Roman" pitchFamily="18" charset="0"/>
              </a:rPr>
              <a:t>情報提供</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3 </a:t>
            </a:r>
            <a:r>
              <a:rPr lang="ja-JP" altLang="en-US" sz="1600" dirty="0">
                <a:solidFill>
                  <a:schemeClr val="tx1"/>
                </a:solidFill>
                <a:latin typeface="ＭＳ ゴシック" pitchFamily="49" charset="-128"/>
                <a:ea typeface="ＭＳ ゴシック" pitchFamily="49" charset="-128"/>
                <a:cs typeface="Times New Roman" pitchFamily="18" charset="0"/>
              </a:rPr>
              <a:t>受診</a:t>
            </a:r>
            <a:r>
              <a:rPr lang="en-US" altLang="ja-JP" sz="1600" dirty="0">
                <a:solidFill>
                  <a:schemeClr val="tx1"/>
                </a:solidFill>
                <a:latin typeface="ＭＳ ゴシック" pitchFamily="49" charset="-128"/>
                <a:ea typeface="ＭＳ ゴシック" pitchFamily="49" charset="-128"/>
                <a:cs typeface="Times New Roman" pitchFamily="18" charset="0"/>
              </a:rPr>
              <a:t>/</a:t>
            </a:r>
            <a:r>
              <a:rPr lang="ja-JP" altLang="en-US" sz="1600" dirty="0">
                <a:solidFill>
                  <a:schemeClr val="tx1"/>
                </a:solidFill>
                <a:latin typeface="ＭＳ ゴシック" pitchFamily="49" charset="-128"/>
                <a:ea typeface="ＭＳ ゴシック" pitchFamily="49" charset="-128"/>
                <a:cs typeface="Times New Roman" pitchFamily="18" charset="0"/>
              </a:rPr>
              <a:t>受療に関する支援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4 </a:t>
            </a:r>
            <a:r>
              <a:rPr lang="ja-JP" altLang="en-US" sz="1600" dirty="0">
                <a:solidFill>
                  <a:schemeClr val="tx1"/>
                </a:solidFill>
                <a:latin typeface="ＭＳ ゴシック" pitchFamily="49" charset="-128"/>
                <a:ea typeface="ＭＳ ゴシック" pitchFamily="49" charset="-128"/>
                <a:cs typeface="Times New Roman" pitchFamily="18" charset="0"/>
              </a:rPr>
              <a:t>所属機関のサービス利用に伴う問題調整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5 </a:t>
            </a:r>
            <a:r>
              <a:rPr lang="ja-JP" altLang="en-US" sz="1600" dirty="0">
                <a:solidFill>
                  <a:schemeClr val="tx1"/>
                </a:solidFill>
                <a:latin typeface="ＭＳ ゴシック" pitchFamily="49" charset="-128"/>
                <a:ea typeface="ＭＳ ゴシック" pitchFamily="49" charset="-128"/>
                <a:cs typeface="Times New Roman" pitchFamily="18" charset="0"/>
              </a:rPr>
              <a:t>療養に伴う問題調整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6 </a:t>
            </a:r>
            <a:r>
              <a:rPr lang="ja-JP" altLang="en-US" sz="1600" dirty="0">
                <a:solidFill>
                  <a:schemeClr val="tx1"/>
                </a:solidFill>
                <a:latin typeface="ＭＳ ゴシック" pitchFamily="49" charset="-128"/>
                <a:ea typeface="ＭＳ ゴシック" pitchFamily="49" charset="-128"/>
                <a:cs typeface="Times New Roman" pitchFamily="18" charset="0"/>
              </a:rPr>
              <a:t>退院</a:t>
            </a:r>
            <a:r>
              <a:rPr lang="en-US" altLang="ja-JP" sz="1600" dirty="0">
                <a:solidFill>
                  <a:schemeClr val="tx1"/>
                </a:solidFill>
                <a:latin typeface="ＭＳ ゴシック" pitchFamily="49" charset="-128"/>
                <a:ea typeface="ＭＳ ゴシック" pitchFamily="49" charset="-128"/>
                <a:cs typeface="Times New Roman" pitchFamily="18" charset="0"/>
              </a:rPr>
              <a:t>/</a:t>
            </a:r>
            <a:r>
              <a:rPr lang="ja-JP" altLang="en-US" sz="1600" dirty="0">
                <a:solidFill>
                  <a:schemeClr val="tx1"/>
                </a:solidFill>
                <a:latin typeface="ＭＳ ゴシック" pitchFamily="49" charset="-128"/>
                <a:ea typeface="ＭＳ ゴシック" pitchFamily="49" charset="-128"/>
                <a:cs typeface="Times New Roman" pitchFamily="18" charset="0"/>
              </a:rPr>
              <a:t>退所支援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7 </a:t>
            </a:r>
            <a:r>
              <a:rPr lang="ja-JP" altLang="en-US" sz="1600" dirty="0">
                <a:solidFill>
                  <a:schemeClr val="tx1"/>
                </a:solidFill>
                <a:latin typeface="ＭＳ ゴシック" pitchFamily="49" charset="-128"/>
                <a:ea typeface="ＭＳ ゴシック" pitchFamily="49" charset="-128"/>
                <a:cs typeface="Times New Roman" pitchFamily="18" charset="0"/>
              </a:rPr>
              <a:t>経済的問題解決の支援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8 </a:t>
            </a:r>
            <a:r>
              <a:rPr lang="ja-JP" altLang="en-US" sz="1600" dirty="0">
                <a:solidFill>
                  <a:schemeClr val="tx1"/>
                </a:solidFill>
                <a:latin typeface="ＭＳ ゴシック" pitchFamily="49" charset="-128"/>
                <a:ea typeface="ＭＳ ゴシック" pitchFamily="49" charset="-128"/>
                <a:cs typeface="Times New Roman" pitchFamily="18" charset="0"/>
              </a:rPr>
              <a:t>居住支援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9 </a:t>
            </a:r>
            <a:r>
              <a:rPr lang="ja-JP" altLang="en-US" sz="1600" dirty="0">
                <a:solidFill>
                  <a:schemeClr val="tx1"/>
                </a:solidFill>
                <a:latin typeface="ＭＳ ゴシック" pitchFamily="49" charset="-128"/>
                <a:ea typeface="ＭＳ ゴシック" pitchFamily="49" charset="-128"/>
                <a:cs typeface="Times New Roman" pitchFamily="18" charset="0"/>
              </a:rPr>
              <a:t>就労に関する支援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10 </a:t>
            </a:r>
            <a:r>
              <a:rPr lang="ja-JP" altLang="en-US" sz="1600" dirty="0">
                <a:solidFill>
                  <a:schemeClr val="tx1"/>
                </a:solidFill>
                <a:latin typeface="ＭＳ ゴシック" pitchFamily="49" charset="-128"/>
                <a:ea typeface="ＭＳ ゴシック" pitchFamily="49" charset="-128"/>
                <a:cs typeface="Times New Roman" pitchFamily="18" charset="0"/>
              </a:rPr>
              <a:t>雇用における問題解決の支援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11 </a:t>
            </a:r>
            <a:r>
              <a:rPr lang="ja-JP" altLang="en-US" sz="1600" dirty="0">
                <a:solidFill>
                  <a:schemeClr val="tx1"/>
                </a:solidFill>
                <a:latin typeface="ＭＳ ゴシック" pitchFamily="49" charset="-128"/>
                <a:ea typeface="ＭＳ ゴシック" pitchFamily="49" charset="-128"/>
                <a:cs typeface="Times New Roman" pitchFamily="18" charset="0"/>
              </a:rPr>
              <a:t>教育問題調整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12 </a:t>
            </a:r>
            <a:r>
              <a:rPr lang="ja-JP" altLang="en-US" sz="1600" dirty="0">
                <a:solidFill>
                  <a:schemeClr val="tx1"/>
                </a:solidFill>
                <a:latin typeface="ＭＳ ゴシック" pitchFamily="49" charset="-128"/>
                <a:ea typeface="ＭＳ ゴシック" pitchFamily="49" charset="-128"/>
                <a:cs typeface="Times New Roman" pitchFamily="18" charset="0"/>
              </a:rPr>
              <a:t>家族関係の問題調整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13 </a:t>
            </a:r>
            <a:r>
              <a:rPr lang="ja-JP" altLang="en-US" sz="1600" dirty="0">
                <a:solidFill>
                  <a:schemeClr val="tx1"/>
                </a:solidFill>
                <a:latin typeface="ＭＳ ゴシック" pitchFamily="49" charset="-128"/>
                <a:ea typeface="ＭＳ ゴシック" pitchFamily="49" charset="-128"/>
                <a:cs typeface="Times New Roman" pitchFamily="18" charset="0"/>
              </a:rPr>
              <a:t>対人関係</a:t>
            </a:r>
            <a:r>
              <a:rPr lang="en-US" altLang="ja-JP" sz="1600" dirty="0">
                <a:solidFill>
                  <a:schemeClr val="tx1"/>
                </a:solidFill>
                <a:latin typeface="ＭＳ ゴシック" pitchFamily="49" charset="-128"/>
                <a:ea typeface="ＭＳ ゴシック" pitchFamily="49" charset="-128"/>
                <a:cs typeface="Times New Roman" pitchFamily="18" charset="0"/>
              </a:rPr>
              <a:t>/</a:t>
            </a:r>
            <a:r>
              <a:rPr lang="ja-JP" altLang="en-US" sz="1600" dirty="0">
                <a:solidFill>
                  <a:schemeClr val="tx1"/>
                </a:solidFill>
                <a:latin typeface="ＭＳ ゴシック" pitchFamily="49" charset="-128"/>
                <a:ea typeface="ＭＳ ゴシック" pitchFamily="49" charset="-128"/>
                <a:cs typeface="Times New Roman" pitchFamily="18" charset="0"/>
              </a:rPr>
              <a:t>社会関係の問題調整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14 </a:t>
            </a:r>
            <a:r>
              <a:rPr lang="ja-JP" altLang="en-US" sz="1600" dirty="0">
                <a:solidFill>
                  <a:schemeClr val="tx1"/>
                </a:solidFill>
                <a:latin typeface="ＭＳ ゴシック" pitchFamily="49" charset="-128"/>
                <a:ea typeface="ＭＳ ゴシック" pitchFamily="49" charset="-128"/>
                <a:cs typeface="Times New Roman" pitchFamily="18" charset="0"/>
              </a:rPr>
              <a:t>生活基盤の形成支援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15 </a:t>
            </a:r>
            <a:r>
              <a:rPr lang="ja-JP" altLang="en-US" sz="1600" dirty="0">
                <a:solidFill>
                  <a:schemeClr val="tx1"/>
                </a:solidFill>
                <a:latin typeface="ＭＳ ゴシック" pitchFamily="49" charset="-128"/>
                <a:ea typeface="ＭＳ ゴシック" pitchFamily="49" charset="-128"/>
                <a:cs typeface="Times New Roman" pitchFamily="18" charset="0"/>
              </a:rPr>
              <a:t>心理情緒的支援 </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16 </a:t>
            </a:r>
            <a:r>
              <a:rPr lang="ja-JP" altLang="en-US" sz="1600" dirty="0">
                <a:solidFill>
                  <a:schemeClr val="tx1"/>
                </a:solidFill>
                <a:latin typeface="ＭＳ ゴシック" pitchFamily="49" charset="-128"/>
                <a:ea typeface="ＭＳ ゴシック" pitchFamily="49" charset="-128"/>
                <a:cs typeface="Times New Roman" pitchFamily="18" charset="0"/>
              </a:rPr>
              <a:t>疾病</a:t>
            </a:r>
            <a:r>
              <a:rPr lang="en-US" altLang="ja-JP" sz="1600" dirty="0">
                <a:solidFill>
                  <a:schemeClr val="tx1"/>
                </a:solidFill>
                <a:latin typeface="ＭＳ ゴシック" pitchFamily="49" charset="-128"/>
                <a:ea typeface="ＭＳ ゴシック" pitchFamily="49" charset="-128"/>
                <a:cs typeface="Times New Roman" pitchFamily="18" charset="0"/>
              </a:rPr>
              <a:t>/</a:t>
            </a:r>
            <a:r>
              <a:rPr lang="ja-JP" altLang="en-US" sz="1600" dirty="0">
                <a:solidFill>
                  <a:schemeClr val="tx1"/>
                </a:solidFill>
                <a:latin typeface="ＭＳ ゴシック" pitchFamily="49" charset="-128"/>
                <a:ea typeface="ＭＳ ゴシック" pitchFamily="49" charset="-128"/>
                <a:cs typeface="Times New Roman" pitchFamily="18" charset="0"/>
              </a:rPr>
              <a:t>障害の理解に関する支援</a:t>
            </a:r>
            <a:endParaRPr lang="ja-JP" altLang="en-US" sz="1600" dirty="0">
              <a:solidFill>
                <a:schemeClr val="tx1"/>
              </a:solidFill>
              <a:latin typeface="Arial" charset="0"/>
              <a:ea typeface="ＭＳ ゴシック" pitchFamily="49" charset="-128"/>
              <a:cs typeface="Times New Roman" pitchFamily="18" charset="0"/>
            </a:endParaRPr>
          </a:p>
          <a:p>
            <a:pPr eaLnBrk="0" hangingPunct="0">
              <a:defRPr/>
            </a:pPr>
            <a:r>
              <a:rPr lang="en-US" altLang="ja-JP" sz="1600" dirty="0">
                <a:solidFill>
                  <a:schemeClr val="tx1"/>
                </a:solidFill>
                <a:latin typeface="ＭＳ ゴシック" pitchFamily="49" charset="-128"/>
                <a:ea typeface="ＭＳ ゴシック" pitchFamily="49" charset="-128"/>
                <a:cs typeface="Times New Roman" pitchFamily="18" charset="0"/>
              </a:rPr>
              <a:t> 17 </a:t>
            </a:r>
            <a:r>
              <a:rPr lang="ja-JP" altLang="en-US" sz="1600" dirty="0">
                <a:solidFill>
                  <a:schemeClr val="tx1"/>
                </a:solidFill>
                <a:latin typeface="ＭＳ ゴシック" pitchFamily="49" charset="-128"/>
                <a:ea typeface="ＭＳ ゴシック" pitchFamily="49" charset="-128"/>
                <a:cs typeface="Times New Roman" pitchFamily="18" charset="0"/>
              </a:rPr>
              <a:t>権利行使の支援 </a:t>
            </a:r>
            <a:endParaRPr lang="en-US" altLang="ja-JP" sz="1600" dirty="0">
              <a:solidFill>
                <a:schemeClr val="tx1"/>
              </a:solidFill>
              <a:latin typeface="ＭＳ ゴシック" pitchFamily="49" charset="-128"/>
              <a:ea typeface="ＭＳ ゴシック" pitchFamily="49" charset="-128"/>
              <a:cs typeface="Times New Roman" pitchFamily="18" charset="0"/>
            </a:endParaRPr>
          </a:p>
          <a:p>
            <a:pPr eaLnBrk="0" hangingPunct="0">
              <a:lnSpc>
                <a:spcPts val="1000"/>
              </a:lnSpc>
              <a:defRPr/>
            </a:pPr>
            <a:endParaRPr lang="ja-JP" altLang="en-US" sz="1600" dirty="0">
              <a:solidFill>
                <a:schemeClr val="tx1"/>
              </a:solidFill>
              <a:latin typeface="Arial" charset="0"/>
              <a:ea typeface="ＭＳ ゴシック" pitchFamily="49" charset="-128"/>
              <a:cs typeface="Times New Roman" pitchFamily="18" charset="0"/>
            </a:endParaRPr>
          </a:p>
        </p:txBody>
      </p:sp>
      <p:sp>
        <p:nvSpPr>
          <p:cNvPr id="4" name="Rectangle 1"/>
          <p:cNvSpPr>
            <a:spLocks noChangeArrowheads="1"/>
          </p:cNvSpPr>
          <p:nvPr/>
        </p:nvSpPr>
        <p:spPr bwMode="auto">
          <a:xfrm>
            <a:off x="5003800" y="1751110"/>
            <a:ext cx="4110384" cy="3862596"/>
          </a:xfrm>
          <a:prstGeom prst="rect">
            <a:avLst/>
          </a:prstGeom>
          <a:ln/>
          <a:extLst/>
        </p:spPr>
        <p:style>
          <a:lnRef idx="1">
            <a:schemeClr val="accent4"/>
          </a:lnRef>
          <a:fillRef idx="2">
            <a:schemeClr val="accent4"/>
          </a:fillRef>
          <a:effectRef idx="1">
            <a:schemeClr val="accent4"/>
          </a:effectRef>
          <a:fontRef idx="minor">
            <a:schemeClr val="dk1"/>
          </a:fontRef>
        </p:style>
        <p:txBody>
          <a:bodyPr wrap="square" anchor="ctr">
            <a:spAutoFit/>
          </a:bodyPr>
          <a:lstStyle/>
          <a:p>
            <a:pPr eaLnBrk="0" hangingPunct="0">
              <a:lnSpc>
                <a:spcPts val="2100"/>
              </a:lnSpc>
              <a:defRPr/>
            </a:pPr>
            <a:r>
              <a:rPr lang="en-US" altLang="ja-JP" sz="1600" b="1" dirty="0">
                <a:solidFill>
                  <a:schemeClr val="tx1"/>
                </a:solidFill>
                <a:latin typeface="ＭＳ Ｐゴシック" charset="-128"/>
                <a:cs typeface="Times New Roman" pitchFamily="18" charset="0"/>
              </a:rPr>
              <a:t>【Ⅱ</a:t>
            </a:r>
            <a:r>
              <a:rPr lang="ja-JP" altLang="en-US" sz="1600" b="1" dirty="0">
                <a:solidFill>
                  <a:schemeClr val="tx1"/>
                </a:solidFill>
                <a:latin typeface="ＭＳ Ｐゴシック" charset="-128"/>
                <a:cs typeface="Times New Roman" pitchFamily="18" charset="0"/>
              </a:rPr>
              <a:t>集団に対する業務</a:t>
            </a:r>
            <a:r>
              <a:rPr lang="en-US" altLang="ja-JP" sz="1600" b="1" dirty="0">
                <a:solidFill>
                  <a:schemeClr val="tx1"/>
                </a:solidFill>
                <a:latin typeface="ＭＳ Ｐゴシック" charset="-128"/>
                <a:cs typeface="Times New Roman" pitchFamily="18" charset="0"/>
              </a:rPr>
              <a:t>】</a:t>
            </a:r>
          </a:p>
          <a:p>
            <a:pPr eaLnBrk="0" hangingPunct="0">
              <a:lnSpc>
                <a:spcPts val="2100"/>
              </a:lnSpc>
              <a:defRPr/>
            </a:pPr>
            <a:r>
              <a:rPr lang="en-US" altLang="ja-JP" sz="1600" dirty="0">
                <a:solidFill>
                  <a:schemeClr val="tx1"/>
                </a:solidFill>
                <a:latin typeface="ＭＳ Ｐゴシック" charset="-128"/>
                <a:cs typeface="Times New Roman" pitchFamily="18" charset="0"/>
              </a:rPr>
              <a:t>  18 </a:t>
            </a:r>
            <a:r>
              <a:rPr lang="ja-JP" altLang="en-US" sz="1600" dirty="0">
                <a:solidFill>
                  <a:schemeClr val="tx1"/>
                </a:solidFill>
                <a:latin typeface="ＭＳ Ｐゴシック" charset="-128"/>
                <a:cs typeface="Times New Roman" pitchFamily="18" charset="0"/>
              </a:rPr>
              <a:t>グループ（集団）による支援・</a:t>
            </a:r>
            <a:r>
              <a:rPr lang="ja-JP" altLang="en-US" sz="1600" dirty="0" smtClean="0">
                <a:solidFill>
                  <a:schemeClr val="tx1"/>
                </a:solidFill>
                <a:latin typeface="ＭＳ Ｐゴシック" charset="-128"/>
                <a:cs typeface="Times New Roman" pitchFamily="18" charset="0"/>
              </a:rPr>
              <a:t>グループ</a:t>
            </a:r>
            <a:endParaRPr lang="en-US" altLang="ja-JP" sz="1600" dirty="0" smtClean="0">
              <a:solidFill>
                <a:schemeClr val="tx1"/>
              </a:solidFill>
              <a:latin typeface="ＭＳ Ｐゴシック" charset="-128"/>
              <a:cs typeface="Times New Roman" pitchFamily="18" charset="0"/>
            </a:endParaRPr>
          </a:p>
          <a:p>
            <a:pPr eaLnBrk="0" hangingPunct="0">
              <a:lnSpc>
                <a:spcPts val="2100"/>
              </a:lnSpc>
              <a:defRPr/>
            </a:pPr>
            <a:r>
              <a:rPr lang="ja-JP" altLang="en-US" sz="1600" dirty="0">
                <a:solidFill>
                  <a:schemeClr val="tx1"/>
                </a:solidFill>
                <a:latin typeface="ＭＳ Ｐゴシック" charset="-128"/>
                <a:cs typeface="Times New Roman" pitchFamily="18" charset="0"/>
              </a:rPr>
              <a:t>　</a:t>
            </a:r>
            <a:r>
              <a:rPr lang="ja-JP" altLang="en-US" sz="1600" dirty="0" smtClean="0">
                <a:solidFill>
                  <a:schemeClr val="tx1"/>
                </a:solidFill>
                <a:latin typeface="ＭＳ Ｐゴシック" charset="-128"/>
                <a:cs typeface="Times New Roman" pitchFamily="18" charset="0"/>
              </a:rPr>
              <a:t>　　ワーク</a:t>
            </a:r>
            <a:endParaRPr lang="ja-JP" altLang="en-US" sz="1600" dirty="0">
              <a:solidFill>
                <a:schemeClr val="tx1"/>
              </a:solidFill>
              <a:latin typeface="ＭＳ Ｐゴシック" charset="-128"/>
            </a:endParaRPr>
          </a:p>
          <a:p>
            <a:pPr eaLnBrk="0" hangingPunct="0">
              <a:lnSpc>
                <a:spcPts val="2100"/>
              </a:lnSpc>
              <a:defRPr/>
            </a:pPr>
            <a:r>
              <a:rPr lang="en-US" altLang="ja-JP" sz="1600" dirty="0">
                <a:solidFill>
                  <a:schemeClr val="tx1"/>
                </a:solidFill>
                <a:latin typeface="ＭＳ Ｐゴシック" charset="-128"/>
                <a:cs typeface="Times New Roman" pitchFamily="18" charset="0"/>
              </a:rPr>
              <a:t>  19 </a:t>
            </a:r>
            <a:r>
              <a:rPr lang="ja-JP" altLang="en-US" sz="1600" dirty="0">
                <a:solidFill>
                  <a:schemeClr val="tx1"/>
                </a:solidFill>
                <a:latin typeface="ＭＳ Ｐゴシック" charset="-128"/>
                <a:cs typeface="Times New Roman" pitchFamily="18" charset="0"/>
              </a:rPr>
              <a:t>セルフヘルプ</a:t>
            </a:r>
            <a:r>
              <a:rPr lang="en-US" altLang="ja-JP" sz="1600" dirty="0">
                <a:solidFill>
                  <a:schemeClr val="tx1"/>
                </a:solidFill>
                <a:latin typeface="ＭＳ Ｐゴシック" charset="-128"/>
                <a:cs typeface="Times New Roman" pitchFamily="18" charset="0"/>
              </a:rPr>
              <a:t>/</a:t>
            </a:r>
            <a:r>
              <a:rPr lang="ja-JP" altLang="en-US" sz="1600" dirty="0">
                <a:solidFill>
                  <a:schemeClr val="tx1"/>
                </a:solidFill>
                <a:latin typeface="ＭＳ Ｐゴシック" charset="-128"/>
                <a:cs typeface="Times New Roman" pitchFamily="18" charset="0"/>
              </a:rPr>
              <a:t>グループ・ピア活動へ</a:t>
            </a:r>
            <a:r>
              <a:rPr lang="ja-JP" altLang="en-US" sz="1600" dirty="0" smtClean="0">
                <a:solidFill>
                  <a:schemeClr val="tx1"/>
                </a:solidFill>
                <a:latin typeface="ＭＳ Ｐゴシック" charset="-128"/>
                <a:cs typeface="Times New Roman" pitchFamily="18" charset="0"/>
              </a:rPr>
              <a:t>の</a:t>
            </a:r>
            <a:endParaRPr lang="en-US" altLang="ja-JP" sz="1600" dirty="0" smtClean="0">
              <a:solidFill>
                <a:schemeClr val="tx1"/>
              </a:solidFill>
              <a:latin typeface="ＭＳ Ｐゴシック" charset="-128"/>
              <a:cs typeface="Times New Roman" pitchFamily="18" charset="0"/>
            </a:endParaRPr>
          </a:p>
          <a:p>
            <a:pPr eaLnBrk="0" hangingPunct="0">
              <a:lnSpc>
                <a:spcPts val="2100"/>
              </a:lnSpc>
              <a:defRPr/>
            </a:pPr>
            <a:r>
              <a:rPr lang="ja-JP" altLang="en-US" sz="1600" dirty="0">
                <a:solidFill>
                  <a:schemeClr val="tx1"/>
                </a:solidFill>
                <a:latin typeface="ＭＳ Ｐゴシック" charset="-128"/>
                <a:cs typeface="Times New Roman" pitchFamily="18" charset="0"/>
              </a:rPr>
              <a:t>　</a:t>
            </a:r>
            <a:r>
              <a:rPr lang="ja-JP" altLang="en-US" sz="1600" dirty="0" smtClean="0">
                <a:solidFill>
                  <a:schemeClr val="tx1"/>
                </a:solidFill>
                <a:latin typeface="ＭＳ Ｐゴシック" charset="-128"/>
                <a:cs typeface="Times New Roman" pitchFamily="18" charset="0"/>
              </a:rPr>
              <a:t>　　側面的</a:t>
            </a:r>
            <a:r>
              <a:rPr lang="ja-JP" altLang="en-US" sz="1600" dirty="0">
                <a:solidFill>
                  <a:schemeClr val="tx1"/>
                </a:solidFill>
                <a:latin typeface="ＭＳ Ｐゴシック" charset="-128"/>
                <a:cs typeface="Times New Roman" pitchFamily="18" charset="0"/>
              </a:rPr>
              <a:t>支援</a:t>
            </a:r>
            <a:endParaRPr lang="ja-JP" altLang="en-US" sz="1600" dirty="0">
              <a:solidFill>
                <a:schemeClr val="tx1"/>
              </a:solidFill>
              <a:latin typeface="ＭＳ Ｐゴシック" charset="-128"/>
            </a:endParaRPr>
          </a:p>
          <a:p>
            <a:pPr eaLnBrk="0" hangingPunct="0">
              <a:lnSpc>
                <a:spcPts val="2100"/>
              </a:lnSpc>
              <a:defRPr/>
            </a:pPr>
            <a:r>
              <a:rPr lang="en-US" altLang="ja-JP" sz="1600" dirty="0">
                <a:solidFill>
                  <a:schemeClr val="tx1"/>
                </a:solidFill>
                <a:latin typeface="ＭＳ Ｐゴシック" charset="-128"/>
                <a:cs typeface="Times New Roman" pitchFamily="18" charset="0"/>
              </a:rPr>
              <a:t>  20 </a:t>
            </a:r>
            <a:r>
              <a:rPr lang="ja-JP" altLang="en-US" sz="1600" dirty="0">
                <a:solidFill>
                  <a:schemeClr val="tx1"/>
                </a:solidFill>
                <a:latin typeface="ＭＳ Ｐゴシック" charset="-128"/>
                <a:cs typeface="Times New Roman" pitchFamily="18" charset="0"/>
              </a:rPr>
              <a:t>家族への支援</a:t>
            </a:r>
            <a:endParaRPr lang="en-US" altLang="ja-JP" sz="1600" dirty="0">
              <a:solidFill>
                <a:schemeClr val="tx1"/>
              </a:solidFill>
              <a:latin typeface="ＭＳ Ｐゴシック" charset="-128"/>
              <a:cs typeface="Times New Roman" pitchFamily="18" charset="0"/>
            </a:endParaRPr>
          </a:p>
          <a:p>
            <a:pPr eaLnBrk="0" hangingPunct="0">
              <a:lnSpc>
                <a:spcPts val="2100"/>
              </a:lnSpc>
              <a:defRPr/>
            </a:pPr>
            <a:r>
              <a:rPr lang="en-US" altLang="ja-JP" sz="1600" b="1" dirty="0">
                <a:solidFill>
                  <a:schemeClr val="tx1"/>
                </a:solidFill>
                <a:latin typeface="ＭＳ Ｐゴシック" charset="-128"/>
                <a:cs typeface="Times New Roman" pitchFamily="18" charset="0"/>
              </a:rPr>
              <a:t>【Ⅲ</a:t>
            </a:r>
            <a:r>
              <a:rPr lang="ja-JP" altLang="en-US" sz="1600" b="1" dirty="0">
                <a:solidFill>
                  <a:schemeClr val="tx1"/>
                </a:solidFill>
                <a:latin typeface="ＭＳ Ｐゴシック" charset="-128"/>
                <a:cs typeface="Times New Roman" pitchFamily="18" charset="0"/>
              </a:rPr>
              <a:t>　専門職（精神保健福祉士）としての業務</a:t>
            </a:r>
            <a:r>
              <a:rPr lang="en-US" altLang="ja-JP" sz="1600" b="1" dirty="0">
                <a:solidFill>
                  <a:schemeClr val="tx1"/>
                </a:solidFill>
                <a:latin typeface="ＭＳ Ｐゴシック" charset="-128"/>
                <a:cs typeface="Times New Roman" pitchFamily="18" charset="0"/>
              </a:rPr>
              <a:t>】</a:t>
            </a:r>
            <a:endParaRPr lang="ja-JP" altLang="en-US" sz="1600" b="1" dirty="0">
              <a:solidFill>
                <a:schemeClr val="tx1"/>
              </a:solidFill>
              <a:latin typeface="ＭＳ Ｐゴシック" charset="-128"/>
            </a:endParaRPr>
          </a:p>
          <a:p>
            <a:pPr eaLnBrk="0" hangingPunct="0">
              <a:lnSpc>
                <a:spcPts val="2100"/>
              </a:lnSpc>
              <a:defRPr/>
            </a:pPr>
            <a:r>
              <a:rPr lang="en-US" altLang="ja-JP" sz="1600" dirty="0">
                <a:solidFill>
                  <a:schemeClr val="tx1"/>
                </a:solidFill>
                <a:latin typeface="ＭＳ Ｐゴシック" charset="-128"/>
                <a:cs typeface="Times New Roman" pitchFamily="18" charset="0"/>
              </a:rPr>
              <a:t>   21 </a:t>
            </a:r>
            <a:r>
              <a:rPr lang="ja-JP" altLang="en-US" sz="1600" dirty="0">
                <a:solidFill>
                  <a:schemeClr val="tx1"/>
                </a:solidFill>
                <a:latin typeface="ＭＳ Ｐゴシック" charset="-128"/>
                <a:cs typeface="Times New Roman" pitchFamily="18" charset="0"/>
              </a:rPr>
              <a:t>スーパービジョン</a:t>
            </a:r>
            <a:endParaRPr lang="ja-JP" altLang="en-US" sz="1600" dirty="0">
              <a:solidFill>
                <a:schemeClr val="tx1"/>
              </a:solidFill>
              <a:latin typeface="ＭＳ Ｐゴシック" charset="-128"/>
            </a:endParaRPr>
          </a:p>
          <a:p>
            <a:pPr eaLnBrk="0" hangingPunct="0">
              <a:lnSpc>
                <a:spcPts val="2100"/>
              </a:lnSpc>
              <a:defRPr/>
            </a:pPr>
            <a:r>
              <a:rPr lang="en-US" altLang="ja-JP" sz="1600" b="1" dirty="0">
                <a:solidFill>
                  <a:schemeClr val="tx1"/>
                </a:solidFill>
                <a:latin typeface="ＭＳ Ｐゴシック" charset="-128"/>
                <a:cs typeface="Times New Roman" pitchFamily="18" charset="0"/>
              </a:rPr>
              <a:t>【Ⅳ</a:t>
            </a:r>
            <a:r>
              <a:rPr lang="ja-JP" altLang="en-US" sz="1600" b="1" dirty="0">
                <a:solidFill>
                  <a:schemeClr val="tx1"/>
                </a:solidFill>
                <a:latin typeface="ＭＳ Ｐゴシック" charset="-128"/>
                <a:cs typeface="Times New Roman" pitchFamily="18" charset="0"/>
              </a:rPr>
              <a:t>　所属機関に対する業務</a:t>
            </a:r>
            <a:r>
              <a:rPr lang="en-US" altLang="ja-JP" sz="1600" b="1" dirty="0">
                <a:solidFill>
                  <a:schemeClr val="tx1"/>
                </a:solidFill>
                <a:latin typeface="ＭＳ Ｐゴシック" charset="-128"/>
                <a:cs typeface="Times New Roman" pitchFamily="18" charset="0"/>
              </a:rPr>
              <a:t>】</a:t>
            </a:r>
            <a:endParaRPr lang="ja-JP" altLang="en-US" sz="1600" b="1" dirty="0">
              <a:solidFill>
                <a:schemeClr val="tx1"/>
              </a:solidFill>
              <a:latin typeface="ＭＳ Ｐゴシック" charset="-128"/>
            </a:endParaRPr>
          </a:p>
          <a:p>
            <a:pPr eaLnBrk="0" hangingPunct="0">
              <a:lnSpc>
                <a:spcPts val="2100"/>
              </a:lnSpc>
              <a:defRPr/>
            </a:pPr>
            <a:r>
              <a:rPr lang="en-US" altLang="ja-JP" sz="1600" dirty="0">
                <a:solidFill>
                  <a:schemeClr val="tx1"/>
                </a:solidFill>
                <a:latin typeface="ＭＳ Ｐゴシック" charset="-128"/>
                <a:cs typeface="Times New Roman" pitchFamily="18" charset="0"/>
              </a:rPr>
              <a:t>   22 </a:t>
            </a:r>
            <a:r>
              <a:rPr lang="ja-JP" altLang="en-US" sz="1600" dirty="0">
                <a:solidFill>
                  <a:schemeClr val="tx1"/>
                </a:solidFill>
                <a:latin typeface="ＭＳ Ｐゴシック" charset="-128"/>
                <a:cs typeface="Times New Roman" pitchFamily="18" charset="0"/>
              </a:rPr>
              <a:t>組織活動</a:t>
            </a:r>
            <a:r>
              <a:rPr lang="en-US" altLang="ja-JP" sz="1600" dirty="0">
                <a:solidFill>
                  <a:schemeClr val="tx1"/>
                </a:solidFill>
                <a:latin typeface="ＭＳ Ｐゴシック" charset="-128"/>
                <a:cs typeface="Times New Roman" pitchFamily="18" charset="0"/>
              </a:rPr>
              <a:t>/</a:t>
            </a:r>
            <a:r>
              <a:rPr lang="ja-JP" altLang="en-US" sz="1600" dirty="0">
                <a:solidFill>
                  <a:schemeClr val="tx1"/>
                </a:solidFill>
                <a:latin typeface="ＭＳ Ｐゴシック" charset="-128"/>
                <a:cs typeface="Times New Roman" pitchFamily="18" charset="0"/>
              </a:rPr>
              <a:t>組織介入</a:t>
            </a:r>
            <a:endParaRPr lang="ja-JP" altLang="en-US" sz="1600" dirty="0">
              <a:solidFill>
                <a:schemeClr val="tx1"/>
              </a:solidFill>
              <a:latin typeface="ＭＳ Ｐゴシック" charset="-128"/>
            </a:endParaRPr>
          </a:p>
          <a:p>
            <a:pPr eaLnBrk="0" hangingPunct="0">
              <a:lnSpc>
                <a:spcPts val="2100"/>
              </a:lnSpc>
              <a:defRPr/>
            </a:pPr>
            <a:r>
              <a:rPr lang="en-US" altLang="ja-JP" sz="1600" b="1" dirty="0">
                <a:solidFill>
                  <a:schemeClr val="tx1"/>
                </a:solidFill>
                <a:latin typeface="ＭＳ Ｐゴシック" charset="-128"/>
                <a:cs typeface="Times New Roman" pitchFamily="18" charset="0"/>
              </a:rPr>
              <a:t>【Ⅴ</a:t>
            </a:r>
            <a:r>
              <a:rPr lang="ja-JP" altLang="en-US" sz="1600" b="1" dirty="0">
                <a:solidFill>
                  <a:schemeClr val="tx1"/>
                </a:solidFill>
                <a:latin typeface="ＭＳ Ｐゴシック" charset="-128"/>
                <a:cs typeface="Times New Roman" pitchFamily="18" charset="0"/>
              </a:rPr>
              <a:t>　地域に対する業務</a:t>
            </a:r>
            <a:r>
              <a:rPr lang="en-US" altLang="ja-JP" sz="1600" b="1" dirty="0">
                <a:solidFill>
                  <a:schemeClr val="tx1"/>
                </a:solidFill>
                <a:latin typeface="ＭＳ Ｐゴシック" charset="-128"/>
                <a:cs typeface="Times New Roman" pitchFamily="18" charset="0"/>
              </a:rPr>
              <a:t>】</a:t>
            </a:r>
          </a:p>
          <a:p>
            <a:pPr eaLnBrk="0" hangingPunct="0">
              <a:lnSpc>
                <a:spcPts val="2100"/>
              </a:lnSpc>
              <a:defRPr/>
            </a:pPr>
            <a:r>
              <a:rPr lang="en-US" altLang="ja-JP" sz="1600" dirty="0">
                <a:solidFill>
                  <a:schemeClr val="tx1"/>
                </a:solidFill>
                <a:latin typeface="ＭＳ Ｐゴシック" charset="-128"/>
                <a:cs typeface="Times New Roman" pitchFamily="18" charset="0"/>
              </a:rPr>
              <a:t>   23 </a:t>
            </a:r>
            <a:r>
              <a:rPr lang="ja-JP" altLang="en-US" sz="1600" dirty="0">
                <a:solidFill>
                  <a:schemeClr val="tx1"/>
                </a:solidFill>
                <a:latin typeface="ＭＳ Ｐゴシック" charset="-128"/>
                <a:cs typeface="Times New Roman" pitchFamily="18" charset="0"/>
              </a:rPr>
              <a:t>地域活動</a:t>
            </a:r>
            <a:r>
              <a:rPr lang="en-US" altLang="ja-JP" sz="1600" dirty="0">
                <a:solidFill>
                  <a:schemeClr val="tx1"/>
                </a:solidFill>
                <a:latin typeface="ＭＳ Ｐゴシック" charset="-128"/>
                <a:cs typeface="Times New Roman" pitchFamily="18" charset="0"/>
              </a:rPr>
              <a:t>/</a:t>
            </a:r>
            <a:r>
              <a:rPr lang="ja-JP" altLang="en-US" sz="1600" dirty="0">
                <a:solidFill>
                  <a:schemeClr val="tx1"/>
                </a:solidFill>
                <a:latin typeface="ＭＳ Ｐゴシック" charset="-128"/>
                <a:cs typeface="Times New Roman" pitchFamily="18" charset="0"/>
              </a:rPr>
              <a:t>地域づくり   </a:t>
            </a:r>
            <a:endParaRPr lang="en-US" altLang="ja-JP" sz="1600" dirty="0">
              <a:solidFill>
                <a:schemeClr val="tx1"/>
              </a:solidFill>
              <a:latin typeface="ＭＳ Ｐゴシック" charset="-128"/>
              <a:cs typeface="Times New Roman" pitchFamily="18" charset="0"/>
            </a:endParaRPr>
          </a:p>
          <a:p>
            <a:pPr eaLnBrk="0" hangingPunct="0">
              <a:lnSpc>
                <a:spcPts val="2100"/>
              </a:lnSpc>
              <a:defRPr/>
            </a:pPr>
            <a:r>
              <a:rPr lang="en-US" altLang="ja-JP" sz="1600" b="1" dirty="0">
                <a:solidFill>
                  <a:schemeClr val="tx1"/>
                </a:solidFill>
                <a:latin typeface="ＭＳ Ｐゴシック" charset="-128"/>
                <a:cs typeface="Times New Roman" pitchFamily="18" charset="0"/>
              </a:rPr>
              <a:t>【Ⅵ</a:t>
            </a:r>
            <a:r>
              <a:rPr lang="ja-JP" altLang="en-US" sz="1600" b="1" dirty="0">
                <a:solidFill>
                  <a:schemeClr val="tx1"/>
                </a:solidFill>
                <a:latin typeface="ＭＳ Ｐゴシック" charset="-128"/>
                <a:cs typeface="Times New Roman" pitchFamily="18" charset="0"/>
              </a:rPr>
              <a:t>　社会に対する業務</a:t>
            </a:r>
            <a:r>
              <a:rPr lang="en-US" altLang="ja-JP" sz="1600" b="1" dirty="0">
                <a:solidFill>
                  <a:schemeClr val="tx1"/>
                </a:solidFill>
                <a:latin typeface="ＭＳ Ｐゴシック" charset="-128"/>
                <a:cs typeface="Times New Roman" pitchFamily="18" charset="0"/>
              </a:rPr>
              <a:t>】</a:t>
            </a:r>
            <a:r>
              <a:rPr lang="ja-JP" altLang="en-US" sz="1600" b="1" dirty="0">
                <a:solidFill>
                  <a:schemeClr val="tx1"/>
                </a:solidFill>
                <a:latin typeface="ＭＳ Ｐゴシック" charset="-128"/>
                <a:cs typeface="Times New Roman" pitchFamily="18" charset="0"/>
              </a:rPr>
              <a:t> </a:t>
            </a:r>
            <a:endParaRPr lang="ja-JP" altLang="en-US" sz="1600" b="1" dirty="0">
              <a:solidFill>
                <a:schemeClr val="tx1"/>
              </a:solidFill>
              <a:latin typeface="ＭＳ Ｐゴシック" charset="-128"/>
            </a:endParaRPr>
          </a:p>
          <a:p>
            <a:pPr eaLnBrk="0" hangingPunct="0">
              <a:lnSpc>
                <a:spcPts val="2100"/>
              </a:lnSpc>
              <a:defRPr/>
            </a:pPr>
            <a:r>
              <a:rPr lang="en-US" altLang="ja-JP" sz="1600" dirty="0">
                <a:solidFill>
                  <a:schemeClr val="tx1"/>
                </a:solidFill>
                <a:latin typeface="ＭＳ Ｐゴシック" charset="-128"/>
                <a:cs typeface="Times New Roman" pitchFamily="18" charset="0"/>
              </a:rPr>
              <a:t>  24 </a:t>
            </a:r>
            <a:r>
              <a:rPr lang="ja-JP" altLang="en-US" sz="1600" dirty="0">
                <a:solidFill>
                  <a:schemeClr val="tx1"/>
                </a:solidFill>
                <a:latin typeface="ＭＳ Ｐゴシック" charset="-128"/>
                <a:cs typeface="Times New Roman" pitchFamily="18" charset="0"/>
              </a:rPr>
              <a:t>政策分析</a:t>
            </a:r>
            <a:r>
              <a:rPr lang="en-US" altLang="ja-JP" sz="1600" dirty="0">
                <a:solidFill>
                  <a:schemeClr val="tx1"/>
                </a:solidFill>
                <a:latin typeface="ＭＳ Ｐゴシック" charset="-128"/>
                <a:cs typeface="Times New Roman" pitchFamily="18" charset="0"/>
              </a:rPr>
              <a:t>/</a:t>
            </a:r>
            <a:r>
              <a:rPr lang="ja-JP" altLang="en-US" sz="1600" dirty="0">
                <a:solidFill>
                  <a:schemeClr val="tx1"/>
                </a:solidFill>
                <a:latin typeface="ＭＳ Ｐゴシック" charset="-128"/>
                <a:cs typeface="Times New Roman" pitchFamily="18" charset="0"/>
              </a:rPr>
              <a:t>提言</a:t>
            </a:r>
            <a:r>
              <a:rPr lang="en-US" altLang="ja-JP" sz="1600" dirty="0">
                <a:solidFill>
                  <a:schemeClr val="tx1"/>
                </a:solidFill>
                <a:latin typeface="ＭＳ Ｐゴシック" charset="-128"/>
                <a:cs typeface="Times New Roman" pitchFamily="18" charset="0"/>
              </a:rPr>
              <a:t>/</a:t>
            </a:r>
            <a:r>
              <a:rPr lang="ja-JP" altLang="en-US" sz="1600" dirty="0">
                <a:solidFill>
                  <a:schemeClr val="tx1"/>
                </a:solidFill>
                <a:latin typeface="ＭＳ Ｐゴシック" charset="-128"/>
                <a:cs typeface="Times New Roman" pitchFamily="18" charset="0"/>
              </a:rPr>
              <a:t>展開</a:t>
            </a:r>
            <a:endParaRPr lang="ja-JP" altLang="en-US" sz="1600" dirty="0">
              <a:solidFill>
                <a:schemeClr val="tx1"/>
              </a:solidFill>
              <a:latin typeface="ＭＳ Ｐゴシック" charset="-128"/>
            </a:endParaRPr>
          </a:p>
        </p:txBody>
      </p:sp>
      <p:sp>
        <p:nvSpPr>
          <p:cNvPr id="5" name="Rectangle 36"/>
          <p:cNvSpPr txBox="1">
            <a:spLocks noChangeArrowheads="1"/>
          </p:cNvSpPr>
          <p:nvPr/>
        </p:nvSpPr>
        <p:spPr>
          <a:xfrm>
            <a:off x="529771" y="207635"/>
            <a:ext cx="7966075" cy="815621"/>
          </a:xfrm>
          <a:prstGeom prst="rect">
            <a:avLst/>
          </a:prstGeom>
        </p:spPr>
        <p:txBody>
          <a:bodyPr/>
          <a:lstStyle/>
          <a:p>
            <a:pPr algn="ctr" eaLnBrk="0" hangingPunct="0">
              <a:defRPr/>
            </a:pPr>
            <a:r>
              <a:rPr lang="en-US" altLang="ja-JP" sz="4000" kern="0" dirty="0" smtClean="0">
                <a:solidFill>
                  <a:schemeClr val="tx2"/>
                </a:solidFill>
                <a:latin typeface="+mj-lt"/>
                <a:ea typeface="+mj-ea"/>
                <a:cs typeface="+mj-cs"/>
              </a:rPr>
              <a:t>【</a:t>
            </a:r>
            <a:r>
              <a:rPr lang="ja-JP" altLang="en-US" sz="4000" kern="0" dirty="0" smtClean="0">
                <a:solidFill>
                  <a:schemeClr val="tx2"/>
                </a:solidFill>
                <a:latin typeface="+mj-lt"/>
                <a:ea typeface="+mj-ea"/>
                <a:cs typeface="+mj-cs"/>
              </a:rPr>
              <a:t>総論</a:t>
            </a:r>
            <a:r>
              <a:rPr lang="en-US" altLang="ja-JP" sz="4000" kern="0" dirty="0" smtClean="0">
                <a:solidFill>
                  <a:schemeClr val="tx2"/>
                </a:solidFill>
                <a:latin typeface="+mj-lt"/>
                <a:ea typeface="+mj-ea"/>
                <a:cs typeface="+mj-cs"/>
              </a:rPr>
              <a:t>】</a:t>
            </a:r>
            <a:r>
              <a:rPr lang="ja-JP" altLang="en-US" sz="4000" kern="0" dirty="0" smtClean="0">
                <a:solidFill>
                  <a:schemeClr val="tx2"/>
                </a:solidFill>
                <a:latin typeface="+mj-lt"/>
                <a:ea typeface="+mj-ea"/>
                <a:cs typeface="+mj-cs"/>
              </a:rPr>
              <a:t>2</a:t>
            </a:r>
            <a:r>
              <a:rPr lang="ja-JP" altLang="ja-JP" sz="4000" kern="0" dirty="0" smtClean="0">
                <a:solidFill>
                  <a:schemeClr val="tx2"/>
                </a:solidFill>
                <a:latin typeface="+mj-lt"/>
                <a:ea typeface="+mj-ea"/>
                <a:cs typeface="+mj-cs"/>
              </a:rPr>
              <a:t>4</a:t>
            </a:r>
            <a:r>
              <a:rPr lang="ja-JP" altLang="en-US" sz="4000" kern="0" dirty="0" smtClean="0">
                <a:solidFill>
                  <a:schemeClr val="tx2"/>
                </a:solidFill>
                <a:latin typeface="+mj-lt"/>
                <a:ea typeface="+mj-ea"/>
                <a:cs typeface="+mj-cs"/>
              </a:rPr>
              <a:t>の業務例</a:t>
            </a:r>
            <a:r>
              <a:rPr lang="ja-JP" altLang="en-US" sz="4400" kern="0" dirty="0">
                <a:solidFill>
                  <a:schemeClr val="tx2"/>
                </a:solidFill>
                <a:latin typeface="+mj-lt"/>
                <a:ea typeface="+mj-ea"/>
                <a:cs typeface="+mj-cs"/>
              </a:rPr>
              <a:t>　</a:t>
            </a:r>
          </a:p>
        </p:txBody>
      </p:sp>
      <p:sp>
        <p:nvSpPr>
          <p:cNvPr id="1940488" name="AutoShape 8"/>
          <p:cNvSpPr>
            <a:spLocks noChangeArrowheads="1"/>
          </p:cNvSpPr>
          <p:nvPr/>
        </p:nvSpPr>
        <p:spPr bwMode="auto">
          <a:xfrm>
            <a:off x="4090988" y="1015890"/>
            <a:ext cx="1038225" cy="5388539"/>
          </a:xfrm>
          <a:prstGeom prst="upDownArrow">
            <a:avLst>
              <a:gd name="adj1" fmla="val 50000"/>
              <a:gd name="adj2" fmla="val 93425"/>
            </a:avLst>
          </a:prstGeom>
          <a:ln>
            <a:headEnd/>
            <a:tailEnd/>
          </a:ln>
        </p:spPr>
        <p:style>
          <a:lnRef idx="1">
            <a:schemeClr val="accent2"/>
          </a:lnRef>
          <a:fillRef idx="2">
            <a:schemeClr val="accent2"/>
          </a:fillRef>
          <a:effectRef idx="1">
            <a:schemeClr val="accent2"/>
          </a:effectRef>
          <a:fontRef idx="minor">
            <a:schemeClr val="dk1"/>
          </a:fontRef>
        </p:style>
        <p:txBody>
          <a:bodyPr vert="wordArtVertRtl" wrap="none" anchor="ctr"/>
          <a:lstStyle/>
          <a:p>
            <a:pPr algn="ctr"/>
            <a:r>
              <a:rPr lang="ja-JP" altLang="en-US" dirty="0" smtClean="0">
                <a:latin typeface="HGｺﾞｼｯｸE" panose="020B0909000000000000" pitchFamily="49" charset="-128"/>
                <a:ea typeface="HGｺﾞｼｯｸE" panose="020B0909000000000000" pitchFamily="49" charset="-128"/>
              </a:rPr>
              <a:t>ミクロ</a:t>
            </a:r>
            <a:r>
              <a:rPr lang="en-US" altLang="ja-JP" dirty="0" smtClean="0">
                <a:latin typeface="HGｺﾞｼｯｸE" panose="020B0909000000000000" pitchFamily="49" charset="-128"/>
                <a:ea typeface="HGｺﾞｼｯｸE" panose="020B0909000000000000" pitchFamily="49" charset="-128"/>
              </a:rPr>
              <a:t>Ⅰ</a:t>
            </a:r>
            <a:r>
              <a:rPr lang="ja-JP" altLang="en-US" dirty="0">
                <a:latin typeface="HGｺﾞｼｯｸE" panose="020B0909000000000000" pitchFamily="49" charset="-128"/>
                <a:ea typeface="HGｺﾞｼｯｸE" panose="020B0909000000000000" pitchFamily="49" charset="-128"/>
              </a:rPr>
              <a:t>・</a:t>
            </a:r>
            <a:r>
              <a:rPr lang="en-US" altLang="ja-JP" dirty="0" smtClean="0">
                <a:latin typeface="HGｺﾞｼｯｸE" panose="020B0909000000000000" pitchFamily="49" charset="-128"/>
                <a:ea typeface="HGｺﾞｼｯｸE" panose="020B0909000000000000" pitchFamily="49" charset="-128"/>
              </a:rPr>
              <a:t>Ⅱ</a:t>
            </a:r>
            <a:r>
              <a:rPr lang="ja-JP" altLang="en-US" dirty="0" smtClean="0">
                <a:latin typeface="HGｺﾞｼｯｸE" panose="020B0909000000000000" pitchFamily="49" charset="-128"/>
                <a:ea typeface="HGｺﾞｼｯｸE" panose="020B0909000000000000" pitchFamily="49" charset="-128"/>
              </a:rPr>
              <a:t>メゾ</a:t>
            </a:r>
            <a:r>
              <a:rPr lang="en-US" altLang="ja-JP" dirty="0">
                <a:latin typeface="HGｺﾞｼｯｸE" panose="020B0909000000000000" pitchFamily="49" charset="-128"/>
                <a:ea typeface="HGｺﾞｼｯｸE" panose="020B0909000000000000" pitchFamily="49" charset="-128"/>
              </a:rPr>
              <a:t>Ⅲ</a:t>
            </a:r>
            <a:r>
              <a:rPr lang="ja-JP" altLang="en-US" dirty="0">
                <a:latin typeface="HGｺﾞｼｯｸE" panose="020B0909000000000000" pitchFamily="49" charset="-128"/>
                <a:ea typeface="HGｺﾞｼｯｸE" panose="020B0909000000000000" pitchFamily="49" charset="-128"/>
              </a:rPr>
              <a:t>・</a:t>
            </a:r>
            <a:r>
              <a:rPr lang="en-US" altLang="ja-JP" dirty="0" smtClean="0">
                <a:latin typeface="HGｺﾞｼｯｸE" panose="020B0909000000000000" pitchFamily="49" charset="-128"/>
                <a:ea typeface="HGｺﾞｼｯｸE" panose="020B0909000000000000" pitchFamily="49" charset="-128"/>
              </a:rPr>
              <a:t>Ⅳ</a:t>
            </a:r>
            <a:r>
              <a:rPr lang="ja-JP" altLang="en-US" dirty="0" smtClean="0">
                <a:latin typeface="HGｺﾞｼｯｸE" panose="020B0909000000000000" pitchFamily="49" charset="-128"/>
                <a:ea typeface="HGｺﾞｼｯｸE" panose="020B0909000000000000" pitchFamily="49" charset="-128"/>
              </a:rPr>
              <a:t>マクロ</a:t>
            </a:r>
            <a:r>
              <a:rPr lang="en-US" altLang="ja-JP" dirty="0">
                <a:latin typeface="HGｺﾞｼｯｸE" panose="020B0909000000000000" pitchFamily="49" charset="-128"/>
                <a:ea typeface="HGｺﾞｼｯｸE" panose="020B0909000000000000" pitchFamily="49" charset="-128"/>
              </a:rPr>
              <a:t>Ⅴ</a:t>
            </a:r>
            <a:r>
              <a:rPr lang="ja-JP" altLang="en-US" dirty="0">
                <a:latin typeface="HGｺﾞｼｯｸE" panose="020B0909000000000000" pitchFamily="49" charset="-128"/>
                <a:ea typeface="HGｺﾞｼｯｸE" panose="020B0909000000000000" pitchFamily="49" charset="-128"/>
              </a:rPr>
              <a:t>・</a:t>
            </a:r>
            <a:r>
              <a:rPr lang="en-US" altLang="ja-JP" dirty="0">
                <a:latin typeface="HGｺﾞｼｯｸE" panose="020B0909000000000000" pitchFamily="49" charset="-128"/>
                <a:ea typeface="HGｺﾞｼｯｸE" panose="020B0909000000000000" pitchFamily="49" charset="-128"/>
              </a:rPr>
              <a:t>Ⅵ</a:t>
            </a:r>
          </a:p>
        </p:txBody>
      </p:sp>
      <p:sp>
        <p:nvSpPr>
          <p:cNvPr id="10" name="AutoShape 22"/>
          <p:cNvSpPr>
            <a:spLocks noChangeArrowheads="1"/>
          </p:cNvSpPr>
          <p:nvPr/>
        </p:nvSpPr>
        <p:spPr bwMode="auto">
          <a:xfrm>
            <a:off x="7318980" y="229631"/>
            <a:ext cx="1175027" cy="828593"/>
          </a:xfrm>
          <a:prstGeom prst="wedgeRoundRectCallout">
            <a:avLst>
              <a:gd name="adj1" fmla="val -13690"/>
              <a:gd name="adj2" fmla="val 34553"/>
              <a:gd name="adj3" fmla="val 16667"/>
            </a:avLst>
          </a:prstGeom>
          <a:solidFill>
            <a:srgbClr val="00FF99"/>
          </a:solidFill>
          <a:ln w="9525">
            <a:solidFill>
              <a:schemeClr val="tx1"/>
            </a:solidFill>
            <a:miter lim="800000"/>
            <a:headEnd/>
            <a:tailEnd/>
          </a:ln>
        </p:spPr>
        <p:txBody>
          <a:bodyPr/>
          <a:lstStyle/>
          <a:p>
            <a:pPr algn="ctr"/>
            <a:r>
              <a:rPr lang="ja-JP" altLang="en-US" sz="2000" dirty="0" smtClean="0"/>
              <a:t>第</a:t>
            </a:r>
            <a:r>
              <a:rPr lang="en-US" altLang="ja-JP" sz="2000" dirty="0" smtClean="0"/>
              <a:t>2</a:t>
            </a:r>
            <a:r>
              <a:rPr lang="ja-JP" altLang="en-US" sz="2000" dirty="0" smtClean="0"/>
              <a:t>版</a:t>
            </a:r>
            <a:r>
              <a:rPr lang="en-US" altLang="ja-JP" sz="2000" dirty="0" smtClean="0"/>
              <a:t> </a:t>
            </a:r>
            <a:r>
              <a:rPr lang="ja-JP" altLang="en-US" sz="2000" dirty="0" smtClean="0"/>
              <a:t> </a:t>
            </a:r>
            <a:endParaRPr lang="en-US" altLang="ja-JP" sz="2000" dirty="0" smtClean="0"/>
          </a:p>
          <a:p>
            <a:pPr algn="ctr"/>
            <a:r>
              <a:rPr lang="ja-JP" altLang="ja-JP" sz="2000" dirty="0" smtClean="0"/>
              <a:t>P</a:t>
            </a:r>
            <a:r>
              <a:rPr lang="en-US" altLang="ja-JP" sz="2000" dirty="0" smtClean="0"/>
              <a:t>53-55</a:t>
            </a:r>
            <a:endParaRPr lang="ja-JP" altLang="en-US" sz="2000"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657847383"/>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8532" name="Rectangle 36"/>
          <p:cNvSpPr>
            <a:spLocks noGrp="1" noChangeArrowheads="1"/>
          </p:cNvSpPr>
          <p:nvPr>
            <p:ph type="title"/>
          </p:nvPr>
        </p:nvSpPr>
        <p:spPr>
          <a:xfrm>
            <a:off x="838904" y="381000"/>
            <a:ext cx="7054850" cy="835378"/>
          </a:xfrm>
        </p:spPr>
        <p:txBody>
          <a:bodyPr>
            <a:normAutofit/>
          </a:bodyPr>
          <a:lstStyle/>
          <a:p>
            <a:pPr algn="ctr"/>
            <a:r>
              <a:rPr lang="en-US" altLang="ja-JP" sz="4000" dirty="0" smtClean="0"/>
              <a:t>【</a:t>
            </a:r>
            <a:r>
              <a:rPr lang="ja-JP" altLang="en-US" sz="4000" dirty="0" smtClean="0"/>
              <a:t>総論</a:t>
            </a:r>
            <a:r>
              <a:rPr lang="en-US" altLang="ja-JP" sz="4000" dirty="0" smtClean="0"/>
              <a:t>】</a:t>
            </a:r>
            <a:r>
              <a:rPr lang="ja-JP" altLang="en-US" sz="4000" dirty="0" smtClean="0"/>
              <a:t>の枠組みと読み方</a:t>
            </a:r>
          </a:p>
        </p:txBody>
      </p:sp>
      <p:graphicFrame>
        <p:nvGraphicFramePr>
          <p:cNvPr id="1561639" name="Group 39"/>
          <p:cNvGraphicFramePr>
            <a:graphicFrameLocks noGrp="1"/>
          </p:cNvGraphicFramePr>
          <p:nvPr>
            <p:ph type="tbl" idx="1"/>
            <p:extLst>
              <p:ext uri="{D42A27DB-BD31-4B8C-83A1-F6EECF244321}">
                <p14:modId xmlns:p14="http://schemas.microsoft.com/office/powerpoint/2010/main" val="695272106"/>
              </p:ext>
            </p:extLst>
          </p:nvPr>
        </p:nvGraphicFramePr>
        <p:xfrm>
          <a:off x="536575" y="1354666"/>
          <a:ext cx="8296981" cy="4859762"/>
        </p:xfrm>
        <a:graphic>
          <a:graphicData uri="http://schemas.openxmlformats.org/drawingml/2006/table">
            <a:tbl>
              <a:tblPr/>
              <a:tblGrid>
                <a:gridCol w="2110893"/>
                <a:gridCol w="2156498"/>
                <a:gridCol w="1987106"/>
                <a:gridCol w="2042484"/>
              </a:tblGrid>
              <a:tr h="4301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rgbClr val="FFFFFF"/>
                          </a:solidFill>
                          <a:effectLst/>
                          <a:latin typeface="Times New Roman" pitchFamily="18" charset="0"/>
                          <a:ea typeface="ＭＳ Ｐゴシック" charset="-128"/>
                        </a:rPr>
                        <a:t>業務名</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1" i="0" u="none" strike="noStrike" cap="none" normalizeH="0" baseline="0" dirty="0" smtClean="0">
                          <a:ln>
                            <a:noFill/>
                          </a:ln>
                          <a:solidFill>
                            <a:srgbClr val="FFFFFF"/>
                          </a:solidFill>
                          <a:effectLst/>
                          <a:latin typeface="Times New Roman" pitchFamily="18" charset="0"/>
                          <a:ea typeface="ＭＳ Ｐゴシック" charset="-128"/>
                        </a:rPr>
                        <a:t>　例）</a:t>
                      </a:r>
                      <a:r>
                        <a:rPr kumimoji="1" lang="en-US" altLang="ja-JP" sz="1800" b="1" i="0" u="none" strike="noStrike" cap="none" normalizeH="0" baseline="0" dirty="0" smtClean="0">
                          <a:ln>
                            <a:noFill/>
                          </a:ln>
                          <a:solidFill>
                            <a:srgbClr val="FFFFFF"/>
                          </a:solidFill>
                          <a:effectLst/>
                          <a:latin typeface="Times New Roman" pitchFamily="18" charset="0"/>
                          <a:ea typeface="ＭＳ Ｐゴシック" charset="-128"/>
                        </a:rPr>
                        <a:t>7  </a:t>
                      </a:r>
                      <a:r>
                        <a:rPr kumimoji="1" lang="ja-JP" altLang="en-US" sz="1800" b="1" i="0" u="none" strike="noStrike" cap="none" normalizeH="0" baseline="0" dirty="0" smtClean="0">
                          <a:ln>
                            <a:noFill/>
                          </a:ln>
                          <a:solidFill>
                            <a:srgbClr val="FFFFFF"/>
                          </a:solidFill>
                          <a:effectLst/>
                          <a:latin typeface="Times New Roman" pitchFamily="18" charset="0"/>
                          <a:ea typeface="ＭＳ Ｐゴシック" charset="-128"/>
                        </a:rPr>
                        <a:t> 経済的問題解決の支援</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2"/>
                    </a:solidFill>
                  </a:tcPr>
                </a:tc>
                <a:tc hMerge="1">
                  <a:txBody>
                    <a:bodyPr/>
                    <a:lstStyle/>
                    <a:p>
                      <a:endParaRPr kumimoji="1" lang="ja-JP" altLang="en-US"/>
                    </a:p>
                  </a:txBody>
                  <a:tcPr/>
                </a:tc>
                <a:tc hMerge="1">
                  <a:txBody>
                    <a:bodyPr/>
                    <a:lstStyle/>
                    <a:p>
                      <a:endParaRPr kumimoji="1" lang="ja-JP" altLang="en-US"/>
                    </a:p>
                  </a:txBody>
                  <a:tcPr/>
                </a:tc>
              </a:tr>
              <a:tr h="46654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定義</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業務名の意図や内容を記述</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hMerge="1">
                  <a:txBody>
                    <a:bodyPr/>
                    <a:lstStyle/>
                    <a:p>
                      <a:endParaRPr kumimoji="1" lang="ja-JP" altLang="en-US"/>
                    </a:p>
                  </a:txBody>
                  <a:tcPr/>
                </a:tc>
                <a:tc hMerge="1">
                  <a:txBody>
                    <a:bodyPr/>
                    <a:lstStyle/>
                    <a:p>
                      <a:endParaRPr kumimoji="1" lang="ja-JP" altLang="en-US"/>
                    </a:p>
                  </a:txBody>
                  <a:tcPr/>
                </a:tc>
              </a:tr>
              <a:tr h="7348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指針</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EF"/>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倫理綱領のキーワードや</a:t>
                      </a:r>
                      <a:r>
                        <a:rPr kumimoji="1" lang="en-US" altLang="ja-JP" sz="1800" b="0" i="0" u="none" strike="noStrike" cap="none" normalizeH="0" baseline="0" smtClean="0">
                          <a:ln>
                            <a:noFill/>
                          </a:ln>
                          <a:solidFill>
                            <a:srgbClr val="000000"/>
                          </a:solidFill>
                          <a:effectLst/>
                          <a:latin typeface="Times New Roman" pitchFamily="18" charset="0"/>
                          <a:ea typeface="ＭＳ Ｐゴシック" charset="-128"/>
                        </a:rPr>
                        <a:t>PSW</a:t>
                      </a: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の共通の視点から業務の方向性を示す</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EF"/>
                    </a:solidFill>
                  </a:tcPr>
                </a:tc>
                <a:tc hMerge="1">
                  <a:txBody>
                    <a:bodyPr/>
                    <a:lstStyle/>
                    <a:p>
                      <a:endParaRPr kumimoji="1" lang="ja-JP" altLang="en-US"/>
                    </a:p>
                  </a:txBody>
                  <a:tcPr/>
                </a:tc>
                <a:tc hMerge="1">
                  <a:txBody>
                    <a:bodyPr/>
                    <a:lstStyle/>
                    <a:p>
                      <a:endParaRPr kumimoji="1" lang="ja-JP" altLang="en-US"/>
                    </a:p>
                  </a:txBody>
                  <a:tcPr/>
                </a:tc>
              </a:tr>
              <a:tr h="7348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主軸レベル</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Times New Roman" pitchFamily="18"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　例）対個人　対集団</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hMerge="1">
                  <a:txBody>
                    <a:bodyPr/>
                    <a:lstStyle/>
                    <a:p>
                      <a:endParaRPr kumimoji="1" lang="ja-JP" altLang="en-US"/>
                    </a:p>
                  </a:txBody>
                  <a:tcPr/>
                </a:tc>
                <a:tc hMerge="1">
                  <a:txBody>
                    <a:bodyPr/>
                    <a:lstStyle/>
                    <a:p>
                      <a:endParaRPr kumimoji="1" lang="ja-JP" altLang="en-US"/>
                    </a:p>
                  </a:txBody>
                  <a:tcPr/>
                </a:tc>
              </a:tr>
              <a:tr h="466549">
                <a:tc rowSpan="2">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他のレベルとの関連</a:t>
                      </a:r>
                    </a:p>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en-US" sz="1800" b="0" i="0" u="none" strike="noStrike" cap="none" normalizeH="0" baseline="0" smtClean="0">
                        <a:ln>
                          <a:noFill/>
                        </a:ln>
                        <a:solidFill>
                          <a:srgbClr val="000000"/>
                        </a:solidFill>
                        <a:effectLst/>
                        <a:latin typeface="Times New Roman" pitchFamily="18"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対所属機関</a:t>
                      </a:r>
                    </a:p>
                  </a:txBody>
                  <a:tcPr horzOverflow="overflow">
                    <a:lnL w="12700" cap="flat" cmpd="sng" algn="ctr">
                      <a:solidFill>
                        <a:schemeClr val="bg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F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対地域</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F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対社会</a:t>
                      </a:r>
                    </a:p>
                  </a:txBody>
                  <a:tcPr horzOverflow="overflow">
                    <a:lnL w="12700" cap="flat" cmpd="sng" algn="ctr">
                      <a:solidFill>
                        <a:schemeClr val="tx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EAEFEF"/>
                    </a:solidFill>
                  </a:tcPr>
                </a:tc>
              </a:tr>
              <a:tr h="583186">
                <a:tc vMerge="1">
                  <a:txBody>
                    <a:bodyPr/>
                    <a:lstStyle/>
                    <a:p>
                      <a:endParaRPr kumimoji="1" lang="ja-JP" altLang="en-US"/>
                    </a:p>
                  </a:txBody>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　　　　　　　　　　　　　　対専門職</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hMerge="1">
                  <a:txBody>
                    <a:bodyPr/>
                    <a:lstStyle/>
                    <a:p>
                      <a:endParaRPr kumimoji="1" lang="ja-JP" altLang="en-US"/>
                    </a:p>
                  </a:txBody>
                  <a:tcPr/>
                </a:tc>
                <a:tc hMerge="1">
                  <a:txBody>
                    <a:bodyPr/>
                    <a:lstStyle/>
                    <a:p>
                      <a:endParaRPr kumimoji="1" lang="ja-JP" altLang="en-US"/>
                    </a:p>
                  </a:txBody>
                  <a:tcPr/>
                </a:tc>
              </a:tr>
              <a:tr h="7348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業務内容と</a:t>
                      </a:r>
                    </a:p>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主な機能・技術</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EF"/>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smtClean="0">
                          <a:ln>
                            <a:noFill/>
                          </a:ln>
                          <a:solidFill>
                            <a:srgbClr val="000000"/>
                          </a:solidFill>
                          <a:effectLst/>
                          <a:latin typeface="Times New Roman" pitchFamily="18" charset="0"/>
                          <a:ea typeface="ＭＳ Ｐゴシック" charset="-128"/>
                        </a:rPr>
                        <a:t>業務の展開を示し、その主な機能と技術を示す</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AEFEF"/>
                    </a:solidFill>
                  </a:tcPr>
                </a:tc>
                <a:tc hMerge="1">
                  <a:txBody>
                    <a:bodyPr/>
                    <a:lstStyle/>
                    <a:p>
                      <a:endParaRPr kumimoji="1" lang="ja-JP" altLang="en-US"/>
                    </a:p>
                  </a:txBody>
                  <a:tcPr/>
                </a:tc>
                <a:tc hMerge="1">
                  <a:txBody>
                    <a:bodyPr/>
                    <a:lstStyle/>
                    <a:p>
                      <a:endParaRPr kumimoji="1" lang="ja-JP" altLang="en-US"/>
                    </a:p>
                  </a:txBody>
                  <a:tcPr/>
                </a:tc>
              </a:tr>
              <a:tr h="70893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smtClean="0">
                          <a:ln>
                            <a:noFill/>
                          </a:ln>
                          <a:solidFill>
                            <a:srgbClr val="000000"/>
                          </a:solidFill>
                          <a:effectLst/>
                          <a:latin typeface="Times New Roman" pitchFamily="18" charset="0"/>
                          <a:ea typeface="ＭＳ Ｐゴシック" charset="-128"/>
                        </a:rPr>
                        <a:t>必要な知識・理論</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gridSpan="3">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1800" b="0" i="0" u="none" strike="noStrike" cap="none" normalizeH="0" baseline="0" dirty="0" smtClean="0">
                          <a:ln>
                            <a:noFill/>
                          </a:ln>
                          <a:solidFill>
                            <a:srgbClr val="000000"/>
                          </a:solidFill>
                          <a:effectLst/>
                          <a:latin typeface="Times New Roman" pitchFamily="18" charset="0"/>
                          <a:ea typeface="ＭＳ Ｐゴシック" charset="-128"/>
                        </a:rPr>
                        <a:t>業務の展開で活用する主な技術、必要な知識をあげる</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3DEDE"/>
                    </a:solidFill>
                  </a:tcPr>
                </a:tc>
                <a:tc hMerge="1">
                  <a:txBody>
                    <a:bodyPr/>
                    <a:lstStyle/>
                    <a:p>
                      <a:endParaRPr kumimoji="1" lang="ja-JP" altLang="en-US"/>
                    </a:p>
                  </a:txBody>
                  <a:tcPr/>
                </a:tc>
                <a:tc hMerge="1">
                  <a:txBody>
                    <a:bodyPr/>
                    <a:lstStyle/>
                    <a:p>
                      <a:endParaRPr kumimoji="1" lang="ja-JP" altLang="en-US"/>
                    </a:p>
                  </a:txBody>
                  <a:tcPr/>
                </a:tc>
              </a:tr>
            </a:tbl>
          </a:graphicData>
        </a:graphic>
      </p:graphicFrame>
      <p:sp>
        <p:nvSpPr>
          <p:cNvPr id="7" name="スライド番号プレースホルダ 6"/>
          <p:cNvSpPr>
            <a:spLocks noGrp="1"/>
          </p:cNvSpPr>
          <p:nvPr>
            <p:ph type="sldNum" sz="quarter" idx="13"/>
          </p:nvPr>
        </p:nvSpPr>
        <p:spPr/>
        <p:txBody>
          <a:bodyPr/>
          <a:lstStyle/>
          <a:p>
            <a:pPr>
              <a:defRPr/>
            </a:pPr>
            <a:fld id="{C3174745-C294-4470-858B-0869E561CC4A}" type="slidenum">
              <a:rPr lang="ja-JP" altLang="en-US"/>
              <a:pPr>
                <a:defRPr/>
              </a:pPr>
              <a:t>37</a:t>
            </a:fld>
            <a:endParaRPr lang="en-US" altLang="ja-JP"/>
          </a:p>
        </p:txBody>
      </p:sp>
      <p:sp>
        <p:nvSpPr>
          <p:cNvPr id="9" name="AutoShape 22"/>
          <p:cNvSpPr>
            <a:spLocks noChangeArrowheads="1"/>
          </p:cNvSpPr>
          <p:nvPr/>
        </p:nvSpPr>
        <p:spPr bwMode="auto">
          <a:xfrm>
            <a:off x="7558868" y="384853"/>
            <a:ext cx="1175027" cy="828593"/>
          </a:xfrm>
          <a:prstGeom prst="wedgeRoundRectCallout">
            <a:avLst>
              <a:gd name="adj1" fmla="val -13690"/>
              <a:gd name="adj2" fmla="val 34553"/>
              <a:gd name="adj3" fmla="val 16667"/>
            </a:avLst>
          </a:prstGeom>
          <a:solidFill>
            <a:srgbClr val="5BC86D"/>
          </a:solidFill>
          <a:ln w="9525">
            <a:solidFill>
              <a:schemeClr val="tx1"/>
            </a:solidFill>
            <a:miter lim="800000"/>
            <a:headEnd/>
            <a:tailEnd/>
          </a:ln>
        </p:spPr>
        <p:txBody>
          <a:bodyPr/>
          <a:lstStyle/>
          <a:p>
            <a:pPr algn="ctr"/>
            <a:r>
              <a:rPr lang="ja-JP" altLang="en-US" sz="2000" dirty="0" smtClean="0"/>
              <a:t>第</a:t>
            </a:r>
            <a:r>
              <a:rPr lang="en-US" altLang="ja-JP" sz="2000" dirty="0" smtClean="0"/>
              <a:t>2</a:t>
            </a:r>
            <a:r>
              <a:rPr lang="ja-JP" altLang="en-US" sz="2000" dirty="0" smtClean="0"/>
              <a:t>版</a:t>
            </a:r>
            <a:r>
              <a:rPr lang="en-US" altLang="ja-JP" sz="2000" dirty="0" smtClean="0"/>
              <a:t> </a:t>
            </a:r>
            <a:r>
              <a:rPr lang="ja-JP" altLang="en-US" sz="2000" dirty="0" smtClean="0"/>
              <a:t> </a:t>
            </a:r>
            <a:endParaRPr lang="en-US" altLang="ja-JP" sz="2000" dirty="0" smtClean="0"/>
          </a:p>
          <a:p>
            <a:pPr algn="ctr"/>
            <a:r>
              <a:rPr lang="ja-JP" altLang="ja-JP" sz="2000" dirty="0" smtClean="0"/>
              <a:t>P6</a:t>
            </a:r>
            <a:r>
              <a:rPr lang="ja-JP" altLang="ja-JP" sz="2000" dirty="0"/>
              <a:t>2</a:t>
            </a:r>
            <a:endParaRPr lang="ja-JP" altLang="en-US" sz="2000" dirty="0"/>
          </a:p>
        </p:txBody>
      </p:sp>
      <p:sp>
        <p:nvSpPr>
          <p:cNvPr id="2" name="フッター プレースホルダー 1"/>
          <p:cNvSpPr>
            <a:spLocks noGrp="1"/>
          </p:cNvSpPr>
          <p:nvPr>
            <p:ph type="ftr" sz="quarter" idx="12"/>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sz="4000" dirty="0" smtClean="0"/>
              <a:t>　ちょこっとワーク</a:t>
            </a:r>
            <a:r>
              <a:rPr lang="en-US" altLang="ja-JP" sz="4000" dirty="0" smtClean="0"/>
              <a:t>③</a:t>
            </a:r>
            <a:endParaRPr kumimoji="1" lang="ja-JP" altLang="en-US" sz="4000" dirty="0"/>
          </a:p>
        </p:txBody>
      </p:sp>
      <p:sp>
        <p:nvSpPr>
          <p:cNvPr id="4" name="スライド番号プレースホルダー 3"/>
          <p:cNvSpPr>
            <a:spLocks noGrp="1"/>
          </p:cNvSpPr>
          <p:nvPr>
            <p:ph type="sldNum" sz="quarter" idx="12"/>
          </p:nvPr>
        </p:nvSpPr>
        <p:spPr/>
        <p:txBody>
          <a:bodyPr/>
          <a:lstStyle/>
          <a:p>
            <a:pPr>
              <a:defRPr/>
            </a:pPr>
            <a:fld id="{90A9AED8-5ED2-4A6D-A617-826E3C951A17}" type="slidenum">
              <a:rPr lang="ja-JP" altLang="en-US" smtClean="0"/>
              <a:pPr>
                <a:defRPr/>
              </a:pPr>
              <a:t>38</a:t>
            </a:fld>
            <a:endParaRPr lang="en-US" altLang="ja-JP"/>
          </a:p>
        </p:txBody>
      </p:sp>
      <p:sp>
        <p:nvSpPr>
          <p:cNvPr id="3" name="コンテンツ プレースホルダー 2"/>
          <p:cNvSpPr>
            <a:spLocks noGrp="1"/>
          </p:cNvSpPr>
          <p:nvPr>
            <p:ph sz="quarter" idx="1"/>
          </p:nvPr>
        </p:nvSpPr>
        <p:spPr>
          <a:xfrm>
            <a:off x="832555" y="1665112"/>
            <a:ext cx="7611533" cy="4317999"/>
          </a:xfrm>
        </p:spPr>
        <p:txBody>
          <a:bodyPr/>
          <a:lstStyle/>
          <a:p>
            <a:pPr marL="0" indent="0">
              <a:buNone/>
            </a:pPr>
            <a:r>
              <a:rPr lang="ja-JP" altLang="en-US" sz="4000" u="sng" dirty="0" smtClean="0"/>
              <a:t>雇用における問題解決の支援</a:t>
            </a:r>
            <a:r>
              <a:rPr lang="ja-JP" altLang="ja-JP" sz="4000" dirty="0"/>
              <a:t>　</a:t>
            </a:r>
            <a:endParaRPr lang="en-US" altLang="ja-JP" sz="3600" dirty="0"/>
          </a:p>
          <a:p>
            <a:pPr marL="0" indent="0">
              <a:buNone/>
            </a:pPr>
            <a:endParaRPr lang="en-US" altLang="ja-JP" dirty="0" smtClean="0"/>
          </a:p>
          <a:p>
            <a:pPr marL="0" indent="0">
              <a:buNone/>
            </a:pPr>
            <a:r>
              <a:rPr lang="ja-JP" altLang="ja-JP" dirty="0"/>
              <a:t>　</a:t>
            </a:r>
            <a:r>
              <a:rPr lang="ja-JP" altLang="en-US" dirty="0" smtClean="0"/>
              <a:t>＊どのような方々に対して</a:t>
            </a:r>
            <a:endParaRPr lang="en-US" altLang="ja-JP" dirty="0"/>
          </a:p>
          <a:p>
            <a:pPr marL="0" indent="0">
              <a:buNone/>
            </a:pPr>
            <a:r>
              <a:rPr lang="ja-JP" altLang="ja-JP" dirty="0" smtClean="0"/>
              <a:t>　</a:t>
            </a:r>
            <a:r>
              <a:rPr lang="ja-JP" altLang="en-US" dirty="0" smtClean="0"/>
              <a:t>＊何を目指して／何を大切にして</a:t>
            </a:r>
            <a:endParaRPr lang="en-US" altLang="ja-JP" dirty="0" smtClean="0"/>
          </a:p>
          <a:p>
            <a:pPr marL="0" indent="0">
              <a:buNone/>
            </a:pPr>
            <a:r>
              <a:rPr lang="ja-JP" altLang="ja-JP" dirty="0"/>
              <a:t>　</a:t>
            </a:r>
            <a:r>
              <a:rPr lang="ja-JP" altLang="en-US" dirty="0" smtClean="0"/>
              <a:t>＊どのような知識・技術を活用して</a:t>
            </a:r>
            <a:endParaRPr lang="en-US" altLang="ja-JP" dirty="0" smtClean="0"/>
          </a:p>
          <a:p>
            <a:pPr marL="0" indent="0">
              <a:buNone/>
            </a:pPr>
            <a:r>
              <a:rPr lang="ja-JP" altLang="ja-JP" dirty="0"/>
              <a:t>　</a:t>
            </a:r>
            <a:r>
              <a:rPr lang="ja-JP" altLang="en-US" dirty="0" smtClean="0"/>
              <a:t>＊誰（人・機関・地域・社会）に</a:t>
            </a:r>
            <a:endParaRPr lang="en-US" altLang="ja-JP" dirty="0" smtClean="0"/>
          </a:p>
          <a:p>
            <a:pPr marL="0" indent="0">
              <a:buNone/>
            </a:pPr>
            <a:r>
              <a:rPr lang="ja-JP" altLang="ja-JP" dirty="0"/>
              <a:t>　</a:t>
            </a:r>
            <a:r>
              <a:rPr lang="ja-JP" altLang="en-US" dirty="0" smtClean="0"/>
              <a:t>　　　どのような働きかけをしますか？</a:t>
            </a:r>
            <a:endParaRPr lang="en-US" altLang="ja-JP" dirty="0" smtClean="0"/>
          </a:p>
        </p:txBody>
      </p:sp>
      <p:sp>
        <p:nvSpPr>
          <p:cNvPr id="7" name="角丸四角形吹き出し 5"/>
          <p:cNvSpPr>
            <a:spLocks noChangeArrowheads="1"/>
          </p:cNvSpPr>
          <p:nvPr/>
        </p:nvSpPr>
        <p:spPr bwMode="auto">
          <a:xfrm>
            <a:off x="6918649" y="2718417"/>
            <a:ext cx="1931935" cy="882298"/>
          </a:xfrm>
          <a:prstGeom prst="wedgeRoundRectCallout">
            <a:avLst>
              <a:gd name="adj1" fmla="val -68916"/>
              <a:gd name="adj2" fmla="val -97368"/>
              <a:gd name="adj3" fmla="val 16667"/>
            </a:avLst>
          </a:prstGeom>
          <a:solidFill>
            <a:srgbClr val="5BC86D"/>
          </a:solidFill>
          <a:ln w="9525" algn="ctr">
            <a:solidFill>
              <a:schemeClr val="tx1"/>
            </a:solidFill>
            <a:round/>
            <a:headEnd/>
            <a:tailEnd/>
          </a:ln>
        </p:spPr>
        <p:txBody>
          <a:bodyPr wrap="none" anchor="ctr"/>
          <a:lstStyle/>
          <a:p>
            <a:pPr eaLnBrk="0" hangingPunct="0"/>
            <a:r>
              <a:rPr kumimoji="0" lang="ja-JP" altLang="en-US" sz="2000" dirty="0"/>
              <a:t>第</a:t>
            </a:r>
            <a:r>
              <a:rPr kumimoji="0" lang="en-US" altLang="ja-JP" sz="2000" dirty="0"/>
              <a:t>2</a:t>
            </a:r>
            <a:r>
              <a:rPr kumimoji="0" lang="ja-JP" altLang="en-US" sz="2000" dirty="0"/>
              <a:t>版　</a:t>
            </a:r>
            <a:r>
              <a:rPr kumimoji="0" lang="en-US" altLang="ja-JP" sz="2000" dirty="0" smtClean="0"/>
              <a:t>p65</a:t>
            </a:r>
          </a:p>
          <a:p>
            <a:pPr eaLnBrk="0" hangingPunct="0"/>
            <a:r>
              <a:rPr kumimoji="0" lang="ja-JP" altLang="en-US" sz="2000" dirty="0" smtClean="0"/>
              <a:t>　業務</a:t>
            </a:r>
            <a:r>
              <a:rPr kumimoji="0" lang="en-US" altLang="ja-JP" sz="2000" dirty="0" smtClean="0"/>
              <a:t>10</a:t>
            </a:r>
            <a:r>
              <a:rPr kumimoji="0" lang="ja-JP" altLang="en-US" sz="2000" dirty="0" smtClean="0"/>
              <a:t>参照</a:t>
            </a:r>
            <a:endParaRPr kumimoji="0" lang="ja-JP" altLang="en-US" sz="2000" dirty="0"/>
          </a:p>
        </p:txBody>
      </p:sp>
      <p:sp>
        <p:nvSpPr>
          <p:cNvPr id="5" name="フッター プレースホルダー 4"/>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228664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anim calcmode="lin" valueType="num">
                                      <p:cBhvr additive="base">
                                        <p:cTn id="1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anim calcmode="lin" valueType="num">
                                      <p:cBhvr additive="base">
                                        <p:cTn id="1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anim calcmode="lin" valueType="num">
                                      <p:cBhvr additive="base">
                                        <p:cTn id="1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 calcmode="lin" valueType="num">
                                      <p:cBhvr additive="base">
                                        <p:cTn id="2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blinds(horizontal)">
                                      <p:cBhvr>
                                        <p:cTn id="2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39</a:t>
            </a:fld>
            <a:endParaRPr lang="en-US" altLang="ja-JP"/>
          </a:p>
        </p:txBody>
      </p:sp>
      <p:sp>
        <p:nvSpPr>
          <p:cNvPr id="4" name="コンテンツ プレースホルダー 3"/>
          <p:cNvSpPr>
            <a:spLocks noGrp="1"/>
          </p:cNvSpPr>
          <p:nvPr>
            <p:ph sz="quarter" idx="1"/>
          </p:nvPr>
        </p:nvSpPr>
        <p:spPr>
          <a:xfrm>
            <a:off x="457200" y="1651000"/>
            <a:ext cx="8229600" cy="4505960"/>
          </a:xfrm>
        </p:spPr>
        <p:txBody>
          <a:bodyPr/>
          <a:lstStyle/>
          <a:p>
            <a:pPr marL="0" indent="0" algn="ctr">
              <a:buNone/>
            </a:pPr>
            <a:r>
              <a:rPr lang="ja-JP" altLang="en-US" sz="4000" dirty="0" smtClean="0"/>
              <a:t>５．</a:t>
            </a:r>
            <a:r>
              <a:rPr lang="en-US" altLang="ja-JP" sz="4000" dirty="0" smtClean="0"/>
              <a:t>【</a:t>
            </a:r>
            <a:r>
              <a:rPr lang="ja-JP" altLang="en-US" sz="4000" dirty="0" smtClean="0"/>
              <a:t>各論</a:t>
            </a:r>
            <a:r>
              <a:rPr lang="en-US" altLang="ja-JP" sz="4000" dirty="0" smtClean="0"/>
              <a:t>】</a:t>
            </a:r>
          </a:p>
          <a:p>
            <a:pPr marL="0" indent="0" algn="ctr">
              <a:buNone/>
            </a:pPr>
            <a:endParaRPr lang="en-US" altLang="ja-JP" sz="2000" dirty="0"/>
          </a:p>
          <a:p>
            <a:pPr marL="0" indent="0" algn="ctr">
              <a:buNone/>
            </a:pPr>
            <a:r>
              <a:rPr lang="ja-JP" altLang="en-US" sz="4000" dirty="0"/>
              <a:t>分野別（地域、医療、行政）</a:t>
            </a:r>
            <a:endParaRPr lang="en-US" altLang="ja-JP" sz="4000" dirty="0"/>
          </a:p>
          <a:p>
            <a:pPr marL="0" indent="0" algn="ctr">
              <a:buNone/>
            </a:pPr>
            <a:r>
              <a:rPr lang="ja-JP" altLang="en-US" sz="4000" dirty="0"/>
              <a:t>精神保健福祉士の業務と業務</a:t>
            </a:r>
            <a:r>
              <a:rPr lang="ja-JP" altLang="en-US" sz="4000" dirty="0" smtClean="0"/>
              <a:t>指針</a:t>
            </a:r>
            <a:endParaRPr lang="en-US" altLang="ja-JP" sz="2000" dirty="0" smtClean="0"/>
          </a:p>
          <a:p>
            <a:pPr marL="0" indent="0" algn="ctr">
              <a:buNone/>
            </a:pPr>
            <a:endParaRPr lang="en-US" altLang="ja-JP" sz="2000" dirty="0" smtClean="0"/>
          </a:p>
          <a:p>
            <a:pPr marL="0" indent="0" algn="ctr">
              <a:buNone/>
            </a:pPr>
            <a:r>
              <a:rPr lang="ja-JP" altLang="en-US" sz="4000" dirty="0"/>
              <a:t>　</a:t>
            </a:r>
            <a:r>
              <a:rPr lang="en-US" altLang="ja-JP" sz="4000" dirty="0"/>
              <a:t>《</a:t>
            </a:r>
            <a:r>
              <a:rPr lang="ja-JP" altLang="en-US" sz="4000" dirty="0"/>
              <a:t>第２版・</a:t>
            </a:r>
            <a:r>
              <a:rPr lang="ja-JP" altLang="en-US" sz="4000" dirty="0" smtClean="0"/>
              <a:t>第</a:t>
            </a:r>
            <a:r>
              <a:rPr lang="en-US" altLang="ja-JP" sz="4000" smtClean="0"/>
              <a:t>Ⅲ</a:t>
            </a:r>
            <a:r>
              <a:rPr lang="ja-JP" altLang="en-US" sz="4000" smtClean="0"/>
              <a:t>部</a:t>
            </a:r>
            <a:r>
              <a:rPr lang="en-US" altLang="ja-JP" sz="4000" dirty="0"/>
              <a:t>》</a:t>
            </a:r>
            <a:endParaRPr lang="ja-JP" altLang="en-US" sz="4000" dirty="0"/>
          </a:p>
          <a:p>
            <a:endParaRPr kumimoji="1" lang="ja-JP" altLang="en-US"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30672897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sz="4000" dirty="0" smtClean="0"/>
              <a:t>本講義のねらい</a:t>
            </a:r>
            <a:endParaRPr kumimoji="1" lang="ja-JP" altLang="en-US" sz="4000" dirty="0"/>
          </a:p>
        </p:txBody>
      </p:sp>
      <p:sp>
        <p:nvSpPr>
          <p:cNvPr id="3" name="スライド番号プレースホルダ 2"/>
          <p:cNvSpPr>
            <a:spLocks noGrp="1"/>
          </p:cNvSpPr>
          <p:nvPr>
            <p:ph type="sldNum" sz="quarter" idx="12"/>
          </p:nvPr>
        </p:nvSpPr>
        <p:spPr/>
        <p:txBody>
          <a:bodyPr/>
          <a:lstStyle/>
          <a:p>
            <a:pPr>
              <a:defRPr/>
            </a:pPr>
            <a:fld id="{90A9AED8-5ED2-4A6D-A617-826E3C951A17}" type="slidenum">
              <a:rPr lang="ja-JP" altLang="en-US" smtClean="0"/>
              <a:pPr>
                <a:defRPr/>
              </a:pPr>
              <a:t>4</a:t>
            </a:fld>
            <a:endParaRPr lang="en-US" altLang="ja-JP"/>
          </a:p>
        </p:txBody>
      </p:sp>
      <p:sp>
        <p:nvSpPr>
          <p:cNvPr id="4" name="コンテンツ プレースホルダ 3"/>
          <p:cNvSpPr>
            <a:spLocks noGrp="1"/>
          </p:cNvSpPr>
          <p:nvPr>
            <p:ph sz="quarter" idx="1"/>
          </p:nvPr>
        </p:nvSpPr>
        <p:spPr>
          <a:xfrm>
            <a:off x="457200" y="1425222"/>
            <a:ext cx="8229600" cy="4731738"/>
          </a:xfrm>
        </p:spPr>
        <p:txBody>
          <a:bodyPr/>
          <a:lstStyle/>
          <a:p>
            <a:r>
              <a:rPr lang="ja-JP" altLang="en-US" dirty="0" smtClean="0"/>
              <a:t>本協会における業務指針作成・改訂の経緯を理解し、業務指針の意義と目的を確認する。</a:t>
            </a:r>
            <a:endParaRPr lang="en-US" altLang="ja-JP" dirty="0" smtClean="0"/>
          </a:p>
          <a:p>
            <a:r>
              <a:rPr lang="ja-JP" altLang="en-US" dirty="0" smtClean="0"/>
              <a:t>精神保健福祉士の業務を示す共通言語として、業務指針第２版における「業務」の定義と精神保健福祉士の業務特性を理解する。</a:t>
            </a:r>
            <a:endParaRPr lang="en-US" altLang="ja-JP" dirty="0" smtClean="0"/>
          </a:p>
          <a:p>
            <a:r>
              <a:rPr lang="ja-JP" altLang="en-US" dirty="0" smtClean="0"/>
              <a:t>第２版・第</a:t>
            </a:r>
            <a:r>
              <a:rPr lang="en-US" altLang="ja-JP" dirty="0" smtClean="0"/>
              <a:t>Ⅱ</a:t>
            </a:r>
            <a:r>
              <a:rPr lang="ja-JP" altLang="en-US" dirty="0" smtClean="0"/>
              <a:t>部</a:t>
            </a:r>
            <a:r>
              <a:rPr lang="en-US" altLang="ja-JP" dirty="0" smtClean="0"/>
              <a:t>【</a:t>
            </a:r>
            <a:r>
              <a:rPr lang="ja-JP" altLang="en-US" dirty="0" smtClean="0"/>
              <a:t>総論</a:t>
            </a:r>
            <a:r>
              <a:rPr lang="en-US" altLang="ja-JP" dirty="0" smtClean="0"/>
              <a:t>】</a:t>
            </a:r>
            <a:r>
              <a:rPr lang="ja-JP" altLang="en-US" dirty="0" smtClean="0"/>
              <a:t>で示す業務指針の概要と読み方を理解する。</a:t>
            </a:r>
            <a:endParaRPr lang="en-US" altLang="ja-JP" dirty="0" smtClean="0"/>
          </a:p>
          <a:p>
            <a:r>
              <a:rPr lang="ja-JP" altLang="en-US" dirty="0"/>
              <a:t>第２版・</a:t>
            </a:r>
            <a:r>
              <a:rPr lang="ja-JP" altLang="en-US" dirty="0" smtClean="0"/>
              <a:t>第</a:t>
            </a:r>
            <a:r>
              <a:rPr lang="en-US" altLang="ja-JP" dirty="0" smtClean="0"/>
              <a:t>Ⅲ</a:t>
            </a:r>
            <a:r>
              <a:rPr lang="ja-JP" altLang="en-US" dirty="0" smtClean="0"/>
              <a:t>部</a:t>
            </a:r>
            <a:r>
              <a:rPr lang="en-US" altLang="ja-JP" dirty="0" smtClean="0"/>
              <a:t>【</a:t>
            </a:r>
            <a:r>
              <a:rPr lang="ja-JP" altLang="en-US" dirty="0" smtClean="0"/>
              <a:t>各論</a:t>
            </a:r>
            <a:r>
              <a:rPr lang="en-US" altLang="ja-JP" dirty="0" smtClean="0"/>
              <a:t>】</a:t>
            </a:r>
            <a:r>
              <a:rPr lang="ja-JP" altLang="en-US" dirty="0" smtClean="0"/>
              <a:t>で示す分野別業務指針の概要と読み方を理解する。</a:t>
            </a:r>
            <a:endParaRPr lang="en-US" altLang="ja-JP" dirty="0" smtClean="0"/>
          </a:p>
          <a:p>
            <a:r>
              <a:rPr lang="ja-JP" altLang="en-US" dirty="0" smtClean="0"/>
              <a:t>第２版の活用例を提示する。</a:t>
            </a:r>
            <a:endParaRPr lang="en-US" altLang="ja-JP" dirty="0" smtClean="0"/>
          </a:p>
          <a:p>
            <a:endParaRPr lang="en-US" altLang="ja-JP" dirty="0" smtClean="0"/>
          </a:p>
          <a:p>
            <a:endParaRPr kumimoji="1" lang="ja-JP" altLang="en-US"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三方向矢印 6"/>
          <p:cNvSpPr/>
          <p:nvPr/>
        </p:nvSpPr>
        <p:spPr>
          <a:xfrm rot="10800000">
            <a:off x="2673350" y="2812521"/>
            <a:ext cx="3355975" cy="1825625"/>
          </a:xfrm>
          <a:prstGeom prst="leftRightUpArrow">
            <a:avLst/>
          </a:prstGeom>
        </p:spPr>
        <p:style>
          <a:lnRef idx="3">
            <a:schemeClr val="lt1"/>
          </a:lnRef>
          <a:fillRef idx="1">
            <a:schemeClr val="accent1"/>
          </a:fillRef>
          <a:effectRef idx="1">
            <a:schemeClr val="accent1"/>
          </a:effectRef>
          <a:fontRef idx="minor">
            <a:schemeClr val="lt1"/>
          </a:fontRef>
        </p:style>
        <p:txBody>
          <a:bodyPr anchor="ctr"/>
          <a:lstStyle/>
          <a:p>
            <a:pPr algn="ctr">
              <a:defRPr/>
            </a:pPr>
            <a:endParaRPr lang="ja-JP" altLang="en-US"/>
          </a:p>
        </p:txBody>
      </p:sp>
      <p:sp>
        <p:nvSpPr>
          <p:cNvPr id="2201609" name="Rectangle 2"/>
          <p:cNvSpPr>
            <a:spLocks noGrp="1" noChangeArrowheads="1"/>
          </p:cNvSpPr>
          <p:nvPr>
            <p:ph type="title"/>
          </p:nvPr>
        </p:nvSpPr>
        <p:spPr>
          <a:xfrm>
            <a:off x="310445" y="301625"/>
            <a:ext cx="8452555" cy="784931"/>
          </a:xfrm>
        </p:spPr>
        <p:txBody>
          <a:bodyPr>
            <a:normAutofit/>
          </a:bodyPr>
          <a:lstStyle/>
          <a:p>
            <a:pPr algn="ctr"/>
            <a:r>
              <a:rPr lang="ja-JP" altLang="en-US" sz="4000" dirty="0" smtClean="0"/>
              <a:t>なぜ分野別指針が必要なのか？</a:t>
            </a:r>
          </a:p>
        </p:txBody>
      </p:sp>
      <p:sp>
        <p:nvSpPr>
          <p:cNvPr id="15" name="Rectangle 7"/>
          <p:cNvSpPr>
            <a:spLocks noGrp="1" noChangeArrowheads="1"/>
          </p:cNvSpPr>
          <p:nvPr>
            <p:ph type="sldNum" sz="quarter" idx="12"/>
          </p:nvPr>
        </p:nvSpPr>
        <p:spPr/>
        <p:txBody>
          <a:bodyPr/>
          <a:lstStyle/>
          <a:p>
            <a:pPr>
              <a:defRPr/>
            </a:pPr>
            <a:fld id="{87E91F90-7E9F-422A-812F-E05FEC33ED17}" type="slidenum">
              <a:rPr lang="ja-JP" altLang="en-US"/>
              <a:pPr>
                <a:defRPr/>
              </a:pPr>
              <a:t>40</a:t>
            </a:fld>
            <a:endParaRPr lang="en-US" altLang="ja-JP"/>
          </a:p>
        </p:txBody>
      </p:sp>
      <p:pic>
        <p:nvPicPr>
          <p:cNvPr id="2201607" name="Picture 2"/>
          <p:cNvPicPr>
            <a:picLocks noGrp="1" noChangeAspect="1" noChangeArrowheads="1"/>
          </p:cNvPicPr>
          <p:nvPr>
            <p:ph sz="quarter" idx="1"/>
          </p:nvPr>
        </p:nvPicPr>
        <p:blipFill>
          <a:blip r:embed="rId3" cstate="print"/>
          <a:srcRect/>
          <a:stretch>
            <a:fillRect/>
          </a:stretch>
        </p:blipFill>
        <p:spPr>
          <a:xfrm>
            <a:off x="3050470" y="2003425"/>
            <a:ext cx="2254250" cy="2047875"/>
          </a:xfrm>
        </p:spPr>
      </p:pic>
      <p:sp>
        <p:nvSpPr>
          <p:cNvPr id="11" name="角丸四角形 10"/>
          <p:cNvSpPr/>
          <p:nvPr/>
        </p:nvSpPr>
        <p:spPr>
          <a:xfrm>
            <a:off x="3228622" y="4739393"/>
            <a:ext cx="2446338" cy="1206500"/>
          </a:xfrm>
          <a:prstGeom prst="roundRect">
            <a:avLst/>
          </a:prstGeom>
          <a:ln w="76200"/>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2800" dirty="0">
                <a:latin typeface="HGP創英角ｺﾞｼｯｸUB" panose="020B0900000000000000" pitchFamily="50" charset="-128"/>
                <a:ea typeface="HGP創英角ｺﾞｼｯｸUB" panose="020B0900000000000000" pitchFamily="50" charset="-128"/>
              </a:rPr>
              <a:t>根拠となる</a:t>
            </a:r>
            <a:endParaRPr lang="en-US" altLang="ja-JP" sz="2800" dirty="0">
              <a:latin typeface="HGP創英角ｺﾞｼｯｸUB" panose="020B0900000000000000" pitchFamily="50" charset="-128"/>
              <a:ea typeface="HGP創英角ｺﾞｼｯｸUB" panose="020B0900000000000000" pitchFamily="50" charset="-128"/>
            </a:endParaRPr>
          </a:p>
          <a:p>
            <a:pPr algn="ctr">
              <a:defRPr/>
            </a:pPr>
            <a:r>
              <a:rPr lang="ja-JP" altLang="en-US" sz="2800" dirty="0">
                <a:latin typeface="HGP創英角ｺﾞｼｯｸUB" panose="020B0900000000000000" pitchFamily="50" charset="-128"/>
                <a:ea typeface="HGP創英角ｺﾞｼｯｸUB" panose="020B0900000000000000" pitchFamily="50" charset="-128"/>
              </a:rPr>
              <a:t>法律・制度</a:t>
            </a:r>
          </a:p>
        </p:txBody>
      </p:sp>
      <p:sp>
        <p:nvSpPr>
          <p:cNvPr id="12" name="角丸四角形 11"/>
          <p:cNvSpPr/>
          <p:nvPr/>
        </p:nvSpPr>
        <p:spPr>
          <a:xfrm>
            <a:off x="6151563" y="2693635"/>
            <a:ext cx="2089150" cy="1127125"/>
          </a:xfrm>
          <a:prstGeom prst="roundRect">
            <a:avLst/>
          </a:prstGeom>
          <a:ln w="76200"/>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2800" dirty="0">
                <a:latin typeface="HGP創英角ｺﾞｼｯｸUB" panose="020B0900000000000000" pitchFamily="50" charset="-128"/>
                <a:ea typeface="HGP創英角ｺﾞｼｯｸUB" panose="020B0900000000000000" pitchFamily="50" charset="-128"/>
              </a:rPr>
              <a:t>実践現場の特性</a:t>
            </a:r>
            <a:endParaRPr lang="en-US" altLang="ja-JP" sz="2800" dirty="0">
              <a:latin typeface="HGP創英角ｺﾞｼｯｸUB" panose="020B0900000000000000" pitchFamily="50" charset="-128"/>
              <a:ea typeface="HGP創英角ｺﾞｼｯｸUB" panose="020B0900000000000000" pitchFamily="50" charset="-128"/>
            </a:endParaRPr>
          </a:p>
        </p:txBody>
      </p:sp>
      <p:sp>
        <p:nvSpPr>
          <p:cNvPr id="13" name="角丸四角形 12"/>
          <p:cNvSpPr/>
          <p:nvPr/>
        </p:nvSpPr>
        <p:spPr>
          <a:xfrm>
            <a:off x="501474" y="2701219"/>
            <a:ext cx="2089150" cy="1127125"/>
          </a:xfrm>
          <a:prstGeom prst="roundRect">
            <a:avLst/>
          </a:prstGeom>
          <a:ln w="76200"/>
        </p:spPr>
        <p:style>
          <a:lnRef idx="2">
            <a:schemeClr val="accent1"/>
          </a:lnRef>
          <a:fillRef idx="1">
            <a:schemeClr val="lt1"/>
          </a:fillRef>
          <a:effectRef idx="0">
            <a:schemeClr val="accent1"/>
          </a:effectRef>
          <a:fontRef idx="minor">
            <a:schemeClr val="dk1"/>
          </a:fontRef>
        </p:style>
        <p:txBody>
          <a:bodyPr anchor="ctr"/>
          <a:lstStyle/>
          <a:p>
            <a:pPr algn="ctr">
              <a:defRPr/>
            </a:pPr>
            <a:r>
              <a:rPr lang="ja-JP" altLang="en-US" sz="2800" dirty="0">
                <a:latin typeface="HGP創英角ｺﾞｼｯｸUB" panose="020B0900000000000000" pitchFamily="50" charset="-128"/>
                <a:ea typeface="HGP創英角ｺﾞｼｯｸUB" panose="020B0900000000000000" pitchFamily="50" charset="-128"/>
              </a:rPr>
              <a:t>所属機関の機能</a:t>
            </a:r>
            <a:endParaRPr lang="en-US" altLang="ja-JP" sz="2800" dirty="0">
              <a:latin typeface="HGP創英角ｺﾞｼｯｸUB" panose="020B0900000000000000" pitchFamily="50" charset="-128"/>
              <a:ea typeface="HGP創英角ｺﾞｼｯｸUB" panose="020B0900000000000000" pitchFamily="50" charset="-128"/>
            </a:endParaRPr>
          </a:p>
        </p:txBody>
      </p:sp>
      <p:sp>
        <p:nvSpPr>
          <p:cNvPr id="2201608" name="テキスト ボックス 7"/>
          <p:cNvSpPr txBox="1">
            <a:spLocks noChangeArrowheads="1"/>
          </p:cNvSpPr>
          <p:nvPr/>
        </p:nvSpPr>
        <p:spPr bwMode="auto">
          <a:xfrm>
            <a:off x="4010160" y="3250127"/>
            <a:ext cx="947844" cy="457200"/>
          </a:xfrm>
          <a:prstGeom prst="rect">
            <a:avLst/>
          </a:prstGeom>
          <a:noFill/>
          <a:ln w="9525">
            <a:noFill/>
            <a:miter lim="800000"/>
            <a:headEnd/>
            <a:tailEnd/>
          </a:ln>
        </p:spPr>
        <p:txBody>
          <a:bodyPr wrap="square">
            <a:spAutoFit/>
          </a:bodyPr>
          <a:lstStyle/>
          <a:p>
            <a:r>
              <a:rPr lang="en-US" altLang="ja-JP" sz="2400" dirty="0">
                <a:solidFill>
                  <a:schemeClr val="bg1"/>
                </a:solidFill>
                <a:latin typeface="HGS創英ﾌﾟﾚｾﾞﾝｽEB" pitchFamily="18" charset="-128"/>
                <a:ea typeface="HGS創英ﾌﾟﾚｾﾞﾝｽEB" pitchFamily="18" charset="-128"/>
              </a:rPr>
              <a:t>PSW</a:t>
            </a:r>
            <a:endParaRPr lang="ja-JP" altLang="en-US" sz="2400" dirty="0">
              <a:solidFill>
                <a:schemeClr val="bg1"/>
              </a:solidFill>
              <a:latin typeface="HGS創英ﾌﾟﾚｾﾞﾝｽEB" pitchFamily="18" charset="-128"/>
              <a:ea typeface="HGS創英ﾌﾟﾚｾﾞﾝｽEB" pitchFamily="18" charset="-128"/>
            </a:endParaRPr>
          </a:p>
        </p:txBody>
      </p:sp>
      <p:sp>
        <p:nvSpPr>
          <p:cNvPr id="1422344" name="正方形/長方形 13"/>
          <p:cNvSpPr>
            <a:spLocks noChangeArrowheads="1"/>
          </p:cNvSpPr>
          <p:nvPr/>
        </p:nvSpPr>
        <p:spPr bwMode="auto">
          <a:xfrm>
            <a:off x="291394" y="4272139"/>
            <a:ext cx="2565400" cy="1616075"/>
          </a:xfrm>
          <a:prstGeom prst="rect">
            <a:avLst/>
          </a:prstGeom>
          <a:noFill/>
          <a:ln w="9525">
            <a:noFill/>
            <a:miter lim="800000"/>
            <a:headEnd/>
            <a:tailEnd/>
          </a:ln>
        </p:spPr>
        <p:txBody>
          <a:bodyPr>
            <a:spAutoFit/>
          </a:bodyPr>
          <a:lstStyle/>
          <a:p>
            <a:r>
              <a:rPr lang="en-US" altLang="ja-JP" sz="2000" dirty="0">
                <a:latin typeface="HGP創英角ﾎﾟｯﾌﾟ体" pitchFamily="50" charset="-128"/>
                <a:ea typeface="HGP創英角ﾎﾟｯﾌﾟ体" pitchFamily="50" charset="-128"/>
              </a:rPr>
              <a:t>PSW</a:t>
            </a:r>
            <a:r>
              <a:rPr lang="ja-JP" altLang="en-US" sz="2000" dirty="0">
                <a:latin typeface="HGP創英角ﾎﾟｯﾌﾟ体" pitchFamily="50" charset="-128"/>
                <a:ea typeface="HGP創英角ﾎﾟｯﾌﾟ体" pitchFamily="50" charset="-128"/>
              </a:rPr>
              <a:t>が</a:t>
            </a:r>
            <a:r>
              <a:rPr lang="ja-JP" altLang="en-US" sz="2000" dirty="0">
                <a:ea typeface="HGP創英角ﾎﾟｯﾌﾟ体" pitchFamily="50" charset="-128"/>
              </a:rPr>
              <a:t>所属する機関の機能や特性</a:t>
            </a:r>
            <a:r>
              <a:rPr lang="ja-JP" altLang="en-US" sz="2000" dirty="0"/>
              <a:t>によって、同じ「業務」でも展開方法や留意点が異なる。</a:t>
            </a:r>
          </a:p>
        </p:txBody>
      </p:sp>
      <p:sp>
        <p:nvSpPr>
          <p:cNvPr id="1422345" name="正方形/長方形 14"/>
          <p:cNvSpPr>
            <a:spLocks noChangeArrowheads="1"/>
          </p:cNvSpPr>
          <p:nvPr/>
        </p:nvSpPr>
        <p:spPr bwMode="auto">
          <a:xfrm>
            <a:off x="6150504" y="4275667"/>
            <a:ext cx="2371725" cy="1311275"/>
          </a:xfrm>
          <a:prstGeom prst="rect">
            <a:avLst/>
          </a:prstGeom>
          <a:noFill/>
          <a:ln w="9525">
            <a:noFill/>
            <a:miter lim="800000"/>
            <a:headEnd/>
            <a:tailEnd/>
          </a:ln>
        </p:spPr>
        <p:txBody>
          <a:bodyPr>
            <a:spAutoFit/>
          </a:bodyPr>
          <a:lstStyle/>
          <a:p>
            <a:r>
              <a:rPr lang="ja-JP" altLang="en-US" sz="2000" dirty="0">
                <a:ea typeface="HGP創英角ﾎﾟｯﾌﾟ体" pitchFamily="50" charset="-128"/>
              </a:rPr>
              <a:t>場のもたらす要因</a:t>
            </a:r>
          </a:p>
          <a:p>
            <a:r>
              <a:rPr lang="ja-JP" altLang="en-US" sz="2000" dirty="0"/>
              <a:t>を見定め、現実的問題に対応した業務指針が必要である。</a:t>
            </a:r>
          </a:p>
        </p:txBody>
      </p:sp>
      <p:sp>
        <p:nvSpPr>
          <p:cNvPr id="749580" name="Text Box 12"/>
          <p:cNvSpPr txBox="1">
            <a:spLocks noChangeArrowheads="1"/>
          </p:cNvSpPr>
          <p:nvPr/>
        </p:nvSpPr>
        <p:spPr bwMode="auto">
          <a:xfrm>
            <a:off x="1146000" y="1349022"/>
            <a:ext cx="6911975" cy="519113"/>
          </a:xfrm>
          <a:prstGeom prst="rect">
            <a:avLst/>
          </a:prstGeom>
          <a:noFill/>
          <a:ln w="9525">
            <a:noFill/>
            <a:miter lim="800000"/>
            <a:headEnd/>
            <a:tailEnd/>
          </a:ln>
        </p:spPr>
        <p:txBody>
          <a:bodyPr>
            <a:spAutoFit/>
          </a:bodyPr>
          <a:lstStyle/>
          <a:p>
            <a:pPr>
              <a:spcBef>
                <a:spcPct val="50000"/>
              </a:spcBef>
            </a:pPr>
            <a:r>
              <a:rPr lang="ja-JP" altLang="en-US" sz="2800" dirty="0">
                <a:ea typeface="HGP創英角ﾎﾟｯﾌﾟ体" pitchFamily="50" charset="-128"/>
              </a:rPr>
              <a:t>業務は現実的・具体的な場面で展開する！</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49580"/>
                                        </p:tgtEl>
                                        <p:attrNameLst>
                                          <p:attrName>style.visibility</p:attrName>
                                        </p:attrNameLst>
                                      </p:cBhvr>
                                      <p:to>
                                        <p:strVal val="visible"/>
                                      </p:to>
                                    </p:set>
                                    <p:anim calcmode="lin" valueType="num">
                                      <p:cBhvr additive="base">
                                        <p:cTn id="7" dur="500" fill="hold"/>
                                        <p:tgtEl>
                                          <p:spTgt spid="749580"/>
                                        </p:tgtEl>
                                        <p:attrNameLst>
                                          <p:attrName>ppt_x</p:attrName>
                                        </p:attrNameLst>
                                      </p:cBhvr>
                                      <p:tavLst>
                                        <p:tav tm="0">
                                          <p:val>
                                            <p:strVal val="0-#ppt_w/2"/>
                                          </p:val>
                                        </p:tav>
                                        <p:tav tm="100000">
                                          <p:val>
                                            <p:strVal val="#ppt_x"/>
                                          </p:val>
                                        </p:tav>
                                      </p:tavLst>
                                    </p:anim>
                                    <p:anim calcmode="lin" valueType="num">
                                      <p:cBhvr additive="base">
                                        <p:cTn id="8" dur="500" fill="hold"/>
                                        <p:tgtEl>
                                          <p:spTgt spid="749580"/>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 presetClass="entr" presetSubtype="10" fill="hold" nodeType="clickEffect">
                                  <p:stCondLst>
                                    <p:cond delay="0"/>
                                  </p:stCondLst>
                                  <p:childTnLst>
                                    <p:set>
                                      <p:cBhvr>
                                        <p:cTn id="12" dur="1" fill="hold">
                                          <p:stCondLst>
                                            <p:cond delay="0"/>
                                          </p:stCondLst>
                                        </p:cTn>
                                        <p:tgtEl>
                                          <p:spTgt spid="1422344">
                                            <p:txEl>
                                              <p:pRg st="0" end="0"/>
                                            </p:txEl>
                                          </p:spTgt>
                                        </p:tgtEl>
                                        <p:attrNameLst>
                                          <p:attrName>style.visibility</p:attrName>
                                        </p:attrNameLst>
                                      </p:cBhvr>
                                      <p:to>
                                        <p:strVal val="visible"/>
                                      </p:to>
                                    </p:set>
                                    <p:animEffect transition="in" filter="blinds(horizontal)">
                                      <p:cBhvr>
                                        <p:cTn id="13" dur="500"/>
                                        <p:tgtEl>
                                          <p:spTgt spid="1422344">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1422345">
                                            <p:txEl>
                                              <p:pRg st="0" end="0"/>
                                            </p:txEl>
                                          </p:spTgt>
                                        </p:tgtEl>
                                        <p:attrNameLst>
                                          <p:attrName>style.visibility</p:attrName>
                                        </p:attrNameLst>
                                      </p:cBhvr>
                                      <p:to>
                                        <p:strVal val="visible"/>
                                      </p:to>
                                    </p:set>
                                    <p:animEffect transition="in" filter="blinds(horizontal)">
                                      <p:cBhvr>
                                        <p:cTn id="18" dur="500"/>
                                        <p:tgtEl>
                                          <p:spTgt spid="1422345">
                                            <p:txEl>
                                              <p:pRg st="0" end="0"/>
                                            </p:txEl>
                                          </p:spTgt>
                                        </p:tgtEl>
                                      </p:cBhvr>
                                    </p:animEffect>
                                  </p:childTnLst>
                                </p:cTn>
                              </p:par>
                              <p:par>
                                <p:cTn id="19" presetID="3" presetClass="entr" presetSubtype="10" fill="hold" nodeType="withEffect">
                                  <p:stCondLst>
                                    <p:cond delay="0"/>
                                  </p:stCondLst>
                                  <p:childTnLst>
                                    <p:set>
                                      <p:cBhvr>
                                        <p:cTn id="20" dur="1" fill="hold">
                                          <p:stCondLst>
                                            <p:cond delay="0"/>
                                          </p:stCondLst>
                                        </p:cTn>
                                        <p:tgtEl>
                                          <p:spTgt spid="1422345">
                                            <p:txEl>
                                              <p:pRg st="1" end="1"/>
                                            </p:txEl>
                                          </p:spTgt>
                                        </p:tgtEl>
                                        <p:attrNameLst>
                                          <p:attrName>style.visibility</p:attrName>
                                        </p:attrNameLst>
                                      </p:cBhvr>
                                      <p:to>
                                        <p:strVal val="visible"/>
                                      </p:to>
                                    </p:set>
                                    <p:animEffect transition="in" filter="blinds(horizontal)">
                                      <p:cBhvr>
                                        <p:cTn id="21" dur="500"/>
                                        <p:tgtEl>
                                          <p:spTgt spid="14223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49580" grpId="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3651" name="Rectangle 2"/>
          <p:cNvSpPr>
            <a:spLocks noGrp="1" noChangeArrowheads="1"/>
          </p:cNvSpPr>
          <p:nvPr>
            <p:ph type="title"/>
          </p:nvPr>
        </p:nvSpPr>
        <p:spPr>
          <a:xfrm>
            <a:off x="550333" y="268993"/>
            <a:ext cx="8071556" cy="888118"/>
          </a:xfrm>
        </p:spPr>
        <p:txBody>
          <a:bodyPr>
            <a:normAutofit/>
          </a:bodyPr>
          <a:lstStyle/>
          <a:p>
            <a:r>
              <a:rPr lang="en-US" altLang="ja-JP" sz="4000" dirty="0" smtClean="0"/>
              <a:t>【</a:t>
            </a:r>
            <a:r>
              <a:rPr lang="ja-JP" altLang="en-US" sz="4000" dirty="0" smtClean="0"/>
              <a:t>各論</a:t>
            </a:r>
            <a:r>
              <a:rPr lang="en-US" altLang="ja-JP" sz="4000" dirty="0" smtClean="0"/>
              <a:t>】</a:t>
            </a:r>
            <a:r>
              <a:rPr lang="ja-JP" altLang="en-US" sz="4000" dirty="0" smtClean="0"/>
              <a:t>分野別業務指針のねらい</a:t>
            </a:r>
          </a:p>
        </p:txBody>
      </p:sp>
      <p:sp>
        <p:nvSpPr>
          <p:cNvPr id="12" name="Rectangle 7"/>
          <p:cNvSpPr>
            <a:spLocks noGrp="1" noChangeArrowheads="1"/>
          </p:cNvSpPr>
          <p:nvPr>
            <p:ph type="sldNum" sz="quarter" idx="12"/>
          </p:nvPr>
        </p:nvSpPr>
        <p:spPr/>
        <p:txBody>
          <a:bodyPr/>
          <a:lstStyle/>
          <a:p>
            <a:pPr>
              <a:defRPr/>
            </a:pPr>
            <a:fld id="{F66B76B7-EE1D-4241-8450-315CA9D1FE27}" type="slidenum">
              <a:rPr lang="ja-JP" altLang="en-US"/>
              <a:pPr>
                <a:defRPr/>
              </a:pPr>
              <a:t>41</a:t>
            </a:fld>
            <a:endParaRPr lang="en-US" altLang="ja-JP"/>
          </a:p>
        </p:txBody>
      </p:sp>
      <p:sp>
        <p:nvSpPr>
          <p:cNvPr id="1565699" name="Rectangle 3"/>
          <p:cNvSpPr>
            <a:spLocks noGrp="1" noChangeArrowheads="1"/>
          </p:cNvSpPr>
          <p:nvPr>
            <p:ph sz="quarter" idx="1"/>
          </p:nvPr>
        </p:nvSpPr>
        <p:spPr>
          <a:xfrm>
            <a:off x="685800" y="1981200"/>
            <a:ext cx="7772400" cy="4083050"/>
          </a:xfrm>
        </p:spPr>
        <p:txBody>
          <a:bodyPr>
            <a:normAutofit/>
          </a:bodyPr>
          <a:lstStyle/>
          <a:p>
            <a:pPr eaLnBrk="1" hangingPunct="1">
              <a:lnSpc>
                <a:spcPct val="90000"/>
              </a:lnSpc>
              <a:buFont typeface="Times New Roman" pitchFamily="18" charset="0"/>
              <a:buNone/>
            </a:pPr>
            <a:endParaRPr lang="en-US" altLang="ja-JP" dirty="0" smtClean="0"/>
          </a:p>
          <a:p>
            <a:pPr eaLnBrk="1" hangingPunct="1">
              <a:lnSpc>
                <a:spcPct val="90000"/>
              </a:lnSpc>
              <a:buFont typeface="Times New Roman" pitchFamily="18" charset="0"/>
              <a:buNone/>
            </a:pPr>
            <a:endParaRPr lang="ja-JP" altLang="en-US" sz="1800" dirty="0" smtClean="0"/>
          </a:p>
          <a:p>
            <a:pPr eaLnBrk="1" hangingPunct="1">
              <a:lnSpc>
                <a:spcPct val="90000"/>
              </a:lnSpc>
              <a:buFont typeface="Times New Roman" pitchFamily="18" charset="0"/>
              <a:buNone/>
            </a:pPr>
            <a:endParaRPr lang="ja-JP" altLang="en-US" sz="2800" dirty="0" smtClean="0"/>
          </a:p>
          <a:p>
            <a:pPr eaLnBrk="1" hangingPunct="1">
              <a:lnSpc>
                <a:spcPct val="90000"/>
              </a:lnSpc>
              <a:buFont typeface="Times New Roman" pitchFamily="18" charset="0"/>
              <a:buNone/>
            </a:pPr>
            <a:endParaRPr lang="en-US" altLang="ja-JP" sz="1600" dirty="0" smtClean="0"/>
          </a:p>
          <a:p>
            <a:pPr eaLnBrk="1" hangingPunct="1">
              <a:lnSpc>
                <a:spcPct val="90000"/>
              </a:lnSpc>
              <a:buFont typeface="Times New Roman" pitchFamily="18" charset="0"/>
              <a:buNone/>
            </a:pPr>
            <a:r>
              <a:rPr lang="ja-JP" altLang="en-US" sz="2800" dirty="0" smtClean="0"/>
              <a:t>　　　　　　　　</a:t>
            </a:r>
          </a:p>
        </p:txBody>
      </p:sp>
      <p:sp>
        <p:nvSpPr>
          <p:cNvPr id="2203653" name="AutoShape 10"/>
          <p:cNvSpPr>
            <a:spLocks noChangeArrowheads="1"/>
          </p:cNvSpPr>
          <p:nvPr/>
        </p:nvSpPr>
        <p:spPr bwMode="auto">
          <a:xfrm>
            <a:off x="946150" y="1536701"/>
            <a:ext cx="2076450" cy="712788"/>
          </a:xfrm>
          <a:prstGeom prst="roundRect">
            <a:avLst>
              <a:gd name="adj" fmla="val 16667"/>
            </a:avLst>
          </a:prstGeom>
          <a:solidFill>
            <a:srgbClr val="F79738"/>
          </a:solidFill>
          <a:ln w="9525">
            <a:solidFill>
              <a:schemeClr val="tx1"/>
            </a:solidFill>
            <a:round/>
            <a:headEnd/>
            <a:tailEnd/>
          </a:ln>
        </p:spPr>
        <p:txBody>
          <a:bodyPr wrap="none" anchor="ctr"/>
          <a:lstStyle/>
          <a:p>
            <a:pPr algn="ctr"/>
            <a:r>
              <a:rPr lang="ja-JP" altLang="en-US" sz="3200"/>
              <a:t>地域分野</a:t>
            </a:r>
          </a:p>
        </p:txBody>
      </p:sp>
      <p:sp>
        <p:nvSpPr>
          <p:cNvPr id="2203654" name="AutoShape 11"/>
          <p:cNvSpPr>
            <a:spLocks noChangeArrowheads="1"/>
          </p:cNvSpPr>
          <p:nvPr/>
        </p:nvSpPr>
        <p:spPr bwMode="auto">
          <a:xfrm>
            <a:off x="3420711" y="1549223"/>
            <a:ext cx="2076450" cy="744537"/>
          </a:xfrm>
          <a:prstGeom prst="roundRect">
            <a:avLst>
              <a:gd name="adj" fmla="val 16667"/>
            </a:avLst>
          </a:prstGeom>
          <a:solidFill>
            <a:srgbClr val="5BC86D"/>
          </a:solidFill>
          <a:ln w="9525">
            <a:solidFill>
              <a:schemeClr val="tx1"/>
            </a:solidFill>
            <a:round/>
            <a:headEnd/>
            <a:tailEnd/>
          </a:ln>
        </p:spPr>
        <p:txBody>
          <a:bodyPr wrap="none" anchor="ctr"/>
          <a:lstStyle/>
          <a:p>
            <a:pPr algn="ctr"/>
            <a:r>
              <a:rPr lang="ja-JP" altLang="en-US" sz="3200" dirty="0"/>
              <a:t>医療分野</a:t>
            </a:r>
          </a:p>
        </p:txBody>
      </p:sp>
      <p:sp>
        <p:nvSpPr>
          <p:cNvPr id="2203655" name="AutoShape 12"/>
          <p:cNvSpPr>
            <a:spLocks noChangeArrowheads="1"/>
          </p:cNvSpPr>
          <p:nvPr/>
        </p:nvSpPr>
        <p:spPr bwMode="auto">
          <a:xfrm>
            <a:off x="5900562" y="1550989"/>
            <a:ext cx="2076450" cy="760412"/>
          </a:xfrm>
          <a:prstGeom prst="roundRect">
            <a:avLst>
              <a:gd name="adj" fmla="val 16667"/>
            </a:avLst>
          </a:prstGeom>
          <a:solidFill>
            <a:srgbClr val="9F3A3D"/>
          </a:solidFill>
          <a:ln w="9525">
            <a:solidFill>
              <a:schemeClr val="tx1"/>
            </a:solidFill>
            <a:round/>
            <a:headEnd/>
            <a:tailEnd/>
          </a:ln>
        </p:spPr>
        <p:txBody>
          <a:bodyPr wrap="none" anchor="ctr"/>
          <a:lstStyle/>
          <a:p>
            <a:pPr algn="ctr"/>
            <a:r>
              <a:rPr lang="ja-JP" altLang="en-US" sz="3200" dirty="0"/>
              <a:t>行政分野</a:t>
            </a:r>
          </a:p>
        </p:txBody>
      </p:sp>
      <p:sp>
        <p:nvSpPr>
          <p:cNvPr id="2203656" name="Line 14"/>
          <p:cNvSpPr>
            <a:spLocks noChangeShapeType="1"/>
          </p:cNvSpPr>
          <p:nvPr/>
        </p:nvSpPr>
        <p:spPr bwMode="auto">
          <a:xfrm>
            <a:off x="1998662" y="2265186"/>
            <a:ext cx="5115" cy="528813"/>
          </a:xfrm>
          <a:prstGeom prst="line">
            <a:avLst/>
          </a:prstGeom>
          <a:noFill/>
          <a:ln w="76200">
            <a:solidFill>
              <a:schemeClr val="tx1"/>
            </a:solidFill>
            <a:round/>
            <a:headEnd/>
            <a:tailEnd/>
          </a:ln>
        </p:spPr>
        <p:txBody>
          <a:bodyPr/>
          <a:lstStyle/>
          <a:p>
            <a:endParaRPr lang="ja-JP" altLang="en-US"/>
          </a:p>
        </p:txBody>
      </p:sp>
      <p:sp>
        <p:nvSpPr>
          <p:cNvPr id="2203657" name="Line 15"/>
          <p:cNvSpPr>
            <a:spLocks noChangeShapeType="1"/>
          </p:cNvSpPr>
          <p:nvPr/>
        </p:nvSpPr>
        <p:spPr bwMode="auto">
          <a:xfrm>
            <a:off x="1975555" y="2765778"/>
            <a:ext cx="5106105" cy="33338"/>
          </a:xfrm>
          <a:prstGeom prst="line">
            <a:avLst/>
          </a:prstGeom>
          <a:noFill/>
          <a:ln w="76200">
            <a:solidFill>
              <a:schemeClr val="tx1"/>
            </a:solidFill>
            <a:round/>
            <a:headEnd/>
            <a:tailEnd/>
          </a:ln>
        </p:spPr>
        <p:txBody>
          <a:bodyPr/>
          <a:lstStyle/>
          <a:p>
            <a:endParaRPr lang="ja-JP" altLang="en-US"/>
          </a:p>
        </p:txBody>
      </p:sp>
      <p:sp>
        <p:nvSpPr>
          <p:cNvPr id="2203658" name="Line 16"/>
          <p:cNvSpPr>
            <a:spLocks noChangeShapeType="1"/>
          </p:cNvSpPr>
          <p:nvPr/>
        </p:nvSpPr>
        <p:spPr bwMode="auto">
          <a:xfrm>
            <a:off x="7035800" y="2325510"/>
            <a:ext cx="15875" cy="434975"/>
          </a:xfrm>
          <a:prstGeom prst="line">
            <a:avLst/>
          </a:prstGeom>
          <a:noFill/>
          <a:ln w="76200">
            <a:solidFill>
              <a:schemeClr val="tx1"/>
            </a:solidFill>
            <a:round/>
            <a:headEnd/>
            <a:tailEnd/>
          </a:ln>
        </p:spPr>
        <p:txBody>
          <a:bodyPr/>
          <a:lstStyle/>
          <a:p>
            <a:endParaRPr lang="ja-JP" altLang="en-US"/>
          </a:p>
        </p:txBody>
      </p:sp>
      <p:sp>
        <p:nvSpPr>
          <p:cNvPr id="2203659" name="Line 18"/>
          <p:cNvSpPr>
            <a:spLocks noChangeShapeType="1"/>
          </p:cNvSpPr>
          <p:nvPr/>
        </p:nvSpPr>
        <p:spPr bwMode="auto">
          <a:xfrm>
            <a:off x="4370388" y="2311224"/>
            <a:ext cx="0" cy="930275"/>
          </a:xfrm>
          <a:prstGeom prst="line">
            <a:avLst/>
          </a:prstGeom>
          <a:noFill/>
          <a:ln w="76200">
            <a:solidFill>
              <a:schemeClr val="tx1"/>
            </a:solidFill>
            <a:round/>
            <a:headEnd/>
            <a:tailEnd type="triangle" w="med" len="med"/>
          </a:ln>
        </p:spPr>
        <p:txBody>
          <a:bodyPr/>
          <a:lstStyle/>
          <a:p>
            <a:endParaRPr lang="ja-JP" altLang="en-US"/>
          </a:p>
        </p:txBody>
      </p:sp>
      <p:sp>
        <p:nvSpPr>
          <p:cNvPr id="15" name="角丸四角形 14"/>
          <p:cNvSpPr/>
          <p:nvPr/>
        </p:nvSpPr>
        <p:spPr>
          <a:xfrm>
            <a:off x="423333" y="3279775"/>
            <a:ext cx="8353778" cy="2872669"/>
          </a:xfrm>
          <a:prstGeom prst="roundRect">
            <a:avLst/>
          </a:prstGeom>
          <a:ln w="76200"/>
        </p:spPr>
        <p:style>
          <a:lnRef idx="2">
            <a:schemeClr val="accent1"/>
          </a:lnRef>
          <a:fillRef idx="1">
            <a:schemeClr val="lt1"/>
          </a:fillRef>
          <a:effectRef idx="0">
            <a:schemeClr val="accent1"/>
          </a:effectRef>
          <a:fontRef idx="minor">
            <a:schemeClr val="dk1"/>
          </a:fontRef>
        </p:style>
        <p:txBody>
          <a:bodyPr anchor="ctr"/>
          <a:lstStyle/>
          <a:p>
            <a:pPr algn="ctr" eaLnBrk="1" hangingPunct="1">
              <a:lnSpc>
                <a:spcPct val="90000"/>
              </a:lnSpc>
              <a:buFont typeface="Times New Roman" pitchFamily="18" charset="0"/>
              <a:buNone/>
            </a:pPr>
            <a:r>
              <a:rPr lang="ja-JP" altLang="en-US" sz="2800" dirty="0" smtClean="0"/>
              <a:t>＜各分野の構成とねらい＞</a:t>
            </a:r>
            <a:endParaRPr lang="en-US" altLang="ja-JP" sz="2800" dirty="0" smtClean="0"/>
          </a:p>
          <a:p>
            <a:pPr algn="ctr" eaLnBrk="1" hangingPunct="1">
              <a:lnSpc>
                <a:spcPct val="90000"/>
              </a:lnSpc>
              <a:buFont typeface="Times New Roman" pitchFamily="18" charset="0"/>
              <a:buNone/>
            </a:pPr>
            <a:endParaRPr lang="ja-JP" altLang="en-US" sz="1000" dirty="0"/>
          </a:p>
          <a:p>
            <a:pPr eaLnBrk="1" hangingPunct="1">
              <a:lnSpc>
                <a:spcPct val="90000"/>
              </a:lnSpc>
              <a:buFont typeface="Times New Roman" pitchFamily="18" charset="0"/>
              <a:buNone/>
            </a:pPr>
            <a:r>
              <a:rPr lang="ja-JP" altLang="en-US" sz="2800" dirty="0"/>
              <a:t>＊各分野を取り巻く状況と施策の動向を整理</a:t>
            </a:r>
          </a:p>
          <a:p>
            <a:pPr eaLnBrk="1" hangingPunct="1">
              <a:lnSpc>
                <a:spcPct val="90000"/>
              </a:lnSpc>
              <a:buFont typeface="Times New Roman" pitchFamily="18" charset="0"/>
              <a:buNone/>
            </a:pPr>
            <a:r>
              <a:rPr lang="ja-JP" altLang="en-US" sz="2800" dirty="0"/>
              <a:t>＊分野ごとに特徴的な業務と実践上の指針を提示</a:t>
            </a:r>
          </a:p>
          <a:p>
            <a:pPr eaLnBrk="1" hangingPunct="1">
              <a:lnSpc>
                <a:spcPct val="90000"/>
              </a:lnSpc>
              <a:buFont typeface="Times New Roman" pitchFamily="18" charset="0"/>
              <a:buNone/>
            </a:pPr>
            <a:r>
              <a:rPr lang="ja-JP" altLang="en-US" sz="2800" dirty="0"/>
              <a:t>＊業務ごとに</a:t>
            </a:r>
            <a:r>
              <a:rPr lang="ja-JP" altLang="en-US" sz="2800" u="sng" dirty="0"/>
              <a:t>実践上迷いや葛藤が生じる具体的</a:t>
            </a:r>
            <a:r>
              <a:rPr lang="ja-JP" altLang="en-US" sz="2800" u="sng" dirty="0" smtClean="0"/>
              <a:t>場面</a:t>
            </a:r>
            <a:endParaRPr lang="en-US" altLang="ja-JP" sz="2800" u="sng" dirty="0"/>
          </a:p>
          <a:p>
            <a:pPr eaLnBrk="1" hangingPunct="1">
              <a:lnSpc>
                <a:spcPct val="90000"/>
              </a:lnSpc>
              <a:buFont typeface="Times New Roman" pitchFamily="18" charset="0"/>
              <a:buNone/>
            </a:pPr>
            <a:r>
              <a:rPr lang="ja-JP" altLang="en-US" sz="2800" dirty="0" smtClean="0"/>
              <a:t>　を</a:t>
            </a:r>
            <a:r>
              <a:rPr lang="ja-JP" altLang="en-US" sz="2800" dirty="0"/>
              <a:t>取り上げ、</a:t>
            </a:r>
            <a:r>
              <a:rPr lang="ja-JP" altLang="en-US" sz="2800" u="sng" dirty="0"/>
              <a:t>指針に基づく状況分析</a:t>
            </a:r>
            <a:r>
              <a:rPr lang="ja-JP" altLang="en-US" sz="2800" dirty="0"/>
              <a:t>を踏まえた</a:t>
            </a:r>
            <a:r>
              <a:rPr lang="ja-JP" altLang="en-US" sz="2800" dirty="0" smtClean="0"/>
              <a:t>実践</a:t>
            </a:r>
            <a:endParaRPr lang="en-US" altLang="ja-JP" sz="2800" dirty="0" smtClean="0"/>
          </a:p>
          <a:p>
            <a:pPr eaLnBrk="1" hangingPunct="1">
              <a:lnSpc>
                <a:spcPct val="90000"/>
              </a:lnSpc>
              <a:buFont typeface="Times New Roman" pitchFamily="18" charset="0"/>
              <a:buNone/>
            </a:pPr>
            <a:r>
              <a:rPr lang="ja-JP" altLang="ja-JP" sz="2800" dirty="0"/>
              <a:t>　</a:t>
            </a:r>
            <a:r>
              <a:rPr lang="ja-JP" altLang="en-US" sz="2800" dirty="0" smtClean="0"/>
              <a:t>の</a:t>
            </a:r>
            <a:r>
              <a:rPr lang="ja-JP" altLang="en-US" sz="2800" dirty="0"/>
              <a:t>方向性を示す</a:t>
            </a:r>
            <a:endParaRPr lang="en-US" altLang="ja-JP" sz="2800" dirty="0">
              <a:latin typeface="HGP創英角ｺﾞｼｯｸUB" panose="020B0900000000000000" pitchFamily="50" charset="-128"/>
              <a:ea typeface="HGP創英角ｺﾞｼｯｸUB" panose="020B0900000000000000" pitchFamily="50" charset="-128"/>
            </a:endParaRP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12"/>
          </p:nvPr>
        </p:nvSpPr>
        <p:spPr/>
        <p:txBody>
          <a:bodyPr/>
          <a:lstStyle/>
          <a:p>
            <a:pPr>
              <a:defRPr/>
            </a:pPr>
            <a:fld id="{07612114-B2D1-48C5-A03C-558BDA28683F}" type="slidenum">
              <a:rPr lang="ja-JP" altLang="en-US"/>
              <a:pPr>
                <a:defRPr/>
              </a:pPr>
              <a:t>42</a:t>
            </a:fld>
            <a:endParaRPr lang="en-US" altLang="ja-JP"/>
          </a:p>
        </p:txBody>
      </p:sp>
      <p:graphicFrame>
        <p:nvGraphicFramePr>
          <p:cNvPr id="1611821" name="Group 45"/>
          <p:cNvGraphicFramePr>
            <a:graphicFrameLocks noGrp="1"/>
          </p:cNvGraphicFramePr>
          <p:nvPr>
            <p:ph sz="quarter" idx="1"/>
            <p:extLst>
              <p:ext uri="{D42A27DB-BD31-4B8C-83A1-F6EECF244321}">
                <p14:modId xmlns:p14="http://schemas.microsoft.com/office/powerpoint/2010/main" val="103209149"/>
              </p:ext>
            </p:extLst>
          </p:nvPr>
        </p:nvGraphicFramePr>
        <p:xfrm>
          <a:off x="493889" y="1301750"/>
          <a:ext cx="8297333" cy="5029200"/>
        </p:xfrm>
        <a:graphic>
          <a:graphicData uri="http://schemas.openxmlformats.org/drawingml/2006/table">
            <a:tbl>
              <a:tblPr/>
              <a:tblGrid>
                <a:gridCol w="710659"/>
                <a:gridCol w="7586674"/>
              </a:tblGrid>
              <a:tr h="190500">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2400" b="1" i="0" u="none" strike="noStrike" cap="none" normalizeH="0" baseline="0" smtClean="0">
                          <a:ln>
                            <a:noFill/>
                          </a:ln>
                          <a:solidFill>
                            <a:srgbClr val="FFFFFF"/>
                          </a:solidFill>
                          <a:effectLst/>
                          <a:latin typeface="ＭＳ ゴシック" pitchFamily="49" charset="-128"/>
                          <a:ea typeface="ＭＳ Ｐゴシック" charset="-128"/>
                        </a:rPr>
                        <a:t>業務名（地域分野）</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8021"/>
                    </a:solidFill>
                  </a:tcPr>
                </a:tc>
                <a:tc hMerge="1">
                  <a:txBody>
                    <a:bodyPr/>
                    <a:lstStyle/>
                    <a:p>
                      <a:endParaRPr kumimoji="1" lang="ja-JP" altLang="en-US"/>
                    </a:p>
                  </a:txBody>
                  <a:tcPr/>
                </a:tc>
              </a:tr>
              <a:tr h="446088">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地域生活における相談支援</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働くことへの支援</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25082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居住支援</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居場所をつくる支援</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地域移行・地域定着にかかわる支援</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249238">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アウトリーチ・訪問活動</a:t>
                      </a:r>
                      <a:endParaRPr kumimoji="0" lang="en-US" altLang="ja-JP"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地域ネットワークの基盤形成と町づくり</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4476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当事者との恊働</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医療機関との</a:t>
                      </a: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連携</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1809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10</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事業の運営・管理</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bl>
          </a:graphicData>
        </a:graphic>
      </p:graphicFrame>
      <p:sp>
        <p:nvSpPr>
          <p:cNvPr id="2204711" name="正方形/長方形 2"/>
          <p:cNvSpPr>
            <a:spLocks noChangeArrowheads="1"/>
          </p:cNvSpPr>
          <p:nvPr/>
        </p:nvSpPr>
        <p:spPr bwMode="auto">
          <a:xfrm>
            <a:off x="610305" y="458788"/>
            <a:ext cx="6630988" cy="701675"/>
          </a:xfrm>
          <a:prstGeom prst="rect">
            <a:avLst/>
          </a:prstGeom>
          <a:noFill/>
          <a:ln w="9525">
            <a:noFill/>
            <a:miter lim="800000"/>
            <a:headEnd/>
            <a:tailEnd/>
          </a:ln>
        </p:spPr>
        <p:txBody>
          <a:bodyPr>
            <a:spAutoFit/>
          </a:bodyPr>
          <a:lstStyle/>
          <a:p>
            <a:r>
              <a:rPr lang="ja-JP" altLang="en-US" sz="4000" dirty="0">
                <a:latin typeface="Trebuchet MS" pitchFamily="34" charset="0"/>
                <a:ea typeface="ＭＳ ゴシック" pitchFamily="49" charset="-128"/>
              </a:rPr>
              <a:t>地域分野における業務指針</a:t>
            </a:r>
          </a:p>
        </p:txBody>
      </p:sp>
      <p:sp>
        <p:nvSpPr>
          <p:cNvPr id="2204712" name="AutoShape 47"/>
          <p:cNvSpPr>
            <a:spLocks noChangeArrowheads="1"/>
          </p:cNvSpPr>
          <p:nvPr/>
        </p:nvSpPr>
        <p:spPr bwMode="auto">
          <a:xfrm>
            <a:off x="7025747" y="409222"/>
            <a:ext cx="1517650" cy="663222"/>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dirty="0"/>
              <a:t>第</a:t>
            </a:r>
            <a:r>
              <a:rPr lang="en-US" altLang="ja-JP" sz="2000" dirty="0"/>
              <a:t>2</a:t>
            </a:r>
            <a:r>
              <a:rPr lang="ja-JP" altLang="en-US" sz="2000" dirty="0"/>
              <a:t>版　</a:t>
            </a:r>
            <a:r>
              <a:rPr lang="en-US" altLang="ja-JP" sz="2000" dirty="0"/>
              <a:t>P86</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a:xfrm>
            <a:off x="612648" y="6506478"/>
            <a:ext cx="1981200" cy="365760"/>
          </a:xfrm>
        </p:spPr>
        <p:txBody>
          <a:bodyPr/>
          <a:lstStyle/>
          <a:p>
            <a:pPr>
              <a:defRPr/>
            </a:pPr>
            <a:fld id="{BC4F1BE6-0787-4434-B6F7-178426DD6894}" type="slidenum">
              <a:rPr lang="ja-JP" altLang="en-US"/>
              <a:pPr>
                <a:defRPr/>
              </a:pPr>
              <a:t>43</a:t>
            </a:fld>
            <a:endParaRPr lang="en-US" altLang="ja-JP"/>
          </a:p>
        </p:txBody>
      </p:sp>
      <p:graphicFrame>
        <p:nvGraphicFramePr>
          <p:cNvPr id="1612853" name="Group 53"/>
          <p:cNvGraphicFramePr>
            <a:graphicFrameLocks noGrp="1"/>
          </p:cNvGraphicFramePr>
          <p:nvPr>
            <p:ph sz="quarter" idx="1"/>
          </p:nvPr>
        </p:nvGraphicFramePr>
        <p:xfrm>
          <a:off x="311150" y="404813"/>
          <a:ext cx="8534400" cy="6143943"/>
        </p:xfrm>
        <a:graphic>
          <a:graphicData uri="http://schemas.openxmlformats.org/drawingml/2006/table">
            <a:tbl>
              <a:tblPr/>
              <a:tblGrid>
                <a:gridCol w="550863"/>
                <a:gridCol w="7983537"/>
              </a:tblGrid>
              <a:tr h="525463">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3600" b="1" i="0" u="none" strike="noStrike" cap="none" normalizeH="0" baseline="0" dirty="0" smtClean="0">
                          <a:ln>
                            <a:noFill/>
                          </a:ln>
                          <a:solidFill>
                            <a:srgbClr val="FFFFFF"/>
                          </a:solidFill>
                          <a:effectLst/>
                          <a:latin typeface="ＭＳ ゴシック" pitchFamily="49" charset="-128"/>
                          <a:ea typeface="ＭＳ Ｐゴシック" charset="-128"/>
                        </a:rPr>
                        <a:t>地域分野における実践上の指針</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8021"/>
                    </a:solidFill>
                  </a:tcPr>
                </a:tc>
                <a:tc hMerge="1">
                  <a:txBody>
                    <a:bodyPr/>
                    <a:lstStyle/>
                    <a:p>
                      <a:endParaRPr kumimoji="1" lang="ja-JP" altLang="en-US"/>
                    </a:p>
                  </a:txBody>
                  <a:tcPr/>
                </a:tc>
              </a:tr>
              <a:tr h="474663">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本人の希望を応援し、地域での暮らしを支える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支援の継続性を意識する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市民感覚を基盤とした地域づくりに取り組む</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医療機関との対等な関係を構築する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本人が地域で豊かな人間関係を育むことを支援する</a:t>
                      </a:r>
                      <a:endPar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43815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重い障害がある人も地域で支え続ける</a:t>
                      </a:r>
                      <a:endParaRPr kumimoji="0" lang="en-US" altLang="ja-JP"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生き方の多様性を認識し、かかわる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43815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権利擁護の感覚を研ぎ澄ます</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支援の質を向上させる組織基盤を形成する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10</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日常的な意見交換や的確な調査に基づく地域づくりを目指す</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11</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本人の希望に沿った社会資源を柔軟に作り出す</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rgbClr val="FFEDE8"/>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12</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人・もの・金を意識して事業を経営する</a:t>
                      </a:r>
                    </a:p>
                  </a:txBody>
                  <a:tcPr horzOverflow="overflow">
                    <a:lnL w="12700" cap="flat" cmpd="sng" algn="ctr">
                      <a:solidFill>
                        <a:srgbClr val="FF8021"/>
                      </a:solidFill>
                      <a:prstDash val="solid"/>
                      <a:round/>
                      <a:headEnd type="none" w="med" len="med"/>
                      <a:tailEnd type="none" w="med" len="med"/>
                    </a:lnL>
                    <a:lnR w="12700" cap="flat" cmpd="sng" algn="ctr">
                      <a:solidFill>
                        <a:srgbClr val="FF8021"/>
                      </a:solidFill>
                      <a:prstDash val="solid"/>
                      <a:round/>
                      <a:headEnd type="none" w="med" len="med"/>
                      <a:tailEnd type="none" w="med" len="med"/>
                    </a:lnR>
                    <a:lnT w="12700" cap="flat" cmpd="sng" algn="ctr">
                      <a:solidFill>
                        <a:srgbClr val="FF8021"/>
                      </a:solidFill>
                      <a:prstDash val="solid"/>
                      <a:round/>
                      <a:headEnd type="none" w="med" len="med"/>
                      <a:tailEnd type="none" w="med" len="med"/>
                    </a:lnT>
                    <a:lnB w="12700" cap="flat" cmpd="sng" algn="ctr">
                      <a:solidFill>
                        <a:srgbClr val="FF8021"/>
                      </a:solidFill>
                      <a:prstDash val="solid"/>
                      <a:round/>
                      <a:headEnd type="none" w="med" len="med"/>
                      <a:tailEnd type="none" w="med" len="med"/>
                    </a:lnB>
                    <a:lnTlToBr>
                      <a:noFill/>
                    </a:lnTlToBr>
                    <a:lnBlToTr>
                      <a:noFill/>
                    </a:lnBlToTr>
                    <a:solidFill>
                      <a:schemeClr val="bg1"/>
                    </a:solidFill>
                  </a:tcPr>
                </a:tc>
              </a:tr>
            </a:tbl>
          </a:graphicData>
        </a:graphic>
      </p:graphicFrame>
      <p:sp>
        <p:nvSpPr>
          <p:cNvPr id="2205741" name="AutoShape 54"/>
          <p:cNvSpPr>
            <a:spLocks noChangeArrowheads="1"/>
          </p:cNvSpPr>
          <p:nvPr/>
        </p:nvSpPr>
        <p:spPr bwMode="auto">
          <a:xfrm>
            <a:off x="7269163" y="338491"/>
            <a:ext cx="1517650" cy="806450"/>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a:t>第</a:t>
            </a:r>
            <a:r>
              <a:rPr lang="en-US" altLang="ja-JP" sz="2000"/>
              <a:t>2</a:t>
            </a:r>
            <a:r>
              <a:rPr lang="ja-JP" altLang="en-US" sz="2000"/>
              <a:t>版　</a:t>
            </a:r>
            <a:r>
              <a:rPr lang="en-US" altLang="ja-JP" sz="2000"/>
              <a:t>P86</a:t>
            </a:r>
          </a:p>
        </p:txBody>
      </p:sp>
      <p:sp>
        <p:nvSpPr>
          <p:cNvPr id="2" name="フッター プレースホルダー 1"/>
          <p:cNvSpPr>
            <a:spLocks noGrp="1"/>
          </p:cNvSpPr>
          <p:nvPr>
            <p:ph type="ftr" sz="quarter" idx="11"/>
          </p:nvPr>
        </p:nvSpPr>
        <p:spPr>
          <a:xfrm>
            <a:off x="2898648" y="6520126"/>
            <a:ext cx="4086000" cy="365760"/>
          </a:xfrm>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12"/>
          </p:nvPr>
        </p:nvSpPr>
        <p:spPr/>
        <p:txBody>
          <a:bodyPr/>
          <a:lstStyle/>
          <a:p>
            <a:pPr>
              <a:defRPr/>
            </a:pPr>
            <a:fld id="{EBAC8CC1-34CD-4FD2-9320-2D2D9D2B59BB}" type="slidenum">
              <a:rPr lang="ja-JP" altLang="en-US"/>
              <a:pPr>
                <a:defRPr/>
              </a:pPr>
              <a:t>44</a:t>
            </a:fld>
            <a:endParaRPr lang="en-US" altLang="ja-JP"/>
          </a:p>
        </p:txBody>
      </p:sp>
      <p:graphicFrame>
        <p:nvGraphicFramePr>
          <p:cNvPr id="1614907" name="Group 59"/>
          <p:cNvGraphicFramePr>
            <a:graphicFrameLocks noGrp="1"/>
          </p:cNvGraphicFramePr>
          <p:nvPr>
            <p:ph sz="quarter" idx="1"/>
            <p:extLst>
              <p:ext uri="{D42A27DB-BD31-4B8C-83A1-F6EECF244321}">
                <p14:modId xmlns:p14="http://schemas.microsoft.com/office/powerpoint/2010/main" val="3115372985"/>
              </p:ext>
            </p:extLst>
          </p:nvPr>
        </p:nvGraphicFramePr>
        <p:xfrm>
          <a:off x="250825" y="1038225"/>
          <a:ext cx="8737953" cy="5597525"/>
        </p:xfrm>
        <a:graphic>
          <a:graphicData uri="http://schemas.openxmlformats.org/drawingml/2006/table">
            <a:tbl>
              <a:tblPr/>
              <a:tblGrid>
                <a:gridCol w="603640"/>
                <a:gridCol w="209012"/>
                <a:gridCol w="7925301"/>
              </a:tblGrid>
              <a:tr h="441325">
                <a:tc gridSpan="3">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2400" b="1" i="0" u="none" strike="noStrike" cap="none" normalizeH="0" baseline="0" dirty="0" smtClean="0">
                          <a:ln>
                            <a:noFill/>
                          </a:ln>
                          <a:solidFill>
                            <a:srgbClr val="FFFFFF"/>
                          </a:solidFill>
                          <a:effectLst/>
                          <a:latin typeface="ＭＳ ゴシック" pitchFamily="49" charset="-128"/>
                          <a:ea typeface="ＭＳ Ｐゴシック" charset="-128"/>
                        </a:rPr>
                        <a:t>業務名（医療分野）</a:t>
                      </a:r>
                      <a:endParaRPr kumimoji="1" lang="en-US" altLang="ja-JP" sz="2400" b="1" i="0" u="none" strike="noStrike" cap="none" normalizeH="0" baseline="0" dirty="0" smtClean="0">
                        <a:ln>
                          <a:noFill/>
                        </a:ln>
                        <a:solidFill>
                          <a:srgbClr val="FFFFFF"/>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5DCEAF"/>
                    </a:solidFill>
                  </a:tcPr>
                </a:tc>
                <a:tc hMerge="1">
                  <a:txBody>
                    <a:bodyPr/>
                    <a:lstStyle/>
                    <a:p>
                      <a:endParaRPr kumimoji="1" lang="ja-JP" altLang="en-US"/>
                    </a:p>
                  </a:txBody>
                  <a:tcPr/>
                </a:tc>
                <a:tc hMerge="1">
                  <a:txBody>
                    <a:bodyPr/>
                    <a:lstStyle/>
                    <a:p>
                      <a:endParaRPr kumimoji="1" lang="ja-JP" altLang="en-US"/>
                    </a:p>
                  </a:txBody>
                  <a:tcPr/>
                </a:tc>
              </a:tr>
              <a:tr h="4413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dirty="0" smtClean="0">
                          <a:ln>
                            <a:noFill/>
                          </a:ln>
                          <a:solidFill>
                            <a:srgbClr val="000000"/>
                          </a:solidFill>
                          <a:effectLst/>
                          <a:latin typeface="ＭＳ ゴシック" pitchFamily="49" charset="-128"/>
                          <a:ea typeface="ＭＳ Ｐゴシック" charset="-128"/>
                        </a:rPr>
                        <a:t>受診・受療に関する支援</a:t>
                      </a:r>
                      <a:endPar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情報収集・状況把握と課題整理</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入院における支援</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退院計画作成と制度活用</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チームアプローチに基づく支援</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5683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リハビリテーションプログラムにおけるグループワークの実施</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dirty="0" smtClean="0">
                          <a:ln>
                            <a:noFill/>
                          </a:ln>
                          <a:solidFill>
                            <a:srgbClr val="000000"/>
                          </a:solidFill>
                          <a:effectLst/>
                          <a:latin typeface="ＭＳ ゴシック" pitchFamily="49" charset="-128"/>
                          <a:ea typeface="ＭＳ Ｐゴシック" charset="-128"/>
                        </a:rPr>
                        <a:t>救急・急性期医療における相談</a:t>
                      </a:r>
                      <a:r>
                        <a:rPr kumimoji="0"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支援</a:t>
                      </a:r>
                      <a:endPar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44132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社会的長期入院者への地域移行支援</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地域の関係機関との連携</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10</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アウトリーチ・訪問活動</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11</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a:noFill/>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dirty="0" smtClean="0">
                          <a:ln>
                            <a:noFill/>
                          </a:ln>
                          <a:solidFill>
                            <a:srgbClr val="000000"/>
                          </a:solidFill>
                          <a:effectLst/>
                          <a:latin typeface="ＭＳ ゴシック" pitchFamily="49" charset="-128"/>
                          <a:ea typeface="ＭＳ Ｐゴシック" charset="-128"/>
                        </a:rPr>
                        <a:t>組織の運営・管理への参画</a:t>
                      </a:r>
                      <a:endPar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horzOverflow="overflow">
                    <a:lnL>
                      <a:noFill/>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bl>
          </a:graphicData>
        </a:graphic>
      </p:graphicFrame>
      <p:sp>
        <p:nvSpPr>
          <p:cNvPr id="2" name="正方形/長方形 1"/>
          <p:cNvSpPr/>
          <p:nvPr/>
        </p:nvSpPr>
        <p:spPr>
          <a:xfrm>
            <a:off x="844550" y="320675"/>
            <a:ext cx="6596063" cy="701675"/>
          </a:xfrm>
          <a:prstGeom prst="rect">
            <a:avLst/>
          </a:prstGeom>
        </p:spPr>
        <p:txBody>
          <a:bodyPr>
            <a:spAutoFit/>
          </a:bodyPr>
          <a:lstStyle/>
          <a:p>
            <a:pPr>
              <a:defRPr/>
            </a:pPr>
            <a:r>
              <a:rPr lang="ja-JP" altLang="en-US" sz="4000">
                <a:effectLst>
                  <a:outerShdw blurRad="38100" dist="38100" dir="2700000" algn="tl">
                    <a:srgbClr val="C0C0C0"/>
                  </a:outerShdw>
                </a:effectLst>
                <a:latin typeface="Trebuchet MS" pitchFamily="34" charset="0"/>
                <a:ea typeface="ＭＳ ゴシック" pitchFamily="49" charset="-128"/>
              </a:rPr>
              <a:t>医療分野における業務指針</a:t>
            </a:r>
          </a:p>
        </p:txBody>
      </p:sp>
      <p:sp>
        <p:nvSpPr>
          <p:cNvPr id="2207798" name="AutoShape 60"/>
          <p:cNvSpPr>
            <a:spLocks noChangeArrowheads="1"/>
          </p:cNvSpPr>
          <p:nvPr/>
        </p:nvSpPr>
        <p:spPr bwMode="auto">
          <a:xfrm>
            <a:off x="7267399" y="276578"/>
            <a:ext cx="1673225" cy="711200"/>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a:t>第</a:t>
            </a:r>
            <a:r>
              <a:rPr lang="en-US" altLang="ja-JP" sz="2000"/>
              <a:t>2</a:t>
            </a:r>
            <a:r>
              <a:rPr lang="ja-JP" altLang="en-US" sz="2000"/>
              <a:t>版　</a:t>
            </a:r>
            <a:r>
              <a:rPr lang="en-US" altLang="ja-JP" sz="2000"/>
              <a:t>P110</a:t>
            </a:r>
          </a:p>
        </p:txBody>
      </p:sp>
      <p:sp>
        <p:nvSpPr>
          <p:cNvPr id="3" name="フッター プレースホルダー 2"/>
          <p:cNvSpPr>
            <a:spLocks noGrp="1"/>
          </p:cNvSpPr>
          <p:nvPr>
            <p:ph type="ftr" sz="quarter" idx="11"/>
          </p:nvPr>
        </p:nvSpPr>
        <p:spPr>
          <a:xfrm>
            <a:off x="2898648" y="6588366"/>
            <a:ext cx="4086000" cy="365760"/>
          </a:xfrm>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p:txBody>
          <a:bodyPr/>
          <a:lstStyle/>
          <a:p>
            <a:pPr>
              <a:defRPr/>
            </a:pPr>
            <a:fld id="{7536C617-88E9-4732-84FA-0B8D5A2EC434}" type="slidenum">
              <a:rPr lang="ja-JP" altLang="en-US"/>
              <a:pPr>
                <a:defRPr/>
              </a:pPr>
              <a:t>45</a:t>
            </a:fld>
            <a:endParaRPr lang="en-US" altLang="ja-JP"/>
          </a:p>
        </p:txBody>
      </p:sp>
      <p:graphicFrame>
        <p:nvGraphicFramePr>
          <p:cNvPr id="1615918" name="Group 46"/>
          <p:cNvGraphicFramePr>
            <a:graphicFrameLocks noGrp="1"/>
          </p:cNvGraphicFramePr>
          <p:nvPr>
            <p:ph sz="quarter" idx="1"/>
          </p:nvPr>
        </p:nvGraphicFramePr>
        <p:xfrm>
          <a:off x="63500" y="233363"/>
          <a:ext cx="9080500" cy="6492240"/>
        </p:xfrm>
        <a:graphic>
          <a:graphicData uri="http://schemas.openxmlformats.org/drawingml/2006/table">
            <a:tbl>
              <a:tblPr/>
              <a:tblGrid>
                <a:gridCol w="585788"/>
                <a:gridCol w="8494712"/>
              </a:tblGrid>
              <a:tr h="323850">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3600" b="1" i="0" u="none" strike="noStrike" cap="none" normalizeH="0" baseline="0" smtClean="0">
                          <a:ln>
                            <a:noFill/>
                          </a:ln>
                          <a:solidFill>
                            <a:srgbClr val="FFFFFF"/>
                          </a:solidFill>
                          <a:effectLst/>
                          <a:latin typeface="ＭＳ ゴシック" pitchFamily="49" charset="-128"/>
                          <a:ea typeface="ＭＳ Ｐゴシック" charset="-128"/>
                        </a:rPr>
                        <a:t>　医療分野における実践上の指針</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5DCEAF"/>
                    </a:solidFill>
                  </a:tcPr>
                </a:tc>
                <a:tc hMerge="1">
                  <a:txBody>
                    <a:bodyPr/>
                    <a:lstStyle/>
                    <a:p>
                      <a:endParaRPr kumimoji="1" lang="ja-JP" altLang="en-US"/>
                    </a:p>
                  </a:txBody>
                  <a:tcPr/>
                </a:tc>
              </a:tr>
              <a:tr h="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クライエントの思いや希望に寄り添う</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生活者の視点に基づいた、</a:t>
                      </a: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事実情報の収集・整理を行う</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心理・社会的視点を軸に、クライエントを多面的に理解する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人権に配慮し、入院療養環境を調整する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ストレングス視点から、クライエントと協働で支援を考える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多職種によるチーム医療において、福祉職としての専門性を発揮する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ﾘﾊﾋﾞﾘﾃｰｼｮﾝ</a:t>
                      </a: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において、グループワーク的視点を活用する</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入院医療サービスの提供のなかで、生活の再構築を図る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人権侵害としての社会的入院を解消する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10</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地域機関と良好で対等な関係を築き、支援</a:t>
                      </a: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ﾈｯﾄﾜｰｸを</a:t>
                      </a: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形成する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11</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ja-JP" sz="2400" b="0" i="0" u="none" strike="noStrike" cap="none" normalizeH="0" baseline="0" smtClean="0">
                          <a:ln>
                            <a:noFill/>
                          </a:ln>
                          <a:solidFill>
                            <a:srgbClr val="000000"/>
                          </a:solidFill>
                          <a:effectLst/>
                          <a:latin typeface="ＭＳ ゴシック" pitchFamily="49" charset="-128"/>
                          <a:ea typeface="ＭＳ Ｐゴシック" charset="-128"/>
                        </a:rPr>
                        <a:t>積極的・直接的介入において、最大限人権に配慮する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rgbClr val="EAF6F2"/>
                    </a:solidFill>
                  </a:tcPr>
                </a:tc>
              </a:tr>
              <a:tr h="371475">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12</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ｸﾗｲｴﾝﾄ</a:t>
                      </a:r>
                      <a:r>
                        <a:rPr kumimoji="0" lang="ja-JP" altLang="ja-JP" sz="2400" b="0" i="0" u="none" strike="noStrike" cap="none" normalizeH="0" baseline="0" dirty="0" smtClean="0">
                          <a:ln>
                            <a:noFill/>
                          </a:ln>
                          <a:solidFill>
                            <a:srgbClr val="000000"/>
                          </a:solidFill>
                          <a:effectLst/>
                          <a:latin typeface="ＭＳ ゴシック" pitchFamily="49" charset="-128"/>
                          <a:ea typeface="ＭＳ Ｐゴシック" charset="-128"/>
                        </a:rPr>
                        <a:t>の利益のために、制度・組織を効果的に活用する</a:t>
                      </a:r>
                      <a:endPar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horzOverflow="overflow">
                    <a:lnL w="12700" cap="flat" cmpd="sng" algn="ctr">
                      <a:solidFill>
                        <a:srgbClr val="5DCEAF"/>
                      </a:solidFill>
                      <a:prstDash val="solid"/>
                      <a:round/>
                      <a:headEnd type="none" w="med" len="med"/>
                      <a:tailEnd type="none" w="med" len="med"/>
                    </a:lnL>
                    <a:lnR w="12700" cap="flat" cmpd="sng" algn="ctr">
                      <a:solidFill>
                        <a:srgbClr val="5DCEAF"/>
                      </a:solidFill>
                      <a:prstDash val="solid"/>
                      <a:round/>
                      <a:headEnd type="none" w="med" len="med"/>
                      <a:tailEnd type="none" w="med" len="med"/>
                    </a:lnR>
                    <a:lnT w="12700" cap="flat" cmpd="sng" algn="ctr">
                      <a:solidFill>
                        <a:srgbClr val="5DCEAF"/>
                      </a:solidFill>
                      <a:prstDash val="solid"/>
                      <a:round/>
                      <a:headEnd type="none" w="med" len="med"/>
                      <a:tailEnd type="none" w="med" len="med"/>
                    </a:lnT>
                    <a:lnB w="12700" cap="flat" cmpd="sng" algn="ctr">
                      <a:solidFill>
                        <a:srgbClr val="5DCEAF"/>
                      </a:solidFill>
                      <a:prstDash val="solid"/>
                      <a:round/>
                      <a:headEnd type="none" w="med" len="med"/>
                      <a:tailEnd type="none" w="med" len="med"/>
                    </a:lnB>
                    <a:lnTlToBr>
                      <a:noFill/>
                    </a:lnTlToBr>
                    <a:lnBlToTr>
                      <a:noFill/>
                    </a:lnBlToTr>
                    <a:solidFill>
                      <a:schemeClr val="bg1"/>
                    </a:solidFill>
                  </a:tcPr>
                </a:tc>
              </a:tr>
            </a:tbl>
          </a:graphicData>
        </a:graphic>
      </p:graphicFrame>
      <p:sp>
        <p:nvSpPr>
          <p:cNvPr id="2208813" name="AutoShape 47"/>
          <p:cNvSpPr>
            <a:spLocks noChangeArrowheads="1"/>
          </p:cNvSpPr>
          <p:nvPr/>
        </p:nvSpPr>
        <p:spPr bwMode="auto">
          <a:xfrm>
            <a:off x="7207250" y="230188"/>
            <a:ext cx="1673225" cy="687034"/>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dirty="0"/>
              <a:t>第</a:t>
            </a:r>
            <a:r>
              <a:rPr lang="en-US" altLang="ja-JP" sz="2000" dirty="0"/>
              <a:t>2</a:t>
            </a:r>
            <a:r>
              <a:rPr lang="ja-JP" altLang="en-US" sz="2000" dirty="0"/>
              <a:t>版　</a:t>
            </a:r>
            <a:r>
              <a:rPr lang="en-US" altLang="ja-JP" sz="2000" dirty="0"/>
              <a:t>P110</a:t>
            </a:r>
          </a:p>
        </p:txBody>
      </p:sp>
      <p:sp>
        <p:nvSpPr>
          <p:cNvPr id="2" name="フッター プレースホルダー 1"/>
          <p:cNvSpPr>
            <a:spLocks noGrp="1"/>
          </p:cNvSpPr>
          <p:nvPr>
            <p:ph type="ftr" sz="quarter" idx="11"/>
          </p:nvPr>
        </p:nvSpPr>
        <p:spPr>
          <a:xfrm>
            <a:off x="2898648" y="6656606"/>
            <a:ext cx="4086000" cy="365760"/>
          </a:xfrm>
        </p:spPr>
        <p:txBody>
          <a:bodyPr/>
          <a:lstStyle/>
          <a:p>
            <a:pPr>
              <a:defRPr/>
            </a:pPr>
            <a:r>
              <a:rPr lang="en-US" altLang="ja-JP" sz="1200" dirty="0" smtClean="0"/>
              <a:t>©</a:t>
            </a:r>
            <a:r>
              <a:rPr lang="ja-JP" altLang="en-US" sz="1200" dirty="0" smtClean="0"/>
              <a:t>公益社団法人日本精神保健福祉士協会（</a:t>
            </a:r>
            <a:r>
              <a:rPr lang="en-US" altLang="ja-JP" sz="1200" dirty="0" smtClean="0"/>
              <a:t>2016</a:t>
            </a:r>
            <a:r>
              <a:rPr lang="ja-JP" altLang="en-US" sz="1200" dirty="0" smtClean="0"/>
              <a:t>）</a:t>
            </a:r>
            <a:endParaRPr lang="en-US" altLang="ja-JP" sz="1200"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7"/>
          <p:cNvSpPr>
            <a:spLocks noGrp="1" noChangeArrowheads="1"/>
          </p:cNvSpPr>
          <p:nvPr>
            <p:ph type="sldNum" sz="quarter" idx="12"/>
          </p:nvPr>
        </p:nvSpPr>
        <p:spPr/>
        <p:txBody>
          <a:bodyPr/>
          <a:lstStyle/>
          <a:p>
            <a:pPr>
              <a:defRPr/>
            </a:pPr>
            <a:fld id="{3E48BDFC-B602-4214-AB25-6F3160A77A2B}" type="slidenum">
              <a:rPr lang="ja-JP" altLang="en-US"/>
              <a:pPr>
                <a:defRPr/>
              </a:pPr>
              <a:t>46</a:t>
            </a:fld>
            <a:endParaRPr lang="en-US" altLang="ja-JP"/>
          </a:p>
        </p:txBody>
      </p:sp>
      <p:graphicFrame>
        <p:nvGraphicFramePr>
          <p:cNvPr id="1617958" name="Group 38"/>
          <p:cNvGraphicFramePr>
            <a:graphicFrameLocks noGrp="1"/>
          </p:cNvGraphicFramePr>
          <p:nvPr>
            <p:ph sz="quarter" idx="1"/>
            <p:extLst>
              <p:ext uri="{D42A27DB-BD31-4B8C-83A1-F6EECF244321}">
                <p14:modId xmlns:p14="http://schemas.microsoft.com/office/powerpoint/2010/main" val="2270218583"/>
              </p:ext>
            </p:extLst>
          </p:nvPr>
        </p:nvGraphicFramePr>
        <p:xfrm>
          <a:off x="316442" y="1313568"/>
          <a:ext cx="8567738" cy="4693920"/>
        </p:xfrm>
        <a:graphic>
          <a:graphicData uri="http://schemas.openxmlformats.org/drawingml/2006/table">
            <a:tbl>
              <a:tblPr/>
              <a:tblGrid>
                <a:gridCol w="631825"/>
                <a:gridCol w="7935913"/>
              </a:tblGrid>
              <a:tr h="368300">
                <a:tc gridSpan="2">
                  <a:txBody>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1" lang="ja-JP" altLang="en-US" sz="3200" b="1" i="0" u="none" strike="noStrike" cap="none" normalizeH="0" baseline="0" dirty="0" smtClean="0">
                          <a:ln>
                            <a:noFill/>
                          </a:ln>
                          <a:solidFill>
                            <a:srgbClr val="FFFFFF"/>
                          </a:solidFill>
                          <a:effectLst/>
                          <a:latin typeface="ＭＳ ゴシック" pitchFamily="49" charset="-128"/>
                          <a:ea typeface="ＭＳ Ｐゴシック" charset="-128"/>
                        </a:rPr>
                        <a:t>業務名（行政分野）</a:t>
                      </a:r>
                    </a:p>
                  </a:txBody>
                  <a:tcPr horzOverflow="overflow">
                    <a:lnL w="12700" cap="flat" cmpd="sng" algn="ctr">
                      <a:solidFill>
                        <a:srgbClr val="F14124"/>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14124"/>
                    </a:solidFill>
                  </a:tcPr>
                </a:tc>
                <a:tc hMerge="1">
                  <a:txBody>
                    <a:bodyPr/>
                    <a:lstStyle/>
                    <a:p>
                      <a:endParaRPr kumimoji="1" lang="ja-JP" altLang="en-US"/>
                    </a:p>
                  </a:txBody>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精神保健福祉相談</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サービス利用に関する支援</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技術支援・助言・指導</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調査研究・企画立案・計画策定</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普及啓発</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研修・組織育成</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関係機関及び団体との連携・協力・連絡調整</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683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rPr>
                        <a:t>行政機関の責務等が規定されている法令にもとづく業務</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4318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ja-JP" altLang="en-US" sz="2400" b="0" i="0" u="none" strike="noStrike" cap="none" normalizeH="0" baseline="0" dirty="0" smtClean="0">
                          <a:ln>
                            <a:noFill/>
                          </a:ln>
                          <a:solidFill>
                            <a:srgbClr val="000000"/>
                          </a:solidFill>
                          <a:effectLst/>
                          <a:latin typeface="ＭＳ ゴシック" pitchFamily="49" charset="-128"/>
                          <a:ea typeface="ＭＳ Ｐゴシック" charset="-128"/>
                        </a:rPr>
                        <a:t>精神保健福祉サービスの充実や資源定着のために行う業務</a:t>
                      </a:r>
                      <a:endParaRPr kumimoji="0" lang="en-US" altLang="ja-JP" sz="2400" b="0" i="0" u="none" strike="noStrike" cap="none" normalizeH="0" baseline="0" dirty="0" smtClean="0">
                        <a:ln>
                          <a:noFill/>
                        </a:ln>
                        <a:solidFill>
                          <a:srgbClr val="000000"/>
                        </a:solidFill>
                        <a:effectLst/>
                        <a:latin typeface="ＭＳ ゴシック" pitchFamily="49" charset="-128"/>
                        <a:ea typeface="ＭＳ Ｐゴシック" charset="-128"/>
                        <a:cs typeface="Times New Roman" pitchFamily="18" charset="0"/>
                      </a:endParaRPr>
                    </a:p>
                  </a:txBody>
                  <a:tcPr marL="62865" marR="62865" marT="0" marB="0"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bl>
          </a:graphicData>
        </a:graphic>
      </p:graphicFrame>
      <p:sp>
        <p:nvSpPr>
          <p:cNvPr id="2" name="正方形/長方形 1"/>
          <p:cNvSpPr/>
          <p:nvPr/>
        </p:nvSpPr>
        <p:spPr>
          <a:xfrm>
            <a:off x="649288" y="434800"/>
            <a:ext cx="6280150" cy="701675"/>
          </a:xfrm>
          <a:prstGeom prst="rect">
            <a:avLst/>
          </a:prstGeom>
        </p:spPr>
        <p:txBody>
          <a:bodyPr wrap="none">
            <a:spAutoFit/>
          </a:bodyPr>
          <a:lstStyle/>
          <a:p>
            <a:pPr>
              <a:defRPr/>
            </a:pPr>
            <a:r>
              <a:rPr lang="ja-JP" altLang="en-US" sz="4000" dirty="0">
                <a:effectLst>
                  <a:outerShdw blurRad="38100" dist="38100" dir="2700000" algn="tl">
                    <a:srgbClr val="C0C0C0"/>
                  </a:outerShdw>
                </a:effectLst>
                <a:latin typeface="Trebuchet MS" pitchFamily="34" charset="0"/>
                <a:ea typeface="ＭＳ ゴシック" pitchFamily="49" charset="-128"/>
              </a:rPr>
              <a:t>行政分野における業務指針</a:t>
            </a:r>
          </a:p>
        </p:txBody>
      </p:sp>
      <p:sp>
        <p:nvSpPr>
          <p:cNvPr id="2210853" name="AutoShape 39"/>
          <p:cNvSpPr>
            <a:spLocks noChangeArrowheads="1"/>
          </p:cNvSpPr>
          <p:nvPr/>
        </p:nvSpPr>
        <p:spPr bwMode="auto">
          <a:xfrm>
            <a:off x="7198607" y="437444"/>
            <a:ext cx="1673225" cy="695855"/>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a:t>第</a:t>
            </a:r>
            <a:r>
              <a:rPr lang="en-US" altLang="ja-JP" sz="2000"/>
              <a:t>2</a:t>
            </a:r>
            <a:r>
              <a:rPr lang="ja-JP" altLang="en-US" sz="2000"/>
              <a:t>版　</a:t>
            </a:r>
            <a:r>
              <a:rPr lang="en-US" altLang="ja-JP" sz="2000"/>
              <a:t>P136</a:t>
            </a:r>
          </a:p>
        </p:txBody>
      </p:sp>
      <p:sp>
        <p:nvSpPr>
          <p:cNvPr id="3" name="フッター プレースホルダー 2"/>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7"/>
          <p:cNvSpPr>
            <a:spLocks noGrp="1" noChangeArrowheads="1"/>
          </p:cNvSpPr>
          <p:nvPr>
            <p:ph type="sldNum" sz="quarter" idx="12"/>
          </p:nvPr>
        </p:nvSpPr>
        <p:spPr/>
        <p:txBody>
          <a:bodyPr/>
          <a:lstStyle/>
          <a:p>
            <a:pPr>
              <a:defRPr/>
            </a:pPr>
            <a:fld id="{C6C14A10-92AD-4C0C-97C2-9690C9CCDFF1}" type="slidenum">
              <a:rPr lang="ja-JP" altLang="en-US"/>
              <a:pPr>
                <a:defRPr/>
              </a:pPr>
              <a:t>47</a:t>
            </a:fld>
            <a:endParaRPr lang="en-US" altLang="ja-JP"/>
          </a:p>
        </p:txBody>
      </p:sp>
      <p:graphicFrame>
        <p:nvGraphicFramePr>
          <p:cNvPr id="1618996" name="Group 52"/>
          <p:cNvGraphicFramePr>
            <a:graphicFrameLocks noGrp="1"/>
          </p:cNvGraphicFramePr>
          <p:nvPr>
            <p:ph sz="quarter" idx="1"/>
          </p:nvPr>
        </p:nvGraphicFramePr>
        <p:xfrm>
          <a:off x="215900" y="387350"/>
          <a:ext cx="8928100" cy="6035040"/>
        </p:xfrm>
        <a:graphic>
          <a:graphicData uri="http://schemas.openxmlformats.org/drawingml/2006/table">
            <a:tbl>
              <a:tblPr/>
              <a:tblGrid>
                <a:gridCol w="527050"/>
                <a:gridCol w="8401050"/>
              </a:tblGrid>
              <a:tr h="419100">
                <a:tc gridSpan="2">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en-US" sz="3600" b="1" i="0" u="none" strike="noStrike" cap="none" normalizeH="0" baseline="0" smtClean="0">
                          <a:ln>
                            <a:noFill/>
                          </a:ln>
                          <a:solidFill>
                            <a:srgbClr val="FFFFFF"/>
                          </a:solidFill>
                          <a:effectLst/>
                          <a:latin typeface="ＭＳ ゴシック" pitchFamily="49" charset="-128"/>
                          <a:ea typeface="ＭＳ Ｐゴシック" charset="-128"/>
                        </a:rPr>
                        <a:t>行政分野における実践上の指針</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14124"/>
                    </a:solidFill>
                  </a:tcPr>
                </a:tc>
                <a:tc hMerge="1">
                  <a:txBody>
                    <a:bodyPr/>
                    <a:lstStyle/>
                    <a:p>
                      <a:endParaRPr kumimoji="1" lang="ja-JP" altLang="en-US"/>
                    </a:p>
                  </a:txBody>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１</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権利擁護と自己決定の尊重を意識した実践を行う</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２</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ストレングスの視点からクライエントを全体的に理解する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３</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個人・家族・集団・地域の個別化を重視し理解する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411163">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４</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ニーズの把握に努め、適切なサービスを提供する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５</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必要なサービスが途切れることがないよう調整を図る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６</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住民の多様な相談内容に対応できるよう専門性の向上に努める</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７</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根拠法令に基づく制度運用に留まらず、最善の支援を考える</a:t>
                      </a:r>
                      <a:endParaRPr kumimoji="0"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８</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ソーシャルワークの視点から施策の創設及び改善を行う</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rPr>
                        <a:t>９</a:t>
                      </a: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他職種・他機関との連携を積み重ね、支援ネットワークを構築する</a:t>
                      </a:r>
                      <a:endParaRPr kumimoji="1" lang="ja-JP" altLang="ja-JP" sz="2400" b="0" i="0" u="none" strike="noStrike" cap="none" normalizeH="0" baseline="0" smtClean="0">
                        <a:ln>
                          <a:noFill/>
                        </a:ln>
                        <a:solidFill>
                          <a:schemeClr val="tx1"/>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r h="35560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10</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smtClean="0">
                          <a:ln>
                            <a:noFill/>
                          </a:ln>
                          <a:solidFill>
                            <a:srgbClr val="000000"/>
                          </a:solidFill>
                          <a:effectLst/>
                          <a:latin typeface="ＭＳ ゴシック" pitchFamily="49" charset="-128"/>
                          <a:ea typeface="ＭＳ Ｐゴシック" charset="-128"/>
                        </a:rPr>
                        <a:t>人・地域・社会システムの全体関連性を意識した実践に取り組む</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chemeClr val="bg1"/>
                    </a:solidFill>
                  </a:tcPr>
                </a:tc>
              </a:tr>
              <a:tr h="450850">
                <a:tc>
                  <a:txBody>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1" lang="en-US" altLang="ja-JP" sz="2400" b="0" i="0" u="none" strike="noStrike" cap="none" normalizeH="0" baseline="0" smtClean="0">
                          <a:ln>
                            <a:noFill/>
                          </a:ln>
                          <a:solidFill>
                            <a:srgbClr val="000000"/>
                          </a:solidFill>
                          <a:effectLst/>
                          <a:latin typeface="ＭＳ ゴシック" pitchFamily="49" charset="-128"/>
                          <a:ea typeface="ＭＳ Ｐゴシック" charset="-128"/>
                        </a:rPr>
                        <a:t>11</a:t>
                      </a:r>
                      <a:endParaRPr kumimoji="1" lang="ja-JP" altLang="en-US" sz="2400" b="0" i="0" u="none" strike="noStrike" cap="none" normalizeH="0" baseline="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14124"/>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c>
                  <a:txBody>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1" lang="ja-JP" altLang="ja-JP" sz="2400" b="0" i="0" u="none" strike="noStrike" cap="none" normalizeH="0" baseline="0" dirty="0" smtClean="0">
                          <a:ln>
                            <a:noFill/>
                          </a:ln>
                          <a:solidFill>
                            <a:srgbClr val="000000"/>
                          </a:solidFill>
                          <a:effectLst/>
                          <a:latin typeface="ＭＳ ゴシック" pitchFamily="49" charset="-128"/>
                          <a:ea typeface="ＭＳ Ｐゴシック" charset="-128"/>
                        </a:rPr>
                        <a:t>行政機関のなかでソーシャルワークの視点を定着させる</a:t>
                      </a:r>
                      <a:endParaRPr kumimoji="1" lang="ja-JP" altLang="en-US" sz="2400" b="0" i="0" u="none" strike="noStrike" cap="none" normalizeH="0" baseline="0" dirty="0" smtClean="0">
                        <a:ln>
                          <a:noFill/>
                        </a:ln>
                        <a:solidFill>
                          <a:srgbClr val="000000"/>
                        </a:solidFill>
                        <a:effectLst/>
                        <a:latin typeface="ＭＳ ゴシック" pitchFamily="49" charset="-128"/>
                        <a:ea typeface="ＭＳ Ｐゴシック" charset="-128"/>
                      </a:endParaRPr>
                    </a:p>
                  </a:txBody>
                  <a:tcPr anchor="ctr" horzOverflow="overflow">
                    <a:lnL w="12700" cap="flat" cmpd="sng" algn="ctr">
                      <a:solidFill>
                        <a:srgbClr val="FF0000"/>
                      </a:solidFill>
                      <a:prstDash val="solid"/>
                      <a:round/>
                      <a:headEnd type="none" w="med" len="med"/>
                      <a:tailEnd type="none" w="med" len="med"/>
                    </a:lnL>
                    <a:lnR w="12700" cap="flat" cmpd="sng" algn="ctr">
                      <a:solidFill>
                        <a:srgbClr val="F14124"/>
                      </a:solidFill>
                      <a:prstDash val="solid"/>
                      <a:round/>
                      <a:headEnd type="none" w="med" len="med"/>
                      <a:tailEnd type="none" w="med" len="med"/>
                    </a:lnR>
                    <a:lnT w="12700" cap="flat" cmpd="sng" algn="ctr">
                      <a:solidFill>
                        <a:srgbClr val="F14124"/>
                      </a:solidFill>
                      <a:prstDash val="solid"/>
                      <a:round/>
                      <a:headEnd type="none" w="med" len="med"/>
                      <a:tailEnd type="none" w="med" len="med"/>
                    </a:lnT>
                    <a:lnB w="12700" cap="flat" cmpd="sng" algn="ctr">
                      <a:solidFill>
                        <a:srgbClr val="F14124"/>
                      </a:solidFill>
                      <a:prstDash val="solid"/>
                      <a:round/>
                      <a:headEnd type="none" w="med" len="med"/>
                      <a:tailEnd type="none" w="med" len="med"/>
                    </a:lnB>
                    <a:lnTlToBr>
                      <a:noFill/>
                    </a:lnTlToBr>
                    <a:lnBlToTr>
                      <a:noFill/>
                    </a:lnBlToTr>
                    <a:solidFill>
                      <a:srgbClr val="FCE8E8"/>
                    </a:solidFill>
                  </a:tcPr>
                </a:tc>
              </a:tr>
            </a:tbl>
          </a:graphicData>
        </a:graphic>
      </p:graphicFrame>
      <p:sp>
        <p:nvSpPr>
          <p:cNvPr id="2211882" name="AutoShape 51"/>
          <p:cNvSpPr>
            <a:spLocks noChangeArrowheads="1"/>
          </p:cNvSpPr>
          <p:nvPr/>
        </p:nvSpPr>
        <p:spPr bwMode="auto">
          <a:xfrm>
            <a:off x="7269163" y="212725"/>
            <a:ext cx="1673225" cy="806450"/>
          </a:xfrm>
          <a:prstGeom prst="roundRect">
            <a:avLst>
              <a:gd name="adj" fmla="val 16667"/>
            </a:avLst>
          </a:prstGeom>
          <a:solidFill>
            <a:srgbClr val="00CC66"/>
          </a:solidFill>
          <a:ln w="9525">
            <a:solidFill>
              <a:schemeClr val="tx1"/>
            </a:solidFill>
            <a:round/>
            <a:headEnd/>
            <a:tailEnd/>
          </a:ln>
        </p:spPr>
        <p:txBody>
          <a:bodyPr wrap="none" anchor="ctr"/>
          <a:lstStyle/>
          <a:p>
            <a:pPr algn="ctr"/>
            <a:r>
              <a:rPr lang="ja-JP" altLang="en-US" sz="2000"/>
              <a:t>第</a:t>
            </a:r>
            <a:r>
              <a:rPr lang="en-US" altLang="ja-JP" sz="2000"/>
              <a:t>2</a:t>
            </a:r>
            <a:r>
              <a:rPr lang="ja-JP" altLang="en-US" sz="2000"/>
              <a:t>版　</a:t>
            </a:r>
            <a:r>
              <a:rPr lang="en-US" altLang="ja-JP" sz="2000"/>
              <a:t>P136</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3891" name="タイトル 1"/>
          <p:cNvSpPr>
            <a:spLocks noGrp="1"/>
          </p:cNvSpPr>
          <p:nvPr>
            <p:ph type="title"/>
          </p:nvPr>
        </p:nvSpPr>
        <p:spPr>
          <a:xfrm>
            <a:off x="649110" y="324556"/>
            <a:ext cx="7986889" cy="860777"/>
          </a:xfrm>
        </p:spPr>
        <p:txBody>
          <a:bodyPr>
            <a:normAutofit/>
          </a:bodyPr>
          <a:lstStyle/>
          <a:p>
            <a:pPr algn="ctr"/>
            <a:r>
              <a:rPr lang="en-US" altLang="ja-JP" sz="4000" dirty="0" smtClean="0"/>
              <a:t>【</a:t>
            </a:r>
            <a:r>
              <a:rPr lang="ja-JP" altLang="en-US" sz="4000" dirty="0" smtClean="0"/>
              <a:t>各論</a:t>
            </a:r>
            <a:r>
              <a:rPr lang="en-US" altLang="ja-JP" sz="4000" dirty="0" smtClean="0"/>
              <a:t>】</a:t>
            </a:r>
            <a:r>
              <a:rPr lang="ja-JP" altLang="en-US" sz="4000" dirty="0" smtClean="0"/>
              <a:t>の枠組みと読み方</a:t>
            </a:r>
          </a:p>
        </p:txBody>
      </p:sp>
      <p:sp>
        <p:nvSpPr>
          <p:cNvPr id="5" name="Rectangle 7"/>
          <p:cNvSpPr>
            <a:spLocks noGrp="1" noChangeArrowheads="1"/>
          </p:cNvSpPr>
          <p:nvPr>
            <p:ph type="sldNum" sz="quarter" idx="12"/>
          </p:nvPr>
        </p:nvSpPr>
        <p:spPr/>
        <p:txBody>
          <a:bodyPr/>
          <a:lstStyle/>
          <a:p>
            <a:pPr>
              <a:defRPr/>
            </a:pPr>
            <a:fld id="{AED16079-211A-411E-A6C9-601F62217655}" type="slidenum">
              <a:rPr lang="ja-JP" altLang="en-US"/>
              <a:pPr>
                <a:defRPr/>
              </a:pPr>
              <a:t>48</a:t>
            </a:fld>
            <a:endParaRPr lang="en-US" altLang="ja-JP"/>
          </a:p>
        </p:txBody>
      </p:sp>
      <p:graphicFrame>
        <p:nvGraphicFramePr>
          <p:cNvPr id="1566746" name="Group 26"/>
          <p:cNvGraphicFramePr>
            <a:graphicFrameLocks noGrp="1"/>
          </p:cNvGraphicFramePr>
          <p:nvPr>
            <p:ph sz="quarter" idx="1"/>
            <p:extLst>
              <p:ext uri="{D42A27DB-BD31-4B8C-83A1-F6EECF244321}">
                <p14:modId xmlns:p14="http://schemas.microsoft.com/office/powerpoint/2010/main" val="110819648"/>
              </p:ext>
            </p:extLst>
          </p:nvPr>
        </p:nvGraphicFramePr>
        <p:xfrm>
          <a:off x="268111" y="1241777"/>
          <a:ext cx="8748889" cy="5080000"/>
        </p:xfrm>
        <a:graphic>
          <a:graphicData uri="http://schemas.openxmlformats.org/drawingml/2006/table">
            <a:tbl>
              <a:tblPr/>
              <a:tblGrid>
                <a:gridCol w="1848556"/>
                <a:gridCol w="6900333"/>
              </a:tblGrid>
              <a:tr h="564569">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rPr>
                        <a:t>業務名</a:t>
                      </a:r>
                      <a:endParaRPr kumimoji="0" lang="ja-JP" altLang="ja-JP" sz="2000" b="0" i="0" u="none" strike="noStrike" cap="none" normalizeH="0" baseline="0" dirty="0" smtClean="0">
                        <a:ln>
                          <a:noFill/>
                        </a:ln>
                        <a:solidFill>
                          <a:schemeClr val="tx1"/>
                        </a:solidFill>
                        <a:effectLst/>
                        <a:latin typeface="ＭＳ Ｐゴシック" charset="-128"/>
                        <a:ea typeface="ＭＳ Ｐゴシック" charset="-128"/>
                        <a:cs typeface="Times New Roman" pitchFamily="18" charset="0"/>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chemeClr val="tx1"/>
                          </a:solidFill>
                          <a:effectLst/>
                          <a:latin typeface="Times New Roman" pitchFamily="18" charset="0"/>
                          <a:ea typeface="ＭＳ Ｐゴシック" charset="-128"/>
                        </a:rPr>
                        <a:t>各分野に特有の業務をイメージしやすい表現で示した。</a:t>
                      </a:r>
                      <a:endParaRPr kumimoji="1" lang="en-US" altLang="ja-JP" sz="2000" b="0" i="0" u="none" strike="noStrike" cap="none" normalizeH="0" baseline="0" dirty="0" smtClean="0">
                        <a:ln>
                          <a:noFill/>
                        </a:ln>
                        <a:solidFill>
                          <a:schemeClr val="tx1"/>
                        </a:solidFill>
                        <a:effectLst/>
                        <a:latin typeface="Times New Roman" pitchFamily="18" charset="0"/>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7466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定義</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業務内容を</a:t>
                      </a:r>
                      <a:r>
                        <a:rPr kumimoji="1" lang="en-US" altLang="ja-JP" sz="2000" b="0" i="0" u="none" strike="noStrike" cap="none" normalizeH="0" baseline="0" dirty="0" smtClean="0">
                          <a:ln>
                            <a:noFill/>
                          </a:ln>
                          <a:solidFill>
                            <a:srgbClr val="000000"/>
                          </a:solidFill>
                          <a:effectLst/>
                          <a:latin typeface="Times New Roman" pitchFamily="18" charset="0"/>
                          <a:ea typeface="ＭＳ Ｐゴシック" charset="-128"/>
                        </a:rPr>
                        <a:t>PSW</a:t>
                      </a: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の目的と連動させ、「何のためにどのような活動を行うのか」を簡潔に示した。</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746687">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指針</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各分野で示した「実践上の指針」（</a:t>
                      </a:r>
                      <a:r>
                        <a:rPr kumimoji="1" lang="en-US" altLang="ja-JP" sz="2000" b="0" i="0" u="none" strike="noStrike" cap="none" normalizeH="0" baseline="0" dirty="0" smtClean="0">
                          <a:ln>
                            <a:noFill/>
                          </a:ln>
                          <a:solidFill>
                            <a:srgbClr val="000000"/>
                          </a:solidFill>
                          <a:effectLst/>
                          <a:latin typeface="Times New Roman" pitchFamily="18" charset="0"/>
                          <a:ea typeface="ＭＳ Ｐゴシック" charset="-128"/>
                        </a:rPr>
                        <a:t>11</a:t>
                      </a: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a:t>
                      </a:r>
                      <a:r>
                        <a:rPr kumimoji="1" lang="en-US" altLang="ja-JP" sz="2000" b="0" i="0" u="none" strike="noStrike" cap="none" normalizeH="0" baseline="0" dirty="0" smtClean="0">
                          <a:ln>
                            <a:noFill/>
                          </a:ln>
                          <a:solidFill>
                            <a:srgbClr val="000000"/>
                          </a:solidFill>
                          <a:effectLst/>
                          <a:latin typeface="Times New Roman" pitchFamily="18" charset="0"/>
                          <a:ea typeface="ＭＳ Ｐゴシック" charset="-128"/>
                        </a:rPr>
                        <a:t>12</a:t>
                      </a: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）のうち、特にこの業務を展開する上で強調すべき指針を挙げた。</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2287754">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具体例と</a:t>
                      </a:r>
                      <a:endParaRPr kumimoji="1" lang="en-US" altLang="ja-JP" sz="2000" b="0" i="0" u="none" strike="noStrike" cap="none" normalizeH="0" baseline="0" dirty="0" smtClean="0">
                        <a:ln>
                          <a:noFill/>
                        </a:ln>
                        <a:solidFill>
                          <a:srgbClr val="000000"/>
                        </a:solidFill>
                        <a:effectLst/>
                        <a:latin typeface="Times New Roman" pitchFamily="18"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指針に基づく</a:t>
                      </a:r>
                      <a:endParaRPr kumimoji="1" lang="en-US" altLang="ja-JP" sz="2000" b="0" i="0" u="none" strike="noStrike" cap="none" normalizeH="0" baseline="0" dirty="0" smtClean="0">
                        <a:ln>
                          <a:noFill/>
                        </a:ln>
                        <a:solidFill>
                          <a:srgbClr val="000000"/>
                        </a:solidFill>
                        <a:effectLst/>
                        <a:latin typeface="Times New Roman" pitchFamily="18" charset="0"/>
                        <a:ea typeface="ＭＳ Ｐゴシック" charset="-128"/>
                      </a:endParaRPr>
                    </a:p>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状況分析</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a:t>
                      </a:r>
                      <a:r>
                        <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事例</a:t>
                      </a:r>
                      <a:r>
                        <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「業務名」で示す業務の典型的・代表的な具体例をあげ、実践上、迷いや葛藤に陥りやすい状況や場面を記述</a:t>
                      </a:r>
                      <a:r>
                        <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した。</a:t>
                      </a:r>
                      <a:endPar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kumimoji="0" lang="ja-JP" altLang="ja-JP" sz="1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endParaRPr>
                    </a:p>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a:t>
                      </a:r>
                      <a:r>
                        <a:rPr kumimoji="0" lang="ja-JP"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状況分析と課題</a:t>
                      </a:r>
                      <a:r>
                        <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事例を「</a:t>
                      </a:r>
                      <a:r>
                        <a:rPr kumimoji="0" lang="ja-JP"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指針</a:t>
                      </a:r>
                      <a:r>
                        <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」に基づいて捉えなおし、</a:t>
                      </a:r>
                      <a:r>
                        <a:rPr kumimoji="0" lang="en-US" altLang="ja-JP"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PSW</a:t>
                      </a:r>
                      <a:r>
                        <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cs typeface="Times New Roman" pitchFamily="18" charset="0"/>
                        </a:rPr>
                        <a:t>の価値や理念に照らして実践上の留意点と方向性、課題を提示した。</a:t>
                      </a:r>
                      <a:endParaRPr kumimoji="0" lang="ja-JP" altLang="en-US" sz="2000" b="0" i="0" u="none" strike="noStrike" cap="none" normalizeH="0" baseline="0" dirty="0" smtClean="0">
                        <a:ln>
                          <a:noFill/>
                        </a:ln>
                        <a:solidFill>
                          <a:srgbClr val="000000"/>
                        </a:solidFill>
                        <a:effectLst/>
                        <a:latin typeface="ＭＳ Ｐゴシック" charset="-128"/>
                        <a:ea typeface="ＭＳ Ｐゴシック" charset="-128"/>
                      </a:endParaRP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734303">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チェックポイント</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1" lang="ja-JP" altLang="en-US" sz="2000" b="0" i="0" u="none" strike="noStrike" cap="none" normalizeH="0" baseline="0" dirty="0" smtClean="0">
                          <a:ln>
                            <a:noFill/>
                          </a:ln>
                          <a:solidFill>
                            <a:srgbClr val="000000"/>
                          </a:solidFill>
                          <a:effectLst/>
                          <a:latin typeface="Times New Roman" pitchFamily="18" charset="0"/>
                          <a:ea typeface="ＭＳ Ｐゴシック" charset="-128"/>
                        </a:rPr>
                        <a:t>実践上のポイントやアドバイスを含め、現場の状況に対応した確認事項を問いかけた。</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bl>
          </a:graphicData>
        </a:graphic>
      </p:graphicFrame>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4915" name="タイトル 1"/>
          <p:cNvSpPr>
            <a:spLocks noGrp="1"/>
          </p:cNvSpPr>
          <p:nvPr>
            <p:ph type="title"/>
          </p:nvPr>
        </p:nvSpPr>
        <p:spPr>
          <a:xfrm>
            <a:off x="592666" y="338667"/>
            <a:ext cx="8043333" cy="804333"/>
          </a:xfrm>
        </p:spPr>
        <p:txBody>
          <a:bodyPr>
            <a:normAutofit/>
          </a:bodyPr>
          <a:lstStyle/>
          <a:p>
            <a:pPr algn="ctr"/>
            <a:r>
              <a:rPr lang="ja-JP" altLang="en-US" sz="4000" dirty="0" smtClean="0"/>
              <a:t>業務指針（第</a:t>
            </a:r>
            <a:r>
              <a:rPr lang="en-US" altLang="ja-JP" sz="4000" dirty="0" smtClean="0"/>
              <a:t>2</a:t>
            </a:r>
            <a:r>
              <a:rPr lang="ja-JP" altLang="en-US" sz="4000" dirty="0" smtClean="0"/>
              <a:t>版）の活用例</a:t>
            </a:r>
          </a:p>
        </p:txBody>
      </p:sp>
      <p:sp>
        <p:nvSpPr>
          <p:cNvPr id="6" name="Rectangle 7"/>
          <p:cNvSpPr>
            <a:spLocks noGrp="1" noChangeArrowheads="1"/>
          </p:cNvSpPr>
          <p:nvPr>
            <p:ph type="sldNum" sz="quarter" idx="12"/>
          </p:nvPr>
        </p:nvSpPr>
        <p:spPr/>
        <p:txBody>
          <a:bodyPr/>
          <a:lstStyle/>
          <a:p>
            <a:pPr>
              <a:defRPr/>
            </a:pPr>
            <a:fld id="{22733881-BED6-4F42-9859-7C052377AAB0}" type="slidenum">
              <a:rPr lang="ja-JP" altLang="en-US"/>
              <a:pPr>
                <a:defRPr/>
              </a:pPr>
              <a:t>49</a:t>
            </a:fld>
            <a:endParaRPr lang="en-US" altLang="ja-JP"/>
          </a:p>
        </p:txBody>
      </p:sp>
      <p:sp>
        <p:nvSpPr>
          <p:cNvPr id="2214916" name="コンテンツ プレースホルダ 2"/>
          <p:cNvSpPr>
            <a:spLocks noGrp="1"/>
          </p:cNvSpPr>
          <p:nvPr>
            <p:ph sz="quarter" idx="1"/>
          </p:nvPr>
        </p:nvSpPr>
        <p:spPr>
          <a:xfrm>
            <a:off x="685800" y="1326444"/>
            <a:ext cx="7772400" cy="4769557"/>
          </a:xfrm>
        </p:spPr>
        <p:txBody>
          <a:bodyPr/>
          <a:lstStyle/>
          <a:p>
            <a:pPr>
              <a:buFont typeface="Times New Roman" pitchFamily="18" charset="0"/>
              <a:buNone/>
            </a:pPr>
            <a:r>
              <a:rPr lang="en-US" altLang="ja-JP" sz="3200" dirty="0" smtClean="0"/>
              <a:t>【</a:t>
            </a:r>
            <a:r>
              <a:rPr lang="ja-JP" altLang="en-US" sz="3200" dirty="0" smtClean="0"/>
              <a:t>総論</a:t>
            </a:r>
            <a:r>
              <a:rPr lang="en-US" altLang="ja-JP" sz="3200" dirty="0" smtClean="0"/>
              <a:t>】</a:t>
            </a:r>
            <a:r>
              <a:rPr lang="ja-JP" altLang="en-US" sz="3200" dirty="0" smtClean="0"/>
              <a:t>は業務全体の見取り図</a:t>
            </a:r>
            <a:endParaRPr lang="en-US" altLang="ja-JP" sz="3200" dirty="0" smtClean="0"/>
          </a:p>
          <a:p>
            <a:pPr>
              <a:buFont typeface="Times New Roman" pitchFamily="18" charset="0"/>
              <a:buNone/>
            </a:pPr>
            <a:r>
              <a:rPr lang="ja-JP" altLang="en-US" sz="2000" dirty="0" smtClean="0"/>
              <a:t>　＊１つの業務が多様な要素から構成されていることを確認する</a:t>
            </a:r>
            <a:endParaRPr lang="en-US" altLang="ja-JP" sz="2000" dirty="0"/>
          </a:p>
          <a:p>
            <a:pPr>
              <a:buFont typeface="Times New Roman" pitchFamily="18" charset="0"/>
              <a:buNone/>
            </a:pPr>
            <a:r>
              <a:rPr lang="ja-JP" altLang="ja-JP" sz="2000" dirty="0" smtClean="0"/>
              <a:t>　</a:t>
            </a:r>
            <a:r>
              <a:rPr lang="ja-JP" altLang="en-US" sz="2000" dirty="0" smtClean="0"/>
              <a:t>　　　</a:t>
            </a:r>
            <a:r>
              <a:rPr lang="en-US" altLang="ja-JP" sz="2000" dirty="0" smtClean="0"/>
              <a:t>PSW</a:t>
            </a:r>
            <a:r>
              <a:rPr lang="ja-JP" altLang="en-US" sz="2000" dirty="0" smtClean="0"/>
              <a:t>の行為の位置と方向性を確認</a:t>
            </a:r>
            <a:endParaRPr lang="en-US" altLang="ja-JP" sz="2000" dirty="0" smtClean="0"/>
          </a:p>
          <a:p>
            <a:pPr>
              <a:buFont typeface="Times New Roman" pitchFamily="18" charset="0"/>
              <a:buNone/>
            </a:pPr>
            <a:r>
              <a:rPr lang="ja-JP" altLang="ja-JP" sz="2000" dirty="0"/>
              <a:t>　</a:t>
            </a:r>
            <a:r>
              <a:rPr lang="ja-JP" altLang="en-US" sz="2000" dirty="0" smtClean="0"/>
              <a:t>　　　ある業務を展開する上で必要な知識や技術の確認</a:t>
            </a:r>
            <a:endParaRPr lang="en-US" altLang="ja-JP" sz="2000" dirty="0" smtClean="0"/>
          </a:p>
          <a:p>
            <a:pPr>
              <a:buFont typeface="Times New Roman" pitchFamily="18" charset="0"/>
              <a:buNone/>
            </a:pPr>
            <a:r>
              <a:rPr lang="ja-JP" altLang="en-US" sz="2000" dirty="0" smtClean="0"/>
              <a:t>　＊他職種や関係者に対する</a:t>
            </a:r>
            <a:r>
              <a:rPr lang="en-US" altLang="ja-JP" sz="2000" dirty="0" smtClean="0"/>
              <a:t>PSW</a:t>
            </a:r>
            <a:r>
              <a:rPr lang="ja-JP" altLang="en-US" sz="2000" dirty="0" smtClean="0"/>
              <a:t>業務の説明，理解促進に活用</a:t>
            </a:r>
          </a:p>
          <a:p>
            <a:pPr>
              <a:buFont typeface="Times New Roman" pitchFamily="18" charset="0"/>
              <a:buNone/>
            </a:pPr>
            <a:r>
              <a:rPr lang="ja-JP" altLang="en-US" sz="2000" dirty="0" smtClean="0"/>
              <a:t>　＊日報などの業務管理，業務実態調査等の共通の枠組みとして活用</a:t>
            </a:r>
          </a:p>
          <a:p>
            <a:pPr>
              <a:buFont typeface="Times New Roman" pitchFamily="18" charset="0"/>
              <a:buNone/>
            </a:pPr>
            <a:endParaRPr lang="en-US" altLang="ja-JP" sz="1400" dirty="0" smtClean="0"/>
          </a:p>
          <a:p>
            <a:pPr>
              <a:buFont typeface="Times New Roman" pitchFamily="18" charset="0"/>
              <a:buNone/>
            </a:pPr>
            <a:r>
              <a:rPr lang="en-US" altLang="ja-JP" sz="3200" dirty="0" smtClean="0"/>
              <a:t>【</a:t>
            </a:r>
            <a:r>
              <a:rPr lang="ja-JP" altLang="en-US" sz="3200" dirty="0" smtClean="0"/>
              <a:t>各論（分野別）</a:t>
            </a:r>
            <a:r>
              <a:rPr lang="en-US" altLang="ja-JP" sz="3200" dirty="0" smtClean="0"/>
              <a:t>】</a:t>
            </a:r>
            <a:r>
              <a:rPr lang="ja-JP" altLang="en-US" sz="3200" dirty="0" smtClean="0"/>
              <a:t>はロードマップ（道しるべ）</a:t>
            </a:r>
            <a:endParaRPr lang="en-US" altLang="ja-JP" sz="3200" dirty="0" smtClean="0"/>
          </a:p>
          <a:p>
            <a:pPr>
              <a:buFont typeface="Times New Roman" pitchFamily="18" charset="0"/>
              <a:buNone/>
            </a:pPr>
            <a:r>
              <a:rPr lang="ja-JP" altLang="en-US" sz="2000" dirty="0" smtClean="0"/>
              <a:t>　＊具体例で取り上げた場面⇒現場における類似場面において活用</a:t>
            </a:r>
            <a:endParaRPr lang="en-US" altLang="ja-JP" sz="2000" dirty="0" smtClean="0"/>
          </a:p>
          <a:p>
            <a:pPr>
              <a:buFont typeface="Times New Roman" pitchFamily="18" charset="0"/>
              <a:buNone/>
            </a:pPr>
            <a:r>
              <a:rPr lang="ja-JP" altLang="en-US" sz="2000" dirty="0" smtClean="0"/>
              <a:t>　　　（状況を整理し方向性を確認する）</a:t>
            </a:r>
            <a:endParaRPr lang="en-US" altLang="ja-JP" sz="2000" dirty="0" smtClean="0"/>
          </a:p>
          <a:p>
            <a:pPr>
              <a:buFont typeface="Times New Roman" pitchFamily="18" charset="0"/>
              <a:buNone/>
            </a:pPr>
            <a:r>
              <a:rPr lang="ja-JP" altLang="en-US" sz="2000" dirty="0" smtClean="0"/>
              <a:t>　＊</a:t>
            </a:r>
            <a:r>
              <a:rPr lang="en-US" altLang="ja-JP" sz="2000" dirty="0" smtClean="0"/>
              <a:t>OJT</a:t>
            </a:r>
            <a:r>
              <a:rPr lang="ja-JP" altLang="en-US" sz="2000" dirty="0" smtClean="0"/>
              <a:t>やスーパービジョン，実習指導などに活用</a:t>
            </a:r>
            <a:endParaRPr lang="ja-JP" altLang="en-US" dirty="0" smtClean="0"/>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sz="4000" dirty="0" smtClean="0"/>
              <a:t>本講義の構成</a:t>
            </a:r>
            <a:endParaRPr kumimoji="1" lang="ja-JP" altLang="en-US" sz="4000" dirty="0"/>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5</a:t>
            </a:fld>
            <a:endParaRPr lang="en-US" altLang="ja-JP"/>
          </a:p>
        </p:txBody>
      </p:sp>
      <p:sp>
        <p:nvSpPr>
          <p:cNvPr id="4" name="コンテンツ プレースホルダー 3"/>
          <p:cNvSpPr>
            <a:spLocks noGrp="1"/>
          </p:cNvSpPr>
          <p:nvPr>
            <p:ph sz="quarter" idx="1"/>
          </p:nvPr>
        </p:nvSpPr>
        <p:spPr/>
        <p:txBody>
          <a:bodyPr/>
          <a:lstStyle/>
          <a:p>
            <a:pPr marL="0" indent="0">
              <a:buNone/>
            </a:pPr>
            <a:endParaRPr kumimoji="1" lang="ja-JP" altLang="en-US" dirty="0"/>
          </a:p>
        </p:txBody>
      </p:sp>
      <p:sp>
        <p:nvSpPr>
          <p:cNvPr id="5" name="角丸四角形 4"/>
          <p:cNvSpPr/>
          <p:nvPr/>
        </p:nvSpPr>
        <p:spPr>
          <a:xfrm>
            <a:off x="451555" y="1270000"/>
            <a:ext cx="8240889" cy="4938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lang="ja-JP" altLang="en-US" sz="2400" dirty="0" smtClean="0"/>
              <a:t>１．</a:t>
            </a:r>
            <a:r>
              <a:rPr kumimoji="1" lang="ja-JP" altLang="en-US" sz="2400" dirty="0" smtClean="0"/>
              <a:t>はじめに</a:t>
            </a:r>
            <a:r>
              <a:rPr lang="ja-JP" altLang="en-US" sz="2400" dirty="0"/>
              <a:t>　</a:t>
            </a:r>
            <a:r>
              <a:rPr lang="en-US" altLang="ja-JP" sz="2400" dirty="0" smtClean="0"/>
              <a:t>〜</a:t>
            </a:r>
            <a:r>
              <a:rPr lang="ja-JP" altLang="en-US" sz="2400" dirty="0" smtClean="0"/>
              <a:t>なぜ業務指針なのか</a:t>
            </a:r>
            <a:r>
              <a:rPr lang="en-US" altLang="ja-JP" sz="2400" dirty="0" smtClean="0"/>
              <a:t>〜</a:t>
            </a:r>
            <a:r>
              <a:rPr kumimoji="1" lang="ja-JP" altLang="en-US" sz="2400" dirty="0" smtClean="0"/>
              <a:t>　</a:t>
            </a:r>
            <a:endParaRPr kumimoji="1" lang="ja-JP" altLang="en-US" sz="2400" dirty="0"/>
          </a:p>
        </p:txBody>
      </p:sp>
      <p:sp>
        <p:nvSpPr>
          <p:cNvPr id="8" name="角丸四角形 7"/>
          <p:cNvSpPr/>
          <p:nvPr/>
        </p:nvSpPr>
        <p:spPr>
          <a:xfrm>
            <a:off x="465667" y="1876777"/>
            <a:ext cx="8212666" cy="8748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2400" dirty="0" smtClean="0"/>
              <a:t>２．日本精神保健福祉士協会における業務指針作成・改訂の</a:t>
            </a:r>
            <a:endParaRPr kumimoji="1" lang="en-US" altLang="ja-JP" sz="2400" dirty="0" smtClean="0"/>
          </a:p>
          <a:p>
            <a:r>
              <a:rPr lang="ja-JP" altLang="ja-JP" sz="2400" dirty="0"/>
              <a:t>　</a:t>
            </a:r>
            <a:r>
              <a:rPr kumimoji="1" lang="ja-JP" altLang="en-US" sz="2400" dirty="0" smtClean="0"/>
              <a:t>　経緯　</a:t>
            </a:r>
            <a:endParaRPr kumimoji="1" lang="ja-JP" altLang="en-US" sz="2400" dirty="0"/>
          </a:p>
        </p:txBody>
      </p:sp>
      <p:sp>
        <p:nvSpPr>
          <p:cNvPr id="9" name="角丸四角形 8"/>
          <p:cNvSpPr/>
          <p:nvPr/>
        </p:nvSpPr>
        <p:spPr>
          <a:xfrm>
            <a:off x="465667" y="2878667"/>
            <a:ext cx="8212666" cy="903111"/>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2400" dirty="0" smtClean="0"/>
              <a:t>３．業務指針の位置づけ／精神保健福祉士の「業務」の定義・</a:t>
            </a:r>
            <a:endParaRPr kumimoji="1" lang="en-US" altLang="ja-JP" sz="2400" dirty="0" smtClean="0"/>
          </a:p>
          <a:p>
            <a:r>
              <a:rPr lang="ja-JP" altLang="ja-JP" sz="2400" dirty="0"/>
              <a:t>　</a:t>
            </a:r>
            <a:r>
              <a:rPr lang="ja-JP" altLang="en-US" sz="2400" dirty="0" smtClean="0"/>
              <a:t>　</a:t>
            </a:r>
            <a:r>
              <a:rPr kumimoji="1" lang="ja-JP" altLang="en-US" sz="2400" dirty="0" smtClean="0"/>
              <a:t>業務特性</a:t>
            </a:r>
            <a:r>
              <a:rPr lang="ja-JP" altLang="en-US" sz="2400" dirty="0"/>
              <a:t>　</a:t>
            </a:r>
            <a:r>
              <a:rPr lang="en-US" altLang="ja-JP" sz="2400" dirty="0"/>
              <a:t>《</a:t>
            </a:r>
            <a:r>
              <a:rPr lang="ja-JP" altLang="en-US" sz="2400" dirty="0"/>
              <a:t>第２版・第</a:t>
            </a:r>
            <a:r>
              <a:rPr lang="en-US" altLang="ja-JP" sz="2400" dirty="0"/>
              <a:t>Ⅰ</a:t>
            </a:r>
            <a:r>
              <a:rPr lang="ja-JP" altLang="en-US" sz="2400" dirty="0"/>
              <a:t>部</a:t>
            </a:r>
            <a:r>
              <a:rPr lang="en-US" altLang="ja-JP" sz="2400" dirty="0" smtClean="0"/>
              <a:t>》</a:t>
            </a:r>
            <a:endParaRPr lang="ja-JP" altLang="en-US" sz="2400" dirty="0"/>
          </a:p>
        </p:txBody>
      </p:sp>
      <p:sp>
        <p:nvSpPr>
          <p:cNvPr id="10" name="角丸四角形 9"/>
          <p:cNvSpPr/>
          <p:nvPr/>
        </p:nvSpPr>
        <p:spPr>
          <a:xfrm>
            <a:off x="479778" y="3908778"/>
            <a:ext cx="8226778" cy="874889"/>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2400" dirty="0" smtClean="0"/>
              <a:t>４．どの分野にも共通する精神保健福祉士の代表的な業務と</a:t>
            </a:r>
            <a:endParaRPr kumimoji="1" lang="en-US" altLang="ja-JP" sz="2400" dirty="0" smtClean="0"/>
          </a:p>
          <a:p>
            <a:r>
              <a:rPr lang="ja-JP" altLang="ja-JP" sz="2400" dirty="0"/>
              <a:t>　</a:t>
            </a:r>
            <a:r>
              <a:rPr lang="ja-JP" altLang="en-US" sz="2400" dirty="0" smtClean="0"/>
              <a:t>　</a:t>
            </a:r>
            <a:r>
              <a:rPr kumimoji="1" lang="ja-JP" altLang="en-US" sz="2400" dirty="0" smtClean="0"/>
              <a:t>業務指針</a:t>
            </a:r>
            <a:r>
              <a:rPr kumimoji="1" lang="en-US" altLang="ja-JP" sz="2400" dirty="0" smtClean="0"/>
              <a:t>【</a:t>
            </a:r>
            <a:r>
              <a:rPr kumimoji="1" lang="ja-JP" altLang="en-US" sz="2400" dirty="0" smtClean="0"/>
              <a:t>総論</a:t>
            </a:r>
            <a:r>
              <a:rPr kumimoji="1" lang="en-US" altLang="ja-JP" sz="2400" dirty="0" smtClean="0"/>
              <a:t>】</a:t>
            </a:r>
            <a:r>
              <a:rPr lang="ja-JP" altLang="en-US" sz="2400" dirty="0"/>
              <a:t>　</a:t>
            </a:r>
            <a:r>
              <a:rPr lang="en-US" altLang="ja-JP" sz="2400" dirty="0"/>
              <a:t>《</a:t>
            </a:r>
            <a:r>
              <a:rPr lang="ja-JP" altLang="en-US" sz="2400" dirty="0"/>
              <a:t>第２版・</a:t>
            </a:r>
            <a:r>
              <a:rPr lang="ja-JP" altLang="en-US" sz="2400" dirty="0" smtClean="0"/>
              <a:t>第</a:t>
            </a:r>
            <a:r>
              <a:rPr lang="en-US" altLang="ja-JP" sz="2400" dirty="0" smtClean="0"/>
              <a:t>Ⅱ</a:t>
            </a:r>
            <a:r>
              <a:rPr lang="ja-JP" altLang="en-US" sz="2400" dirty="0" smtClean="0"/>
              <a:t>部</a:t>
            </a:r>
            <a:r>
              <a:rPr lang="en-US" altLang="ja-JP" sz="2400" dirty="0" smtClean="0"/>
              <a:t>》</a:t>
            </a:r>
            <a:endParaRPr lang="ja-JP" altLang="en-US" sz="2400" dirty="0"/>
          </a:p>
        </p:txBody>
      </p:sp>
      <p:sp>
        <p:nvSpPr>
          <p:cNvPr id="12" name="角丸四角形 11"/>
          <p:cNvSpPr/>
          <p:nvPr/>
        </p:nvSpPr>
        <p:spPr>
          <a:xfrm>
            <a:off x="465667" y="4924778"/>
            <a:ext cx="8212666" cy="804333"/>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2400" dirty="0" smtClean="0"/>
              <a:t>５．分野別（地域、医療、行政）精神保健福祉士の業務と</a:t>
            </a:r>
            <a:endParaRPr kumimoji="1" lang="en-US" altLang="ja-JP" sz="2400" dirty="0" smtClean="0"/>
          </a:p>
          <a:p>
            <a:r>
              <a:rPr lang="ja-JP" altLang="ja-JP" sz="2400" dirty="0"/>
              <a:t>　</a:t>
            </a:r>
            <a:r>
              <a:rPr lang="ja-JP" altLang="en-US" sz="2400" dirty="0" smtClean="0"/>
              <a:t>　</a:t>
            </a:r>
            <a:r>
              <a:rPr kumimoji="1" lang="ja-JP" altLang="en-US" sz="2400" dirty="0" smtClean="0"/>
              <a:t>業務指針</a:t>
            </a:r>
            <a:r>
              <a:rPr kumimoji="1" lang="en-US" altLang="ja-JP" sz="2400" dirty="0" smtClean="0"/>
              <a:t>【</a:t>
            </a:r>
            <a:r>
              <a:rPr kumimoji="1" lang="ja-JP" altLang="en-US" sz="2400" dirty="0" smtClean="0"/>
              <a:t>各論</a:t>
            </a:r>
            <a:r>
              <a:rPr kumimoji="1" lang="en-US" altLang="ja-JP" sz="2400" dirty="0" smtClean="0"/>
              <a:t>】</a:t>
            </a:r>
            <a:r>
              <a:rPr kumimoji="1" lang="ja-JP" altLang="en-US" sz="2400" dirty="0" smtClean="0"/>
              <a:t>　</a:t>
            </a:r>
            <a:r>
              <a:rPr lang="en-US" altLang="ja-JP" sz="2400" dirty="0"/>
              <a:t>《</a:t>
            </a:r>
            <a:r>
              <a:rPr lang="ja-JP" altLang="en-US" sz="2400" dirty="0"/>
              <a:t>第２版・</a:t>
            </a:r>
            <a:r>
              <a:rPr lang="ja-JP" altLang="en-US" sz="2400" dirty="0" smtClean="0"/>
              <a:t>第</a:t>
            </a:r>
            <a:r>
              <a:rPr lang="en-US" altLang="ja-JP" sz="2400" dirty="0" smtClean="0"/>
              <a:t>Ⅲ</a:t>
            </a:r>
            <a:r>
              <a:rPr lang="ja-JP" altLang="en-US" sz="2400" dirty="0" smtClean="0"/>
              <a:t>部</a:t>
            </a:r>
            <a:r>
              <a:rPr lang="en-US" altLang="ja-JP" sz="2400" dirty="0" smtClean="0"/>
              <a:t>》</a:t>
            </a:r>
            <a:endParaRPr lang="ja-JP" altLang="en-US" sz="2400" dirty="0"/>
          </a:p>
        </p:txBody>
      </p:sp>
      <p:sp>
        <p:nvSpPr>
          <p:cNvPr id="13" name="角丸四角形 12"/>
          <p:cNvSpPr/>
          <p:nvPr/>
        </p:nvSpPr>
        <p:spPr>
          <a:xfrm>
            <a:off x="451557" y="5842000"/>
            <a:ext cx="8240888" cy="508000"/>
          </a:xfrm>
          <a:prstGeom prst="roundRect">
            <a:avLst/>
          </a:prstGeom>
        </p:spPr>
        <p:style>
          <a:lnRef idx="1">
            <a:schemeClr val="accent1"/>
          </a:lnRef>
          <a:fillRef idx="2">
            <a:schemeClr val="accent1"/>
          </a:fillRef>
          <a:effectRef idx="1">
            <a:schemeClr val="accent1"/>
          </a:effectRef>
          <a:fontRef idx="minor">
            <a:schemeClr val="dk1"/>
          </a:fontRef>
        </p:style>
        <p:txBody>
          <a:bodyPr rtlCol="0" anchor="ctr"/>
          <a:lstStyle/>
          <a:p>
            <a:r>
              <a:rPr kumimoji="1" lang="ja-JP" altLang="en-US" sz="2400" dirty="0" smtClean="0"/>
              <a:t>６．業務指針第２版の活用例</a:t>
            </a:r>
            <a:endParaRPr kumimoji="1" lang="ja-JP" altLang="en-US" sz="2400"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1365563351"/>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7988" name="Rectangle 2"/>
          <p:cNvSpPr>
            <a:spLocks noGrp="1" noChangeArrowheads="1"/>
          </p:cNvSpPr>
          <p:nvPr>
            <p:ph type="title"/>
          </p:nvPr>
        </p:nvSpPr>
        <p:spPr>
          <a:xfrm>
            <a:off x="606779" y="324556"/>
            <a:ext cx="7973660" cy="832555"/>
          </a:xfrm>
        </p:spPr>
        <p:txBody>
          <a:bodyPr>
            <a:normAutofit/>
          </a:bodyPr>
          <a:lstStyle/>
          <a:p>
            <a:pPr algn="ctr" eaLnBrk="1" hangingPunct="1"/>
            <a:r>
              <a:rPr lang="ja-JP" altLang="en-US" sz="4000" dirty="0" smtClean="0"/>
              <a:t>おわりに</a:t>
            </a:r>
          </a:p>
        </p:txBody>
      </p:sp>
      <p:sp>
        <p:nvSpPr>
          <p:cNvPr id="7" name="Rectangle 7"/>
          <p:cNvSpPr>
            <a:spLocks noGrp="1" noChangeArrowheads="1"/>
          </p:cNvSpPr>
          <p:nvPr>
            <p:ph type="sldNum" sz="quarter" idx="12"/>
          </p:nvPr>
        </p:nvSpPr>
        <p:spPr/>
        <p:txBody>
          <a:bodyPr/>
          <a:lstStyle/>
          <a:p>
            <a:pPr>
              <a:defRPr/>
            </a:pPr>
            <a:fld id="{ECE026F8-B810-481C-8B53-E473CF2B6305}" type="slidenum">
              <a:rPr lang="ja-JP" altLang="en-US"/>
              <a:pPr>
                <a:defRPr/>
              </a:pPr>
              <a:t>50</a:t>
            </a:fld>
            <a:endParaRPr lang="en-US" altLang="ja-JP"/>
          </a:p>
        </p:txBody>
      </p:sp>
      <p:sp>
        <p:nvSpPr>
          <p:cNvPr id="2217989" name="Rectangle 3"/>
          <p:cNvSpPr>
            <a:spLocks noGrp="1" noChangeArrowheads="1"/>
          </p:cNvSpPr>
          <p:nvPr>
            <p:ph sz="quarter" idx="1"/>
          </p:nvPr>
        </p:nvSpPr>
        <p:spPr>
          <a:xfrm>
            <a:off x="512763" y="1481667"/>
            <a:ext cx="7945437" cy="4927071"/>
          </a:xfrm>
        </p:spPr>
        <p:txBody>
          <a:bodyPr/>
          <a:lstStyle/>
          <a:p>
            <a:pPr eaLnBrk="1" hangingPunct="1"/>
            <a:r>
              <a:rPr lang="ja-JP" altLang="en-US" sz="2800" dirty="0" smtClean="0"/>
              <a:t>業務指針の作成過程は</a:t>
            </a:r>
            <a:r>
              <a:rPr lang="en-US" altLang="ja-JP" sz="2800" dirty="0" smtClean="0"/>
              <a:t>PSW</a:t>
            </a:r>
            <a:r>
              <a:rPr lang="ja-JP" altLang="en-US" sz="2800" dirty="0" smtClean="0"/>
              <a:t>の専門性を問うこと</a:t>
            </a:r>
          </a:p>
          <a:p>
            <a:pPr eaLnBrk="1" hangingPunct="1"/>
            <a:r>
              <a:rPr lang="en-US" altLang="ja-JP" sz="2800" dirty="0" smtClean="0"/>
              <a:t>PSW</a:t>
            </a:r>
            <a:r>
              <a:rPr lang="ja-JP" altLang="en-US" sz="2800" dirty="0" smtClean="0"/>
              <a:t>の実践を余すことなく紙面に落とし込む困難と限界・・・しかし敢えて言語化を迫ることで見えてくる専門性と課題</a:t>
            </a:r>
          </a:p>
          <a:p>
            <a:pPr eaLnBrk="1" hangingPunct="1"/>
            <a:r>
              <a:rPr lang="ja-JP" altLang="en-US" sz="2800" dirty="0" smtClean="0"/>
              <a:t>一定の落とし所を定め、それを共有しつつ更新し続けることが専門職（集団）ではないか</a:t>
            </a:r>
          </a:p>
          <a:p>
            <a:pPr eaLnBrk="1" hangingPunct="1">
              <a:buFont typeface="Times New Roman" pitchFamily="18" charset="0"/>
              <a:buNone/>
            </a:pPr>
            <a:endParaRPr lang="ja-JP" altLang="en-US" sz="2800" dirty="0" smtClean="0"/>
          </a:p>
          <a:p>
            <a:pPr eaLnBrk="1" hangingPunct="1">
              <a:buFont typeface="Times New Roman" pitchFamily="18" charset="0"/>
              <a:buNone/>
            </a:pPr>
            <a:r>
              <a:rPr lang="ja-JP" altLang="en-US" sz="2800" dirty="0" smtClean="0"/>
              <a:t>　　　</a:t>
            </a:r>
          </a:p>
        </p:txBody>
      </p:sp>
      <p:sp>
        <p:nvSpPr>
          <p:cNvPr id="1643526" name="AutoShape 6"/>
          <p:cNvSpPr>
            <a:spLocks noChangeArrowheads="1"/>
          </p:cNvSpPr>
          <p:nvPr/>
        </p:nvSpPr>
        <p:spPr bwMode="auto">
          <a:xfrm>
            <a:off x="832556" y="4656668"/>
            <a:ext cx="7168444" cy="1404408"/>
          </a:xfrm>
          <a:prstGeom prst="roundRect">
            <a:avLst>
              <a:gd name="adj" fmla="val 16667"/>
            </a:avLst>
          </a:prstGeom>
          <a:solidFill>
            <a:schemeClr val="accent1"/>
          </a:solidFill>
          <a:ln w="9525">
            <a:solidFill>
              <a:schemeClr val="tx1"/>
            </a:solidFill>
            <a:round/>
            <a:headEnd/>
            <a:tailEnd/>
          </a:ln>
        </p:spPr>
        <p:txBody>
          <a:bodyPr wrap="none" anchor="ctr"/>
          <a:lstStyle/>
          <a:p>
            <a:pPr algn="ctr"/>
            <a:r>
              <a:rPr lang="ja-JP" altLang="en-US" sz="3200" dirty="0">
                <a:ea typeface="HGP創英角ｺﾞｼｯｸUB" pitchFamily="50" charset="-128"/>
              </a:rPr>
              <a:t>専門職としての説明責任，</a:t>
            </a:r>
            <a:r>
              <a:rPr lang="ja-JP" altLang="en-US" sz="3200" dirty="0" smtClean="0">
                <a:ea typeface="HGP創英角ｺﾞｼｯｸUB" pitchFamily="50" charset="-128"/>
              </a:rPr>
              <a:t>伝達責任</a:t>
            </a:r>
            <a:endParaRPr lang="en-US" altLang="ja-JP" sz="3200" dirty="0" smtClean="0">
              <a:ea typeface="HGP創英角ｺﾞｼｯｸUB" pitchFamily="50" charset="-128"/>
            </a:endParaRPr>
          </a:p>
          <a:p>
            <a:pPr algn="ctr"/>
            <a:r>
              <a:rPr lang="ja-JP" altLang="en-US" sz="3200" dirty="0" smtClean="0">
                <a:ea typeface="HGP創英角ｺﾞｼｯｸUB" pitchFamily="50" charset="-128"/>
              </a:rPr>
              <a:t>共通</a:t>
            </a:r>
            <a:r>
              <a:rPr lang="ja-JP" altLang="en-US" sz="3200" dirty="0">
                <a:ea typeface="HGP創英角ｺﾞｼｯｸUB" pitchFamily="50" charset="-128"/>
              </a:rPr>
              <a:t>言語としての「業務指針」</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643526"/>
                                        </p:tgtEl>
                                        <p:attrNameLst>
                                          <p:attrName>style.visibility</p:attrName>
                                        </p:attrNameLst>
                                      </p:cBhvr>
                                      <p:to>
                                        <p:strVal val="visible"/>
                                      </p:to>
                                    </p:set>
                                    <p:animEffect transition="in" filter="blinds(horizontal)">
                                      <p:cBhvr>
                                        <p:cTn id="7" dur="500"/>
                                        <p:tgtEl>
                                          <p:spTgt spid="16435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43526"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51</a:t>
            </a:fld>
            <a:endParaRPr lang="en-US" altLang="ja-JP"/>
          </a:p>
        </p:txBody>
      </p:sp>
      <p:sp>
        <p:nvSpPr>
          <p:cNvPr id="4" name="コンテンツ プレースホルダー 3"/>
          <p:cNvSpPr>
            <a:spLocks noGrp="1"/>
          </p:cNvSpPr>
          <p:nvPr>
            <p:ph sz="quarter" idx="1"/>
          </p:nvPr>
        </p:nvSpPr>
        <p:spPr>
          <a:xfrm>
            <a:off x="169333" y="1219200"/>
            <a:ext cx="8847667" cy="4937760"/>
          </a:xfrm>
        </p:spPr>
        <p:txBody>
          <a:bodyPr>
            <a:normAutofit/>
          </a:bodyPr>
          <a:lstStyle/>
          <a:p>
            <a:pPr marL="0" indent="0" algn="ctr">
              <a:buNone/>
            </a:pPr>
            <a:endParaRPr lang="en-US" altLang="ja-JP" dirty="0"/>
          </a:p>
          <a:p>
            <a:pPr marL="0" indent="0" algn="ctr">
              <a:buNone/>
            </a:pPr>
            <a:r>
              <a:rPr kumimoji="1" lang="ja-JP" altLang="en-US" sz="3200" dirty="0" smtClean="0"/>
              <a:t>公益社団法人日本精神保健福祉士協会</a:t>
            </a:r>
            <a:endParaRPr kumimoji="1" lang="en-US" altLang="ja-JP" sz="3200" dirty="0" smtClean="0"/>
          </a:p>
          <a:p>
            <a:pPr marL="0" indent="0" algn="ctr">
              <a:buNone/>
            </a:pPr>
            <a:r>
              <a:rPr lang="ja-JP" altLang="en-US" sz="3200" b="1" dirty="0" smtClean="0">
                <a:solidFill>
                  <a:srgbClr val="FF0000"/>
                </a:solidFill>
              </a:rPr>
              <a:t>「精神保健福祉士業務指針</a:t>
            </a:r>
            <a:endParaRPr lang="en-US" altLang="ja-JP" sz="3200" b="1" dirty="0" smtClean="0">
              <a:solidFill>
                <a:srgbClr val="FF0000"/>
              </a:solidFill>
            </a:endParaRPr>
          </a:p>
          <a:p>
            <a:pPr marL="0" indent="0" algn="ctr">
              <a:buNone/>
            </a:pPr>
            <a:r>
              <a:rPr lang="ja-JP" altLang="en-US" sz="3200" b="1" dirty="0" smtClean="0">
                <a:solidFill>
                  <a:srgbClr val="FF0000"/>
                </a:solidFill>
              </a:rPr>
              <a:t>及び業務分類 第２版」</a:t>
            </a:r>
            <a:endParaRPr lang="en-US" altLang="ja-JP" sz="3200" b="1" dirty="0" smtClean="0">
              <a:solidFill>
                <a:srgbClr val="FF0000"/>
              </a:solidFill>
            </a:endParaRPr>
          </a:p>
          <a:p>
            <a:pPr marL="0" indent="0" algn="ctr">
              <a:buNone/>
            </a:pPr>
            <a:r>
              <a:rPr lang="ja-JP" altLang="en-US" sz="3200" dirty="0" smtClean="0"/>
              <a:t>は</a:t>
            </a:r>
            <a:r>
              <a:rPr kumimoji="1" lang="ja-JP" altLang="en-US" sz="3200" dirty="0" smtClean="0"/>
              <a:t>本協会</a:t>
            </a:r>
            <a:r>
              <a:rPr kumimoji="1" lang="en-US" altLang="ja-JP" sz="3200" dirty="0" smtClean="0"/>
              <a:t>HP</a:t>
            </a:r>
            <a:r>
              <a:rPr kumimoji="1" lang="ja-JP" altLang="en-US" sz="3200" dirty="0" smtClean="0"/>
              <a:t>よりダウンロードできます。</a:t>
            </a:r>
            <a:endParaRPr kumimoji="1" lang="en-US" altLang="ja-JP" sz="3200" dirty="0" smtClean="0"/>
          </a:p>
          <a:p>
            <a:pPr marL="0" indent="0" algn="ctr">
              <a:buNone/>
            </a:pPr>
            <a:endParaRPr kumimoji="1" lang="en-US" altLang="ja-JP" sz="3200" dirty="0" smtClean="0"/>
          </a:p>
          <a:p>
            <a:pPr algn="ctr">
              <a:buNone/>
            </a:pPr>
            <a:r>
              <a:rPr lang="en-US" altLang="ja-JP" dirty="0" smtClean="0"/>
              <a:t>http://www.japsw.or.jp/ugoki/hokokusyo/</a:t>
            </a:r>
          </a:p>
          <a:p>
            <a:pPr algn="ctr">
              <a:buNone/>
            </a:pPr>
            <a:r>
              <a:rPr lang="en-US" altLang="ja-JP" dirty="0" smtClean="0"/>
              <a:t>20140930-gyoumu2.html</a:t>
            </a:r>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72225682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lang="ja-JP" altLang="en-US" sz="4000" smtClean="0"/>
              <a:t>引用</a:t>
            </a:r>
            <a:r>
              <a:rPr kumimoji="1" lang="ja-JP" altLang="en-US" sz="4000" smtClean="0"/>
              <a:t>文献</a:t>
            </a:r>
            <a:endParaRPr kumimoji="1" lang="ja-JP" altLang="en-US" sz="4000" dirty="0"/>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52</a:t>
            </a:fld>
            <a:endParaRPr lang="en-US" altLang="ja-JP"/>
          </a:p>
        </p:txBody>
      </p:sp>
      <p:sp>
        <p:nvSpPr>
          <p:cNvPr id="4" name="コンテンツ プレースホルダー 3"/>
          <p:cNvSpPr>
            <a:spLocks noGrp="1"/>
          </p:cNvSpPr>
          <p:nvPr>
            <p:ph sz="quarter" idx="1"/>
          </p:nvPr>
        </p:nvSpPr>
        <p:spPr>
          <a:xfrm>
            <a:off x="237067" y="1333500"/>
            <a:ext cx="8686800" cy="5067300"/>
          </a:xfrm>
        </p:spPr>
        <p:txBody>
          <a:bodyPr>
            <a:normAutofit fontScale="85000" lnSpcReduction="20000"/>
          </a:bodyPr>
          <a:lstStyle/>
          <a:p>
            <a:r>
              <a:rPr lang="en-US" altLang="ja-JP" dirty="0" smtClean="0"/>
              <a:t>Bemis S.E.,</a:t>
            </a:r>
            <a:r>
              <a:rPr lang="en-US" altLang="ja-JP" dirty="0" err="1" smtClean="0"/>
              <a:t>Belenky</a:t>
            </a:r>
            <a:r>
              <a:rPr lang="en-US" altLang="ja-JP" dirty="0" smtClean="0"/>
              <a:t> A.H.</a:t>
            </a:r>
            <a:r>
              <a:rPr lang="ja-JP" altLang="ja-JP" dirty="0" smtClean="0"/>
              <a:t> </a:t>
            </a:r>
            <a:r>
              <a:rPr lang="en-US" altLang="ja-JP" dirty="0" smtClean="0"/>
              <a:t>and</a:t>
            </a:r>
            <a:r>
              <a:rPr lang="ja-JP" altLang="en-US" dirty="0" smtClean="0"/>
              <a:t> </a:t>
            </a:r>
            <a:r>
              <a:rPr lang="en-US" altLang="ja-JP" dirty="0" err="1" smtClean="0"/>
              <a:t>Soder</a:t>
            </a:r>
            <a:r>
              <a:rPr lang="en-US" altLang="ja-JP" dirty="0" smtClean="0"/>
              <a:t> D.A.</a:t>
            </a:r>
            <a:r>
              <a:rPr lang="ja-JP" altLang="en-US" dirty="0" smtClean="0"/>
              <a:t>（</a:t>
            </a:r>
            <a:r>
              <a:rPr lang="en-US" altLang="ja-JP" dirty="0" smtClean="0"/>
              <a:t>1983</a:t>
            </a:r>
            <a:r>
              <a:rPr lang="ja-JP" altLang="en-US" dirty="0" smtClean="0"/>
              <a:t>）</a:t>
            </a:r>
            <a:r>
              <a:rPr lang="en-US" altLang="ja-JP" i="1" dirty="0" smtClean="0"/>
              <a:t>Job </a:t>
            </a:r>
            <a:r>
              <a:rPr lang="en-US" altLang="ja-JP" i="1" dirty="0" err="1" smtClean="0"/>
              <a:t>Analysis;An</a:t>
            </a:r>
            <a:r>
              <a:rPr lang="en-US" altLang="ja-JP" i="1" dirty="0" smtClean="0"/>
              <a:t> Effective Management </a:t>
            </a:r>
            <a:r>
              <a:rPr lang="en-US" altLang="ja-JP" i="1" dirty="0" err="1" smtClean="0"/>
              <a:t>Tool</a:t>
            </a:r>
            <a:r>
              <a:rPr lang="en-US" altLang="ja-JP" dirty="0" err="1" smtClean="0"/>
              <a:t>,Washington:The</a:t>
            </a:r>
            <a:r>
              <a:rPr lang="en-US" altLang="ja-JP" dirty="0" smtClean="0"/>
              <a:t> Bureau of National </a:t>
            </a:r>
            <a:r>
              <a:rPr lang="en-US" altLang="ja-JP" dirty="0" err="1" smtClean="0"/>
              <a:t>Affairs,Inc</a:t>
            </a:r>
            <a:r>
              <a:rPr lang="en-US" altLang="ja-JP" dirty="0" smtClean="0"/>
              <a:t>.</a:t>
            </a:r>
          </a:p>
          <a:p>
            <a:r>
              <a:rPr lang="ja-JP" altLang="en-US" dirty="0" smtClean="0"/>
              <a:t>社団法人日本精神科看護技術協会監修（</a:t>
            </a:r>
            <a:r>
              <a:rPr lang="en-US" altLang="ja-JP" dirty="0" smtClean="0"/>
              <a:t>2007</a:t>
            </a:r>
            <a:r>
              <a:rPr lang="ja-JP" altLang="en-US" dirty="0" smtClean="0"/>
              <a:t>）</a:t>
            </a:r>
            <a:r>
              <a:rPr lang="en-US" altLang="ja-JP" dirty="0" smtClean="0"/>
              <a:t>『</a:t>
            </a:r>
            <a:r>
              <a:rPr lang="ja-JP" altLang="en-US" dirty="0" smtClean="0"/>
              <a:t>解説・精神科看護業務指針</a:t>
            </a:r>
            <a:r>
              <a:rPr lang="en-US" altLang="ja-JP" dirty="0" smtClean="0"/>
              <a:t>』</a:t>
            </a:r>
            <a:r>
              <a:rPr lang="ja-JP" altLang="en-US" dirty="0" smtClean="0"/>
              <a:t>精神看護出版</a:t>
            </a:r>
            <a:endParaRPr lang="en-US" altLang="ja-JP" dirty="0" smtClean="0"/>
          </a:p>
          <a:p>
            <a:r>
              <a:rPr lang="ja-JP" altLang="en-US" dirty="0" smtClean="0"/>
              <a:t>公益</a:t>
            </a:r>
            <a:r>
              <a:rPr lang="en-US" altLang="ja-JP" dirty="0" smtClean="0"/>
              <a:t>社団</a:t>
            </a:r>
            <a:r>
              <a:rPr lang="en-US" altLang="ja-JP" dirty="0"/>
              <a:t>法人日本精神保健福祉士協会（</a:t>
            </a:r>
            <a:r>
              <a:rPr lang="en-US" altLang="ja-JP" dirty="0" smtClean="0"/>
              <a:t>20</a:t>
            </a:r>
            <a:r>
              <a:rPr lang="ja-JP" altLang="ja-JP" dirty="0"/>
              <a:t>1</a:t>
            </a:r>
            <a:r>
              <a:rPr lang="en-US" altLang="ja-JP" dirty="0" smtClean="0"/>
              <a:t>4</a:t>
            </a:r>
            <a:r>
              <a:rPr lang="en-US" altLang="ja-JP" dirty="0"/>
              <a:t>）『日本精神保健福祉士</a:t>
            </a:r>
            <a:r>
              <a:rPr lang="en-US" altLang="ja-JP" dirty="0" smtClean="0"/>
              <a:t>協会50年</a:t>
            </a:r>
            <a:r>
              <a:rPr lang="en-US" altLang="ja-JP" dirty="0"/>
              <a:t>史</a:t>
            </a:r>
            <a:r>
              <a:rPr lang="en-US" altLang="ja-JP" dirty="0" smtClean="0"/>
              <a:t>』</a:t>
            </a:r>
            <a:r>
              <a:rPr lang="ja-JP" altLang="en-US" dirty="0" smtClean="0"/>
              <a:t>中央法規</a:t>
            </a:r>
            <a:r>
              <a:rPr lang="en-US" altLang="ja-JP" dirty="0" smtClean="0"/>
              <a:t>出版</a:t>
            </a:r>
            <a:r>
              <a:rPr lang="ja-JP" altLang="ja-JP" dirty="0" smtClean="0"/>
              <a:t> </a:t>
            </a:r>
            <a:endParaRPr lang="en-US" altLang="ja-JP" dirty="0" smtClean="0"/>
          </a:p>
          <a:p>
            <a:r>
              <a:rPr lang="en-US" altLang="ja-JP" dirty="0" smtClean="0"/>
              <a:t>全米ソーシャルワーカー協会編著・日本ソーシャルワーカー協会</a:t>
            </a:r>
            <a:r>
              <a:rPr lang="ja-JP" altLang="en-US" dirty="0" smtClean="0"/>
              <a:t>国際委員会</a:t>
            </a:r>
            <a:r>
              <a:rPr lang="en-US" altLang="ja-JP" dirty="0" smtClean="0"/>
              <a:t>訳（1997）『</a:t>
            </a:r>
            <a:r>
              <a:rPr lang="en-US" altLang="ja-JP" dirty="0" err="1" smtClean="0"/>
              <a:t>全米ソーシャルワーカー協会</a:t>
            </a:r>
            <a:r>
              <a:rPr lang="en-US" altLang="ja-JP" dirty="0" smtClean="0"/>
              <a:t> </a:t>
            </a:r>
            <a:r>
              <a:rPr lang="en-US" altLang="ja-JP" dirty="0" err="1" smtClean="0"/>
              <a:t>ソーシャルワーク実務基準および業務指針』相川書房</a:t>
            </a:r>
            <a:endParaRPr lang="en-US" altLang="ja-JP" dirty="0" smtClean="0"/>
          </a:p>
          <a:p>
            <a:r>
              <a:rPr lang="en-US" altLang="ja-JP" dirty="0"/>
              <a:t>高山恵理子（2000）「医療機関におけるソーシャルワーク</a:t>
            </a:r>
            <a:r>
              <a:rPr lang="en-US" altLang="ja-JP" dirty="0" smtClean="0"/>
              <a:t>業務の</a:t>
            </a:r>
            <a:r>
              <a:rPr lang="en-US" altLang="ja-JP" dirty="0"/>
              <a:t>実証</a:t>
            </a:r>
            <a:r>
              <a:rPr lang="en-US" altLang="ja-JP" dirty="0" smtClean="0"/>
              <a:t>的</a:t>
            </a:r>
            <a:r>
              <a:rPr lang="ja-JP" altLang="en-US" dirty="0" smtClean="0">
                <a:latin typeface="Gill Sans MT"/>
                <a:cs typeface="Gill Sans MT"/>
              </a:rPr>
              <a:t>検証ー特定機能病院における</a:t>
            </a:r>
            <a:r>
              <a:rPr lang="en-US" altLang="ja-JP" dirty="0" smtClean="0">
                <a:latin typeface="Gill Sans MT"/>
                <a:cs typeface="Gill Sans MT"/>
              </a:rPr>
              <a:t>『</a:t>
            </a:r>
            <a:r>
              <a:rPr lang="ja-JP" altLang="en-US" dirty="0" smtClean="0">
                <a:latin typeface="Gill Sans MT"/>
                <a:cs typeface="Gill Sans MT"/>
              </a:rPr>
              <a:t>退院計画</a:t>
            </a:r>
            <a:r>
              <a:rPr lang="en-US" altLang="ja-JP" dirty="0" smtClean="0">
                <a:latin typeface="Gill Sans MT"/>
                <a:cs typeface="Gill Sans MT"/>
              </a:rPr>
              <a:t>』</a:t>
            </a:r>
            <a:r>
              <a:rPr lang="ja-JP" altLang="en-US" dirty="0" smtClean="0">
                <a:latin typeface="Gill Sans MT"/>
                <a:cs typeface="Gill Sans MT"/>
              </a:rPr>
              <a:t>援助の定着ー</a:t>
            </a:r>
            <a:r>
              <a:rPr lang="en-US" altLang="ja-JP" dirty="0" smtClean="0">
                <a:latin typeface="Gill Sans MT"/>
                <a:cs typeface="Gill Sans MT"/>
              </a:rPr>
              <a:t>」</a:t>
            </a:r>
            <a:r>
              <a:rPr lang="en-US" altLang="ja-JP" dirty="0">
                <a:latin typeface="Gill Sans MT"/>
                <a:cs typeface="Gill Sans MT"/>
              </a:rPr>
              <a:t>『社会福祉学』</a:t>
            </a:r>
            <a:r>
              <a:rPr lang="en-US" altLang="ja-JP" dirty="0"/>
              <a:t>41（1）、 99-109</a:t>
            </a:r>
            <a:r>
              <a:rPr lang="ja-JP" altLang="ja-JP" dirty="0"/>
              <a:t> </a:t>
            </a:r>
            <a:endParaRPr lang="en-US" altLang="ja-JP" dirty="0" smtClean="0"/>
          </a:p>
          <a:p>
            <a:r>
              <a:rPr lang="en-US" altLang="ja-JP" dirty="0"/>
              <a:t>北川清一・村田典子・松岡敦子（2005）「</a:t>
            </a:r>
            <a:r>
              <a:rPr lang="en-US" altLang="ja-JP" dirty="0" err="1"/>
              <a:t>脱構築（deconstruction）分析による事例研究―</a:t>
            </a:r>
            <a:r>
              <a:rPr lang="en-US" altLang="ja-JP" dirty="0" err="1" smtClean="0"/>
              <a:t>ソーシャルワーカ</a:t>
            </a:r>
            <a:r>
              <a:rPr lang="en-US" altLang="ja-JP" dirty="0" smtClean="0"/>
              <a:t>ー</a:t>
            </a:r>
            <a:r>
              <a:rPr lang="en-US" altLang="ja-JP" dirty="0"/>
              <a:t>・アイデンティティの形成を目指して―」『ソーシャルワーク研究』31（2）、61-</a:t>
            </a:r>
            <a:r>
              <a:rPr lang="en-US" altLang="ja-JP" dirty="0" smtClean="0"/>
              <a:t>69</a:t>
            </a:r>
          </a:p>
          <a:p>
            <a:endParaRPr kumimoji="1" lang="ja-JP" altLang="en-US"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192503751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endParaRPr kumimoji="1" lang="ja-JP" altLang="en-US"/>
          </a:p>
        </p:txBody>
      </p:sp>
      <p:sp>
        <p:nvSpPr>
          <p:cNvPr id="3" name="スライド番号プレースホルダー 2"/>
          <p:cNvSpPr>
            <a:spLocks noGrp="1"/>
          </p:cNvSpPr>
          <p:nvPr>
            <p:ph type="sldNum" sz="quarter" idx="12"/>
          </p:nvPr>
        </p:nvSpPr>
        <p:spPr/>
        <p:txBody>
          <a:bodyPr/>
          <a:lstStyle/>
          <a:p>
            <a:pPr>
              <a:defRPr/>
            </a:pPr>
            <a:fld id="{90A9AED8-5ED2-4A6D-A617-826E3C951A17}" type="slidenum">
              <a:rPr lang="ja-JP" altLang="en-US" smtClean="0"/>
              <a:pPr>
                <a:defRPr/>
              </a:pPr>
              <a:t>6</a:t>
            </a:fld>
            <a:endParaRPr lang="en-US" altLang="ja-JP"/>
          </a:p>
        </p:txBody>
      </p:sp>
      <p:sp>
        <p:nvSpPr>
          <p:cNvPr id="4" name="コンテンツ プレースホルダー 3"/>
          <p:cNvSpPr>
            <a:spLocks noGrp="1"/>
          </p:cNvSpPr>
          <p:nvPr>
            <p:ph sz="quarter" idx="1"/>
          </p:nvPr>
        </p:nvSpPr>
        <p:spPr/>
        <p:txBody>
          <a:bodyPr/>
          <a:lstStyle/>
          <a:p>
            <a:pPr marL="0" indent="0">
              <a:buNone/>
            </a:pPr>
            <a:endParaRPr kumimoji="1" lang="en-US" altLang="ja-JP" dirty="0" smtClean="0"/>
          </a:p>
          <a:p>
            <a:pPr marL="0" indent="0">
              <a:buNone/>
            </a:pPr>
            <a:endParaRPr lang="en-US" altLang="ja-JP" dirty="0"/>
          </a:p>
          <a:p>
            <a:pPr marL="0" indent="0" algn="ctr">
              <a:buNone/>
            </a:pPr>
            <a:r>
              <a:rPr kumimoji="1" lang="ja-JP" altLang="en-US" sz="4000" dirty="0" smtClean="0"/>
              <a:t>１．はじめに</a:t>
            </a:r>
            <a:endParaRPr kumimoji="1" lang="en-US" altLang="ja-JP" sz="4000" dirty="0" smtClean="0"/>
          </a:p>
          <a:p>
            <a:pPr marL="0" indent="0" algn="ctr">
              <a:buNone/>
            </a:pPr>
            <a:endParaRPr lang="en-US" altLang="ja-JP" dirty="0" smtClean="0"/>
          </a:p>
          <a:p>
            <a:pPr marL="0" indent="0" algn="ctr">
              <a:buNone/>
            </a:pPr>
            <a:r>
              <a:rPr lang="en-US" altLang="ja-JP" sz="3600" dirty="0" smtClean="0"/>
              <a:t>〜</a:t>
            </a:r>
            <a:r>
              <a:rPr lang="ja-JP" altLang="en-US" sz="3600" dirty="0" smtClean="0"/>
              <a:t>なぜ、業務指針なのか</a:t>
            </a:r>
            <a:r>
              <a:rPr lang="en-US" altLang="ja-JP" sz="3600" dirty="0" smtClean="0"/>
              <a:t>〜</a:t>
            </a:r>
            <a:endParaRPr lang="en-US" altLang="ja-JP" sz="3600" dirty="0"/>
          </a:p>
        </p:txBody>
      </p:sp>
      <p:sp>
        <p:nvSpPr>
          <p:cNvPr id="6" name="フッター プレースホルダー 5"/>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extLst>
      <p:ext uri="{BB962C8B-B14F-4D97-AF65-F5344CB8AC3E}">
        <p14:creationId xmlns:p14="http://schemas.microsoft.com/office/powerpoint/2010/main" val="284229907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6547" name="Rectangle 2"/>
          <p:cNvSpPr>
            <a:spLocks noGrp="1" noChangeArrowheads="1"/>
          </p:cNvSpPr>
          <p:nvPr>
            <p:ph type="title"/>
          </p:nvPr>
        </p:nvSpPr>
        <p:spPr>
          <a:xfrm>
            <a:off x="920221" y="253999"/>
            <a:ext cx="6945312" cy="905933"/>
          </a:xfrm>
        </p:spPr>
        <p:txBody>
          <a:bodyPr>
            <a:normAutofit/>
          </a:bodyPr>
          <a:lstStyle/>
          <a:p>
            <a:pPr algn="ctr"/>
            <a:endParaRPr lang="ja-JP" altLang="en-US" sz="3600" dirty="0" smtClean="0"/>
          </a:p>
        </p:txBody>
      </p:sp>
      <p:sp>
        <p:nvSpPr>
          <p:cNvPr id="5" name="Rectangle 7"/>
          <p:cNvSpPr>
            <a:spLocks noGrp="1" noChangeArrowheads="1"/>
          </p:cNvSpPr>
          <p:nvPr>
            <p:ph type="sldNum" sz="quarter" idx="12"/>
          </p:nvPr>
        </p:nvSpPr>
        <p:spPr/>
        <p:txBody>
          <a:bodyPr/>
          <a:lstStyle/>
          <a:p>
            <a:pPr>
              <a:defRPr/>
            </a:pPr>
            <a:fld id="{4E131922-A1D2-4F07-BEA7-F2FE6DC3B33D}" type="slidenum">
              <a:rPr lang="ja-JP" altLang="en-US"/>
              <a:pPr>
                <a:defRPr/>
              </a:pPr>
              <a:t>7</a:t>
            </a:fld>
            <a:endParaRPr lang="en-US" altLang="ja-JP"/>
          </a:p>
        </p:txBody>
      </p:sp>
      <p:sp>
        <p:nvSpPr>
          <p:cNvPr id="2156548" name="Rectangle 3"/>
          <p:cNvSpPr>
            <a:spLocks noGrp="1" noChangeArrowheads="1"/>
          </p:cNvSpPr>
          <p:nvPr>
            <p:ph sz="quarter" idx="1"/>
          </p:nvPr>
        </p:nvSpPr>
        <p:spPr>
          <a:xfrm>
            <a:off x="671689" y="1983847"/>
            <a:ext cx="7772400" cy="3773487"/>
          </a:xfrm>
        </p:spPr>
        <p:txBody>
          <a:bodyPr/>
          <a:lstStyle/>
          <a:p>
            <a:pPr algn="ctr">
              <a:buFont typeface="Times New Roman" pitchFamily="18" charset="0"/>
              <a:buNone/>
            </a:pPr>
            <a:r>
              <a:rPr lang="ja-JP" altLang="en-US" sz="3600" dirty="0" smtClean="0"/>
              <a:t>精神保健福祉士の「業務」を</a:t>
            </a:r>
          </a:p>
          <a:p>
            <a:pPr algn="ctr">
              <a:buFont typeface="Times New Roman" pitchFamily="18" charset="0"/>
              <a:buNone/>
            </a:pPr>
            <a:r>
              <a:rPr lang="ja-JP" altLang="en-US" sz="3600" dirty="0" smtClean="0"/>
              <a:t>　</a:t>
            </a:r>
          </a:p>
          <a:p>
            <a:pPr algn="ctr">
              <a:buFont typeface="Times New Roman" pitchFamily="18" charset="0"/>
              <a:buNone/>
            </a:pPr>
            <a:r>
              <a:rPr lang="ja-JP" altLang="en-US" sz="4000" dirty="0" smtClean="0"/>
              <a:t>どのように捉えていますか？</a:t>
            </a:r>
          </a:p>
          <a:p>
            <a:pPr algn="ctr">
              <a:buFont typeface="Times New Roman" pitchFamily="18" charset="0"/>
              <a:buNone/>
            </a:pPr>
            <a:r>
              <a:rPr lang="ja-JP" altLang="en-US" sz="4000" dirty="0" smtClean="0"/>
              <a:t>どのように伝えていますか？</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7571" name="Rectangle 2"/>
          <p:cNvSpPr>
            <a:spLocks noGrp="1" noChangeArrowheads="1"/>
          </p:cNvSpPr>
          <p:nvPr>
            <p:ph type="title"/>
          </p:nvPr>
        </p:nvSpPr>
        <p:spPr/>
        <p:txBody>
          <a:bodyPr>
            <a:normAutofit/>
          </a:bodyPr>
          <a:lstStyle/>
          <a:p>
            <a:pPr algn="ctr"/>
            <a:r>
              <a:rPr lang="ja-JP" altLang="en-US" sz="4000" dirty="0" smtClean="0">
                <a:solidFill>
                  <a:srgbClr val="000000"/>
                </a:solidFill>
              </a:rPr>
              <a:t>ぎょうむ</a:t>
            </a:r>
            <a:r>
              <a:rPr lang="en-US" altLang="ja-JP" sz="4000" dirty="0" smtClean="0">
                <a:solidFill>
                  <a:srgbClr val="000000"/>
                </a:solidFill>
              </a:rPr>
              <a:t>【</a:t>
            </a:r>
            <a:r>
              <a:rPr lang="ja-JP" altLang="en-US" sz="4000" dirty="0" smtClean="0">
                <a:solidFill>
                  <a:srgbClr val="000000"/>
                </a:solidFill>
              </a:rPr>
              <a:t>業務</a:t>
            </a:r>
            <a:r>
              <a:rPr lang="en-US" altLang="ja-JP" sz="4000" dirty="0" smtClean="0">
                <a:solidFill>
                  <a:srgbClr val="000000"/>
                </a:solidFill>
              </a:rPr>
              <a:t>】</a:t>
            </a:r>
            <a:endParaRPr lang="ja-JP" altLang="en-US" sz="4000" dirty="0" smtClean="0">
              <a:solidFill>
                <a:srgbClr val="000000"/>
              </a:solidFill>
            </a:endParaRPr>
          </a:p>
        </p:txBody>
      </p:sp>
      <p:sp>
        <p:nvSpPr>
          <p:cNvPr id="5" name="Rectangle 7"/>
          <p:cNvSpPr>
            <a:spLocks noGrp="1" noChangeArrowheads="1"/>
          </p:cNvSpPr>
          <p:nvPr>
            <p:ph type="sldNum" sz="quarter" idx="12"/>
          </p:nvPr>
        </p:nvSpPr>
        <p:spPr/>
        <p:txBody>
          <a:bodyPr/>
          <a:lstStyle/>
          <a:p>
            <a:pPr>
              <a:defRPr/>
            </a:pPr>
            <a:fld id="{82DF1EF6-D56F-4D32-B46E-B1B6D90AA569}" type="slidenum">
              <a:rPr lang="ja-JP" altLang="en-US"/>
              <a:pPr>
                <a:defRPr/>
              </a:pPr>
              <a:t>8</a:t>
            </a:fld>
            <a:endParaRPr lang="en-US" altLang="ja-JP"/>
          </a:p>
        </p:txBody>
      </p:sp>
      <p:sp>
        <p:nvSpPr>
          <p:cNvPr id="1296387" name="Rectangle 3"/>
          <p:cNvSpPr>
            <a:spLocks noGrp="1" noChangeArrowheads="1"/>
          </p:cNvSpPr>
          <p:nvPr>
            <p:ph sz="quarter" idx="1"/>
          </p:nvPr>
        </p:nvSpPr>
        <p:spPr>
          <a:xfrm>
            <a:off x="516466" y="1625600"/>
            <a:ext cx="8286339" cy="4280606"/>
          </a:xfrm>
        </p:spPr>
        <p:txBody>
          <a:bodyPr>
            <a:normAutofit/>
          </a:bodyPr>
          <a:lstStyle/>
          <a:p>
            <a:pPr eaLnBrk="1" hangingPunct="1">
              <a:lnSpc>
                <a:spcPct val="80000"/>
              </a:lnSpc>
            </a:pPr>
            <a:r>
              <a:rPr lang="ja-JP" altLang="en-US" sz="2800" dirty="0" smtClean="0">
                <a:solidFill>
                  <a:srgbClr val="000000"/>
                </a:solidFill>
              </a:rPr>
              <a:t>事業・商売などに関して、日常継続して行う仕事。　なすべきわざ。仕事。　　　　　　　　（広辞苑 第六版）</a:t>
            </a:r>
          </a:p>
          <a:p>
            <a:pPr>
              <a:lnSpc>
                <a:spcPct val="80000"/>
              </a:lnSpc>
            </a:pPr>
            <a:r>
              <a:rPr lang="ja-JP" altLang="en-US" sz="2800" dirty="0" smtClean="0">
                <a:solidFill>
                  <a:srgbClr val="000000"/>
                </a:solidFill>
              </a:rPr>
              <a:t>日常継続して行われる職業上の仕事</a:t>
            </a:r>
          </a:p>
          <a:p>
            <a:pPr>
              <a:lnSpc>
                <a:spcPct val="80000"/>
              </a:lnSpc>
              <a:buFont typeface="Times New Roman" pitchFamily="18" charset="0"/>
              <a:buNone/>
            </a:pPr>
            <a:r>
              <a:rPr lang="ja-JP" altLang="en-US" sz="2800" dirty="0" smtClean="0">
                <a:solidFill>
                  <a:srgbClr val="000000"/>
                </a:solidFill>
              </a:rPr>
              <a:t>　　　　　　　　　　　　　　　　　　　　　　 （大辞林 第三版）</a:t>
            </a:r>
          </a:p>
          <a:p>
            <a:pPr>
              <a:lnSpc>
                <a:spcPct val="80000"/>
              </a:lnSpc>
              <a:buFont typeface="Times New Roman" pitchFamily="18" charset="0"/>
              <a:buNone/>
            </a:pPr>
            <a:endParaRPr lang="ja-JP" altLang="en-US" sz="2800" dirty="0" smtClean="0">
              <a:solidFill>
                <a:srgbClr val="000000"/>
              </a:solidFill>
            </a:endParaRPr>
          </a:p>
          <a:p>
            <a:pPr>
              <a:lnSpc>
                <a:spcPct val="80000"/>
              </a:lnSpc>
            </a:pPr>
            <a:r>
              <a:rPr lang="ja-JP" altLang="en-US" sz="2800" dirty="0" smtClean="0"/>
              <a:t>業務（</a:t>
            </a:r>
            <a:r>
              <a:rPr lang="en-US" altLang="ja-JP" sz="2800" dirty="0" smtClean="0"/>
              <a:t>tasks</a:t>
            </a:r>
            <a:r>
              <a:rPr lang="ja-JP" altLang="en-US" sz="2800" dirty="0" smtClean="0"/>
              <a:t>）：職務内容（</a:t>
            </a:r>
            <a:r>
              <a:rPr lang="en-US" altLang="ja-JP" sz="2800" dirty="0" smtClean="0"/>
              <a:t>job contents</a:t>
            </a:r>
            <a:r>
              <a:rPr lang="ja-JP" altLang="en-US" sz="2800" dirty="0" smtClean="0"/>
              <a:t>）の</a:t>
            </a:r>
            <a:r>
              <a:rPr lang="ja-JP" altLang="en-US" sz="2800" u="sng" dirty="0" smtClean="0"/>
              <a:t>具体的表現</a:t>
            </a:r>
            <a:endParaRPr lang="en-US" altLang="ja-JP" sz="2800" u="sng" dirty="0" smtClean="0"/>
          </a:p>
          <a:p>
            <a:pPr>
              <a:lnSpc>
                <a:spcPct val="80000"/>
              </a:lnSpc>
            </a:pPr>
            <a:r>
              <a:rPr lang="ja-JP" altLang="en-US" sz="2800" dirty="0" smtClean="0"/>
              <a:t>課業（</a:t>
            </a:r>
            <a:r>
              <a:rPr lang="en-US" altLang="ja-JP" sz="2800" dirty="0" smtClean="0"/>
              <a:t>task</a:t>
            </a:r>
            <a:r>
              <a:rPr lang="ja-JP" altLang="en-US" sz="2800" dirty="0" smtClean="0"/>
              <a:t>）：</a:t>
            </a:r>
            <a:r>
              <a:rPr lang="ja-JP" altLang="en-US" sz="2800" u="sng" dirty="0" smtClean="0"/>
              <a:t>特定の目的を達成するために</a:t>
            </a:r>
            <a:r>
              <a:rPr lang="ja-JP" altLang="en-US" sz="2800" dirty="0" smtClean="0"/>
              <a:t>人間の心身の活動が行われるときに生み出される</a:t>
            </a:r>
          </a:p>
          <a:p>
            <a:pPr>
              <a:lnSpc>
                <a:spcPct val="80000"/>
              </a:lnSpc>
              <a:buNone/>
            </a:pPr>
            <a:r>
              <a:rPr lang="ja-JP" altLang="en-US" sz="2800" dirty="0" smtClean="0"/>
              <a:t>　　　　　　　　　　　（</a:t>
            </a:r>
            <a:r>
              <a:rPr lang="en-US" altLang="ja-JP" sz="2800" dirty="0" smtClean="0"/>
              <a:t>Bemis, </a:t>
            </a:r>
            <a:r>
              <a:rPr lang="en-US" altLang="ja-JP" sz="2800" dirty="0" err="1" smtClean="0"/>
              <a:t>Belenky&amp;Soder</a:t>
            </a:r>
            <a:r>
              <a:rPr lang="en-US" altLang="ja-JP" sz="2800" dirty="0" smtClean="0"/>
              <a:t>  1983</a:t>
            </a:r>
            <a:r>
              <a:rPr lang="ja-JP" altLang="en-US" sz="2800" dirty="0" smtClean="0"/>
              <a:t>） </a:t>
            </a:r>
          </a:p>
        </p:txBody>
      </p:sp>
      <p:sp>
        <p:nvSpPr>
          <p:cNvPr id="2" name="フッター プレースホルダー 1"/>
          <p:cNvSpPr>
            <a:spLocks noGrp="1"/>
          </p:cNvSpPr>
          <p:nvPr>
            <p:ph type="ftr" sz="quarter" idx="11"/>
          </p:nvPr>
        </p:nvSpPr>
        <p:spPr/>
        <p:txBody>
          <a:bodyPr/>
          <a:lstStyle/>
          <a:p>
            <a:pPr>
              <a:defRPr/>
            </a:pPr>
            <a:r>
              <a:rPr lang="en-US" altLang="ja-JP" smtClean="0"/>
              <a:t>©</a:t>
            </a:r>
            <a:r>
              <a:rPr lang="ja-JP" altLang="en-US" smtClean="0"/>
              <a:t>公益社団法人日本精神保健福祉士協会（</a:t>
            </a:r>
            <a:r>
              <a:rPr lang="en-US" altLang="ja-JP" smtClean="0"/>
              <a:t>2016</a:t>
            </a:r>
            <a:r>
              <a:rPr lang="ja-JP" altLang="en-US" smtClean="0"/>
              <a:t>）</a:t>
            </a:r>
            <a:endParaRPr lang="en-US" altLang="ja-JP"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pPr algn="ctr"/>
            <a:r>
              <a:rPr kumimoji="1" lang="ja-JP" altLang="en-US" sz="4000" dirty="0" smtClean="0"/>
              <a:t>　ちょこっとワーク</a:t>
            </a:r>
            <a:r>
              <a:rPr lang="en-US" altLang="ja-JP" sz="4000" dirty="0" smtClean="0"/>
              <a:t>①</a:t>
            </a:r>
            <a:endParaRPr kumimoji="1" lang="ja-JP" altLang="en-US" sz="4000" dirty="0"/>
          </a:p>
        </p:txBody>
      </p:sp>
      <p:sp>
        <p:nvSpPr>
          <p:cNvPr id="4" name="スライド番号プレースホルダー 3"/>
          <p:cNvSpPr>
            <a:spLocks noGrp="1"/>
          </p:cNvSpPr>
          <p:nvPr>
            <p:ph type="sldNum" sz="quarter" idx="12"/>
          </p:nvPr>
        </p:nvSpPr>
        <p:spPr/>
        <p:txBody>
          <a:bodyPr/>
          <a:lstStyle/>
          <a:p>
            <a:pPr>
              <a:defRPr/>
            </a:pPr>
            <a:fld id="{90A9AED8-5ED2-4A6D-A617-826E3C951A17}" type="slidenum">
              <a:rPr lang="ja-JP" altLang="en-US" smtClean="0"/>
              <a:pPr>
                <a:defRPr/>
              </a:pPr>
              <a:t>9</a:t>
            </a:fld>
            <a:endParaRPr lang="en-US" altLang="ja-JP"/>
          </a:p>
        </p:txBody>
      </p:sp>
      <p:sp>
        <p:nvSpPr>
          <p:cNvPr id="3" name="コンテンツ プレースホルダー 2"/>
          <p:cNvSpPr>
            <a:spLocks noGrp="1"/>
          </p:cNvSpPr>
          <p:nvPr>
            <p:ph sz="quarter" idx="1"/>
          </p:nvPr>
        </p:nvSpPr>
        <p:spPr/>
        <p:txBody>
          <a:bodyPr/>
          <a:lstStyle/>
          <a:p>
            <a:pPr marL="0" indent="0">
              <a:buNone/>
            </a:pPr>
            <a:endParaRPr kumimoji="1" lang="en-US" altLang="ja-JP" dirty="0" smtClean="0"/>
          </a:p>
          <a:p>
            <a:pPr marL="0" indent="0">
              <a:buNone/>
            </a:pPr>
            <a:r>
              <a:rPr kumimoji="1" lang="ja-JP" altLang="en-US" sz="4000" dirty="0" smtClean="0"/>
              <a:t>精神保健福祉士の業務とは</a:t>
            </a:r>
            <a:endParaRPr kumimoji="1" lang="en-US" altLang="ja-JP" sz="4000" dirty="0" smtClean="0"/>
          </a:p>
          <a:p>
            <a:pPr marL="0" indent="0">
              <a:buNone/>
            </a:pPr>
            <a:r>
              <a:rPr lang="ja-JP" altLang="ja-JP" sz="4000" dirty="0"/>
              <a:t>　</a:t>
            </a:r>
            <a:endParaRPr lang="en-US" altLang="ja-JP" sz="4000" dirty="0" smtClean="0"/>
          </a:p>
          <a:p>
            <a:pPr marL="0" indent="0">
              <a:buNone/>
            </a:pPr>
            <a:r>
              <a:rPr lang="ja-JP" altLang="en-US" sz="4800" dirty="0"/>
              <a:t>　</a:t>
            </a:r>
            <a:r>
              <a:rPr lang="ja-JP" altLang="en-US" sz="4800" u="sng" dirty="0" smtClean="0"/>
              <a:t>　　                                </a:t>
            </a:r>
            <a:r>
              <a:rPr lang="ja-JP" altLang="en-US" sz="4800" dirty="0" smtClean="0"/>
              <a:t>　　　　　　　　　　　　　</a:t>
            </a:r>
            <a:endParaRPr lang="en-US" altLang="ja-JP" sz="4800" dirty="0" smtClean="0"/>
          </a:p>
          <a:p>
            <a:pPr marL="0" indent="0">
              <a:buNone/>
            </a:pPr>
            <a:endParaRPr lang="en-US" altLang="ja-JP" sz="4000" dirty="0" smtClean="0"/>
          </a:p>
          <a:p>
            <a:pPr marL="0" indent="0">
              <a:buNone/>
            </a:pPr>
            <a:r>
              <a:rPr lang="ja-JP" altLang="ja-JP" sz="4000" dirty="0"/>
              <a:t>　</a:t>
            </a:r>
            <a:r>
              <a:rPr lang="ja-JP" altLang="en-US" sz="4000" dirty="0" smtClean="0"/>
              <a:t>　　　　　　　　　　　　　</a:t>
            </a:r>
            <a:endParaRPr lang="en-US" altLang="ja-JP" sz="4000" dirty="0" smtClean="0"/>
          </a:p>
          <a:p>
            <a:pPr marL="0" indent="0">
              <a:buNone/>
            </a:pPr>
            <a:r>
              <a:rPr lang="ja-JP" altLang="en-US" sz="4000" dirty="0"/>
              <a:t>　</a:t>
            </a:r>
            <a:r>
              <a:rPr lang="ja-JP" altLang="en-US" sz="4000" dirty="0" smtClean="0"/>
              <a:t>　　　　　　　　　　　　　　　　　　である。</a:t>
            </a:r>
            <a:endParaRPr lang="en-US" altLang="ja-JP" sz="4000" dirty="0"/>
          </a:p>
        </p:txBody>
      </p:sp>
      <p:sp>
        <p:nvSpPr>
          <p:cNvPr id="5" name="フッター プレースホルダー 4"/>
          <p:cNvSpPr>
            <a:spLocks noGrp="1"/>
          </p:cNvSpPr>
          <p:nvPr>
            <p:ph type="ftr" sz="quarter" idx="11"/>
          </p:nvPr>
        </p:nvSpPr>
        <p:spPr/>
        <p:txBody>
          <a:bodyPr/>
          <a:lstStyle/>
          <a:p>
            <a:pPr>
              <a:defRPr/>
            </a:pPr>
            <a:r>
              <a:rPr lang="en-US" altLang="ja-JP" dirty="0" smtClean="0"/>
              <a:t>©</a:t>
            </a:r>
            <a:r>
              <a:rPr lang="ja-JP" altLang="en-US" dirty="0" smtClean="0"/>
              <a:t>公益社団法人日本精神保健福祉士協会（</a:t>
            </a:r>
            <a:r>
              <a:rPr lang="en-US" altLang="ja-JP" dirty="0" smtClean="0"/>
              <a:t>2016</a:t>
            </a:r>
            <a:r>
              <a:rPr lang="ja-JP" altLang="en-US" dirty="0" smtClean="0"/>
              <a:t>）</a:t>
            </a:r>
            <a:endParaRPr lang="en-US" altLang="ja-JP" dirty="0"/>
          </a:p>
        </p:txBody>
      </p:sp>
      <p:sp>
        <p:nvSpPr>
          <p:cNvPr id="6" name="角丸四角形 5"/>
          <p:cNvSpPr/>
          <p:nvPr/>
        </p:nvSpPr>
        <p:spPr>
          <a:xfrm>
            <a:off x="934947" y="2619909"/>
            <a:ext cx="7281205" cy="2503420"/>
          </a:xfrm>
          <a:prstGeom prst="roundRect">
            <a:avLst/>
          </a:prstGeom>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a:p>
        </p:txBody>
      </p:sp>
    </p:spTree>
    <p:extLst>
      <p:ext uri="{BB962C8B-B14F-4D97-AF65-F5344CB8AC3E}">
        <p14:creationId xmlns:p14="http://schemas.microsoft.com/office/powerpoint/2010/main" val="3972307360"/>
      </p:ext>
    </p:extLst>
  </p:cSld>
  <p:clrMapOvr>
    <a:masterClrMapping/>
  </p:clrMapOvr>
  <p:timing>
    <p:tnLst>
      <p:par>
        <p:cTn id="1" dur="indefinite" restart="never" nodeType="tmRoot"/>
      </p:par>
    </p:tnLst>
  </p:timing>
</p:sld>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標準デザイン">
  <a:themeElements>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ea typeface="ＭＳ Ｐゴシック" charset="-128"/>
          </a:defRPr>
        </a:defPPr>
      </a:lstStyle>
    </a:lnDef>
  </a:objectDefaults>
  <a:extraClrSchemeLst>
    <a:extraClrScheme>
      <a:clrScheme name="1_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アース">
  <a:themeElements>
    <a:clrScheme name="アース">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アース">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アース">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5539</TotalTime>
  <Words>10037</Words>
  <Application>Microsoft Office PowerPoint</Application>
  <PresentationFormat>画面に合わせる (4:3)</PresentationFormat>
  <Paragraphs>1107</Paragraphs>
  <Slides>52</Slides>
  <Notes>51</Notes>
  <HiddenSlides>0</HiddenSlides>
  <MMClips>0</MMClips>
  <ScaleCrop>false</ScaleCrop>
  <HeadingPairs>
    <vt:vector size="4" baseType="variant">
      <vt:variant>
        <vt:lpstr>テーマ</vt:lpstr>
      </vt:variant>
      <vt:variant>
        <vt:i4>3</vt:i4>
      </vt:variant>
      <vt:variant>
        <vt:lpstr>スライド タイトル</vt:lpstr>
      </vt:variant>
      <vt:variant>
        <vt:i4>52</vt:i4>
      </vt:variant>
    </vt:vector>
  </HeadingPairs>
  <TitlesOfParts>
    <vt:vector size="55" baseType="lpstr">
      <vt:lpstr>標準デザイン</vt:lpstr>
      <vt:lpstr>1_標準デザイン</vt:lpstr>
      <vt:lpstr>アース</vt:lpstr>
      <vt:lpstr>【注意事項】</vt:lpstr>
      <vt:lpstr>本教材（講義）を使用される講師の皆様へ</vt:lpstr>
      <vt:lpstr>【業務指針研修】共通教材（講義）  「精神保健福祉士業務指針」 の意義と第2版の概要   </vt:lpstr>
      <vt:lpstr>本講義のねらい</vt:lpstr>
      <vt:lpstr>本講義の構成</vt:lpstr>
      <vt:lpstr>PowerPoint プレゼンテーション</vt:lpstr>
      <vt:lpstr>PowerPoint プレゼンテーション</vt:lpstr>
      <vt:lpstr>ぎょうむ【業務】</vt:lpstr>
      <vt:lpstr>　ちょこっとワーク①</vt:lpstr>
      <vt:lpstr>『精神科看護業務指針2007』 社団法人日本精神科看護技術協会監修 『解説・精神科看護業務指針』精神看護出版,2007年より </vt:lpstr>
      <vt:lpstr>精神保健福祉士の「業務」</vt:lpstr>
      <vt:lpstr>PowerPoint プレゼンテーション</vt:lpstr>
      <vt:lpstr>　「業務指針」作成の経緯</vt:lpstr>
      <vt:lpstr>PowerPoint プレゼンテーション</vt:lpstr>
      <vt:lpstr>精神保健福祉士を取り巻く近年の状況① 精神保健福祉士の職域拡大</vt:lpstr>
      <vt:lpstr>精神保健福祉士を取り巻く近年の状況② 精神保健福祉施策の転換</vt:lpstr>
      <vt:lpstr>「業務指針」改訂の必要性</vt:lpstr>
      <vt:lpstr>「業務指針 第2版」の構成</vt:lpstr>
      <vt:lpstr>PowerPoint プレゼンテーション</vt:lpstr>
      <vt:lpstr>業務指針とは？</vt:lpstr>
      <vt:lpstr>業務指針の位置づけ</vt:lpstr>
      <vt:lpstr>業務指針とは</vt:lpstr>
      <vt:lpstr>業務指針のターゲット</vt:lpstr>
      <vt:lpstr>業務指針の目的</vt:lpstr>
      <vt:lpstr>精神保健福祉士の「業務」とは？</vt:lpstr>
      <vt:lpstr>　ちょこっとワーク②</vt:lpstr>
      <vt:lpstr>ソーシャルワーカーの「業務」の定義</vt:lpstr>
      <vt:lpstr>精神保健福祉士の業務特性①</vt:lpstr>
      <vt:lpstr>精神保健福祉士の包括的視点</vt:lpstr>
      <vt:lpstr>精神保健福祉士の業務特性②</vt:lpstr>
      <vt:lpstr>精神保健福祉士業務の分類基準</vt:lpstr>
      <vt:lpstr>精神保健福祉士の業務特性に関する整理表</vt:lpstr>
      <vt:lpstr>業務の分類・整理に対する誤解</vt:lpstr>
      <vt:lpstr>PowerPoint プレゼンテーション</vt:lpstr>
      <vt:lpstr>【総論】業務指針のねらい</vt:lpstr>
      <vt:lpstr>PowerPoint プレゼンテーション</vt:lpstr>
      <vt:lpstr>【総論】の枠組みと読み方</vt:lpstr>
      <vt:lpstr>　ちょこっとワーク③</vt:lpstr>
      <vt:lpstr>PowerPoint プレゼンテーション</vt:lpstr>
      <vt:lpstr>なぜ分野別指針が必要なのか？</vt:lpstr>
      <vt:lpstr>【各論】分野別業務指針のねらい</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【各論】の枠組みと読み方</vt:lpstr>
      <vt:lpstr>業務指針（第2版）の活用例</vt:lpstr>
      <vt:lpstr>おわりに</vt:lpstr>
      <vt:lpstr>PowerPoint プレゼンテーション</vt:lpstr>
      <vt:lpstr>引用文献</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【注意事項】</dc:title>
  <dc:creator>公益社団法人日本精神保健福祉士協会</dc:creator>
  <cp:lastModifiedBy>yoda</cp:lastModifiedBy>
  <cp:revision>37</cp:revision>
  <cp:lastPrinted>2017-03-08T04:15:40Z</cp:lastPrinted>
  <dcterms:created xsi:type="dcterms:W3CDTF">2012-01-02T00:31:28Z</dcterms:created>
  <dcterms:modified xsi:type="dcterms:W3CDTF">2017-03-08T07:40:19Z</dcterms:modified>
</cp:coreProperties>
</file>