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30"/>
  </p:notesMasterIdLst>
  <p:handoutMasterIdLst>
    <p:handoutMasterId r:id="rId31"/>
  </p:handoutMasterIdLst>
  <p:sldIdLst>
    <p:sldId id="379" r:id="rId2"/>
    <p:sldId id="392" r:id="rId3"/>
    <p:sldId id="337" r:id="rId4"/>
    <p:sldId id="391" r:id="rId5"/>
    <p:sldId id="390" r:id="rId6"/>
    <p:sldId id="373" r:id="rId7"/>
    <p:sldId id="350" r:id="rId8"/>
    <p:sldId id="386" r:id="rId9"/>
    <p:sldId id="351" r:id="rId10"/>
    <p:sldId id="352" r:id="rId11"/>
    <p:sldId id="382" r:id="rId12"/>
    <p:sldId id="355" r:id="rId13"/>
    <p:sldId id="354" r:id="rId14"/>
    <p:sldId id="356" r:id="rId15"/>
    <p:sldId id="371" r:id="rId16"/>
    <p:sldId id="381" r:id="rId17"/>
    <p:sldId id="361" r:id="rId18"/>
    <p:sldId id="387" r:id="rId19"/>
    <p:sldId id="366" r:id="rId20"/>
    <p:sldId id="364" r:id="rId21"/>
    <p:sldId id="383" r:id="rId22"/>
    <p:sldId id="357" r:id="rId23"/>
    <p:sldId id="389" r:id="rId24"/>
    <p:sldId id="388" r:id="rId25"/>
    <p:sldId id="360" r:id="rId26"/>
    <p:sldId id="369" r:id="rId27"/>
    <p:sldId id="365" r:id="rId28"/>
    <p:sldId id="367" r:id="rId29"/>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modifyVerifier cryptProviderType="rsaFull" cryptAlgorithmClass="hash" cryptAlgorithmType="typeAny" cryptAlgorithmSid="4" spinCount="100000" saltData="VciNhENj6x/yhmzVElIrTg==" hashData="vQD7jjMi9lPVOuJw3VCT5RWqwec="/>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EC98D0"/>
    <a:srgbClr val="FFCCFF"/>
    <a:srgbClr val="0000CC"/>
    <a:srgbClr val="00CC00"/>
    <a:srgbClr val="9BB2ED"/>
    <a:srgbClr val="00CC66"/>
    <a:srgbClr val="00FF00"/>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1" autoAdjust="0"/>
    <p:restoredTop sz="63757" autoAdjust="0"/>
  </p:normalViewPr>
  <p:slideViewPr>
    <p:cSldViewPr snapToGrid="0">
      <p:cViewPr varScale="1">
        <p:scale>
          <a:sx n="68" d="100"/>
          <a:sy n="68" d="100"/>
        </p:scale>
        <p:origin x="-1290" y="-90"/>
      </p:cViewPr>
      <p:guideLst>
        <p:guide orient="horz" pos="2160"/>
        <p:guide pos="2880"/>
      </p:guideLst>
    </p:cSldViewPr>
  </p:slideViewPr>
  <p:notesTextViewPr>
    <p:cViewPr>
      <p:scale>
        <a:sx n="100" d="100"/>
        <a:sy n="100" d="100"/>
      </p:scale>
      <p:origin x="0" y="0"/>
    </p:cViewPr>
  </p:notesTextViewPr>
  <p:notesViewPr>
    <p:cSldViewPr snapToGrid="0">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vl1pPr>
          </a:lstStyle>
          <a:p>
            <a:pPr>
              <a:defRPr/>
            </a:pPr>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a:lvl1pPr>
          </a:lstStyle>
          <a:p>
            <a:pPr>
              <a:defRPr/>
            </a:pPr>
            <a:fld id="{15CE5964-94B3-4C69-B545-646EC763FEB8}" type="slidenum">
              <a:rPr lang="ja-JP" altLang="en-US"/>
              <a:pPr>
                <a:defRPr/>
              </a:pPr>
              <a:t>‹#›</a:t>
            </a:fld>
            <a:endParaRPr lang="ja-JP" altLang="en-US"/>
          </a:p>
        </p:txBody>
      </p:sp>
    </p:spTree>
    <p:extLst>
      <p:ext uri="{BB962C8B-B14F-4D97-AF65-F5344CB8AC3E}">
        <p14:creationId xmlns:p14="http://schemas.microsoft.com/office/powerpoint/2010/main" val="5565406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1" sz="1200">
                <a:latin typeface="Times New Roman" pitchFamily="18" charset="0"/>
              </a:defRPr>
            </a:lvl1pPr>
          </a:lstStyle>
          <a:p>
            <a:pPr>
              <a:defRPr/>
            </a:pPr>
            <a:endParaRPr lang="en-US" altLang="ja-JP"/>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pitchFamily="18" charset="0"/>
              </a:defRPr>
            </a:lvl1pPr>
          </a:lstStyle>
          <a:p>
            <a:pPr>
              <a:defRPr/>
            </a:pPr>
            <a:endParaRPr lang="en-US" altLang="ja-JP"/>
          </a:p>
        </p:txBody>
      </p:sp>
      <p:sp>
        <p:nvSpPr>
          <p:cNvPr id="19036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1" sz="1200">
                <a:latin typeface="Times New Roman" pitchFamily="18" charset="0"/>
              </a:defRPr>
            </a:lvl1pPr>
          </a:lstStyle>
          <a:p>
            <a:pPr>
              <a:defRPr/>
            </a:pPr>
            <a:endParaRPr lang="en-US" altLang="ja-JP"/>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atin typeface="Times New Roman" pitchFamily="18" charset="0"/>
              </a:defRPr>
            </a:lvl1pPr>
          </a:lstStyle>
          <a:p>
            <a:pPr>
              <a:defRPr/>
            </a:pPr>
            <a:fld id="{E454DE68-7727-447A-8888-9934C5A1F16E}" type="slidenum">
              <a:rPr lang="ja-JP" altLang="en-US"/>
              <a:pPr>
                <a:defRPr/>
              </a:pPr>
              <a:t>‹#›</a:t>
            </a:fld>
            <a:endParaRPr lang="en-US" altLang="ja-JP"/>
          </a:p>
        </p:txBody>
      </p:sp>
    </p:spTree>
    <p:extLst>
      <p:ext uri="{BB962C8B-B14F-4D97-AF65-F5344CB8AC3E}">
        <p14:creationId xmlns:p14="http://schemas.microsoft.com/office/powerpoint/2010/main" val="7735851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備考</a:t>
            </a:r>
            <a:r>
              <a:rPr kumimoji="1" lang="en-US" altLang="ja-JP" dirty="0" smtClean="0"/>
              <a:t>】</a:t>
            </a:r>
          </a:p>
          <a:p>
            <a:r>
              <a:rPr kumimoji="1" lang="ja-JP" altLang="en-US" dirty="0" smtClean="0"/>
              <a:t>・共通教材（講義）の内容を押さえた上で演習を実施してください。</a:t>
            </a:r>
            <a:endParaRPr kumimoji="1" lang="en-US" altLang="ja-JP" dirty="0" smtClean="0"/>
          </a:p>
          <a:p>
            <a:r>
              <a:rPr kumimoji="1" lang="ja-JP" altLang="en-US" dirty="0" smtClean="0"/>
              <a:t>・「演習ワークシート」は、公益社団法人日本精神保健福祉士協会の</a:t>
            </a:r>
            <a:r>
              <a:rPr kumimoji="1" lang="en-US" altLang="ja-JP" dirty="0" smtClean="0"/>
              <a:t>web</a:t>
            </a:r>
            <a:r>
              <a:rPr kumimoji="1" lang="ja-JP" altLang="en-US" dirty="0" smtClean="0"/>
              <a:t>サイトからダウンロードできます。</a:t>
            </a:r>
            <a:endParaRPr kumimoji="1" lang="en-US" altLang="ja-JP" dirty="0" smtClean="0"/>
          </a:p>
          <a:p>
            <a:r>
              <a:rPr kumimoji="1" lang="ja-JP" altLang="en-US" dirty="0" smtClean="0"/>
              <a:t>・本教材では「</a:t>
            </a:r>
            <a:r>
              <a:rPr kumimoji="1" lang="en-US" altLang="ja-JP" dirty="0" smtClean="0"/>
              <a:t>PSW</a:t>
            </a:r>
            <a:r>
              <a:rPr kumimoji="1" lang="ja-JP" altLang="en-US" dirty="0" smtClean="0"/>
              <a:t>＝精神保健福祉士」と同義で示しています。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BBB7293-0427-4F4C-9E8E-5F1069AE8B31}" type="slidenum">
              <a:rPr lang="ja-JP" altLang="en-US" smtClean="0"/>
              <a:pPr>
                <a:defRPr/>
              </a:pPr>
              <a:t>2</a:t>
            </a:fld>
            <a:endParaRPr lang="en-US" altLang="ja-JP"/>
          </a:p>
        </p:txBody>
      </p:sp>
    </p:spTree>
    <p:extLst>
      <p:ext uri="{BB962C8B-B14F-4D97-AF65-F5344CB8AC3E}">
        <p14:creationId xmlns:p14="http://schemas.microsoft.com/office/powerpoint/2010/main" val="3697181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dirty="0" smtClean="0"/>
              <a:t>ワーク</a:t>
            </a:r>
            <a:r>
              <a:rPr kumimoji="1" lang="en-US" altLang="ja-JP" sz="1200" dirty="0" smtClean="0"/>
              <a:t>step</a:t>
            </a:r>
            <a:r>
              <a:rPr kumimoji="1" lang="ja-JP" altLang="en-US" sz="1200" dirty="0" smtClean="0"/>
              <a:t>１の所要時間　＜１５</a:t>
            </a:r>
            <a:r>
              <a:rPr kumimoji="1" lang="en-US" altLang="ja-JP" sz="1200" dirty="0" smtClean="0"/>
              <a:t>−</a:t>
            </a:r>
            <a:r>
              <a:rPr kumimoji="1" lang="ja-JP" altLang="en-US" sz="1200" dirty="0" smtClean="0"/>
              <a:t>２０分：個人ワーク約２分＋グループワーク約１５分＞</a:t>
            </a:r>
            <a:endParaRPr kumimoji="1" lang="en-US" altLang="ja-JP" sz="1200" dirty="0" smtClean="0"/>
          </a:p>
          <a:p>
            <a:r>
              <a:rPr kumimoji="1" lang="en-US" altLang="ja-JP" sz="1200" dirty="0" smtClean="0"/>
              <a:t>【</a:t>
            </a:r>
            <a:r>
              <a:rPr kumimoji="1" lang="ja-JP" altLang="en-US" sz="1200" dirty="0" smtClean="0"/>
              <a:t>解説</a:t>
            </a:r>
            <a:r>
              <a:rPr kumimoji="1" lang="en-US" altLang="ja-JP" sz="1200" dirty="0" smtClean="0"/>
              <a:t>】</a:t>
            </a:r>
          </a:p>
          <a:p>
            <a:r>
              <a:rPr kumimoji="1" lang="ja-JP" altLang="en-US" sz="1200" dirty="0" smtClean="0"/>
              <a:t>・最初の２分程度、メンバー各自で考えてもらい、ワークシートに記入してもらいます。</a:t>
            </a:r>
            <a:endParaRPr kumimoji="1" lang="en-US" altLang="ja-JP" sz="1200" dirty="0" smtClean="0"/>
          </a:p>
          <a:p>
            <a:r>
              <a:rPr kumimoji="1" lang="ja-JP" altLang="en-US" sz="1200" dirty="0" smtClean="0"/>
              <a:t>・その後、メンバー間で意見交換し、場面事例における「</a:t>
            </a:r>
            <a:r>
              <a:rPr kumimoji="1" lang="en-US" altLang="ja-JP" sz="1200" dirty="0" smtClean="0"/>
              <a:t>PSW</a:t>
            </a:r>
            <a:r>
              <a:rPr kumimoji="1" lang="ja-JP" altLang="en-US" sz="1200" dirty="0" smtClean="0"/>
              <a:t>の</a:t>
            </a:r>
            <a:r>
              <a:rPr kumimoji="0" lang="ja-JP" altLang="en-US" sz="1200" dirty="0" smtClean="0"/>
              <a:t>価値・理念に基づく</a:t>
            </a:r>
            <a:r>
              <a:rPr lang="ja-JP" altLang="en-US" sz="1200" dirty="0" smtClean="0"/>
              <a:t>状況分析と課題の整理」を検討してもらいます。</a:t>
            </a:r>
            <a:endParaRPr lang="en-US" altLang="ja-JP" sz="1200" dirty="0" smtClean="0"/>
          </a:p>
          <a:p>
            <a:r>
              <a:rPr lang="en-US" altLang="ja-JP" sz="1200" dirty="0" smtClean="0"/>
              <a:t>【</a:t>
            </a:r>
            <a:r>
              <a:rPr lang="ja-JP" altLang="en-US" sz="1200" dirty="0" smtClean="0"/>
              <a:t>備考</a:t>
            </a:r>
            <a:r>
              <a:rPr lang="en-US" altLang="ja-JP" sz="1200" dirty="0" smtClean="0"/>
              <a:t>】</a:t>
            </a:r>
          </a:p>
          <a:p>
            <a:r>
              <a:rPr lang="ja-JP" altLang="en-US" sz="1200" dirty="0" smtClean="0"/>
              <a:t>・いきなりグループワークに入るとすぐに意見が出てこないので、まずは個人ワークで考えながらワークシートに記入してもらいます。その後、グループでワークシートに記入した内容を共有して検討する方が進行がスムーズです。</a:t>
            </a:r>
            <a:endParaRPr lang="en-US" altLang="ja-JP" sz="1200" dirty="0" smtClean="0"/>
          </a:p>
          <a:p>
            <a:r>
              <a:rPr lang="ja-JP" altLang="en-US" sz="1200" dirty="0" smtClean="0"/>
              <a:t>・メンバーが</a:t>
            </a:r>
            <a:r>
              <a:rPr kumimoji="1" lang="ja-JP" altLang="en-US" sz="1200" dirty="0" smtClean="0"/>
              <a:t>ワーク</a:t>
            </a:r>
            <a:r>
              <a:rPr kumimoji="1" lang="en-US" altLang="ja-JP" sz="1200" dirty="0" smtClean="0"/>
              <a:t>step</a:t>
            </a:r>
            <a:r>
              <a:rPr kumimoji="1" lang="ja-JP" altLang="en-US" sz="1200" dirty="0" smtClean="0"/>
              <a:t>１の趣旨をつかめず、記入が進まない場合は、講師（ファシリテーター）より少し例示して（例；</a:t>
            </a:r>
            <a:r>
              <a:rPr kumimoji="1" lang="en-US" altLang="ja-JP" sz="1200" dirty="0" smtClean="0"/>
              <a:t>PSW</a:t>
            </a:r>
            <a:r>
              <a:rPr kumimoji="1" lang="ja-JP" altLang="en-US" sz="1200" dirty="0" smtClean="0"/>
              <a:t>として社会的な入院をどのように捉えますか？　</a:t>
            </a:r>
            <a:r>
              <a:rPr kumimoji="1" lang="en-US" altLang="ja-JP" sz="1200" dirty="0" smtClean="0"/>
              <a:t>J</a:t>
            </a:r>
            <a:r>
              <a:rPr kumimoji="1" lang="ja-JP" altLang="en-US" sz="1200" dirty="0" smtClean="0"/>
              <a:t>さんの言葉をどのように受けとめますか？など）、記入を促して下さい。</a:t>
            </a:r>
            <a:endParaRPr kumimoji="1" lang="en-US" altLang="ja-JP" sz="1200" dirty="0" smtClean="0"/>
          </a:p>
          <a:p>
            <a:r>
              <a:rPr kumimoji="1" lang="ja-JP" altLang="en-US" sz="1200" dirty="0" smtClean="0"/>
              <a:t>・ここで、</a:t>
            </a:r>
            <a:r>
              <a:rPr kumimoji="1" lang="en-US" altLang="ja-JP" sz="1200" dirty="0" smtClean="0"/>
              <a:t>PSW</a:t>
            </a:r>
            <a:r>
              <a:rPr kumimoji="1" lang="ja-JP" altLang="en-US" sz="1200" dirty="0" smtClean="0"/>
              <a:t>の実際の動き（例；</a:t>
            </a:r>
            <a:r>
              <a:rPr kumimoji="1" lang="en-US" altLang="ja-JP" sz="1200" dirty="0" smtClean="0"/>
              <a:t>J</a:t>
            </a:r>
            <a:r>
              <a:rPr kumimoji="1" lang="ja-JP" altLang="en-US" sz="1200" dirty="0" smtClean="0"/>
              <a:t>さんの３５年の経緯をよく調べる、病棟スタッフの意識を変えてもらう、など）に発言が集中する場合は、「そうした行動をとる根拠や意図は何ですか？」と問いかけると、</a:t>
            </a:r>
            <a:r>
              <a:rPr kumimoji="1" lang="en-US" altLang="ja-JP" sz="1200" dirty="0" smtClean="0"/>
              <a:t>PSW</a:t>
            </a:r>
            <a:r>
              <a:rPr kumimoji="1" lang="ja-JP" altLang="en-US" sz="1200" dirty="0" smtClean="0"/>
              <a:t>の価値理念（大切にすべきこと）を表す言葉が促されることがあります。</a:t>
            </a:r>
            <a:endParaRPr lang="en-US" altLang="ja-JP" sz="1200" dirty="0" smtClean="0"/>
          </a:p>
          <a:p>
            <a:r>
              <a:rPr kumimoji="1" lang="ja-JP" altLang="en-US" dirty="0" smtClean="0"/>
              <a:t>・メンバーに学生がいる場合は、場面を想像することが難しいこともあります。その際は、授業や実習等を通じて学んだ大切にしていることをあげてもらうよう促します。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10ADD1EF-519E-4CE2-9AAE-C16E012D25B8}" type="slidenum">
              <a:rPr lang="ja-JP" altLang="en-US" smtClean="0"/>
              <a:pPr>
                <a:defRPr/>
              </a:pPr>
              <a:t>11</a:t>
            </a:fld>
            <a:endParaRPr lang="en-US" altLang="ja-JP"/>
          </a:p>
        </p:txBody>
      </p:sp>
    </p:spTree>
    <p:extLst>
      <p:ext uri="{BB962C8B-B14F-4D97-AF65-F5344CB8AC3E}">
        <p14:creationId xmlns:p14="http://schemas.microsoft.com/office/powerpoint/2010/main" val="1572724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8977" name="スライド イメージ プレースホルダ 1"/>
          <p:cNvSpPr>
            <a:spLocks noGrp="1" noRot="1" noChangeAspect="1"/>
          </p:cNvSpPr>
          <p:nvPr>
            <p:ph type="sldImg"/>
          </p:nvPr>
        </p:nvSpPr>
        <p:spPr>
          <a:ln/>
        </p:spPr>
      </p:sp>
      <p:sp>
        <p:nvSpPr>
          <p:cNvPr id="1918978" name="ノート プレースホルダ 2"/>
          <p:cNvSpPr>
            <a:spLocks noGrp="1"/>
          </p:cNvSpPr>
          <p:nvPr>
            <p:ph type="body" idx="1"/>
          </p:nvPr>
        </p:nvSpPr>
        <p:spPr>
          <a:noFill/>
          <a:ln/>
        </p:spPr>
        <p:txBody>
          <a:bodyPr/>
          <a:lstStyle/>
          <a:p>
            <a:r>
              <a:rPr lang="ja-JP" altLang="en-US" dirty="0" smtClean="0"/>
              <a:t>ワーク</a:t>
            </a:r>
            <a:r>
              <a:rPr lang="en-US" altLang="ja-JP" dirty="0" smtClean="0"/>
              <a:t>step1</a:t>
            </a:r>
            <a:r>
              <a:rPr lang="ja-JP" altLang="en-US" dirty="0" smtClean="0"/>
              <a:t>の解説</a:t>
            </a:r>
            <a:r>
              <a:rPr lang="en-US" altLang="ja-JP" dirty="0" smtClean="0"/>
              <a:t>①</a:t>
            </a:r>
            <a:r>
              <a:rPr lang="ja-JP" altLang="en-US" dirty="0" smtClean="0"/>
              <a:t>　＜１０分＞</a:t>
            </a:r>
            <a:r>
              <a:rPr lang="en-US" altLang="ja-JP" dirty="0" smtClean="0"/>
              <a:t>←</a:t>
            </a:r>
            <a:r>
              <a:rPr lang="ja-JP" altLang="en-US" dirty="0" smtClean="0"/>
              <a:t>（スライド１３、１４、１５の解説を含めて）　</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・グループワーク（</a:t>
            </a:r>
            <a:r>
              <a:rPr lang="en-US" altLang="ja-JP" dirty="0" smtClean="0"/>
              <a:t>step1</a:t>
            </a:r>
            <a:r>
              <a:rPr lang="ja-JP" altLang="en-US" dirty="0" smtClean="0"/>
              <a:t>）が終わった時点で、メンバーに第</a:t>
            </a:r>
            <a:r>
              <a:rPr lang="en-US" altLang="ja-JP" dirty="0" smtClean="0"/>
              <a:t>2</a:t>
            </a:r>
            <a:r>
              <a:rPr lang="ja-JP" altLang="en-US" dirty="0" smtClean="0"/>
              <a:t>版の該当ページ（ここでは</a:t>
            </a:r>
            <a:r>
              <a:rPr lang="en-US" altLang="ja-JP" dirty="0" smtClean="0"/>
              <a:t>P125</a:t>
            </a:r>
            <a:r>
              <a:rPr lang="ja-JP" altLang="en-US" dirty="0" smtClean="0"/>
              <a:t>－</a:t>
            </a:r>
            <a:r>
              <a:rPr lang="en-US" altLang="ja-JP" dirty="0" smtClean="0"/>
              <a:t>126</a:t>
            </a:r>
            <a:r>
              <a:rPr lang="ja-JP" altLang="en-US" dirty="0" smtClean="0"/>
              <a:t>）を開いてもらいます。</a:t>
            </a:r>
            <a:endParaRPr lang="en-US" altLang="ja-JP" dirty="0" smtClean="0"/>
          </a:p>
          <a:p>
            <a:r>
              <a:rPr lang="ja-JP" altLang="en-US" dirty="0" smtClean="0"/>
              <a:t>・第２版・</a:t>
            </a:r>
            <a:r>
              <a:rPr lang="en-US" altLang="ja-JP" dirty="0" smtClean="0"/>
              <a:t>P125</a:t>
            </a:r>
            <a:r>
              <a:rPr lang="ja-JP" altLang="en-US" dirty="0" smtClean="0"/>
              <a:t>の「実践上の指針」と「</a:t>
            </a:r>
            <a:r>
              <a:rPr lang="ja-JP" altLang="en-US" sz="1200" b="0" u="none" dirty="0" smtClean="0"/>
              <a:t>業務の定義（社会的な長期入院者への地域移行支援）」</a:t>
            </a:r>
            <a:r>
              <a:rPr lang="ja-JP" altLang="en-US" dirty="0" smtClean="0"/>
              <a:t>を読み上げ、</a:t>
            </a:r>
            <a:r>
              <a:rPr lang="ja-JP" altLang="en-US" sz="1200" b="0" u="none" dirty="0" smtClean="0"/>
              <a:t>こうした業務が何を指して（何を目指して）いるのかを確認します。</a:t>
            </a:r>
            <a:endParaRPr lang="en-US" altLang="ja-JP" dirty="0" smtClean="0"/>
          </a:p>
          <a:p>
            <a:endParaRPr lang="ja-JP" altLang="en-US" dirty="0" smtClean="0"/>
          </a:p>
        </p:txBody>
      </p:sp>
      <p:sp>
        <p:nvSpPr>
          <p:cNvPr id="1918979" name="スライド番号プレースホルダ 3"/>
          <p:cNvSpPr>
            <a:spLocks noGrp="1"/>
          </p:cNvSpPr>
          <p:nvPr>
            <p:ph type="sldNum" sz="quarter" idx="5"/>
          </p:nvPr>
        </p:nvSpPr>
        <p:spPr>
          <a:noFill/>
        </p:spPr>
        <p:txBody>
          <a:bodyPr/>
          <a:lstStyle/>
          <a:p>
            <a:fld id="{47BC7E2A-6EA7-4D0E-85A6-9736C9041679}" type="slidenum">
              <a:rPr lang="ja-JP" altLang="en-US" smtClean="0"/>
              <a:pPr/>
              <a:t>12</a:t>
            </a:fld>
            <a:endParaRPr lang="en-US" altLang="ja-JP" smtClean="0"/>
          </a:p>
        </p:txBody>
      </p:sp>
    </p:spTree>
    <p:extLst>
      <p:ext uri="{BB962C8B-B14F-4D97-AF65-F5344CB8AC3E}">
        <p14:creationId xmlns:p14="http://schemas.microsoft.com/office/powerpoint/2010/main" val="420134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1025" name="スライド イメージ プレースホルダ 1"/>
          <p:cNvSpPr>
            <a:spLocks noGrp="1" noRot="1" noChangeAspect="1"/>
          </p:cNvSpPr>
          <p:nvPr>
            <p:ph type="sldImg"/>
          </p:nvPr>
        </p:nvSpPr>
        <p:spPr>
          <a:ln/>
        </p:spPr>
      </p:sp>
      <p:sp>
        <p:nvSpPr>
          <p:cNvPr id="1921026" name="ノート プレースホルダ 2"/>
          <p:cNvSpPr>
            <a:spLocks noGrp="1"/>
          </p:cNvSpPr>
          <p:nvPr>
            <p:ph type="body" idx="1"/>
          </p:nvPr>
        </p:nvSpPr>
        <p:spPr>
          <a:noFill/>
          <a:ln/>
        </p:spPr>
        <p:txBody>
          <a:bodyPr/>
          <a:lstStyle/>
          <a:p>
            <a:r>
              <a:rPr lang="ja-JP" altLang="en-US" dirty="0" smtClean="0"/>
              <a:t>ワーク</a:t>
            </a:r>
            <a:r>
              <a:rPr lang="en-US" altLang="ja-JP" dirty="0" smtClean="0"/>
              <a:t>step1</a:t>
            </a:r>
            <a:r>
              <a:rPr lang="ja-JP" altLang="en-US" dirty="0" smtClean="0"/>
              <a:t>の解説</a:t>
            </a:r>
            <a:r>
              <a:rPr lang="en-US" altLang="ja-JP" dirty="0" smtClean="0"/>
              <a:t>②</a:t>
            </a:r>
          </a:p>
          <a:p>
            <a:r>
              <a:rPr lang="en-US" altLang="ja-JP" dirty="0" smtClean="0"/>
              <a:t>【</a:t>
            </a:r>
            <a:r>
              <a:rPr lang="ja-JP" altLang="en-US" dirty="0" smtClean="0"/>
              <a:t>解説</a:t>
            </a:r>
            <a:r>
              <a:rPr lang="en-US" altLang="ja-JP" dirty="0" smtClean="0"/>
              <a:t>】</a:t>
            </a:r>
          </a:p>
          <a:p>
            <a:r>
              <a:rPr lang="ja-JP" altLang="en-US" dirty="0" smtClean="0"/>
              <a:t>・続けて、第２版の</a:t>
            </a:r>
            <a:r>
              <a:rPr lang="en-US" altLang="ja-JP" dirty="0" smtClean="0"/>
              <a:t>P125-126</a:t>
            </a:r>
            <a:r>
              <a:rPr lang="ja-JP" altLang="en-US" dirty="0" smtClean="0"/>
              <a:t>に記載している「状況分析と課題」を読み上げ、同様の状況に直面した</a:t>
            </a:r>
            <a:r>
              <a:rPr lang="en-US" altLang="ja-JP" dirty="0" smtClean="0"/>
              <a:t>PSW</a:t>
            </a:r>
            <a:r>
              <a:rPr lang="ja-JP" altLang="en-US" dirty="0" smtClean="0"/>
              <a:t>が何を大切にすべきか（</a:t>
            </a:r>
            <a:r>
              <a:rPr lang="en-US" altLang="ja-JP" dirty="0" smtClean="0"/>
              <a:t>PSW</a:t>
            </a:r>
            <a:r>
              <a:rPr lang="ja-JP" altLang="en-US" dirty="0" smtClean="0"/>
              <a:t>の価値・理念及び視点）を確認します。</a:t>
            </a:r>
            <a:endParaRPr lang="en-US" altLang="ja-JP" dirty="0" smtClean="0"/>
          </a:p>
          <a:p>
            <a:r>
              <a:rPr lang="ja-JP" altLang="en-US" dirty="0" smtClean="0"/>
              <a:t>・前のスライド（スライド１２）と合わせて、第２版に記載されている内容とグループワークであがった内容とをすり合わせます。</a:t>
            </a:r>
            <a:endParaRPr lang="en-US" altLang="ja-JP" dirty="0" smtClean="0"/>
          </a:p>
          <a:p>
            <a:r>
              <a:rPr lang="en-US" altLang="ja-JP" dirty="0" smtClean="0"/>
              <a:t>【</a:t>
            </a:r>
            <a:r>
              <a:rPr lang="ja-JP" altLang="en-US" dirty="0" smtClean="0"/>
              <a:t>備考</a:t>
            </a:r>
            <a:r>
              <a:rPr lang="en-US" altLang="ja-JP" dirty="0" smtClean="0"/>
              <a:t>】</a:t>
            </a:r>
          </a:p>
          <a:p>
            <a:r>
              <a:rPr lang="ja-JP" altLang="en-US" dirty="0" smtClean="0"/>
              <a:t>・ここでは全てを読み上げても良いですが、時間が限られている際は、下線部を中心に読み上げるとよいでしょう。</a:t>
            </a:r>
            <a:endParaRPr lang="en-US" altLang="ja-JP" dirty="0" smtClean="0"/>
          </a:p>
          <a:p>
            <a:endParaRPr lang="ja-JP" altLang="en-US" dirty="0" smtClean="0"/>
          </a:p>
        </p:txBody>
      </p:sp>
      <p:sp>
        <p:nvSpPr>
          <p:cNvPr id="1921027" name="スライド番号プレースホルダ 3"/>
          <p:cNvSpPr>
            <a:spLocks noGrp="1"/>
          </p:cNvSpPr>
          <p:nvPr>
            <p:ph type="sldNum" sz="quarter" idx="5"/>
          </p:nvPr>
        </p:nvSpPr>
        <p:spPr>
          <a:noFill/>
        </p:spPr>
        <p:txBody>
          <a:bodyPr/>
          <a:lstStyle/>
          <a:p>
            <a:fld id="{C2D21EAF-5FBF-406A-85FD-2331E5DA9E1F}" type="slidenum">
              <a:rPr lang="ja-JP" altLang="en-US" smtClean="0"/>
              <a:pPr/>
              <a:t>13</a:t>
            </a:fld>
            <a:endParaRPr lang="en-US" altLang="ja-JP" smtClean="0"/>
          </a:p>
        </p:txBody>
      </p:sp>
    </p:spTree>
    <p:extLst>
      <p:ext uri="{BB962C8B-B14F-4D97-AF65-F5344CB8AC3E}">
        <p14:creationId xmlns:p14="http://schemas.microsoft.com/office/powerpoint/2010/main" val="2626339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3073" name="スライド イメージ プレースホルダ 1"/>
          <p:cNvSpPr>
            <a:spLocks noGrp="1" noRot="1" noChangeAspect="1"/>
          </p:cNvSpPr>
          <p:nvPr>
            <p:ph type="sldImg"/>
          </p:nvPr>
        </p:nvSpPr>
        <p:spPr>
          <a:ln/>
        </p:spPr>
      </p:sp>
      <p:sp>
        <p:nvSpPr>
          <p:cNvPr id="1923074" name="ノート プレースホルダ 2"/>
          <p:cNvSpPr>
            <a:spLocks noGrp="1"/>
          </p:cNvSpPr>
          <p:nvPr>
            <p:ph type="body" idx="1"/>
          </p:nvPr>
        </p:nvSpPr>
        <p:spPr>
          <a:noFill/>
          <a:ln/>
        </p:spPr>
        <p:txBody>
          <a:bodyPr/>
          <a:lstStyle/>
          <a:p>
            <a:r>
              <a:rPr lang="ja-JP" altLang="en-US" dirty="0" smtClean="0"/>
              <a:t>ワーク</a:t>
            </a:r>
            <a:r>
              <a:rPr lang="en-US" altLang="ja-JP" dirty="0" smtClean="0"/>
              <a:t>step1</a:t>
            </a:r>
            <a:r>
              <a:rPr lang="ja-JP" altLang="en-US" dirty="0" smtClean="0"/>
              <a:t>の解説</a:t>
            </a:r>
            <a:r>
              <a:rPr lang="en-US" altLang="ja-JP" dirty="0" smtClean="0"/>
              <a:t>③</a:t>
            </a:r>
          </a:p>
          <a:p>
            <a:r>
              <a:rPr lang="en-US" altLang="ja-JP" dirty="0" smtClean="0"/>
              <a:t>【</a:t>
            </a:r>
            <a:r>
              <a:rPr lang="ja-JP" altLang="en-US" dirty="0" smtClean="0"/>
              <a:t>解説</a:t>
            </a:r>
            <a:r>
              <a:rPr lang="en-US" altLang="ja-JP" dirty="0" smtClean="0"/>
              <a:t>】</a:t>
            </a:r>
          </a:p>
          <a:p>
            <a:r>
              <a:rPr lang="ja-JP" altLang="en-US" dirty="0" smtClean="0"/>
              <a:t>・第２版の</a:t>
            </a:r>
            <a:r>
              <a:rPr lang="en-US" altLang="ja-JP" dirty="0" smtClean="0"/>
              <a:t>P126</a:t>
            </a:r>
            <a:r>
              <a:rPr lang="ja-JP" altLang="en-US" dirty="0" smtClean="0"/>
              <a:t>のチェックポイントを読み上げ、同様の業務を行う際の留意点を確認します。</a:t>
            </a:r>
          </a:p>
        </p:txBody>
      </p:sp>
      <p:sp>
        <p:nvSpPr>
          <p:cNvPr id="1923075" name="スライド番号プレースホルダ 3"/>
          <p:cNvSpPr>
            <a:spLocks noGrp="1"/>
          </p:cNvSpPr>
          <p:nvPr>
            <p:ph type="sldNum" sz="quarter" idx="5"/>
          </p:nvPr>
        </p:nvSpPr>
        <p:spPr>
          <a:noFill/>
        </p:spPr>
        <p:txBody>
          <a:bodyPr/>
          <a:lstStyle/>
          <a:p>
            <a:fld id="{A93740E4-F2DF-4AF0-8B3F-8C5B743D0470}" type="slidenum">
              <a:rPr lang="ja-JP" altLang="en-US" smtClean="0"/>
              <a:pPr/>
              <a:t>14</a:t>
            </a:fld>
            <a:endParaRPr lang="en-US" altLang="ja-JP" smtClean="0"/>
          </a:p>
        </p:txBody>
      </p:sp>
    </p:spTree>
    <p:extLst>
      <p:ext uri="{BB962C8B-B14F-4D97-AF65-F5344CB8AC3E}">
        <p14:creationId xmlns:p14="http://schemas.microsoft.com/office/powerpoint/2010/main" val="4196259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21" name="Rectangle 2"/>
          <p:cNvSpPr>
            <a:spLocks noGrp="1" noRot="1" noChangeAspect="1" noChangeArrowheads="1" noTextEdit="1"/>
          </p:cNvSpPr>
          <p:nvPr>
            <p:ph type="sldImg"/>
          </p:nvPr>
        </p:nvSpPr>
        <p:spPr>
          <a:ln/>
        </p:spPr>
      </p:sp>
      <p:sp>
        <p:nvSpPr>
          <p:cNvPr id="1925122"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a:t>
            </a:r>
            <a:r>
              <a:rPr lang="en-US" altLang="ja-JP" dirty="0" smtClean="0"/>
              <a:t>step1</a:t>
            </a:r>
            <a:r>
              <a:rPr lang="ja-JP" altLang="en-US" dirty="0" smtClean="0"/>
              <a:t>のまとめ</a:t>
            </a:r>
            <a:r>
              <a:rPr lang="ja-JP" altLang="ja-JP" dirty="0" smtClean="0"/>
              <a:t>　</a:t>
            </a:r>
            <a:r>
              <a:rPr lang="ja-JP" altLang="en-US" dirty="0" smtClean="0"/>
              <a:t>⇒ワーク</a:t>
            </a:r>
            <a:r>
              <a:rPr lang="en-US" altLang="ja-JP" dirty="0" smtClean="0"/>
              <a:t>step</a:t>
            </a:r>
            <a:r>
              <a:rPr lang="ja-JP" altLang="en-US" dirty="0" smtClean="0"/>
              <a:t>２へ（技術，知識）の導入</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・改めて、第２版（</a:t>
            </a:r>
            <a:r>
              <a:rPr lang="en-US" altLang="ja-JP" dirty="0" smtClean="0"/>
              <a:t>P23</a:t>
            </a:r>
            <a:r>
              <a:rPr lang="ja-JP" altLang="en-US" dirty="0" smtClean="0"/>
              <a:t>）「</a:t>
            </a:r>
            <a:r>
              <a:rPr lang="en-US" altLang="ja-JP" dirty="0" smtClean="0"/>
              <a:t>PSW</a:t>
            </a:r>
            <a:r>
              <a:rPr lang="ja-JP" altLang="en-US" dirty="0" smtClean="0"/>
              <a:t>の業務特性</a:t>
            </a:r>
            <a:r>
              <a:rPr lang="en-US" altLang="ja-JP" dirty="0" smtClean="0"/>
              <a:t>①</a:t>
            </a:r>
            <a:r>
              <a:rPr lang="ja-JP" altLang="en-US" dirty="0" smtClean="0"/>
              <a:t>」の図を示し、</a:t>
            </a:r>
            <a:r>
              <a:rPr lang="en-US" altLang="ja-JP" dirty="0" smtClean="0"/>
              <a:t>PSW</a:t>
            </a:r>
            <a:r>
              <a:rPr lang="ja-JP" altLang="en-US" dirty="0" smtClean="0"/>
              <a:t>の業務とは、</a:t>
            </a:r>
            <a:r>
              <a:rPr lang="en-US" altLang="ja-JP" dirty="0" smtClean="0"/>
              <a:t>PSW</a:t>
            </a:r>
            <a:r>
              <a:rPr lang="ja-JP" altLang="en-US" dirty="0" smtClean="0"/>
              <a:t>が直面する事象（目に見える）に対して受動的に動くのではなく、</a:t>
            </a:r>
            <a:r>
              <a:rPr lang="en-US" altLang="ja-JP" dirty="0" smtClean="0"/>
              <a:t>PSW</a:t>
            </a:r>
            <a:r>
              <a:rPr lang="ja-JP" altLang="en-US" dirty="0" smtClean="0"/>
              <a:t>の価値・理念及び視点に基づく状況分析（目に見えない実践上の指針）を通した働きかけであることを確認します。</a:t>
            </a:r>
            <a:endParaRPr lang="en-US" altLang="ja-JP" dirty="0" smtClean="0"/>
          </a:p>
          <a:p>
            <a:r>
              <a:rPr lang="ja-JP" altLang="en-US" dirty="0" smtClean="0"/>
              <a:t>・こうした業務における価値理念の確認、</a:t>
            </a:r>
            <a:r>
              <a:rPr lang="en-US" altLang="ja-JP" dirty="0" smtClean="0"/>
              <a:t>PSW</a:t>
            </a:r>
            <a:r>
              <a:rPr lang="ja-JP" altLang="en-US" dirty="0" smtClean="0"/>
              <a:t>の行為の根拠・意図を言語化するために業務指針を活用することをメンバーに理解してもらいます。　</a:t>
            </a:r>
            <a:endParaRPr lang="en-US" altLang="ja-JP" dirty="0" smtClean="0"/>
          </a:p>
          <a:p>
            <a:r>
              <a:rPr lang="ja-JP" altLang="en-US" dirty="0" smtClean="0"/>
              <a:t>・アニメーションで「知識」を追加し、実際に働きかける上で</a:t>
            </a:r>
            <a:r>
              <a:rPr lang="en-US" altLang="ja-JP" dirty="0" smtClean="0"/>
              <a:t>PSW</a:t>
            </a:r>
            <a:r>
              <a:rPr lang="ja-JP" altLang="en-US" dirty="0" smtClean="0"/>
              <a:t>はどのような知識や技術を活用しているのかを問いかけ、ワーク</a:t>
            </a:r>
            <a:r>
              <a:rPr lang="en-US" altLang="ja-JP" dirty="0" smtClean="0"/>
              <a:t>step</a:t>
            </a:r>
            <a:r>
              <a:rPr lang="ja-JP" altLang="en-US" dirty="0" smtClean="0"/>
              <a:t>２につなげます。</a:t>
            </a:r>
            <a:endParaRPr lang="en-US" altLang="ja-JP" dirty="0" smtClean="0"/>
          </a:p>
          <a:p>
            <a:endParaRPr lang="en-US" altLang="ja-JP" dirty="0" smtClean="0"/>
          </a:p>
        </p:txBody>
      </p:sp>
    </p:spTree>
    <p:extLst>
      <p:ext uri="{BB962C8B-B14F-4D97-AF65-F5344CB8AC3E}">
        <p14:creationId xmlns:p14="http://schemas.microsoft.com/office/powerpoint/2010/main" val="3013598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タイトル：ワーク</a:t>
            </a:r>
            <a:r>
              <a:rPr kumimoji="1" lang="en-US" altLang="ja-JP" dirty="0" smtClean="0"/>
              <a:t>step</a:t>
            </a:r>
            <a:r>
              <a:rPr kumimoji="1" lang="ja-JP" altLang="en-US" dirty="0" smtClean="0"/>
              <a:t>２</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解説</a:t>
            </a:r>
            <a:r>
              <a:rPr kumimoji="1"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・ワーク</a:t>
            </a:r>
            <a:r>
              <a:rPr kumimoji="1" lang="en-US" altLang="ja-JP" dirty="0" smtClean="0"/>
              <a:t>step</a:t>
            </a:r>
            <a:r>
              <a:rPr kumimoji="1" lang="ja-JP" altLang="en-US" dirty="0" smtClean="0"/>
              <a:t>２の課題を提示します。</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進行</a:t>
            </a:r>
            <a:r>
              <a:rPr kumimoji="1"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・「続いてワーク</a:t>
            </a:r>
            <a:r>
              <a:rPr kumimoji="1" lang="en-US" altLang="ja-JP" dirty="0" smtClean="0"/>
              <a:t>step</a:t>
            </a:r>
            <a:r>
              <a:rPr kumimoji="1" lang="ja-JP" altLang="en-US" dirty="0" smtClean="0"/>
              <a:t>２では、</a:t>
            </a:r>
            <a:r>
              <a:rPr kumimoji="1" lang="en-US" altLang="ja-JP" dirty="0" smtClean="0"/>
              <a:t>PSW</a:t>
            </a:r>
            <a:r>
              <a:rPr kumimoji="1" lang="ja-JP" altLang="en-US" dirty="0" smtClean="0"/>
              <a:t>の業務を展開する上で必要な知識・技術を確認します。」</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10ADD1EF-519E-4CE2-9AAE-C16E012D25B8}" type="slidenum">
              <a:rPr lang="ja-JP" altLang="en-US" smtClean="0"/>
              <a:pPr>
                <a:defRPr/>
              </a:pPr>
              <a:t>16</a:t>
            </a:fld>
            <a:endParaRPr lang="en-US" altLang="ja-JP"/>
          </a:p>
        </p:txBody>
      </p:sp>
    </p:spTree>
    <p:extLst>
      <p:ext uri="{BB962C8B-B14F-4D97-AF65-F5344CB8AC3E}">
        <p14:creationId xmlns:p14="http://schemas.microsoft.com/office/powerpoint/2010/main" val="503650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8193" name="Rectangle 2"/>
          <p:cNvSpPr>
            <a:spLocks noGrp="1" noRot="1" noChangeAspect="1" noChangeArrowheads="1" noTextEdit="1"/>
          </p:cNvSpPr>
          <p:nvPr>
            <p:ph type="sldImg"/>
          </p:nvPr>
        </p:nvSpPr>
        <p:spPr>
          <a:ln/>
        </p:spPr>
      </p:sp>
      <p:sp>
        <p:nvSpPr>
          <p:cNvPr id="1928194" name="Rectangle 3"/>
          <p:cNvSpPr>
            <a:spLocks noGrp="1" noChangeArrowheads="1"/>
          </p:cNvSpPr>
          <p:nvPr>
            <p:ph type="body" idx="1"/>
          </p:nvPr>
        </p:nvSpPr>
        <p:spPr>
          <a:noFill/>
          <a:ln/>
        </p:spPr>
        <p:txBody>
          <a:bodyPr/>
          <a:lstStyle/>
          <a:p>
            <a:r>
              <a:rPr lang="ja-JP" altLang="en-US" dirty="0" smtClean="0"/>
              <a:t>ワーク</a:t>
            </a:r>
            <a:r>
              <a:rPr lang="en-US" altLang="ja-JP" dirty="0" smtClean="0"/>
              <a:t>step</a:t>
            </a:r>
            <a:r>
              <a:rPr lang="ja-JP" altLang="en-US" dirty="0" smtClean="0"/>
              <a:t>２の事前説明　＜</a:t>
            </a:r>
            <a:r>
              <a:rPr lang="en-US" altLang="ja-JP" dirty="0" smtClean="0"/>
              <a:t>1</a:t>
            </a:r>
            <a:r>
              <a:rPr lang="ja-JP" altLang="en-US" dirty="0" smtClean="0"/>
              <a:t>分＞</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解説</a:t>
            </a:r>
            <a:r>
              <a:rPr kumimoji="1" lang="en-US" altLang="ja-JP" dirty="0" smtClean="0"/>
              <a:t>】</a:t>
            </a:r>
          </a:p>
          <a:p>
            <a:r>
              <a:rPr lang="ja-JP" altLang="en-US" dirty="0" smtClean="0"/>
              <a:t>・ワーク</a:t>
            </a:r>
            <a:r>
              <a:rPr lang="en-US" altLang="ja-JP" dirty="0" smtClean="0"/>
              <a:t>step</a:t>
            </a:r>
            <a:r>
              <a:rPr lang="ja-JP" altLang="en-US" dirty="0" smtClean="0"/>
              <a:t>２の課題をメンバーに問いかけます。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進行</a:t>
            </a:r>
            <a:r>
              <a:rPr kumimoji="1" lang="en-US" altLang="ja-JP" dirty="0" smtClean="0"/>
              <a:t>】</a:t>
            </a:r>
          </a:p>
          <a:p>
            <a:pPr>
              <a:buFont typeface="Times New Roman" pitchFamily="18" charset="0"/>
              <a:buNone/>
            </a:pPr>
            <a:r>
              <a:rPr kumimoji="1" lang="ja-JP" altLang="en-US" dirty="0" smtClean="0"/>
              <a:t>・「先に示した（</a:t>
            </a:r>
            <a:r>
              <a:rPr lang="ja-JP" altLang="en-US" dirty="0" smtClean="0"/>
              <a:t>ワーク</a:t>
            </a:r>
            <a:r>
              <a:rPr lang="en-US" altLang="ja-JP" dirty="0" smtClean="0"/>
              <a:t>step</a:t>
            </a:r>
            <a:r>
              <a:rPr lang="ja-JP" altLang="en-US" dirty="0" smtClean="0"/>
              <a:t>１）</a:t>
            </a:r>
            <a:r>
              <a:rPr kumimoji="1" lang="ja-JP" altLang="en-US" dirty="0" smtClean="0"/>
              <a:t>場面事例から業務を展開するにあたり、どのような知識・技術が必要でしょうか？」</a:t>
            </a:r>
            <a:endParaRPr kumimoji="1" lang="en-US" altLang="ja-JP" dirty="0" smtClean="0"/>
          </a:p>
          <a:p>
            <a:pPr>
              <a:buFont typeface="Times New Roman" pitchFamily="18" charset="0"/>
              <a:buNone/>
            </a:pPr>
            <a:r>
              <a:rPr kumimoji="1" lang="ja-JP" altLang="en-US" sz="1200" dirty="0" smtClean="0"/>
              <a:t>・「</a:t>
            </a:r>
            <a:r>
              <a:rPr lang="ja-JP" altLang="en-US" sz="1200" dirty="0" smtClean="0"/>
              <a:t>法制度，サービス内容，援助技術，実践理論など、</a:t>
            </a:r>
            <a:r>
              <a:rPr kumimoji="1" lang="ja-JP" altLang="en-US" dirty="0" smtClean="0"/>
              <a:t>考えられるもの、思いつくものを全てあげて下さい。」</a:t>
            </a:r>
            <a:endParaRPr kumimoji="1" lang="en-US" altLang="ja-JP" dirty="0" smtClean="0"/>
          </a:p>
          <a:p>
            <a:pPr>
              <a:buFont typeface="Times New Roman" pitchFamily="18" charset="0"/>
              <a:buNone/>
            </a:pPr>
            <a:endParaRPr kumimoji="1" lang="en-US" altLang="ja-JP" dirty="0" smtClean="0"/>
          </a:p>
          <a:p>
            <a:pPr>
              <a:buFont typeface="Times New Roman" pitchFamily="18" charset="0"/>
              <a:buNone/>
            </a:pPr>
            <a:endParaRPr kumimoji="1" lang="en-US" altLang="ja-JP" dirty="0" smtClean="0"/>
          </a:p>
        </p:txBody>
      </p:sp>
    </p:spTree>
    <p:extLst>
      <p:ext uri="{BB962C8B-B14F-4D97-AF65-F5344CB8AC3E}">
        <p14:creationId xmlns:p14="http://schemas.microsoft.com/office/powerpoint/2010/main" val="1467527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dirty="0" smtClean="0"/>
              <a:t>ワーク</a:t>
            </a:r>
            <a:r>
              <a:rPr kumimoji="1" lang="en-US" altLang="ja-JP" sz="1200" dirty="0" smtClean="0"/>
              <a:t>step</a:t>
            </a:r>
            <a:r>
              <a:rPr kumimoji="1" lang="ja-JP" altLang="en-US" sz="1200" dirty="0" smtClean="0"/>
              <a:t>２の所要時間　＜１２</a:t>
            </a:r>
            <a:r>
              <a:rPr kumimoji="1" lang="en-US" altLang="ja-JP" sz="1200" dirty="0" smtClean="0"/>
              <a:t>-</a:t>
            </a:r>
            <a:r>
              <a:rPr kumimoji="1" lang="ja-JP" altLang="en-US" sz="1200" dirty="0" smtClean="0"/>
              <a:t>１５分：個人ワーク約２分＋グループワーク約１０分＞</a:t>
            </a:r>
            <a:endParaRPr kumimoji="1" lang="en-US" altLang="ja-JP" sz="1200" dirty="0" smtClean="0"/>
          </a:p>
          <a:p>
            <a:r>
              <a:rPr kumimoji="1" lang="en-US" altLang="ja-JP" sz="1200" dirty="0" smtClean="0"/>
              <a:t>【</a:t>
            </a:r>
            <a:r>
              <a:rPr kumimoji="1" lang="ja-JP" altLang="en-US" sz="1200" dirty="0" smtClean="0"/>
              <a:t>解説</a:t>
            </a:r>
            <a:r>
              <a:rPr kumimoji="1" lang="en-US" altLang="ja-JP" sz="1200" dirty="0" smtClean="0"/>
              <a:t>】</a:t>
            </a:r>
          </a:p>
          <a:p>
            <a:r>
              <a:rPr kumimoji="1" lang="ja-JP" altLang="en-US" sz="1200" dirty="0" smtClean="0"/>
              <a:t>・最初の２分程度、メンバー各自で考えてもらい、ワークシートに記入してもらいます。</a:t>
            </a:r>
            <a:endParaRPr kumimoji="1" lang="en-US" altLang="ja-JP" sz="1200" dirty="0" smtClean="0"/>
          </a:p>
          <a:p>
            <a:r>
              <a:rPr kumimoji="1" lang="ja-JP" altLang="en-US" sz="1200" dirty="0" smtClean="0"/>
              <a:t>・その後、メンバー間で意見交換し、業務を展開する上で活用する知識・技術を検討してもらいます。</a:t>
            </a:r>
            <a:endParaRPr lang="en-US" altLang="ja-JP" sz="1200" dirty="0" smtClean="0"/>
          </a:p>
          <a:p>
            <a:r>
              <a:rPr lang="en-US" altLang="ja-JP" sz="1200" dirty="0" smtClean="0"/>
              <a:t>【</a:t>
            </a:r>
            <a:r>
              <a:rPr lang="ja-JP" altLang="en-US" sz="1200" dirty="0" smtClean="0"/>
              <a:t>備考</a:t>
            </a:r>
            <a:r>
              <a:rPr lang="en-US" altLang="ja-JP" sz="1200" dirty="0" smtClean="0"/>
              <a:t>】</a:t>
            </a:r>
          </a:p>
          <a:p>
            <a:pPr>
              <a:buFont typeface="Times New Roman" pitchFamily="18" charset="0"/>
              <a:buNone/>
            </a:pPr>
            <a:r>
              <a:rPr kumimoji="1" lang="ja-JP" altLang="en-US" dirty="0" smtClean="0"/>
              <a:t>・この時点では第</a:t>
            </a:r>
            <a:r>
              <a:rPr kumimoji="1" lang="en-US" altLang="ja-JP" dirty="0" smtClean="0"/>
              <a:t>2</a:t>
            </a:r>
            <a:r>
              <a:rPr kumimoji="1" lang="ja-JP" altLang="en-US" dirty="0" smtClean="0"/>
              <a:t>版（冊子）は開かず、日頃、メンバー自身が活用している（或いは教育課程で学んだ）知識・技術を思い出して言語化してもらいます。</a:t>
            </a:r>
            <a:endParaRPr kumimoji="1" lang="en-US" altLang="ja-JP" dirty="0" smtClean="0"/>
          </a:p>
          <a:p>
            <a:pPr>
              <a:buFont typeface="Times New Roman" pitchFamily="18" charset="0"/>
              <a:buNone/>
            </a:pPr>
            <a:r>
              <a:rPr kumimoji="1" lang="ja-JP" altLang="en-US" dirty="0" smtClean="0"/>
              <a:t>・普段、多くの知識・技術を活用していても、暗黙知となって「知識・技術」と言われても具体的にあがらないことが多くみられます（特にベテランに見られる傾向です）。その際は、講師（ファシリテーター）が知識・技術をいくつか例示して促します。</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 typeface="Times New Roman" pitchFamily="18" charset="0"/>
              <a:buNone/>
              <a:tabLst/>
              <a:defRPr/>
            </a:pPr>
            <a:r>
              <a:rPr kumimoji="1" lang="ja-JP" altLang="en-US" dirty="0" smtClean="0"/>
              <a:t>・知識と技術は明確に区別できないものも多くあるので、無理に分けずに合わせて書き出してもらうと良いです。いずれかに分類することが目的ではありません。</a:t>
            </a:r>
            <a:endParaRPr kumimoji="1" lang="en-US" altLang="ja-JP" dirty="0" smtClean="0"/>
          </a:p>
          <a:p>
            <a:pPr>
              <a:buFont typeface="Times New Roman" pitchFamily="18" charset="0"/>
              <a:buNone/>
            </a:pPr>
            <a:r>
              <a:rPr kumimoji="1" lang="ja-JP" altLang="en-US" dirty="0" smtClean="0"/>
              <a:t>・法制度やサービスは比較的発言されますが、傾聴や受容、バイスティックの原則、アセスメント、面接技術などはなかなかあがらない場合が多いので、その点もファシリテートすると良いでしょう。</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10ADD1EF-519E-4CE2-9AAE-C16E012D25B8}" type="slidenum">
              <a:rPr lang="ja-JP" altLang="en-US" smtClean="0"/>
              <a:pPr>
                <a:defRPr/>
              </a:pPr>
              <a:t>18</a:t>
            </a:fld>
            <a:endParaRPr lang="en-US" altLang="ja-JP"/>
          </a:p>
        </p:txBody>
      </p:sp>
    </p:spTree>
    <p:extLst>
      <p:ext uri="{BB962C8B-B14F-4D97-AF65-F5344CB8AC3E}">
        <p14:creationId xmlns:p14="http://schemas.microsoft.com/office/powerpoint/2010/main" val="2381815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0241" name="スライド イメージ プレースホルダ 1"/>
          <p:cNvSpPr>
            <a:spLocks noGrp="1" noRot="1" noChangeAspect="1"/>
          </p:cNvSpPr>
          <p:nvPr>
            <p:ph type="sldImg"/>
          </p:nvPr>
        </p:nvSpPr>
        <p:spPr>
          <a:ln/>
        </p:spPr>
      </p:sp>
      <p:sp>
        <p:nvSpPr>
          <p:cNvPr id="1930242" name="ノート プレースホルダ 2"/>
          <p:cNvSpPr>
            <a:spLocks noGrp="1"/>
          </p:cNvSpPr>
          <p:nvPr>
            <p:ph type="body" idx="1"/>
          </p:nvPr>
        </p:nvSpPr>
        <p:spPr>
          <a:noFill/>
          <a:ln/>
        </p:spPr>
        <p:txBody>
          <a:bodyPr/>
          <a:lstStyle/>
          <a:p>
            <a:r>
              <a:rPr lang="ja-JP" altLang="en-US" dirty="0" smtClean="0"/>
              <a:t>ワーク</a:t>
            </a:r>
            <a:r>
              <a:rPr lang="en-US" altLang="ja-JP" dirty="0" smtClean="0"/>
              <a:t>Step2</a:t>
            </a:r>
            <a:r>
              <a:rPr lang="ja-JP" altLang="en-US" dirty="0" smtClean="0"/>
              <a:t>の解説①　＜スライド２０と合わせて３分＞</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・第２版第</a:t>
            </a:r>
            <a:r>
              <a:rPr lang="en-US" altLang="ja-JP" dirty="0" smtClean="0"/>
              <a:t>Ⅱ</a:t>
            </a:r>
            <a:r>
              <a:rPr lang="ja-JP" altLang="en-US" dirty="0" smtClean="0"/>
              <a:t>部（総論）の該当ページ（ここでは</a:t>
            </a:r>
            <a:r>
              <a:rPr lang="en-US" altLang="ja-JP" dirty="0" smtClean="0"/>
              <a:t>P</a:t>
            </a:r>
            <a:r>
              <a:rPr lang="ja-JP" altLang="en-US" dirty="0" smtClean="0"/>
              <a:t>６１「退院・退所支援」）を参照し、そこに掲載されている知識・技術を確認します。</a:t>
            </a:r>
            <a:endParaRPr lang="en-US" altLang="ja-JP" dirty="0" smtClean="0"/>
          </a:p>
          <a:p>
            <a:r>
              <a:rPr lang="ja-JP" altLang="en-US" dirty="0" smtClean="0"/>
              <a:t>・さらに第２版の</a:t>
            </a:r>
            <a:r>
              <a:rPr lang="en-US" altLang="ja-JP" dirty="0" smtClean="0"/>
              <a:t>P</a:t>
            </a:r>
            <a:r>
              <a:rPr lang="ja-JP" altLang="en-US" dirty="0" smtClean="0"/>
              <a:t>４７（第</a:t>
            </a:r>
            <a:r>
              <a:rPr lang="en-US" altLang="ja-JP" dirty="0" smtClean="0"/>
              <a:t>Ⅰ</a:t>
            </a:r>
            <a:r>
              <a:rPr lang="ja-JP" altLang="en-US" dirty="0" smtClean="0"/>
              <a:t>部　表６「ソーシャルワークにおいて活用する知識」）を参照し、多様な知識を活用していることを確認します。</a:t>
            </a:r>
            <a:endParaRPr lang="en-US" altLang="ja-JP" dirty="0" smtClean="0"/>
          </a:p>
          <a:p>
            <a:r>
              <a:rPr lang="ja-JP" altLang="en-US" dirty="0" smtClean="0"/>
              <a:t>・</a:t>
            </a:r>
            <a:r>
              <a:rPr lang="en-US" altLang="ja-JP" dirty="0" smtClean="0"/>
              <a:t>PSW</a:t>
            </a:r>
            <a:r>
              <a:rPr lang="ja-JP" altLang="en-US" dirty="0" smtClean="0"/>
              <a:t>の業務は、価値理念に基づいていることはもちろんのこと、これだけ多様な知識や技術を活用している専門性の高い行為であることをメンバーに伝えます。</a:t>
            </a:r>
            <a:endParaRPr lang="en-US" altLang="ja-JP" dirty="0" smtClean="0"/>
          </a:p>
          <a:p>
            <a:r>
              <a:rPr lang="en-US" altLang="ja-JP" dirty="0" smtClean="0"/>
              <a:t>【</a:t>
            </a:r>
            <a:r>
              <a:rPr lang="ja-JP" altLang="en-US" dirty="0" smtClean="0"/>
              <a:t>備考</a:t>
            </a:r>
            <a:r>
              <a:rPr lang="en-US" altLang="ja-JP" dirty="0" smtClean="0"/>
              <a:t>】</a:t>
            </a:r>
          </a:p>
          <a:p>
            <a:r>
              <a:rPr lang="ja-JP" altLang="en-US" dirty="0" smtClean="0"/>
              <a:t>・第２版第</a:t>
            </a:r>
            <a:r>
              <a:rPr lang="en-US" altLang="ja-JP" dirty="0" smtClean="0"/>
              <a:t>Ⅱ</a:t>
            </a:r>
            <a:r>
              <a:rPr lang="ja-JP" altLang="en-US" dirty="0" smtClean="0"/>
              <a:t>部の該当ページ（ここでは</a:t>
            </a:r>
            <a:r>
              <a:rPr lang="en-US" altLang="ja-JP" dirty="0" smtClean="0"/>
              <a:t>P</a:t>
            </a:r>
            <a:r>
              <a:rPr lang="ja-JP" altLang="en-US" dirty="0" smtClean="0"/>
              <a:t>６１）に記載している知識・技術は、あくまでも一例です。講師（ファシリテーター）より適宜追加してください。</a:t>
            </a:r>
            <a:endParaRPr lang="en-US" altLang="ja-JP" dirty="0" smtClean="0"/>
          </a:p>
          <a:p>
            <a:endParaRPr lang="en-US" altLang="ja-JP" dirty="0" smtClean="0"/>
          </a:p>
        </p:txBody>
      </p:sp>
      <p:sp>
        <p:nvSpPr>
          <p:cNvPr id="1930243" name="スライド番号プレースホルダ 3"/>
          <p:cNvSpPr>
            <a:spLocks noGrp="1"/>
          </p:cNvSpPr>
          <p:nvPr>
            <p:ph type="sldNum" sz="quarter" idx="5"/>
          </p:nvPr>
        </p:nvSpPr>
        <p:spPr>
          <a:noFill/>
        </p:spPr>
        <p:txBody>
          <a:bodyPr/>
          <a:lstStyle/>
          <a:p>
            <a:fld id="{C3AB31E7-5FFC-49C5-9ECB-CB6B58C71472}" type="slidenum">
              <a:rPr lang="ja-JP" altLang="en-US" smtClean="0"/>
              <a:pPr/>
              <a:t>19</a:t>
            </a:fld>
            <a:endParaRPr lang="en-US" altLang="ja-JP" smtClean="0"/>
          </a:p>
        </p:txBody>
      </p:sp>
    </p:spTree>
    <p:extLst>
      <p:ext uri="{BB962C8B-B14F-4D97-AF65-F5344CB8AC3E}">
        <p14:creationId xmlns:p14="http://schemas.microsoft.com/office/powerpoint/2010/main" val="1867357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2289" name="Rectangle 2"/>
          <p:cNvSpPr>
            <a:spLocks noGrp="1" noRot="1" noChangeAspect="1" noChangeArrowheads="1" noTextEdit="1"/>
          </p:cNvSpPr>
          <p:nvPr>
            <p:ph type="sldImg"/>
          </p:nvPr>
        </p:nvSpPr>
        <p:spPr>
          <a:ln/>
        </p:spPr>
      </p:sp>
      <p:sp>
        <p:nvSpPr>
          <p:cNvPr id="1932290"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a:t>
            </a:r>
            <a:r>
              <a:rPr lang="en-US" altLang="ja-JP" dirty="0" smtClean="0"/>
              <a:t>step1</a:t>
            </a:r>
            <a:r>
              <a:rPr lang="ja-JP" altLang="en-US" dirty="0" err="1" smtClean="0"/>
              <a:t>、</a:t>
            </a:r>
            <a:r>
              <a:rPr lang="ja-JP" altLang="en-US" dirty="0" smtClean="0"/>
              <a:t>２のまとめ</a:t>
            </a:r>
            <a:r>
              <a:rPr lang="ja-JP" altLang="ja-JP" dirty="0" smtClean="0"/>
              <a:t>　</a:t>
            </a:r>
            <a:r>
              <a:rPr lang="ja-JP" altLang="en-US" dirty="0" smtClean="0"/>
              <a:t>⇒ワーク</a:t>
            </a:r>
            <a:r>
              <a:rPr lang="en-US" altLang="ja-JP" dirty="0" smtClean="0"/>
              <a:t>step</a:t>
            </a:r>
            <a:r>
              <a:rPr lang="ja-JP" altLang="en-US" dirty="0" smtClean="0"/>
              <a:t>３へ（</a:t>
            </a:r>
            <a:r>
              <a:rPr lang="en-US" altLang="ja-JP" dirty="0" smtClean="0"/>
              <a:t>PSW</a:t>
            </a:r>
            <a:r>
              <a:rPr lang="ja-JP" altLang="en-US" dirty="0" smtClean="0"/>
              <a:t>の包括的視点）の導入</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解説</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・第２版（</a:t>
            </a:r>
            <a:r>
              <a:rPr lang="en-US" altLang="ja-JP" dirty="0" smtClean="0"/>
              <a:t>P24</a:t>
            </a:r>
            <a:r>
              <a:rPr lang="ja-JP" altLang="en-US" dirty="0" smtClean="0"/>
              <a:t>）の「精神保健福祉士の業務特性②」の図（スライド）を思い出してもらい、ワーク</a:t>
            </a:r>
            <a:r>
              <a:rPr lang="en-US" altLang="ja-JP" dirty="0" smtClean="0"/>
              <a:t>step1</a:t>
            </a:r>
            <a:r>
              <a:rPr lang="ja-JP" altLang="en-US" dirty="0" err="1" smtClean="0"/>
              <a:t>、</a:t>
            </a:r>
            <a:r>
              <a:rPr lang="ja-JP" altLang="en-US" dirty="0" smtClean="0"/>
              <a:t>２はこの図の縦軸を確認するワークであったことを説明します。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a:t>
            </a:r>
            <a:r>
              <a:rPr lang="en-US" altLang="ja-JP" dirty="0" smtClean="0"/>
              <a:t>PSW</a:t>
            </a:r>
            <a:r>
              <a:rPr lang="ja-JP" altLang="en-US" dirty="0" smtClean="0"/>
              <a:t>の業務は、価値・理念に支えられ、多様な知識・技術を活用した行為であること再確認します。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⇒アニメーション追加し、横軸（包括的な視点・アプローチ）を確認しながら　ワーク</a:t>
            </a:r>
            <a:r>
              <a:rPr lang="en-US" altLang="ja-JP" dirty="0" smtClean="0"/>
              <a:t>Step</a:t>
            </a:r>
            <a:r>
              <a:rPr lang="ja-JP" altLang="en-US" dirty="0" smtClean="0"/>
              <a:t>３へつなぎます。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p:txBody>
      </p:sp>
    </p:spTree>
    <p:extLst>
      <p:ext uri="{BB962C8B-B14F-4D97-AF65-F5344CB8AC3E}">
        <p14:creationId xmlns:p14="http://schemas.microsoft.com/office/powerpoint/2010/main" val="374025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E454DE68-7727-447A-8888-9934C5A1F16E}" type="slidenum">
              <a:rPr lang="ja-JP" altLang="en-US" smtClean="0"/>
              <a:pPr>
                <a:defRPr/>
              </a:pPr>
              <a:t>3</a:t>
            </a:fld>
            <a:endParaRPr lang="en-US" altLang="ja-JP"/>
          </a:p>
        </p:txBody>
      </p:sp>
    </p:spTree>
    <p:extLst>
      <p:ext uri="{BB962C8B-B14F-4D97-AF65-F5344CB8AC3E}">
        <p14:creationId xmlns:p14="http://schemas.microsoft.com/office/powerpoint/2010/main" val="717289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dirty="0" smtClean="0"/>
              <a:t>タイトル：ワーク</a:t>
            </a:r>
            <a:r>
              <a:rPr lang="en-US" altLang="ja-JP" sz="1200" dirty="0" smtClean="0"/>
              <a:t>step</a:t>
            </a:r>
            <a:r>
              <a:rPr lang="ja-JP" altLang="en-US" sz="1200" dirty="0" smtClean="0"/>
              <a:t>３</a:t>
            </a:r>
            <a:endParaRPr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解説</a:t>
            </a:r>
            <a:r>
              <a:rPr kumimoji="1"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・ワーク</a:t>
            </a:r>
            <a:r>
              <a:rPr kumimoji="1" lang="en-US" altLang="ja-JP" dirty="0" smtClean="0"/>
              <a:t>step</a:t>
            </a:r>
            <a:r>
              <a:rPr kumimoji="1" lang="ja-JP" altLang="en-US" dirty="0" smtClean="0"/>
              <a:t>３の課題を提示します。</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smtClean="0"/>
              <a:t>【</a:t>
            </a:r>
            <a:r>
              <a:rPr kumimoji="1" lang="ja-JP" altLang="en-US" dirty="0" smtClean="0"/>
              <a:t>進行</a:t>
            </a:r>
            <a:r>
              <a:rPr kumimoji="1"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「ワーク</a:t>
            </a:r>
            <a:r>
              <a:rPr kumimoji="1" lang="en-US" altLang="ja-JP" dirty="0" smtClean="0"/>
              <a:t>step</a:t>
            </a:r>
            <a:r>
              <a:rPr kumimoji="1" lang="ja-JP" altLang="en-US" dirty="0" smtClean="0"/>
              <a:t>３では、</a:t>
            </a:r>
            <a:r>
              <a:rPr kumimoji="1" lang="en-US" altLang="ja-JP" dirty="0" smtClean="0"/>
              <a:t>PSW</a:t>
            </a:r>
            <a:r>
              <a:rPr kumimoji="1" lang="ja-JP" altLang="en-US" dirty="0" smtClean="0"/>
              <a:t>の包括的視点を確認します。」</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sz="1200" dirty="0" smtClean="0"/>
          </a:p>
        </p:txBody>
      </p:sp>
      <p:sp>
        <p:nvSpPr>
          <p:cNvPr id="4" name="スライド番号プレースホルダ 3"/>
          <p:cNvSpPr>
            <a:spLocks noGrp="1"/>
          </p:cNvSpPr>
          <p:nvPr>
            <p:ph type="sldNum" sz="quarter" idx="10"/>
          </p:nvPr>
        </p:nvSpPr>
        <p:spPr/>
        <p:txBody>
          <a:bodyPr/>
          <a:lstStyle/>
          <a:p>
            <a:pPr>
              <a:defRPr/>
            </a:pPr>
            <a:fld id="{10ADD1EF-519E-4CE2-9AAE-C16E012D25B8}" type="slidenum">
              <a:rPr lang="ja-JP" altLang="en-US" smtClean="0"/>
              <a:pPr>
                <a:defRPr/>
              </a:pPr>
              <a:t>21</a:t>
            </a:fld>
            <a:endParaRPr lang="en-US" altLang="ja-JP"/>
          </a:p>
        </p:txBody>
      </p:sp>
    </p:spTree>
    <p:extLst>
      <p:ext uri="{BB962C8B-B14F-4D97-AF65-F5344CB8AC3E}">
        <p14:creationId xmlns:p14="http://schemas.microsoft.com/office/powerpoint/2010/main" val="3715180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61" name="スライド イメージ プレースホルダ 1"/>
          <p:cNvSpPr>
            <a:spLocks noGrp="1" noRot="1" noChangeAspect="1"/>
          </p:cNvSpPr>
          <p:nvPr>
            <p:ph type="sldImg"/>
          </p:nvPr>
        </p:nvSpPr>
        <p:spPr>
          <a:ln/>
        </p:spPr>
      </p:sp>
      <p:sp>
        <p:nvSpPr>
          <p:cNvPr id="1935362" name="ノート プレースホルダ 2"/>
          <p:cNvSpPr>
            <a:spLocks noGrp="1"/>
          </p:cNvSpPr>
          <p:nvPr>
            <p:ph type="body" idx="1"/>
          </p:nvPr>
        </p:nvSpPr>
        <p:spPr>
          <a:noFill/>
          <a:ln/>
        </p:spPr>
        <p:txBody>
          <a:bodyPr/>
          <a:lstStyle/>
          <a:p>
            <a:r>
              <a:rPr lang="ja-JP" altLang="en-US" dirty="0" smtClean="0"/>
              <a:t>ワーク</a:t>
            </a:r>
            <a:r>
              <a:rPr lang="en-US" altLang="ja-JP" dirty="0" smtClean="0"/>
              <a:t>Step</a:t>
            </a:r>
            <a:r>
              <a:rPr lang="ja-JP" altLang="en-US" dirty="0" smtClean="0"/>
              <a:t>３の事前説明①　＜スライド２３と合わせて４分＞</a:t>
            </a:r>
            <a:endParaRPr lang="en-US" altLang="ja-JP" dirty="0" smtClean="0"/>
          </a:p>
          <a:p>
            <a:r>
              <a:rPr lang="en-US" altLang="ja-JP" dirty="0" smtClean="0"/>
              <a:t>【</a:t>
            </a:r>
            <a:r>
              <a:rPr lang="ja-JP" altLang="en-US" dirty="0" smtClean="0"/>
              <a:t>解説</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a:t>
            </a:r>
            <a:r>
              <a:rPr lang="en-US" altLang="ja-JP" dirty="0" smtClean="0"/>
              <a:t>step</a:t>
            </a:r>
            <a:r>
              <a:rPr lang="ja-JP" altLang="en-US" dirty="0" smtClean="0"/>
              <a:t>３の課題をメンバーに問いかけます。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進行</a:t>
            </a:r>
            <a:r>
              <a:rPr lang="en-US" altLang="ja-JP" dirty="0" smtClean="0"/>
              <a:t>】</a:t>
            </a:r>
          </a:p>
          <a:p>
            <a:r>
              <a:rPr lang="ja-JP" altLang="en-US" dirty="0" smtClean="0"/>
              <a:t>・「この業務を展開するにあたり、利用者（</a:t>
            </a:r>
            <a:r>
              <a:rPr lang="en-US" altLang="ja-JP" dirty="0" smtClean="0"/>
              <a:t>J</a:t>
            </a:r>
            <a:r>
              <a:rPr lang="ja-JP" altLang="en-US" dirty="0" smtClean="0"/>
              <a:t>さん）を取り巻く環境に目を向け、それらの環境に対してどのような働きかけが考えられるでしょうか？ 」</a:t>
            </a:r>
            <a:endParaRPr lang="en-US" altLang="ja-JP" dirty="0" smtClean="0"/>
          </a:p>
          <a:p>
            <a:endParaRPr lang="en-US" altLang="ja-JP" dirty="0" smtClean="0"/>
          </a:p>
          <a:p>
            <a:endParaRPr lang="en-US" altLang="ja-JP" dirty="0" smtClean="0"/>
          </a:p>
        </p:txBody>
      </p:sp>
      <p:sp>
        <p:nvSpPr>
          <p:cNvPr id="1935363" name="スライド番号プレースホルダ 3"/>
          <p:cNvSpPr>
            <a:spLocks noGrp="1"/>
          </p:cNvSpPr>
          <p:nvPr>
            <p:ph type="sldNum" sz="quarter" idx="5"/>
          </p:nvPr>
        </p:nvSpPr>
        <p:spPr>
          <a:noFill/>
        </p:spPr>
        <p:txBody>
          <a:bodyPr/>
          <a:lstStyle/>
          <a:p>
            <a:fld id="{2713D010-2156-4622-80AB-3483F2777C67}" type="slidenum">
              <a:rPr lang="ja-JP" altLang="en-US" smtClean="0"/>
              <a:pPr/>
              <a:t>22</a:t>
            </a:fld>
            <a:endParaRPr lang="en-US" altLang="ja-JP" smtClean="0"/>
          </a:p>
        </p:txBody>
      </p:sp>
    </p:spTree>
    <p:extLst>
      <p:ext uri="{BB962C8B-B14F-4D97-AF65-F5344CB8AC3E}">
        <p14:creationId xmlns:p14="http://schemas.microsoft.com/office/powerpoint/2010/main" val="2022479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2289" name="Rectangle 2"/>
          <p:cNvSpPr>
            <a:spLocks noGrp="1" noRot="1" noChangeAspect="1" noChangeArrowheads="1" noTextEdit="1"/>
          </p:cNvSpPr>
          <p:nvPr>
            <p:ph type="sldImg"/>
          </p:nvPr>
        </p:nvSpPr>
        <p:spPr>
          <a:ln/>
        </p:spPr>
      </p:sp>
      <p:sp>
        <p:nvSpPr>
          <p:cNvPr id="1932290" name="Rectangle 3"/>
          <p:cNvSpPr>
            <a:spLocks noGrp="1" noChangeArrowheads="1"/>
          </p:cNvSpPr>
          <p:nvPr>
            <p:ph type="body" idx="1"/>
          </p:nvPr>
        </p:nvSpPr>
        <p:spPr>
          <a:noFill/>
          <a:ln/>
        </p:spPr>
        <p:txBody>
          <a:bodyPr/>
          <a:lstStyle/>
          <a:p>
            <a:r>
              <a:rPr lang="ja-JP" altLang="en-US" dirty="0" smtClean="0"/>
              <a:t>ワーク</a:t>
            </a:r>
            <a:r>
              <a:rPr lang="en-US" altLang="ja-JP" dirty="0" smtClean="0"/>
              <a:t>Step</a:t>
            </a:r>
            <a:r>
              <a:rPr lang="ja-JP" altLang="en-US" dirty="0" smtClean="0"/>
              <a:t>３の事前説明②</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・第２版（</a:t>
            </a:r>
            <a:r>
              <a:rPr lang="en-US" altLang="ja-JP" dirty="0" smtClean="0"/>
              <a:t>P24</a:t>
            </a:r>
            <a:r>
              <a:rPr lang="ja-JP" altLang="en-US" dirty="0" smtClean="0"/>
              <a:t>）の「精神保健福祉士の業務特性②」の図（スライド）を再度示し、この横軸をイメージしてメンバーに考えてもらう。</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進行</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・「ミクロ－メゾ－マクロ、それぞれのレベルに対する働きかけを想定して考えて下さい。」</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備考</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ミクロｰメゾ－マクロ」は連続したものであり、明確に区分できないことがあります。第２版では、精神保健福祉士の倫理綱領が示す４つの責務をもとに「ミクロ＝個人、集団」「メゾ＝専門職組織、所属機関」「マクロ＝地域、社会」と整理していますので、そのような整理で「ワーク</a:t>
            </a:r>
            <a:r>
              <a:rPr lang="en-US" altLang="ja-JP" dirty="0" smtClean="0"/>
              <a:t>Step</a:t>
            </a:r>
            <a:r>
              <a:rPr lang="ja-JP" altLang="en-US" dirty="0" smtClean="0"/>
              <a:t>３」を進めるようメンバーに促してください。</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・メンバーが「ミクロｰメゾ－マクロ」の展開がイメージしづらい場合は、先に第２版（</a:t>
            </a:r>
            <a:r>
              <a:rPr lang="en-US" altLang="ja-JP" dirty="0" smtClean="0"/>
              <a:t>P</a:t>
            </a:r>
            <a:r>
              <a:rPr lang="ja-JP" altLang="en-US" dirty="0" smtClean="0"/>
              <a:t>５３</a:t>
            </a:r>
            <a:r>
              <a:rPr lang="en-US" altLang="ja-JP" dirty="0" smtClean="0"/>
              <a:t>-</a:t>
            </a:r>
            <a:r>
              <a:rPr lang="ja-JP" altLang="en-US" dirty="0" smtClean="0"/>
              <a:t>５５）を参照してもらい、多様な業務内容を確認してから進めて下さい。</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endParaRPr lang="en-US" altLang="ja-JP" dirty="0" smtClean="0"/>
          </a:p>
          <a:p>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p:txBody>
      </p:sp>
    </p:spTree>
    <p:extLst>
      <p:ext uri="{BB962C8B-B14F-4D97-AF65-F5344CB8AC3E}">
        <p14:creationId xmlns:p14="http://schemas.microsoft.com/office/powerpoint/2010/main" val="15867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85000" lnSpcReduction="2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ワーク</a:t>
            </a:r>
            <a:r>
              <a:rPr kumimoji="1" lang="en-US" altLang="ja-JP" sz="1200" dirty="0" smtClean="0"/>
              <a:t>step</a:t>
            </a:r>
            <a:r>
              <a:rPr kumimoji="1" lang="ja-JP" altLang="en-US" sz="1200" dirty="0" smtClean="0"/>
              <a:t>３の所要時間　＜約２０分＞</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ja-JP" sz="1200" dirty="0" smtClean="0"/>
              <a:t>【</a:t>
            </a:r>
            <a:r>
              <a:rPr kumimoji="1" lang="ja-JP" altLang="en-US" sz="1200" dirty="0" smtClean="0"/>
              <a:t>解説</a:t>
            </a:r>
            <a:r>
              <a:rPr kumimoji="1" lang="en-US" altLang="ja-JP" sz="1200" dirty="0" smtClean="0"/>
              <a:t>】</a:t>
            </a:r>
            <a:r>
              <a:rPr kumimoji="1" lang="ja-JP" altLang="en-US" sz="1200" dirty="0" smtClean="0"/>
              <a:t>　以下の２つの方法のうち、進めやすい方を選択して下さい。</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①個人ワーク約２分　</a:t>
            </a:r>
            <a:r>
              <a:rPr kumimoji="1" lang="en-US" altLang="ja-JP" sz="1200" dirty="0" smtClean="0"/>
              <a:t>+</a:t>
            </a:r>
            <a:r>
              <a:rPr kumimoji="1" lang="ja-JP" altLang="en-US" sz="1200" dirty="0" smtClean="0"/>
              <a:t>　グループワーク約１８分</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　・まず、メンバーが個人ワークで思いつく働きかけをワークシートに記入します。</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　・グループワークに移行し、それぞれが記入したものをグループで共有し、さらにどのような働きかけが考えられるか「</a:t>
            </a:r>
            <a:r>
              <a:rPr lang="ja-JP" altLang="en-US" dirty="0" err="1" smtClean="0"/>
              <a:t>ミクロ－メゾ－マクロ</a:t>
            </a:r>
            <a:r>
              <a:rPr lang="ja-JP" altLang="en-US" dirty="0" smtClean="0"/>
              <a:t>」のレベル性に着目して検討します。</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②グループワーク約２０分</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　・はじめからグループでブレインストーミング形式で行います。</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　・この場合、ワークシート</a:t>
            </a:r>
            <a:r>
              <a:rPr kumimoji="1" lang="en-US" altLang="ja-JP" sz="1200" dirty="0" smtClean="0"/>
              <a:t>step</a:t>
            </a:r>
            <a:r>
              <a:rPr kumimoji="1" lang="ja-JP" altLang="en-US" sz="1200" dirty="0" smtClean="0"/>
              <a:t>３の枠を模造紙に書き写します。メンバーが思いつく働きかけを付箋に（１枚に１行為）書き込み、模造紙の該当するレベル欄に貼り付けます。</a:t>
            </a:r>
            <a:endParaRPr kumimoji="1" lang="en-US" altLang="ja-JP"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smtClean="0"/>
              <a:t>　・それらの付箋をメンバーで眺めて、意見交換します。</a:t>
            </a:r>
            <a:endParaRPr kumimoji="1" lang="en-US" altLang="ja-JP" sz="1200" dirty="0" smtClean="0"/>
          </a:p>
          <a:p>
            <a:r>
              <a:rPr kumimoji="1" lang="en-US" altLang="ja-JP" dirty="0" smtClean="0"/>
              <a:t>【</a:t>
            </a:r>
            <a:r>
              <a:rPr kumimoji="1" lang="ja-JP" altLang="en-US" dirty="0" smtClean="0"/>
              <a:t>備考</a:t>
            </a:r>
            <a:r>
              <a:rPr kumimoji="1" lang="en-US" altLang="ja-JP" dirty="0" smtClean="0"/>
              <a:t>】</a:t>
            </a:r>
          </a:p>
          <a:p>
            <a:r>
              <a:rPr kumimoji="1" lang="ja-JP" altLang="en-US" dirty="0" smtClean="0"/>
              <a:t>・ここでは包括的視点を意識した業務の広がりをメンバーが体感できることを目的とします。</a:t>
            </a:r>
            <a:endParaRPr kumimoji="1" lang="en-US" altLang="ja-JP" dirty="0" smtClean="0"/>
          </a:p>
          <a:p>
            <a:r>
              <a:rPr kumimoji="1" lang="ja-JP" altLang="en-US" dirty="0" smtClean="0"/>
              <a:t>・ メゾの定義については様々な見解があるので、ここでは「専門職（集団）」と「所属機関」を「メゾレベル」と整理していることを予め伝えて下さい（スライド２３の備考と同様）。</a:t>
            </a:r>
            <a:endParaRPr kumimoji="1" lang="en-US" altLang="ja-JP" dirty="0" smtClean="0"/>
          </a:p>
          <a:p>
            <a:r>
              <a:rPr kumimoji="1" lang="ja-JP" altLang="en-US" dirty="0" smtClean="0"/>
              <a:t>・一つのレベルへの働きかけ（例；ミクロレベル</a:t>
            </a:r>
            <a:r>
              <a:rPr kumimoji="1" lang="en-US" altLang="ja-JP" dirty="0" smtClean="0"/>
              <a:t>/</a:t>
            </a:r>
            <a:r>
              <a:rPr kumimoji="1" lang="ja-JP" altLang="en-US" dirty="0" smtClean="0"/>
              <a:t>クライエントに対する働きかけに集中）に偏りが見られる場合は、講師（ファシリテーター）より他のレベルへの働きかけを例示して促して下さい。</a:t>
            </a:r>
            <a:endParaRPr kumimoji="1"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a:t>
            </a:r>
            <a:r>
              <a:rPr lang="ja-JP" altLang="en-US" dirty="0" err="1" smtClean="0"/>
              <a:t>ミクロ－メゾ－マクロ</a:t>
            </a:r>
            <a:r>
              <a:rPr lang="ja-JP" altLang="en-US" dirty="0" smtClean="0"/>
              <a:t>」のどのレベルに分類するかが重要ではないので、メンバーが分類することに意識が集中した場合は、まずはワークシートまたは付箋に思いつくことを書き進めるよう促して下さい。</a:t>
            </a:r>
            <a:endParaRPr lang="en-US" altLang="ja-JP" dirty="0" smtClean="0"/>
          </a:p>
          <a:p>
            <a:r>
              <a:rPr kumimoji="1" lang="ja-JP" altLang="en-US" dirty="0" smtClean="0"/>
              <a:t>・一つの行為でもその意図によっては異なるレベルに分類されたり、同時に複数のレベルへ働きかける場合があります（例；</a:t>
            </a:r>
            <a:r>
              <a:rPr kumimoji="1" lang="en-US" altLang="ja-JP" dirty="0" smtClean="0"/>
              <a:t>J</a:t>
            </a:r>
            <a:r>
              <a:rPr kumimoji="1" lang="ja-JP" altLang="en-US" dirty="0" smtClean="0"/>
              <a:t>さん、病棟スタッフと一緒にグループホームの見学を行う</a:t>
            </a:r>
            <a:r>
              <a:rPr kumimoji="1" lang="en-US" altLang="ja-JP" dirty="0" smtClean="0"/>
              <a:t>→J</a:t>
            </a:r>
            <a:r>
              <a:rPr kumimoji="1" lang="ja-JP" altLang="en-US" dirty="0" smtClean="0"/>
              <a:t>さんへの働きかけ＝対個人，病棟スタッフへの働きかけ＝対所属機関，地域の関係機関との連携促進＝対地域、など）。そのような場合は、</a:t>
            </a:r>
            <a:r>
              <a:rPr kumimoji="1" lang="en-US" altLang="ja-JP" dirty="0" smtClean="0"/>
              <a:t>PSW</a:t>
            </a:r>
            <a:r>
              <a:rPr kumimoji="1" lang="ja-JP" altLang="en-US" dirty="0" smtClean="0"/>
              <a:t>の働きかけの意図が重要であること、一つの行為でも複数の意図による場合があることを説明してください。</a:t>
            </a:r>
          </a:p>
          <a:p>
            <a:r>
              <a:rPr kumimoji="1" lang="ja-JP" altLang="en-US" dirty="0" smtClean="0"/>
              <a:t>・ 上記の</a:t>
            </a:r>
            <a:r>
              <a:rPr kumimoji="1" lang="en-US" altLang="ja-JP" dirty="0" smtClean="0"/>
              <a:t>PSW</a:t>
            </a:r>
            <a:r>
              <a:rPr kumimoji="1" lang="ja-JP" altLang="en-US" dirty="0" smtClean="0"/>
              <a:t>の行為の意図を明確化するためにも、「働きかけ」はなるべく「誰に対して、何を、どのように」を具体的にイメージして記載してもらうことが大切です。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10ADD1EF-519E-4CE2-9AAE-C16E012D25B8}" type="slidenum">
              <a:rPr lang="ja-JP" altLang="en-US" smtClean="0"/>
              <a:pPr>
                <a:defRPr/>
              </a:pPr>
              <a:t>24</a:t>
            </a:fld>
            <a:endParaRPr lang="en-US" altLang="ja-JP"/>
          </a:p>
        </p:txBody>
      </p:sp>
    </p:spTree>
    <p:extLst>
      <p:ext uri="{BB962C8B-B14F-4D97-AF65-F5344CB8AC3E}">
        <p14:creationId xmlns:p14="http://schemas.microsoft.com/office/powerpoint/2010/main" val="23727456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9457" name="スライド イメージ プレースホルダ 1"/>
          <p:cNvSpPr>
            <a:spLocks noGrp="1" noRot="1" noChangeAspect="1"/>
          </p:cNvSpPr>
          <p:nvPr>
            <p:ph type="sldImg"/>
          </p:nvPr>
        </p:nvSpPr>
        <p:spPr>
          <a:ln/>
        </p:spPr>
      </p:sp>
      <p:sp>
        <p:nvSpPr>
          <p:cNvPr id="1939458" name="ノート プレースホルダ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a:t>
            </a:r>
            <a:r>
              <a:rPr lang="en-US" altLang="ja-JP" dirty="0" smtClean="0"/>
              <a:t>Step</a:t>
            </a:r>
            <a:r>
              <a:rPr lang="ja-JP" altLang="en-US" dirty="0" smtClean="0"/>
              <a:t>３の解説①　＜スライド２６、２７と合わせて８分＞</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解説</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・講師（ファシリテーター）より、スライドの業務展開例を読み上げ、各レベルへの働きかけを例示します。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・メンバーがワーク</a:t>
            </a:r>
            <a:r>
              <a:rPr lang="en-US" altLang="ja-JP" dirty="0" smtClean="0"/>
              <a:t>Step</a:t>
            </a:r>
            <a:r>
              <a:rPr lang="ja-JP" altLang="en-US" dirty="0" smtClean="0"/>
              <a:t>３で記入した「働きかけ」とスライドの業務展開例を合わせて、</a:t>
            </a:r>
            <a:r>
              <a:rPr lang="en-US" altLang="ja-JP" dirty="0" smtClean="0"/>
              <a:t>PSW</a:t>
            </a:r>
            <a:r>
              <a:rPr lang="ja-JP" altLang="en-US" dirty="0" smtClean="0"/>
              <a:t>の業務展開における多様な動き（働きかけ）を確認します。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dirty="0" smtClean="0"/>
          </a:p>
        </p:txBody>
      </p:sp>
      <p:sp>
        <p:nvSpPr>
          <p:cNvPr id="1939459" name="スライド番号プレースホルダ 3"/>
          <p:cNvSpPr>
            <a:spLocks noGrp="1"/>
          </p:cNvSpPr>
          <p:nvPr>
            <p:ph type="sldNum" sz="quarter" idx="5"/>
          </p:nvPr>
        </p:nvSpPr>
        <p:spPr>
          <a:noFill/>
        </p:spPr>
        <p:txBody>
          <a:bodyPr/>
          <a:lstStyle/>
          <a:p>
            <a:fld id="{F59D9578-AD1D-46A4-8C69-A9EA6273A5B1}" type="slidenum">
              <a:rPr lang="ja-JP" altLang="en-US" smtClean="0"/>
              <a:pPr/>
              <a:t>25</a:t>
            </a:fld>
            <a:endParaRPr lang="en-US" altLang="ja-JP" smtClean="0"/>
          </a:p>
        </p:txBody>
      </p:sp>
    </p:spTree>
    <p:extLst>
      <p:ext uri="{BB962C8B-B14F-4D97-AF65-F5344CB8AC3E}">
        <p14:creationId xmlns:p14="http://schemas.microsoft.com/office/powerpoint/2010/main" val="2498946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1505" name="スライド イメージ プレースホルダ 1"/>
          <p:cNvSpPr>
            <a:spLocks noGrp="1" noRot="1" noChangeAspect="1"/>
          </p:cNvSpPr>
          <p:nvPr>
            <p:ph type="sldImg"/>
          </p:nvPr>
        </p:nvSpPr>
        <p:spPr>
          <a:ln/>
        </p:spPr>
      </p:sp>
      <p:sp>
        <p:nvSpPr>
          <p:cNvPr id="1941506" name="ノート プレースホルダ 2"/>
          <p:cNvSpPr>
            <a:spLocks noGrp="1"/>
          </p:cNvSpPr>
          <p:nvPr>
            <p:ph type="body" idx="1"/>
          </p:nvPr>
        </p:nvSpPr>
        <p:spPr>
          <a:noFill/>
          <a:ln/>
        </p:spPr>
        <p:txBody>
          <a:bodyPr/>
          <a:lstStyle/>
          <a:p>
            <a:r>
              <a:rPr lang="ja-JP" altLang="en-US" dirty="0" smtClean="0"/>
              <a:t>ワーク</a:t>
            </a:r>
            <a:r>
              <a:rPr lang="en-US" altLang="ja-JP" dirty="0" smtClean="0"/>
              <a:t>Step</a:t>
            </a:r>
            <a:r>
              <a:rPr lang="ja-JP" altLang="en-US" dirty="0" smtClean="0"/>
              <a:t>３の解説②</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・次に第２版（ｐ５３</a:t>
            </a:r>
            <a:r>
              <a:rPr lang="en-US" altLang="ja-JP" dirty="0" smtClean="0"/>
              <a:t>-</a:t>
            </a:r>
            <a:r>
              <a:rPr lang="ja-JP" altLang="en-US" dirty="0" smtClean="0"/>
              <a:t>５５）を開いて、メンバーに「精神保健福祉士に共通する２４の業務」を再度見てもらいます。</a:t>
            </a:r>
            <a:endParaRPr lang="en-US" altLang="ja-JP" dirty="0" smtClean="0"/>
          </a:p>
          <a:p>
            <a:r>
              <a:rPr lang="ja-JP" altLang="en-US" dirty="0" smtClean="0"/>
              <a:t>・今回のワーク</a:t>
            </a:r>
            <a:r>
              <a:rPr lang="en-US" altLang="ja-JP" dirty="0" smtClean="0"/>
              <a:t>Step</a:t>
            </a:r>
            <a:r>
              <a:rPr lang="ja-JP" altLang="en-US" dirty="0" smtClean="0"/>
              <a:t>３の場面事例（地域移行支援）は、この２４業務のなかでは「６．退院退所支援」となりますが（アニメーションで下線を示す）、実はそこから多様な業務（集団に対する業務、所属機関に対する業務など）を展開していることを確認します。</a:t>
            </a:r>
            <a:endParaRPr lang="en-US" altLang="ja-JP" dirty="0" smtClean="0"/>
          </a:p>
          <a:p>
            <a:r>
              <a:rPr lang="en-US" altLang="ja-JP" dirty="0" smtClean="0"/>
              <a:t>【</a:t>
            </a:r>
            <a:r>
              <a:rPr lang="ja-JP" altLang="en-US" dirty="0" smtClean="0"/>
              <a:t>備考</a:t>
            </a:r>
            <a:r>
              <a:rPr lang="en-US" altLang="ja-JP" dirty="0" smtClean="0"/>
              <a:t>】</a:t>
            </a:r>
          </a:p>
          <a:p>
            <a:r>
              <a:rPr lang="ja-JP" altLang="en-US" dirty="0" smtClean="0"/>
              <a:t>・ワーク</a:t>
            </a:r>
            <a:r>
              <a:rPr lang="en-US" altLang="ja-JP" dirty="0" smtClean="0"/>
              <a:t>Step</a:t>
            </a:r>
            <a:r>
              <a:rPr lang="ja-JP" altLang="en-US" dirty="0" smtClean="0"/>
              <a:t>３でメンバーが記入した「働きかけ」で、この２４の業務に対応するものを具体的にあげると良いでしょう（例；「</a:t>
            </a:r>
            <a:r>
              <a:rPr lang="en-US" altLang="ja-JP" dirty="0" smtClean="0"/>
              <a:t>J</a:t>
            </a:r>
            <a:r>
              <a:rPr lang="ja-JP" altLang="en-US" dirty="0" smtClean="0"/>
              <a:t>さんが退院を不安に思う気持ちに寄り添う」</a:t>
            </a:r>
            <a:r>
              <a:rPr lang="en-US" altLang="ja-JP" dirty="0" smtClean="0"/>
              <a:t>→</a:t>
            </a:r>
            <a:r>
              <a:rPr lang="ja-JP" altLang="en-US" dirty="0" smtClean="0"/>
              <a:t>「心理情緒的支援」）。</a:t>
            </a:r>
            <a:endParaRPr lang="en-US" altLang="ja-JP" dirty="0" smtClean="0"/>
          </a:p>
          <a:p>
            <a:endParaRPr lang="ja-JP" altLang="en-US" dirty="0" smtClean="0"/>
          </a:p>
        </p:txBody>
      </p:sp>
      <p:sp>
        <p:nvSpPr>
          <p:cNvPr id="1941507" name="スライド番号プレースホルダ 3"/>
          <p:cNvSpPr>
            <a:spLocks noGrp="1"/>
          </p:cNvSpPr>
          <p:nvPr>
            <p:ph type="sldNum" sz="quarter" idx="5"/>
          </p:nvPr>
        </p:nvSpPr>
        <p:spPr>
          <a:noFill/>
        </p:spPr>
        <p:txBody>
          <a:bodyPr/>
          <a:lstStyle/>
          <a:p>
            <a:fld id="{8C5298B7-9B70-45ED-BCCD-2DB904BD7287}" type="slidenum">
              <a:rPr lang="ja-JP" altLang="en-US" smtClean="0"/>
              <a:pPr/>
              <a:t>26</a:t>
            </a:fld>
            <a:endParaRPr lang="en-US" altLang="ja-JP" smtClean="0"/>
          </a:p>
        </p:txBody>
      </p:sp>
    </p:spTree>
    <p:extLst>
      <p:ext uri="{BB962C8B-B14F-4D97-AF65-F5344CB8AC3E}">
        <p14:creationId xmlns:p14="http://schemas.microsoft.com/office/powerpoint/2010/main" val="4048442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3553" name="スライド イメージ プレースホルダ 1"/>
          <p:cNvSpPr>
            <a:spLocks noGrp="1" noRot="1" noChangeAspect="1"/>
          </p:cNvSpPr>
          <p:nvPr>
            <p:ph type="sldImg"/>
          </p:nvPr>
        </p:nvSpPr>
        <p:spPr>
          <a:ln/>
        </p:spPr>
      </p:sp>
      <p:sp>
        <p:nvSpPr>
          <p:cNvPr id="1943554" name="ノート プレースホルダ 2"/>
          <p:cNvSpPr>
            <a:spLocks noGrp="1"/>
          </p:cNvSpPr>
          <p:nvPr>
            <p:ph type="body" idx="1"/>
          </p:nvPr>
        </p:nvSpPr>
        <p:spPr>
          <a:noFill/>
          <a:ln/>
        </p:spPr>
        <p:txBody>
          <a:bodyPr/>
          <a:lstStyle/>
          <a:p>
            <a:r>
              <a:rPr lang="ja-JP" altLang="en-US" dirty="0" smtClean="0"/>
              <a:t>ワーク</a:t>
            </a:r>
            <a:r>
              <a:rPr lang="en-US" altLang="ja-JP" dirty="0" smtClean="0"/>
              <a:t>Step</a:t>
            </a:r>
            <a:r>
              <a:rPr lang="ja-JP" altLang="en-US" dirty="0" smtClean="0"/>
              <a:t>３の解説③</a:t>
            </a:r>
            <a:endParaRPr lang="en-US" altLang="ja-JP" dirty="0" smtClean="0"/>
          </a:p>
          <a:p>
            <a:r>
              <a:rPr lang="en-US" altLang="ja-JP" dirty="0" smtClean="0"/>
              <a:t>【</a:t>
            </a:r>
            <a:r>
              <a:rPr lang="ja-JP" altLang="en-US" dirty="0" smtClean="0"/>
              <a:t>解説</a:t>
            </a:r>
            <a:r>
              <a:rPr lang="en-US" altLang="ja-JP" dirty="0" smtClean="0"/>
              <a:t>】</a:t>
            </a:r>
          </a:p>
          <a:p>
            <a:r>
              <a:rPr kumimoji="1" lang="ja-JP" altLang="en-US" sz="1200" dirty="0" smtClean="0"/>
              <a:t>・ワーク</a:t>
            </a:r>
            <a:r>
              <a:rPr kumimoji="1" lang="en-US" altLang="ja-JP" sz="1200" dirty="0" smtClean="0"/>
              <a:t>step</a:t>
            </a:r>
            <a:r>
              <a:rPr kumimoji="1" lang="ja-JP" altLang="en-US" sz="1200" dirty="0" smtClean="0"/>
              <a:t>３で行った「</a:t>
            </a:r>
            <a:r>
              <a:rPr kumimoji="1" lang="en-US" altLang="ja-JP" sz="1200" dirty="0" smtClean="0"/>
              <a:t>PSW</a:t>
            </a:r>
            <a:r>
              <a:rPr kumimoji="1" lang="ja-JP" altLang="en-US" sz="1200" dirty="0" smtClean="0"/>
              <a:t>の包括的な視点」を第２版第</a:t>
            </a:r>
            <a:r>
              <a:rPr kumimoji="1" lang="en-US" altLang="ja-JP" sz="1200" dirty="0" smtClean="0"/>
              <a:t>Ⅱ</a:t>
            </a:r>
            <a:r>
              <a:rPr kumimoji="1" lang="ja-JP" altLang="en-US" sz="1200" dirty="0" smtClean="0"/>
              <a:t>部（総論）の業務につなげて整理します。</a:t>
            </a:r>
            <a:endParaRPr kumimoji="1" lang="en-US" altLang="ja-JP" sz="1200" dirty="0" smtClean="0"/>
          </a:p>
          <a:p>
            <a:r>
              <a:rPr lang="en-US" altLang="ja-JP" dirty="0" smtClean="0"/>
              <a:t>【</a:t>
            </a:r>
            <a:r>
              <a:rPr lang="ja-JP" altLang="en-US" dirty="0" smtClean="0"/>
              <a:t>進行</a:t>
            </a:r>
            <a:r>
              <a:rPr lang="en-US" altLang="ja-JP" dirty="0" smtClean="0"/>
              <a:t>】</a:t>
            </a:r>
          </a:p>
          <a:p>
            <a:r>
              <a:rPr lang="ja-JP" altLang="en-US" dirty="0" smtClean="0"/>
              <a:t>・「このスライド２７は、スライド２５の業務展開（例）を第２版（ｐ５３</a:t>
            </a:r>
            <a:r>
              <a:rPr lang="en-US" altLang="ja-JP" dirty="0" smtClean="0"/>
              <a:t>-</a:t>
            </a:r>
            <a:r>
              <a:rPr lang="ja-JP" altLang="en-US" dirty="0" smtClean="0"/>
              <a:t>５５）</a:t>
            </a:r>
            <a:r>
              <a:rPr lang="en-US" altLang="ja-JP" dirty="0" smtClean="0"/>
              <a:t>『</a:t>
            </a:r>
            <a:r>
              <a:rPr lang="ja-JP" altLang="en-US" dirty="0" smtClean="0"/>
              <a:t>精神保健福祉士に共通する２４の業務</a:t>
            </a:r>
            <a:r>
              <a:rPr lang="en-US" altLang="ja-JP" dirty="0" smtClean="0"/>
              <a:t>』</a:t>
            </a:r>
            <a:r>
              <a:rPr lang="ja-JP" altLang="en-US" dirty="0" smtClean="0"/>
              <a:t>に対応させたものです。」</a:t>
            </a:r>
            <a:endParaRPr lang="en-US" altLang="ja-JP" dirty="0" smtClean="0"/>
          </a:p>
          <a:p>
            <a:r>
              <a:rPr lang="ja-JP" altLang="en-US" dirty="0" smtClean="0"/>
              <a:t>・「つまり、今回検討した</a:t>
            </a:r>
            <a:r>
              <a:rPr lang="en-US" altLang="ja-JP" dirty="0" smtClean="0"/>
              <a:t>J</a:t>
            </a:r>
            <a:r>
              <a:rPr lang="ja-JP" altLang="en-US" dirty="0" smtClean="0"/>
              <a:t>さんの場面事例に直結する業務は</a:t>
            </a:r>
            <a:r>
              <a:rPr lang="en-US" altLang="ja-JP" dirty="0" smtClean="0"/>
              <a:t>『</a:t>
            </a:r>
            <a:r>
              <a:rPr lang="ja-JP" altLang="en-US" dirty="0" smtClean="0"/>
              <a:t>退院退所支援</a:t>
            </a:r>
            <a:r>
              <a:rPr lang="en-US" altLang="ja-JP" dirty="0" smtClean="0"/>
              <a:t>』</a:t>
            </a:r>
            <a:r>
              <a:rPr lang="ja-JP" altLang="en-US" dirty="0" smtClean="0"/>
              <a:t>ですが、ただその業務だけを行えば良いわけではなく、関連する複数の業務と組み合わせ、それぞれを連動させて展開していることが分かります。」</a:t>
            </a:r>
            <a:endParaRPr lang="en-US" altLang="ja-JP" dirty="0" smtClean="0"/>
          </a:p>
          <a:p>
            <a:r>
              <a:rPr lang="ja-JP" altLang="en-US" dirty="0" smtClean="0"/>
              <a:t>・「このように複数の業務を重層的に行っているところに</a:t>
            </a:r>
            <a:r>
              <a:rPr lang="en-US" altLang="ja-JP" dirty="0" smtClean="0"/>
              <a:t>PSW</a:t>
            </a:r>
            <a:r>
              <a:rPr lang="ja-JP" altLang="en-US" dirty="0" smtClean="0"/>
              <a:t>の業務特性があり、</a:t>
            </a:r>
            <a:r>
              <a:rPr lang="en-US" altLang="ja-JP" dirty="0" smtClean="0"/>
              <a:t>PSW</a:t>
            </a:r>
            <a:r>
              <a:rPr lang="ja-JP" altLang="en-US" dirty="0" smtClean="0"/>
              <a:t>の包括的視点を具体的に示す行為（業務展開）と言えるのです。」</a:t>
            </a:r>
            <a:endParaRPr lang="en-US" altLang="ja-JP" dirty="0" smtClean="0"/>
          </a:p>
          <a:p>
            <a:endParaRPr lang="en-US" altLang="ja-JP" dirty="0" smtClean="0"/>
          </a:p>
          <a:p>
            <a:endParaRPr lang="en-US" altLang="ja-JP" dirty="0" smtClean="0"/>
          </a:p>
        </p:txBody>
      </p:sp>
      <p:sp>
        <p:nvSpPr>
          <p:cNvPr id="1943555" name="スライド番号プレースホルダ 3"/>
          <p:cNvSpPr>
            <a:spLocks noGrp="1"/>
          </p:cNvSpPr>
          <p:nvPr>
            <p:ph type="sldNum" sz="quarter" idx="5"/>
          </p:nvPr>
        </p:nvSpPr>
        <p:spPr>
          <a:noFill/>
        </p:spPr>
        <p:txBody>
          <a:bodyPr/>
          <a:lstStyle/>
          <a:p>
            <a:fld id="{BD76ACAC-3198-40D3-9065-5E4526984EB1}" type="slidenum">
              <a:rPr lang="ja-JP" altLang="en-US" smtClean="0"/>
              <a:pPr/>
              <a:t>27</a:t>
            </a:fld>
            <a:endParaRPr lang="en-US" altLang="ja-JP" smtClean="0"/>
          </a:p>
        </p:txBody>
      </p:sp>
    </p:spTree>
    <p:extLst>
      <p:ext uri="{BB962C8B-B14F-4D97-AF65-F5344CB8AC3E}">
        <p14:creationId xmlns:p14="http://schemas.microsoft.com/office/powerpoint/2010/main" val="3206193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まとめ　＜５分</a:t>
            </a:r>
            <a:r>
              <a:rPr kumimoji="1" lang="en-US" altLang="ja-JP" dirty="0" smtClean="0"/>
              <a:t>〜</a:t>
            </a:r>
            <a:r>
              <a:rPr kumimoji="1" lang="ja-JP" altLang="en-US" dirty="0" smtClean="0"/>
              <a:t>１０分＞</a:t>
            </a:r>
            <a:endParaRPr kumimoji="1" lang="en-US" altLang="ja-JP" dirty="0" smtClean="0"/>
          </a:p>
          <a:p>
            <a:r>
              <a:rPr kumimoji="1" lang="en-US" altLang="ja-JP" dirty="0" smtClean="0"/>
              <a:t>【</a:t>
            </a:r>
            <a:r>
              <a:rPr kumimoji="1" lang="ja-JP" altLang="en-US" dirty="0" smtClean="0"/>
              <a:t>解説</a:t>
            </a:r>
            <a:r>
              <a:rPr kumimoji="1" lang="en-US" altLang="ja-JP" dirty="0" smtClean="0"/>
              <a:t>】</a:t>
            </a:r>
          </a:p>
          <a:p>
            <a:r>
              <a:rPr kumimoji="1" lang="ja-JP" altLang="en-US" dirty="0" smtClean="0"/>
              <a:t>・演習全体を振り返って、メンバーに一言ずつ、感想や意見を発言してもらい、共有、意見交換してクローズします。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454DE68-7727-447A-8888-9934C5A1F16E}" type="slidenum">
              <a:rPr lang="ja-JP" altLang="en-US" smtClean="0"/>
              <a:pPr>
                <a:defRPr/>
              </a:pPr>
              <a:t>28</a:t>
            </a:fld>
            <a:endParaRPr lang="en-US" altLang="ja-JP"/>
          </a:p>
        </p:txBody>
      </p:sp>
    </p:spTree>
    <p:extLst>
      <p:ext uri="{BB962C8B-B14F-4D97-AF65-F5344CB8AC3E}">
        <p14:creationId xmlns:p14="http://schemas.microsoft.com/office/powerpoint/2010/main" val="1281838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演習の目的　＜２分＞</a:t>
            </a:r>
            <a:endParaRPr lang="en-US" altLang="ja-JP" dirty="0" smtClean="0"/>
          </a:p>
          <a:p>
            <a:r>
              <a:rPr kumimoji="1" lang="en-US" altLang="ja-JP" dirty="0" smtClean="0"/>
              <a:t>【</a:t>
            </a:r>
            <a:r>
              <a:rPr kumimoji="1" lang="ja-JP" altLang="en-US" dirty="0" smtClean="0"/>
              <a:t>解説</a:t>
            </a:r>
            <a:r>
              <a:rPr kumimoji="1" lang="en-US" altLang="ja-JP" dirty="0" smtClean="0"/>
              <a:t>】</a:t>
            </a:r>
            <a:r>
              <a:rPr kumimoji="1" lang="ja-JP" altLang="en-US" dirty="0" smtClean="0"/>
              <a:t>　</a:t>
            </a:r>
            <a:endParaRPr kumimoji="1" lang="en-US" altLang="ja-JP" dirty="0" smtClean="0"/>
          </a:p>
          <a:p>
            <a:r>
              <a:rPr kumimoji="1" lang="ja-JP" altLang="en-US" dirty="0" smtClean="0"/>
              <a:t>・演習の目的を説明します。</a:t>
            </a:r>
            <a:endParaRPr kumimoji="1" lang="en-US" altLang="ja-JP" dirty="0" smtClean="0"/>
          </a:p>
          <a:p>
            <a:pPr lvl="0"/>
            <a:r>
              <a:rPr kumimoji="1" lang="en-US" altLang="ja-JP" dirty="0" smtClean="0"/>
              <a:t>【</a:t>
            </a:r>
            <a:r>
              <a:rPr kumimoji="1" lang="ja-JP" altLang="en-US" dirty="0" smtClean="0"/>
              <a:t>進行</a:t>
            </a:r>
            <a:r>
              <a:rPr kumimoji="1" lang="en-US" altLang="ja-JP" dirty="0" smtClean="0"/>
              <a:t>】</a:t>
            </a:r>
          </a:p>
          <a:p>
            <a:pPr lvl="0"/>
            <a:r>
              <a:rPr kumimoji="1" lang="ja-JP" altLang="en-US" dirty="0" smtClean="0"/>
              <a:t>・「</a:t>
            </a:r>
            <a:r>
              <a:rPr kumimoji="1" lang="ja-JP" altLang="en-US" sz="1200" kern="1200" dirty="0" smtClean="0">
                <a:solidFill>
                  <a:schemeClr val="tx1"/>
                </a:solidFill>
                <a:latin typeface="Times New Roman" pitchFamily="18" charset="0"/>
                <a:ea typeface="ＭＳ Ｐ明朝" pitchFamily="18" charset="-128"/>
                <a:cs typeface="+mn-cs"/>
              </a:rPr>
              <a:t>本演習は、業務指針第２版の活用法ワークショップです。第２版の活用例を実際に体験していただき、日常における業務指針の活用を促進することがねらいです。」</a:t>
            </a:r>
            <a:endParaRPr kumimoji="1" lang="en-US" altLang="ja-JP" sz="1200" kern="1200" dirty="0" smtClean="0">
              <a:solidFill>
                <a:schemeClr val="tx1"/>
              </a:solidFill>
              <a:latin typeface="Times New Roman" pitchFamily="18" charset="0"/>
              <a:ea typeface="ＭＳ Ｐ明朝" pitchFamily="18" charset="-128"/>
              <a:cs typeface="+mn-cs"/>
            </a:endParaRPr>
          </a:p>
          <a:p>
            <a:pPr lvl="0"/>
            <a:r>
              <a:rPr kumimoji="1" lang="ja-JP" altLang="en-US" sz="1200" kern="1200" dirty="0" smtClean="0">
                <a:solidFill>
                  <a:schemeClr val="tx1"/>
                </a:solidFill>
                <a:latin typeface="Times New Roman" pitchFamily="18" charset="0"/>
                <a:ea typeface="ＭＳ Ｐ明朝" pitchFamily="18" charset="-128"/>
                <a:cs typeface="+mn-cs"/>
              </a:rPr>
              <a:t>・「本演習は、第２版第</a:t>
            </a:r>
            <a:r>
              <a:rPr kumimoji="1" lang="en-US" altLang="ja-JP" sz="1200" kern="1200" dirty="0" smtClean="0">
                <a:solidFill>
                  <a:schemeClr val="tx1"/>
                </a:solidFill>
                <a:latin typeface="Times New Roman" pitchFamily="18" charset="0"/>
                <a:ea typeface="ＭＳ Ｐ明朝" pitchFamily="18" charset="-128"/>
                <a:cs typeface="+mn-cs"/>
              </a:rPr>
              <a:t>Ⅲ</a:t>
            </a:r>
            <a:r>
              <a:rPr kumimoji="1" lang="ja-JP" altLang="en-US" sz="1200" kern="1200" dirty="0" smtClean="0">
                <a:solidFill>
                  <a:schemeClr val="tx1"/>
                </a:solidFill>
                <a:latin typeface="Times New Roman" pitchFamily="18" charset="0"/>
                <a:ea typeface="ＭＳ Ｐ明朝" pitchFamily="18" charset="-128"/>
                <a:cs typeface="+mn-cs"/>
              </a:rPr>
              <a:t>部（分野別業務指針）の中の１つの場面事例を取り上げて行いますが、</a:t>
            </a:r>
            <a:r>
              <a:rPr kumimoji="1" lang="ja-JP" altLang="ja-JP" sz="1200" u="sng" kern="1200" dirty="0" smtClean="0">
                <a:solidFill>
                  <a:schemeClr val="tx1"/>
                </a:solidFill>
                <a:latin typeface="Times New Roman" pitchFamily="18" charset="0"/>
                <a:ea typeface="ＭＳ Ｐ明朝" pitchFamily="18" charset="-128"/>
                <a:cs typeface="+mn-cs"/>
              </a:rPr>
              <a:t>個別の事例について掘り下げる</a:t>
            </a:r>
            <a:r>
              <a:rPr kumimoji="1" lang="ja-JP" altLang="en-US" sz="1200" u="sng" kern="1200" dirty="0" smtClean="0">
                <a:solidFill>
                  <a:schemeClr val="tx1"/>
                </a:solidFill>
                <a:latin typeface="Times New Roman" pitchFamily="18" charset="0"/>
                <a:ea typeface="ＭＳ Ｐ明朝" pitchFamily="18" charset="-128"/>
                <a:cs typeface="+mn-cs"/>
              </a:rPr>
              <a:t>もの（事例検討）</a:t>
            </a:r>
            <a:r>
              <a:rPr kumimoji="1" lang="ja-JP" altLang="ja-JP" sz="1200" u="sng" kern="1200" dirty="0" smtClean="0">
                <a:solidFill>
                  <a:schemeClr val="tx1"/>
                </a:solidFill>
                <a:latin typeface="Times New Roman" pitchFamily="18" charset="0"/>
                <a:ea typeface="ＭＳ Ｐ明朝" pitchFamily="18" charset="-128"/>
                <a:cs typeface="+mn-cs"/>
              </a:rPr>
              <a:t>ではなく</a:t>
            </a:r>
            <a:r>
              <a:rPr kumimoji="1" lang="ja-JP"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第２版を活用して業務における</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の価値理念を確認し、</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の業務特性の理解を促すことを目的としています。」</a:t>
            </a:r>
            <a:endParaRPr kumimoji="1" lang="en-US" altLang="ja-JP" sz="1200" kern="1200" dirty="0" smtClean="0">
              <a:solidFill>
                <a:schemeClr val="tx1"/>
              </a:solidFill>
              <a:latin typeface="Times New Roman" pitchFamily="18" charset="0"/>
              <a:ea typeface="ＭＳ Ｐ明朝" pitchFamily="18" charset="-128"/>
              <a:cs typeface="+mn-cs"/>
            </a:endParaRPr>
          </a:p>
          <a:p>
            <a:pPr lvl="0"/>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備考</a:t>
            </a:r>
            <a:r>
              <a:rPr kumimoji="1" lang="en-US" altLang="ja-JP" sz="1200" kern="1200" dirty="0" smtClean="0">
                <a:solidFill>
                  <a:schemeClr val="tx1"/>
                </a:solidFill>
                <a:latin typeface="Times New Roman" pitchFamily="18" charset="0"/>
                <a:ea typeface="ＭＳ Ｐ明朝" pitchFamily="18" charset="-128"/>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smtClean="0">
                <a:solidFill>
                  <a:schemeClr val="tx1"/>
                </a:solidFill>
                <a:latin typeface="Times New Roman" pitchFamily="18" charset="0"/>
                <a:ea typeface="ＭＳ Ｐ明朝" pitchFamily="18" charset="-128"/>
                <a:cs typeface="+mn-cs"/>
              </a:rPr>
              <a:t>・最初に、本演習が事例検討（事例の解決策）ではなく、業務指針を活用して</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の業務特性を理解し、</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業務を説明する共通の枠組み（共通言語）を持つことが目的であることを説明します。それでもワークの流れで事例検討（解決策）に流れることがありますので、適宜、演習の目的と趣旨を確認してください。</a:t>
            </a:r>
            <a:endParaRPr kumimoji="1" lang="en-US" altLang="ja-JP" sz="1200" kern="1200" dirty="0" smtClean="0">
              <a:solidFill>
                <a:schemeClr val="tx1"/>
              </a:solidFill>
              <a:latin typeface="Times New Roman" pitchFamily="18" charset="0"/>
              <a:ea typeface="ＭＳ Ｐ明朝" pitchFamily="18" charset="-128"/>
              <a:cs typeface="+mn-cs"/>
            </a:endParaRPr>
          </a:p>
          <a:p>
            <a:pPr lvl="0"/>
            <a:endParaRPr kumimoji="1" lang="en-US" altLang="ja-JP" sz="1200" kern="1200" dirty="0" smtClean="0">
              <a:solidFill>
                <a:schemeClr val="tx1"/>
              </a:solidFill>
              <a:latin typeface="Times New Roman" pitchFamily="18" charset="0"/>
              <a:ea typeface="ＭＳ Ｐ明朝" pitchFamily="18" charset="-128"/>
              <a:cs typeface="+mn-cs"/>
            </a:endParaRPr>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E454DE68-7727-447A-8888-9934C5A1F16E}" type="slidenum">
              <a:rPr lang="ja-JP" altLang="en-US" smtClean="0"/>
              <a:pPr>
                <a:defRPr/>
              </a:pPr>
              <a:t>4</a:t>
            </a:fld>
            <a:endParaRPr lang="en-US" altLang="ja-JP"/>
          </a:p>
        </p:txBody>
      </p:sp>
    </p:spTree>
    <p:extLst>
      <p:ext uri="{BB962C8B-B14F-4D97-AF65-F5344CB8AC3E}">
        <p14:creationId xmlns:p14="http://schemas.microsoft.com/office/powerpoint/2010/main" val="2680793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8321" name="スライド イメージ プレースホルダ 1"/>
          <p:cNvSpPr>
            <a:spLocks noGrp="1" noRot="1" noChangeAspect="1"/>
          </p:cNvSpPr>
          <p:nvPr>
            <p:ph type="sldImg"/>
          </p:nvPr>
        </p:nvSpPr>
        <p:spPr>
          <a:ln/>
        </p:spPr>
      </p:sp>
      <p:sp>
        <p:nvSpPr>
          <p:cNvPr id="1848322" name="ノート プレースホルダ 2"/>
          <p:cNvSpPr>
            <a:spLocks noGrp="1"/>
          </p:cNvSpPr>
          <p:nvPr>
            <p:ph type="body" idx="1"/>
          </p:nvPr>
        </p:nvSpPr>
        <p:spPr>
          <a:noFill/>
          <a:ln/>
        </p:spPr>
        <p:txBody>
          <a:bodyPr/>
          <a:lstStyle/>
          <a:p>
            <a:r>
              <a:rPr lang="ja-JP" altLang="en-US" dirty="0" smtClean="0"/>
              <a:t>演習の流れ　＜３分＞</a:t>
            </a:r>
            <a:endParaRPr lang="en-US" altLang="ja-JP" dirty="0" smtClean="0"/>
          </a:p>
          <a:p>
            <a:r>
              <a:rPr lang="en-US" altLang="ja-JP" dirty="0" smtClean="0"/>
              <a:t>【</a:t>
            </a:r>
            <a:r>
              <a:rPr lang="ja-JP" altLang="en-US" dirty="0" smtClean="0"/>
              <a:t>解説</a:t>
            </a:r>
            <a:r>
              <a:rPr lang="en-US" altLang="ja-JP" dirty="0" smtClean="0"/>
              <a:t>】</a:t>
            </a:r>
            <a:r>
              <a:rPr lang="ja-JP" altLang="en-US" dirty="0" smtClean="0"/>
              <a:t>　</a:t>
            </a:r>
            <a:endParaRPr lang="en-US" altLang="ja-JP" dirty="0" smtClean="0"/>
          </a:p>
          <a:p>
            <a:r>
              <a:rPr lang="ja-JP" altLang="en-US" dirty="0" smtClean="0"/>
              <a:t>・演習を始めるにあたり、メンバーに演習全体の流れをイメージしてもらいます。</a:t>
            </a:r>
            <a:endParaRPr lang="en-US" altLang="ja-JP" dirty="0" smtClean="0"/>
          </a:p>
          <a:p>
            <a:pPr lvl="0"/>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進行</a:t>
            </a:r>
            <a:r>
              <a:rPr kumimoji="1" lang="en-US" altLang="ja-JP" sz="1200" kern="1200" dirty="0" smtClean="0">
                <a:solidFill>
                  <a:schemeClr val="tx1"/>
                </a:solidFill>
                <a:latin typeface="Times New Roman" pitchFamily="18" charset="0"/>
                <a:ea typeface="ＭＳ Ｐ明朝" pitchFamily="18" charset="-128"/>
                <a:cs typeface="+mn-cs"/>
              </a:rPr>
              <a:t>】</a:t>
            </a:r>
          </a:p>
          <a:p>
            <a:pPr lvl="0"/>
            <a:r>
              <a:rPr kumimoji="1" lang="ja-JP" altLang="en-US" sz="1200" kern="1200" dirty="0" smtClean="0">
                <a:solidFill>
                  <a:schemeClr val="tx1"/>
                </a:solidFill>
                <a:latin typeface="Times New Roman" pitchFamily="18" charset="0"/>
                <a:ea typeface="ＭＳ Ｐ明朝" pitchFamily="18" charset="-128"/>
                <a:cs typeface="+mn-cs"/>
              </a:rPr>
              <a:t>・「本演習では、１つの場面事例について３つのワークを行います。」</a:t>
            </a:r>
            <a:endParaRPr kumimoji="1" lang="en-US" altLang="ja-JP" sz="1200" kern="1200" dirty="0" smtClean="0">
              <a:solidFill>
                <a:schemeClr val="tx1"/>
              </a:solidFill>
              <a:latin typeface="Times New Roman" pitchFamily="18" charset="0"/>
              <a:ea typeface="ＭＳ Ｐ明朝" pitchFamily="18" charset="-128"/>
              <a:cs typeface="+mn-cs"/>
            </a:endParaRPr>
          </a:p>
          <a:p>
            <a:pPr lvl="0"/>
            <a:r>
              <a:rPr kumimoji="1" lang="ja-JP" altLang="en-US" sz="1200" kern="1200" dirty="0" smtClean="0">
                <a:solidFill>
                  <a:schemeClr val="tx1"/>
                </a:solidFill>
                <a:latin typeface="Times New Roman" pitchFamily="18" charset="0"/>
                <a:ea typeface="ＭＳ Ｐ明朝" pitchFamily="18" charset="-128"/>
                <a:cs typeface="+mn-cs"/>
              </a:rPr>
              <a:t>・「まず最初に、皆さん（メンバー）に簡単に自己紹介をしていただき、それからワークで使用する場面事例を紹介します。」</a:t>
            </a:r>
            <a:endParaRPr kumimoji="1" lang="en-US" altLang="ja-JP" sz="1200" kern="1200" dirty="0" smtClean="0">
              <a:solidFill>
                <a:schemeClr val="tx1"/>
              </a:solidFill>
              <a:latin typeface="Times New Roman" pitchFamily="18" charset="0"/>
              <a:ea typeface="ＭＳ Ｐ明朝" pitchFamily="18" charset="-128"/>
              <a:cs typeface="+mn-cs"/>
            </a:endParaRPr>
          </a:p>
          <a:p>
            <a:pPr lvl="0"/>
            <a:r>
              <a:rPr kumimoji="1" lang="ja-JP" altLang="en-US" sz="1200" kern="1200" dirty="0" smtClean="0">
                <a:solidFill>
                  <a:schemeClr val="tx1"/>
                </a:solidFill>
                <a:latin typeface="Times New Roman" pitchFamily="18" charset="0"/>
                <a:ea typeface="ＭＳ Ｐ明朝" pitchFamily="18" charset="-128"/>
                <a:cs typeface="+mn-cs"/>
              </a:rPr>
              <a:t>・「そして、３つのワークとして、</a:t>
            </a:r>
            <a:r>
              <a:rPr kumimoji="1" lang="en-US" altLang="ja-JP" sz="1200" kern="1200" dirty="0" smtClean="0">
                <a:solidFill>
                  <a:schemeClr val="tx1"/>
                </a:solidFill>
                <a:latin typeface="Times New Roman" pitchFamily="18" charset="0"/>
                <a:ea typeface="ＭＳ Ｐ明朝" pitchFamily="18" charset="-128"/>
                <a:cs typeface="+mn-cs"/>
              </a:rPr>
              <a:t>step</a:t>
            </a:r>
            <a:r>
              <a:rPr kumimoji="1" lang="ja-JP" altLang="en-US" sz="1200" kern="1200" dirty="0" smtClean="0">
                <a:solidFill>
                  <a:schemeClr val="tx1"/>
                </a:solidFill>
                <a:latin typeface="Times New Roman" pitchFamily="18" charset="0"/>
                <a:ea typeface="ＭＳ Ｐ明朝" pitchFamily="18" charset="-128"/>
                <a:cs typeface="+mn-cs"/>
              </a:rPr>
              <a:t>１</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の価値・理念に基づく場面事例の状況分析と課題の整理</a:t>
            </a:r>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a:t>
            </a:r>
            <a:r>
              <a:rPr kumimoji="1" lang="en-US" altLang="ja-JP" sz="1200" kern="1200" dirty="0" smtClean="0">
                <a:solidFill>
                  <a:schemeClr val="tx1"/>
                </a:solidFill>
                <a:latin typeface="Times New Roman" pitchFamily="18" charset="0"/>
                <a:ea typeface="ＭＳ Ｐ明朝" pitchFamily="18" charset="-128"/>
                <a:cs typeface="+mn-cs"/>
              </a:rPr>
              <a:t>step</a:t>
            </a:r>
            <a:r>
              <a:rPr kumimoji="1" lang="ja-JP" altLang="en-US" sz="1200" kern="1200" dirty="0" smtClean="0">
                <a:solidFill>
                  <a:schemeClr val="tx1"/>
                </a:solidFill>
                <a:latin typeface="Times New Roman" pitchFamily="18" charset="0"/>
                <a:ea typeface="ＭＳ Ｐ明朝" pitchFamily="18" charset="-128"/>
                <a:cs typeface="+mn-cs"/>
              </a:rPr>
              <a:t>２</a:t>
            </a:r>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本業務を展開する上で必要な知識・技術の確認</a:t>
            </a:r>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a:t>
            </a:r>
            <a:r>
              <a:rPr kumimoji="1" lang="en-US" altLang="ja-JP" sz="1200" kern="1200" dirty="0" smtClean="0">
                <a:solidFill>
                  <a:schemeClr val="tx1"/>
                </a:solidFill>
                <a:latin typeface="Times New Roman" pitchFamily="18" charset="0"/>
                <a:ea typeface="ＭＳ Ｐ明朝" pitchFamily="18" charset="-128"/>
                <a:cs typeface="+mn-cs"/>
              </a:rPr>
              <a:t>step</a:t>
            </a:r>
            <a:r>
              <a:rPr kumimoji="1" lang="ja-JP" altLang="en-US" sz="1200" kern="1200" dirty="0" smtClean="0">
                <a:solidFill>
                  <a:schemeClr val="tx1"/>
                </a:solidFill>
                <a:latin typeface="Times New Roman" pitchFamily="18" charset="0"/>
                <a:ea typeface="ＭＳ Ｐ明朝" pitchFamily="18" charset="-128"/>
                <a:cs typeface="+mn-cs"/>
              </a:rPr>
              <a:t>３</a:t>
            </a:r>
            <a:r>
              <a:rPr kumimoji="1" lang="en-US" altLang="ja-JP" sz="1200" kern="1200" dirty="0" smtClean="0">
                <a:solidFill>
                  <a:schemeClr val="tx1"/>
                </a:solidFill>
                <a:latin typeface="Times New Roman" pitchFamily="18" charset="0"/>
                <a:ea typeface="ＭＳ Ｐ明朝" pitchFamily="18" charset="-128"/>
                <a:cs typeface="+mn-cs"/>
              </a:rPr>
              <a:t>『PSW</a:t>
            </a:r>
            <a:r>
              <a:rPr kumimoji="1" lang="ja-JP" altLang="en-US" sz="1200" kern="1200" dirty="0" smtClean="0">
                <a:solidFill>
                  <a:schemeClr val="tx1"/>
                </a:solidFill>
                <a:latin typeface="Times New Roman" pitchFamily="18" charset="0"/>
                <a:ea typeface="ＭＳ Ｐ明朝" pitchFamily="18" charset="-128"/>
                <a:cs typeface="+mn-cs"/>
              </a:rPr>
              <a:t>の包括的視点の確認</a:t>
            </a:r>
            <a:r>
              <a:rPr kumimoji="1" lang="en-US" altLang="ja-JP" sz="1200" kern="1200" dirty="0" smtClean="0">
                <a:solidFill>
                  <a:schemeClr val="tx1"/>
                </a:solidFill>
                <a:latin typeface="Times New Roman" pitchFamily="18" charset="0"/>
                <a:ea typeface="ＭＳ Ｐ明朝" pitchFamily="18" charset="-128"/>
                <a:cs typeface="+mn-cs"/>
              </a:rPr>
              <a:t>』</a:t>
            </a:r>
            <a:r>
              <a:rPr kumimoji="1" lang="ja-JP" altLang="en-US" sz="1200" kern="1200" dirty="0" smtClean="0">
                <a:solidFill>
                  <a:schemeClr val="tx1"/>
                </a:solidFill>
                <a:latin typeface="Times New Roman" pitchFamily="18" charset="0"/>
                <a:ea typeface="ＭＳ Ｐ明朝" pitchFamily="18" charset="-128"/>
                <a:cs typeface="+mn-cs"/>
              </a:rPr>
              <a:t>を行い、最後に演習全体のまとめをします。」</a:t>
            </a:r>
            <a:endParaRPr kumimoji="1" lang="en-US" altLang="ja-JP" sz="1200" kern="1200" dirty="0" smtClean="0">
              <a:solidFill>
                <a:schemeClr val="tx1"/>
              </a:solidFill>
              <a:latin typeface="Times New Roman" pitchFamily="18" charset="0"/>
              <a:ea typeface="ＭＳ Ｐ明朝" pitchFamily="18" charset="-128"/>
              <a:cs typeface="+mn-cs"/>
            </a:endParaRPr>
          </a:p>
          <a:p>
            <a:pPr lvl="0"/>
            <a:endParaRPr kumimoji="1" lang="en-US" altLang="ja-JP" sz="1200" kern="1200" dirty="0" smtClean="0">
              <a:solidFill>
                <a:schemeClr val="tx1"/>
              </a:solidFill>
              <a:latin typeface="Times New Roman" pitchFamily="18" charset="0"/>
              <a:ea typeface="ＭＳ Ｐ明朝" pitchFamily="18" charset="-128"/>
              <a:cs typeface="+mn-cs"/>
            </a:endParaRPr>
          </a:p>
          <a:p>
            <a:pPr lvl="0"/>
            <a:endParaRPr kumimoji="1" lang="en-US" altLang="ja-JP" sz="1200" kern="1200" dirty="0" smtClean="0">
              <a:solidFill>
                <a:schemeClr val="tx1"/>
              </a:solidFill>
              <a:latin typeface="Times New Roman" pitchFamily="18" charset="0"/>
              <a:ea typeface="ＭＳ Ｐ明朝" pitchFamily="18" charset="-128"/>
              <a:cs typeface="+mn-cs"/>
            </a:endParaRPr>
          </a:p>
        </p:txBody>
      </p:sp>
      <p:sp>
        <p:nvSpPr>
          <p:cNvPr id="1848323" name="スライド番号プレースホルダ 3"/>
          <p:cNvSpPr>
            <a:spLocks noGrp="1"/>
          </p:cNvSpPr>
          <p:nvPr>
            <p:ph type="sldNum" sz="quarter" idx="5"/>
          </p:nvPr>
        </p:nvSpPr>
        <p:spPr>
          <a:noFill/>
        </p:spPr>
        <p:txBody>
          <a:bodyPr/>
          <a:lstStyle/>
          <a:p>
            <a:fld id="{E368EA92-27C1-4819-A0A7-246531309316}" type="slidenum">
              <a:rPr lang="ja-JP" altLang="en-US" smtClean="0"/>
              <a:pPr/>
              <a:t>5</a:t>
            </a:fld>
            <a:endParaRPr lang="en-US" altLang="ja-JP" smtClean="0"/>
          </a:p>
        </p:txBody>
      </p:sp>
    </p:spTree>
    <p:extLst>
      <p:ext uri="{BB962C8B-B14F-4D97-AF65-F5344CB8AC3E}">
        <p14:creationId xmlns:p14="http://schemas.microsoft.com/office/powerpoint/2010/main" val="933098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自己紹介　＜５分＞</a:t>
            </a:r>
            <a:endParaRPr kumimoji="1" lang="en-US" altLang="ja-JP" dirty="0" smtClean="0"/>
          </a:p>
          <a:p>
            <a:r>
              <a:rPr kumimoji="1" lang="en-US" altLang="ja-JP" dirty="0" smtClean="0"/>
              <a:t>【</a:t>
            </a:r>
            <a:r>
              <a:rPr kumimoji="1" lang="ja-JP" altLang="en-US" dirty="0" smtClean="0"/>
              <a:t>解説</a:t>
            </a:r>
            <a:r>
              <a:rPr kumimoji="1" lang="en-US" altLang="ja-JP" dirty="0" smtClean="0"/>
              <a:t>】</a:t>
            </a:r>
            <a:r>
              <a:rPr kumimoji="1" lang="ja-JP" altLang="en-US" dirty="0" smtClean="0"/>
              <a:t>　</a:t>
            </a:r>
            <a:endParaRPr kumimoji="1" lang="en-US" altLang="ja-JP" dirty="0" smtClean="0"/>
          </a:p>
          <a:p>
            <a:r>
              <a:rPr kumimoji="1" lang="ja-JP" altLang="en-US" dirty="0" smtClean="0"/>
              <a:t>・メンバーに簡単な自己紹介をしてもらいます。</a:t>
            </a:r>
            <a:endParaRPr kumimoji="1" lang="en-US" altLang="ja-JP" dirty="0" smtClean="0"/>
          </a:p>
          <a:p>
            <a:r>
              <a:rPr kumimoji="1" lang="en-US" altLang="ja-JP" dirty="0" smtClean="0"/>
              <a:t>【</a:t>
            </a:r>
            <a:r>
              <a:rPr kumimoji="1" lang="ja-JP" altLang="en-US" dirty="0" smtClean="0"/>
              <a:t>備考</a:t>
            </a:r>
            <a:r>
              <a:rPr kumimoji="1" lang="en-US" altLang="ja-JP" dirty="0" smtClean="0"/>
              <a:t>】</a:t>
            </a:r>
          </a:p>
          <a:p>
            <a:r>
              <a:rPr kumimoji="1" lang="ja-JP" altLang="en-US" dirty="0" smtClean="0"/>
              <a:t>・ワークの時間を確保するため、それぞれ所属と氏名、そして受講動機などを一言添えていただく程度で進めます。</a:t>
            </a:r>
            <a:endParaRPr kumimoji="1" lang="en-US" altLang="ja-JP" dirty="0" smtClean="0"/>
          </a:p>
          <a:p>
            <a:r>
              <a:rPr kumimoji="1" lang="ja-JP" altLang="en-US" dirty="0" smtClean="0"/>
              <a:t>・職場や養成校など、メンバーが既に顔見知りの場合は、省略可能です。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454DE68-7727-447A-8888-9934C5A1F16E}" type="slidenum">
              <a:rPr lang="ja-JP" altLang="en-US" smtClean="0"/>
              <a:pPr>
                <a:defRPr/>
              </a:pPr>
              <a:t>6</a:t>
            </a:fld>
            <a:endParaRPr lang="en-US" altLang="ja-JP"/>
          </a:p>
        </p:txBody>
      </p:sp>
    </p:spTree>
    <p:extLst>
      <p:ext uri="{BB962C8B-B14F-4D97-AF65-F5344CB8AC3E}">
        <p14:creationId xmlns:p14="http://schemas.microsoft.com/office/powerpoint/2010/main" val="3503217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1809" name="スライド イメージ プレースホルダ 1"/>
          <p:cNvSpPr>
            <a:spLocks noGrp="1" noRot="1" noChangeAspect="1"/>
          </p:cNvSpPr>
          <p:nvPr>
            <p:ph type="sldImg"/>
          </p:nvPr>
        </p:nvSpPr>
        <p:spPr>
          <a:ln/>
        </p:spPr>
      </p:sp>
      <p:sp>
        <p:nvSpPr>
          <p:cNvPr id="1911810" name="ノート プレースホルダ 2"/>
          <p:cNvSpPr>
            <a:spLocks noGrp="1"/>
          </p:cNvSpPr>
          <p:nvPr>
            <p:ph type="body" idx="1"/>
          </p:nvPr>
        </p:nvSpPr>
        <p:spPr>
          <a:noFill/>
          <a:ln/>
        </p:spPr>
        <p:txBody>
          <a:bodyPr/>
          <a:lstStyle/>
          <a:p>
            <a:r>
              <a:rPr lang="ja-JP" altLang="en-US" dirty="0" smtClean="0"/>
              <a:t>場面事例の紹介　＜</a:t>
            </a:r>
            <a:r>
              <a:rPr lang="en-US" altLang="ja-JP" dirty="0" smtClean="0"/>
              <a:t>5</a:t>
            </a:r>
            <a:r>
              <a:rPr lang="ja-JP" altLang="en-US" dirty="0" smtClean="0"/>
              <a:t>分＞</a:t>
            </a:r>
            <a:r>
              <a:rPr lang="en-US" altLang="ja-JP" dirty="0" smtClean="0"/>
              <a:t>←</a:t>
            </a:r>
            <a:r>
              <a:rPr lang="ja-JP" altLang="en-US" dirty="0" smtClean="0"/>
              <a:t>　（スライド８、９、１０の説明を含めて）</a:t>
            </a:r>
            <a:endParaRPr lang="en-US" altLang="ja-JP" dirty="0" smtClean="0"/>
          </a:p>
          <a:p>
            <a:r>
              <a:rPr lang="en-US" altLang="ja-JP" dirty="0" smtClean="0"/>
              <a:t>【</a:t>
            </a:r>
            <a:r>
              <a:rPr lang="ja-JP" altLang="en-US" dirty="0" smtClean="0"/>
              <a:t>解説</a:t>
            </a:r>
            <a:r>
              <a:rPr lang="en-US" altLang="ja-JP" dirty="0" smtClean="0"/>
              <a:t>】</a:t>
            </a:r>
          </a:p>
          <a:p>
            <a:r>
              <a:rPr lang="ja-JP" altLang="en-US" dirty="0" smtClean="0"/>
              <a:t>・スライドの場面事例をそのまま読み上げます。</a:t>
            </a:r>
            <a:endParaRPr lang="en-US" altLang="ja-JP" dirty="0" smtClean="0"/>
          </a:p>
          <a:p>
            <a:r>
              <a:rPr lang="en-US" altLang="ja-JP" dirty="0" smtClean="0"/>
              <a:t>【</a:t>
            </a:r>
            <a:r>
              <a:rPr lang="ja-JP" altLang="en-US" dirty="0" smtClean="0"/>
              <a:t>備考</a:t>
            </a:r>
            <a:r>
              <a:rPr lang="en-US" altLang="ja-JP" dirty="0" smtClean="0"/>
              <a:t>】</a:t>
            </a:r>
          </a:p>
          <a:p>
            <a:r>
              <a:rPr lang="ja-JP" altLang="en-US" dirty="0" smtClean="0"/>
              <a:t>・場面事例は、第２版・第</a:t>
            </a:r>
            <a:r>
              <a:rPr lang="en-US" altLang="ja-JP" dirty="0" smtClean="0"/>
              <a:t>Ⅲ</a:t>
            </a:r>
            <a:r>
              <a:rPr lang="ja-JP" altLang="en-US" dirty="0" smtClean="0"/>
              <a:t>部（分野別指針）の中から１場面を取り上げます。</a:t>
            </a:r>
            <a:endParaRPr lang="en-US" altLang="ja-JP" dirty="0" smtClean="0"/>
          </a:p>
          <a:p>
            <a:r>
              <a:rPr lang="ja-JP" altLang="en-US" dirty="0" smtClean="0"/>
              <a:t>・ここでは第２版・第</a:t>
            </a:r>
            <a:r>
              <a:rPr lang="en-US" altLang="ja-JP" dirty="0" smtClean="0"/>
              <a:t>Ⅲ</a:t>
            </a:r>
            <a:r>
              <a:rPr lang="ja-JP" altLang="en-US" dirty="0" smtClean="0"/>
              <a:t>部の医療分野における業務指針の中から「社会的な長期入院者への地域移行支援」（第２版</a:t>
            </a:r>
            <a:r>
              <a:rPr lang="en-US" altLang="ja-JP" dirty="0" smtClean="0"/>
              <a:t>P125-126</a:t>
            </a:r>
            <a:r>
              <a:rPr lang="ja-JP" altLang="en-US" dirty="0" smtClean="0"/>
              <a:t>）を取り上げて例示しますが、それぞれの演習の目的やメンバーの背景などに応じて、分野及び場面事例を選択してください。</a:t>
            </a:r>
            <a:endParaRPr lang="en-US" altLang="ja-JP" dirty="0" smtClean="0"/>
          </a:p>
          <a:p>
            <a:endParaRPr lang="ja-JP" altLang="en-US" dirty="0" smtClean="0"/>
          </a:p>
        </p:txBody>
      </p:sp>
      <p:sp>
        <p:nvSpPr>
          <p:cNvPr id="1911811" name="スライド番号プレースホルダ 3"/>
          <p:cNvSpPr>
            <a:spLocks noGrp="1"/>
          </p:cNvSpPr>
          <p:nvPr>
            <p:ph type="sldNum" sz="quarter" idx="5"/>
          </p:nvPr>
        </p:nvSpPr>
        <p:spPr>
          <a:noFill/>
        </p:spPr>
        <p:txBody>
          <a:bodyPr/>
          <a:lstStyle/>
          <a:p>
            <a:fld id="{72575FF8-4579-4C89-A6F6-BE25773B519A}" type="slidenum">
              <a:rPr lang="ja-JP" altLang="en-US" smtClean="0"/>
              <a:pPr/>
              <a:t>7</a:t>
            </a:fld>
            <a:endParaRPr lang="en-US" altLang="ja-JP" smtClean="0"/>
          </a:p>
        </p:txBody>
      </p:sp>
    </p:spTree>
    <p:extLst>
      <p:ext uri="{BB962C8B-B14F-4D97-AF65-F5344CB8AC3E}">
        <p14:creationId xmlns:p14="http://schemas.microsoft.com/office/powerpoint/2010/main" val="2415966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タイトル：ワーク</a:t>
            </a:r>
            <a:r>
              <a:rPr kumimoji="1" lang="en-US" altLang="ja-JP" dirty="0" smtClean="0"/>
              <a:t>step</a:t>
            </a:r>
            <a:r>
              <a:rPr kumimoji="1" lang="ja-JP" altLang="en-US" dirty="0" smtClean="0"/>
              <a:t>１</a:t>
            </a:r>
            <a:endParaRPr kumimoji="1" lang="en-US" altLang="ja-JP" dirty="0" smtClean="0"/>
          </a:p>
          <a:p>
            <a:r>
              <a:rPr kumimoji="1" lang="en-US" altLang="ja-JP" dirty="0" smtClean="0"/>
              <a:t>【</a:t>
            </a:r>
            <a:r>
              <a:rPr kumimoji="1" lang="ja-JP" altLang="en-US" dirty="0" smtClean="0"/>
              <a:t>解説</a:t>
            </a:r>
            <a:r>
              <a:rPr kumimoji="1" lang="en-US" altLang="ja-JP" dirty="0" smtClean="0"/>
              <a:t>】</a:t>
            </a:r>
          </a:p>
          <a:p>
            <a:r>
              <a:rPr kumimoji="1" lang="ja-JP" altLang="en-US" dirty="0" smtClean="0"/>
              <a:t>・ワーク</a:t>
            </a:r>
            <a:r>
              <a:rPr kumimoji="1" lang="en-US" altLang="ja-JP" dirty="0" smtClean="0"/>
              <a:t>step1</a:t>
            </a:r>
            <a:r>
              <a:rPr kumimoji="1" lang="ja-JP" altLang="en-US" dirty="0" smtClean="0"/>
              <a:t>の課題を提示します。</a:t>
            </a:r>
            <a:endParaRPr kumimoji="1" lang="en-US" altLang="ja-JP" dirty="0" smtClean="0"/>
          </a:p>
          <a:p>
            <a:r>
              <a:rPr kumimoji="1" lang="en-US" altLang="ja-JP" dirty="0" smtClean="0"/>
              <a:t>【</a:t>
            </a:r>
            <a:r>
              <a:rPr kumimoji="1" lang="ja-JP" altLang="en-US" dirty="0" smtClean="0"/>
              <a:t>進行</a:t>
            </a:r>
            <a:r>
              <a:rPr kumimoji="1" lang="en-US" altLang="ja-JP" dirty="0" smtClean="0"/>
              <a:t>】</a:t>
            </a:r>
          </a:p>
          <a:p>
            <a:r>
              <a:rPr kumimoji="1" lang="ja-JP" altLang="en-US" dirty="0" smtClean="0"/>
              <a:t>・「これから、この場面事例をもとに、</a:t>
            </a:r>
            <a:r>
              <a:rPr kumimoji="1" lang="en-US" altLang="ja-JP" dirty="0" smtClean="0"/>
              <a:t>3</a:t>
            </a:r>
            <a:r>
              <a:rPr kumimoji="1" lang="ja-JP" altLang="en-US" dirty="0" err="1" smtClean="0"/>
              <a:t>つの</a:t>
            </a:r>
            <a:r>
              <a:rPr kumimoji="1" lang="ja-JP" altLang="en-US" dirty="0" smtClean="0"/>
              <a:t>ワークを行います。１つ目のワークは</a:t>
            </a:r>
            <a:r>
              <a:rPr kumimoji="1" lang="en-US" altLang="ja-JP" dirty="0" smtClean="0"/>
              <a:t>PSW</a:t>
            </a:r>
            <a:r>
              <a:rPr kumimoji="1" lang="ja-JP" altLang="en-US" dirty="0" smtClean="0"/>
              <a:t>の価値・理念に基づく状況分析と課題の整理です。」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454DE68-7727-447A-8888-9934C5A1F16E}" type="slidenum">
              <a:rPr lang="ja-JP" altLang="en-US" smtClean="0"/>
              <a:pPr>
                <a:defRPr/>
              </a:pPr>
              <a:t>8</a:t>
            </a:fld>
            <a:endParaRPr lang="en-US" altLang="ja-JP"/>
          </a:p>
        </p:txBody>
      </p:sp>
    </p:spTree>
    <p:extLst>
      <p:ext uri="{BB962C8B-B14F-4D97-AF65-F5344CB8AC3E}">
        <p14:creationId xmlns:p14="http://schemas.microsoft.com/office/powerpoint/2010/main" val="1251321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81" name="スライド イメージ プレースホルダ 1"/>
          <p:cNvSpPr>
            <a:spLocks noGrp="1" noRot="1" noChangeAspect="1"/>
          </p:cNvSpPr>
          <p:nvPr>
            <p:ph type="sldImg"/>
          </p:nvPr>
        </p:nvSpPr>
        <p:spPr>
          <a:ln/>
        </p:spPr>
      </p:sp>
      <p:sp>
        <p:nvSpPr>
          <p:cNvPr id="1914882" name="ノート プレースホルダ 2"/>
          <p:cNvSpPr>
            <a:spLocks noGrp="1"/>
          </p:cNvSpPr>
          <p:nvPr>
            <p:ph type="body" idx="1"/>
          </p:nvPr>
        </p:nvSpPr>
        <p:spPr>
          <a:noFill/>
          <a:ln/>
        </p:spPr>
        <p:txBody>
          <a:bodyPr/>
          <a:lstStyle/>
          <a:p>
            <a:r>
              <a:rPr lang="ja-JP" altLang="en-US" dirty="0" smtClean="0"/>
              <a:t>ワーク</a:t>
            </a:r>
            <a:r>
              <a:rPr lang="en-US" altLang="ja-JP" dirty="0" smtClean="0"/>
              <a:t>step</a:t>
            </a:r>
            <a:r>
              <a:rPr lang="ja-JP" altLang="en-US" dirty="0" smtClean="0"/>
              <a:t>１の事前説明</a:t>
            </a:r>
            <a:r>
              <a:rPr lang="en-US" altLang="ja-JP" dirty="0" smtClean="0"/>
              <a:t>①</a:t>
            </a:r>
          </a:p>
          <a:p>
            <a:r>
              <a:rPr lang="en-US" altLang="ja-JP" dirty="0" smtClean="0"/>
              <a:t>【</a:t>
            </a:r>
            <a:r>
              <a:rPr lang="ja-JP" altLang="en-US" dirty="0" smtClean="0"/>
              <a:t>解説</a:t>
            </a:r>
            <a:r>
              <a:rPr lang="en-US" altLang="ja-JP" dirty="0" smtClean="0"/>
              <a:t>】</a:t>
            </a:r>
          </a:p>
          <a:p>
            <a:r>
              <a:rPr lang="ja-JP" altLang="en-US" dirty="0" smtClean="0"/>
              <a:t>・ワーク</a:t>
            </a:r>
            <a:r>
              <a:rPr lang="en-US" altLang="ja-JP" dirty="0" smtClean="0"/>
              <a:t>step</a:t>
            </a:r>
            <a:r>
              <a:rPr lang="ja-JP" altLang="en-US" dirty="0" smtClean="0"/>
              <a:t>１の課題をメンバーに問いかけます。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進行</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・「あなたは、このような状況に直面した際、　精神保健福祉士の価値・理念に照らし合わせて何を意識し、何を大切にしようと思いますか？」</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・「あるいは、新人や実習生からこのような事例について相談を受けた場合、何を大切にするよう伝えますか？」</a:t>
            </a:r>
          </a:p>
          <a:p>
            <a:r>
              <a:rPr lang="en-US" altLang="ja-JP" dirty="0" smtClean="0"/>
              <a:t>【</a:t>
            </a:r>
            <a:r>
              <a:rPr lang="ja-JP" altLang="en-US" dirty="0" smtClean="0"/>
              <a:t>備考</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・この段階では、第２版（冊子）は開かずに、メンバーに考えてもらいます。</a:t>
            </a:r>
            <a:endParaRPr lang="en-US" altLang="ja-JP" dirty="0" smtClean="0"/>
          </a:p>
          <a:p>
            <a:r>
              <a:rPr lang="ja-JP" altLang="en-US" dirty="0" smtClean="0"/>
              <a:t>・場面事例のクライエントに集中して詳細な情報を集めるのではなく、メンバー自身が経験した（或いは見聞きした）類似の事例を思い起こし、イメージしてもらいます。その上で、同様の場面においてＰＳＷとして何を大切にするかを考えてもらうことが狙いです。</a:t>
            </a:r>
            <a:endParaRPr lang="en-US" altLang="ja-JP" dirty="0" smtClean="0"/>
          </a:p>
          <a:p>
            <a:endParaRPr lang="ja-JP" altLang="en-US" dirty="0" smtClean="0"/>
          </a:p>
        </p:txBody>
      </p:sp>
      <p:sp>
        <p:nvSpPr>
          <p:cNvPr id="1914883" name="スライド番号プレースホルダ 3"/>
          <p:cNvSpPr>
            <a:spLocks noGrp="1"/>
          </p:cNvSpPr>
          <p:nvPr>
            <p:ph type="sldNum" sz="quarter" idx="5"/>
          </p:nvPr>
        </p:nvSpPr>
        <p:spPr>
          <a:noFill/>
        </p:spPr>
        <p:txBody>
          <a:bodyPr/>
          <a:lstStyle/>
          <a:p>
            <a:fld id="{60D2AC18-8A77-4249-A8F6-BB92A2FAE6F8}" type="slidenum">
              <a:rPr lang="ja-JP" altLang="en-US" smtClean="0"/>
              <a:pPr/>
              <a:t>9</a:t>
            </a:fld>
            <a:endParaRPr lang="en-US" altLang="ja-JP" smtClean="0"/>
          </a:p>
        </p:txBody>
      </p:sp>
    </p:spTree>
    <p:extLst>
      <p:ext uri="{BB962C8B-B14F-4D97-AF65-F5344CB8AC3E}">
        <p14:creationId xmlns:p14="http://schemas.microsoft.com/office/powerpoint/2010/main" val="581544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6929" name="Rectangle 2"/>
          <p:cNvSpPr>
            <a:spLocks noGrp="1" noRot="1" noChangeAspect="1" noChangeArrowheads="1" noTextEdit="1"/>
          </p:cNvSpPr>
          <p:nvPr>
            <p:ph type="sldImg"/>
          </p:nvPr>
        </p:nvSpPr>
        <p:spPr>
          <a:ln/>
        </p:spPr>
      </p:sp>
      <p:sp>
        <p:nvSpPr>
          <p:cNvPr id="1916930"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a:t>
            </a:r>
            <a:r>
              <a:rPr lang="en-US" altLang="ja-JP" dirty="0" smtClean="0"/>
              <a:t>step</a:t>
            </a:r>
            <a:r>
              <a:rPr lang="ja-JP" altLang="en-US" dirty="0" smtClean="0"/>
              <a:t>１の事前説明</a:t>
            </a:r>
            <a:r>
              <a:rPr lang="en-US" altLang="ja-JP" dirty="0" smtClean="0"/>
              <a:t>②</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a:t>
            </a:r>
            <a:r>
              <a:rPr lang="ja-JP" altLang="en-US" dirty="0" smtClean="0"/>
              <a:t>解説</a:t>
            </a:r>
            <a:r>
              <a:rPr lang="en-US" altLang="ja-JP"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・第２版の示す「</a:t>
            </a:r>
            <a:r>
              <a:rPr lang="en-US" altLang="ja-JP" dirty="0" smtClean="0"/>
              <a:t>PSW</a:t>
            </a:r>
            <a:r>
              <a:rPr lang="ja-JP" altLang="en-US" dirty="0" smtClean="0"/>
              <a:t>の業務特性</a:t>
            </a:r>
            <a:r>
              <a:rPr lang="en-US" altLang="ja-JP" dirty="0" smtClean="0"/>
              <a:t>①</a:t>
            </a:r>
            <a:r>
              <a:rPr lang="ja-JP" altLang="en-US" dirty="0" smtClean="0"/>
              <a:t>」の図（スライド）をイメージしてもらいます。</a:t>
            </a:r>
            <a:endParaRPr lang="en-US" altLang="ja-JP"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dirty="0" smtClean="0"/>
              <a:t>・ワーク </a:t>
            </a:r>
            <a:r>
              <a:rPr lang="en-US" altLang="ja-JP" dirty="0" smtClean="0"/>
              <a:t>step</a:t>
            </a:r>
            <a:r>
              <a:rPr lang="ja-JP" altLang="en-US" dirty="0" smtClean="0"/>
              <a:t>１は、具体的な場面において精神保健福祉士の価値・理念を再確認するワークであることをメンバーに共有してもらいます。</a:t>
            </a:r>
            <a:endParaRPr lang="en-US" altLang="ja-JP" dirty="0" smtClean="0"/>
          </a:p>
          <a:p>
            <a:r>
              <a:rPr lang="en-US" altLang="ja-JP" dirty="0" smtClean="0"/>
              <a:t>【</a:t>
            </a:r>
            <a:r>
              <a:rPr lang="ja-JP" altLang="en-US" dirty="0" smtClean="0"/>
              <a:t>進行</a:t>
            </a:r>
            <a:r>
              <a:rPr lang="en-US" altLang="ja-JP" dirty="0" smtClean="0"/>
              <a:t>】</a:t>
            </a:r>
          </a:p>
          <a:p>
            <a:r>
              <a:rPr lang="ja-JP" altLang="en-US" dirty="0" smtClean="0"/>
              <a:t>・「第２版で示した</a:t>
            </a:r>
            <a:r>
              <a:rPr lang="en-US" altLang="ja-JP" dirty="0" smtClean="0"/>
              <a:t>PSW</a:t>
            </a:r>
            <a:r>
              <a:rPr lang="ja-JP" altLang="en-US" dirty="0" smtClean="0"/>
              <a:t>の業務特性</a:t>
            </a:r>
            <a:r>
              <a:rPr lang="en-US" altLang="ja-JP" dirty="0" smtClean="0"/>
              <a:t>①</a:t>
            </a:r>
            <a:r>
              <a:rPr lang="ja-JP" altLang="en-US" dirty="0" smtClean="0"/>
              <a:t>（</a:t>
            </a:r>
            <a:r>
              <a:rPr lang="en-US" altLang="ja-JP" dirty="0" smtClean="0"/>
              <a:t>P23</a:t>
            </a:r>
            <a:r>
              <a:rPr lang="ja-JP" altLang="en-US" dirty="0" smtClean="0"/>
              <a:t>）の図を思い出してください。」</a:t>
            </a:r>
            <a:endParaRPr lang="en-US" altLang="ja-JP" dirty="0" smtClean="0"/>
          </a:p>
          <a:p>
            <a:r>
              <a:rPr lang="ja-JP" altLang="en-US" dirty="0" smtClean="0"/>
              <a:t>・「</a:t>
            </a:r>
            <a:r>
              <a:rPr lang="en-US" altLang="ja-JP" dirty="0" smtClean="0"/>
              <a:t>PSW</a:t>
            </a:r>
            <a:r>
              <a:rPr lang="ja-JP" altLang="en-US" dirty="0" smtClean="0"/>
              <a:t>は場面事例で示した状況に直面していますが、その場面に働きかけるにあたって、</a:t>
            </a:r>
            <a:r>
              <a:rPr lang="en-US" altLang="ja-JP" dirty="0" smtClean="0"/>
              <a:t>PSW</a:t>
            </a:r>
            <a:r>
              <a:rPr lang="ja-JP" altLang="en-US" dirty="0" smtClean="0"/>
              <a:t>の価値・理念及び視点に基づいて状況分析（この場面をどのように理解し、何を大切にするかを考える）を行います。この状況分析が目に見えない業務上の指針になるわけです。」</a:t>
            </a:r>
            <a:endParaRPr lang="en-US" altLang="ja-JP" dirty="0" smtClean="0"/>
          </a:p>
          <a:p>
            <a:r>
              <a:rPr lang="ja-JP" altLang="en-US" dirty="0" smtClean="0"/>
              <a:t>・「ワーク</a:t>
            </a:r>
            <a:r>
              <a:rPr lang="en-US" altLang="ja-JP" dirty="0" smtClean="0"/>
              <a:t>step</a:t>
            </a:r>
            <a:r>
              <a:rPr lang="ja-JP" altLang="en-US" dirty="0" smtClean="0"/>
              <a:t>１では、</a:t>
            </a:r>
            <a:r>
              <a:rPr lang="en-US" altLang="ja-JP" dirty="0" smtClean="0"/>
              <a:t>PSW</a:t>
            </a:r>
            <a:r>
              <a:rPr lang="ja-JP" altLang="en-US" dirty="0" smtClean="0"/>
              <a:t>の実際の行為（目に見える動き）ではなく、この業務上の指針（</a:t>
            </a:r>
            <a:r>
              <a:rPr lang="en-US" altLang="ja-JP" dirty="0" smtClean="0"/>
              <a:t>PSW</a:t>
            </a:r>
            <a:r>
              <a:rPr lang="ja-JP" altLang="en-US" dirty="0" smtClean="0"/>
              <a:t>の価値理念に照らし合わせて何を大切にし、何に留意するか）を考えてください。」</a:t>
            </a:r>
            <a:endParaRPr lang="en-US" altLang="ja-JP" dirty="0" smtClean="0"/>
          </a:p>
        </p:txBody>
      </p:sp>
    </p:spTree>
    <p:extLst>
      <p:ext uri="{BB962C8B-B14F-4D97-AF65-F5344CB8AC3E}">
        <p14:creationId xmlns:p14="http://schemas.microsoft.com/office/powerpoint/2010/main" val="173619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17" name="フッター プレースホルダ 16"/>
          <p:cNvSpPr>
            <a:spLocks noGrp="1"/>
          </p:cNvSpPr>
          <p:nvPr>
            <p:ph type="ftr" sz="quarter" idx="11"/>
          </p:nvPr>
        </p:nvSpPr>
        <p:spPr>
          <a:xfrm>
            <a:off x="2898648" y="6355080"/>
            <a:ext cx="4086000" cy="365760"/>
          </a:xfrm>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29" name="スライド番号プレースホルダ 28"/>
          <p:cNvSpPr>
            <a:spLocks noGrp="1"/>
          </p:cNvSpPr>
          <p:nvPr>
            <p:ph type="sldNum" sz="quarter" idx="12"/>
          </p:nvPr>
        </p:nvSpPr>
        <p:spPr>
          <a:xfrm>
            <a:off x="1216152" y="6355080"/>
            <a:ext cx="1219200" cy="365760"/>
          </a:xfrm>
        </p:spPr>
        <p:txBody>
          <a:bodyPr/>
          <a:lstStyle/>
          <a:p>
            <a:pPr>
              <a:defRPr/>
            </a:pPr>
            <a:fld id="{D80A18F4-060A-45B1-B26B-9D523DCF351B}" type="slidenum">
              <a:rPr lang="ja-JP" altLang="en-US" smtClean="0"/>
              <a:pPr>
                <a:defRPr/>
              </a:pPr>
              <a:t>‹#›</a:t>
            </a:fld>
            <a:endParaRPr lang="en-US" altLang="ja-JP"/>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userDrawn="1"/>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3"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フッター プレースホルダ 4"/>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6" name="スライド番号プレースホルダ 5"/>
          <p:cNvSpPr>
            <a:spLocks noGrp="1"/>
          </p:cNvSpPr>
          <p:nvPr>
            <p:ph type="sldNum" sz="quarter" idx="12"/>
          </p:nvPr>
        </p:nvSpPr>
        <p:spPr/>
        <p:txBody>
          <a:bodyPr/>
          <a:lstStyle/>
          <a:p>
            <a:pPr>
              <a:defRPr/>
            </a:pPr>
            <a:fld id="{F99A8F15-2F9B-4D55-B8B1-637076DF1D50}" type="slidenum">
              <a:rPr lang="ja-JP" altLang="en-US" smtClean="0"/>
              <a:pPr>
                <a:defRPr/>
              </a:pPr>
              <a:t>‹#›</a:t>
            </a:fld>
            <a:endParaRPr lang="en-US" altLang="ja-JP"/>
          </a:p>
        </p:txBody>
      </p:sp>
      <p:sp>
        <p:nvSpPr>
          <p:cNvPr id="7"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400800" y="6356350"/>
            <a:ext cx="2289048" cy="365760"/>
          </a:xfrm>
          <a:prstGeom prst="rect">
            <a:avLst/>
          </a:prstGeom>
        </p:spPr>
        <p:txBody>
          <a:bodyPr/>
          <a:lstStyle/>
          <a:p>
            <a:pPr>
              <a:defRPr/>
            </a:pPr>
            <a:r>
              <a:rPr lang="en-US" altLang="ja-JP" smtClean="0"/>
              <a:t>2016/12/12</a:t>
            </a:r>
            <a:endParaRPr lang="en-US" altLang="ja-JP"/>
          </a:p>
        </p:txBody>
      </p:sp>
      <p:sp>
        <p:nvSpPr>
          <p:cNvPr id="5" name="フッター プレースホルダ 4"/>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6" name="スライド番号プレースホルダ 5"/>
          <p:cNvSpPr>
            <a:spLocks noGrp="1"/>
          </p:cNvSpPr>
          <p:nvPr>
            <p:ph type="sldNum" sz="quarter" idx="12"/>
          </p:nvPr>
        </p:nvSpPr>
        <p:spPr/>
        <p:txBody>
          <a:bodyPr/>
          <a:lstStyle/>
          <a:p>
            <a:pPr>
              <a:defRPr/>
            </a:pPr>
            <a:fld id="{35275064-53BC-41F0-AB7C-3A8E09534335}" type="slidenum">
              <a:rPr lang="ja-JP" altLang="en-US" smtClean="0"/>
              <a:pPr>
                <a:defRPr/>
              </a:pPr>
              <a:t>‹#›</a:t>
            </a:fld>
            <a:endParaRPr lang="en-US" altLang="ja-JP"/>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dirty="0" smtClean="0"/>
              <a:t>マスタ タイトルの書式設定</a:t>
            </a:r>
            <a:endParaRPr kumimoji="0" lang="en-US" dirty="0"/>
          </a:p>
        </p:txBody>
      </p:sp>
      <p:sp>
        <p:nvSpPr>
          <p:cNvPr id="5" name="フッター プレースホルダ 4"/>
          <p:cNvSpPr>
            <a:spLocks noGrp="1"/>
          </p:cNvSpPr>
          <p:nvPr>
            <p:ph type="ftr" sz="quarter" idx="11"/>
          </p:nvPr>
        </p:nvSpPr>
        <p:spPr>
          <a:xfrm>
            <a:off x="2898648" y="6356350"/>
            <a:ext cx="4086000" cy="365760"/>
          </a:xfrm>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a:t>
            </a:fld>
            <a:endParaRPr lang="en-US" altLang="ja-JP"/>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7"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a:prstGeom prst="rect">
            <a:avLst/>
          </a:prstGeom>
        </p:spPr>
        <p:txBody>
          <a:bodyPr/>
          <a:lstStyle/>
          <a:p>
            <a:pPr>
              <a:defRPr/>
            </a:pPr>
            <a:r>
              <a:rPr lang="en-US" altLang="ja-JP" smtClean="0"/>
              <a:t>2016/12/12</a:t>
            </a:r>
            <a:endParaRPr lang="en-US" altLang="ja-JP"/>
          </a:p>
        </p:txBody>
      </p:sp>
      <p:sp>
        <p:nvSpPr>
          <p:cNvPr id="5" name="フッター プレースホルダ 4"/>
          <p:cNvSpPr>
            <a:spLocks noGrp="1"/>
          </p:cNvSpPr>
          <p:nvPr>
            <p:ph type="ftr" sz="quarter" idx="11"/>
          </p:nvPr>
        </p:nvSpPr>
        <p:spPr>
          <a:xfrm>
            <a:off x="2898648" y="6355080"/>
            <a:ext cx="3474720" cy="365760"/>
          </a:xfrm>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6" name="スライド番号プレースホルダ 5"/>
          <p:cNvSpPr>
            <a:spLocks noGrp="1"/>
          </p:cNvSpPr>
          <p:nvPr>
            <p:ph type="sldNum" sz="quarter" idx="12"/>
          </p:nvPr>
        </p:nvSpPr>
        <p:spPr>
          <a:xfrm>
            <a:off x="1069848" y="6355080"/>
            <a:ext cx="1520952" cy="365760"/>
          </a:xfrm>
        </p:spPr>
        <p:txBody>
          <a:bodyPr/>
          <a:lstStyle/>
          <a:p>
            <a:pPr>
              <a:defRPr/>
            </a:pPr>
            <a:fld id="{DEBFB6AC-B28C-403E-A159-2CDED2EE384A}" type="slidenum">
              <a:rPr lang="ja-JP" altLang="en-US" smtClean="0"/>
              <a:pPr>
                <a:defRPr/>
              </a:pPr>
              <a:t>‹#›</a:t>
            </a:fld>
            <a:endParaRPr lang="en-US" altLang="ja-JP"/>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6" name="フッター プレースホルダ 5"/>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7" name="スライド番号プレースホルダ 6"/>
          <p:cNvSpPr>
            <a:spLocks noGrp="1"/>
          </p:cNvSpPr>
          <p:nvPr>
            <p:ph type="sldNum" sz="quarter" idx="12"/>
          </p:nvPr>
        </p:nvSpPr>
        <p:spPr/>
        <p:txBody>
          <a:bodyPr/>
          <a:lstStyle/>
          <a:p>
            <a:pPr>
              <a:defRPr/>
            </a:pPr>
            <a:fld id="{7424BD87-B9D1-4256-81CC-4855841B91D4}" type="slidenum">
              <a:rPr lang="ja-JP" altLang="en-US" smtClean="0"/>
              <a:pPr>
                <a:defRPr/>
              </a:pPr>
              <a:t>‹#›</a:t>
            </a:fld>
            <a:endParaRPr lang="en-US" altLang="ja-JP"/>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ー 1"/>
          <p:cNvSpPr>
            <a:spLocks noGrp="1"/>
          </p:cNvSpPr>
          <p:nvPr>
            <p:ph type="dt" sz="half" idx="13"/>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8" name="フッター プレースホルダ 7"/>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9" name="スライド番号プレースホルダ 8"/>
          <p:cNvSpPr>
            <a:spLocks noGrp="1"/>
          </p:cNvSpPr>
          <p:nvPr>
            <p:ph type="sldNum" sz="quarter" idx="12"/>
          </p:nvPr>
        </p:nvSpPr>
        <p:spPr/>
        <p:txBody>
          <a:bodyPr/>
          <a:lstStyle/>
          <a:p>
            <a:pPr>
              <a:defRPr/>
            </a:pPr>
            <a:fld id="{5E92A47D-E7C0-440E-8994-4FCDE6941D51}" type="slidenum">
              <a:rPr lang="ja-JP" altLang="en-US" smtClean="0"/>
              <a:pPr>
                <a:defRPr/>
              </a:pPr>
              <a:t>‹#›</a:t>
            </a:fld>
            <a:endParaRPr lang="en-US" altLang="ja-JP"/>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ー 1"/>
          <p:cNvSpPr>
            <a:spLocks noGrp="1"/>
          </p:cNvSpPr>
          <p:nvPr>
            <p:ph type="dt" sz="half" idx="13"/>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4" name="フッター プレースホルダ 3"/>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5" name="スライド番号プレースホルダ 4"/>
          <p:cNvSpPr>
            <a:spLocks noGrp="1"/>
          </p:cNvSpPr>
          <p:nvPr>
            <p:ph type="sldNum" sz="quarter" idx="12"/>
          </p:nvPr>
        </p:nvSpPr>
        <p:spPr/>
        <p:txBody>
          <a:bodyPr/>
          <a:lstStyle/>
          <a:p>
            <a:pPr>
              <a:defRPr/>
            </a:pPr>
            <a:fld id="{41A4D060-BEC5-4D6B-BE96-BBFC6C957529}" type="slidenum">
              <a:rPr lang="ja-JP" altLang="en-US" smtClean="0"/>
              <a:pPr>
                <a:defRPr/>
              </a:pPr>
              <a:t>‹#›</a:t>
            </a:fld>
            <a:endParaRPr lang="en-US" altLang="ja-JP"/>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3" name="フッター プレースホルダ 2"/>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4" name="スライド番号プレースホルダ 3"/>
          <p:cNvSpPr>
            <a:spLocks noGrp="1"/>
          </p:cNvSpPr>
          <p:nvPr>
            <p:ph type="sldNum" sz="quarter" idx="12"/>
          </p:nvPr>
        </p:nvSpPr>
        <p:spPr/>
        <p:txBody>
          <a:bodyPr/>
          <a:lstStyle/>
          <a:p>
            <a:pPr>
              <a:defRPr/>
            </a:pPr>
            <a:fld id="{BE279B3F-2F09-4F34-BB06-6E68BA5F66ED}" type="slidenum">
              <a:rPr lang="ja-JP" altLang="en-US" smtClean="0"/>
              <a:pPr>
                <a:defRPr/>
              </a:pPr>
              <a:t>‹#›</a:t>
            </a:fld>
            <a:endParaRPr lang="en-US" altLang="ja-JP"/>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6" name="フッター プレースホルダ 5"/>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7" name="スライド番号プレースホルダ 6"/>
          <p:cNvSpPr>
            <a:spLocks noGrp="1"/>
          </p:cNvSpPr>
          <p:nvPr>
            <p:ph type="sldNum" sz="quarter" idx="12"/>
          </p:nvPr>
        </p:nvSpPr>
        <p:spPr/>
        <p:txBody>
          <a:bodyPr/>
          <a:lstStyle/>
          <a:p>
            <a:pPr>
              <a:defRPr/>
            </a:pPr>
            <a:fld id="{77624F0C-A161-4F65-8734-0A0047E08753}" type="slidenum">
              <a:rPr lang="ja-JP" altLang="en-US" smtClean="0"/>
              <a:pPr>
                <a:defRPr/>
              </a:pPr>
              <a:t>‹#›</a:t>
            </a:fld>
            <a:endParaRPr lang="en-US" altLang="ja-JP"/>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日付プレースホルダー 1"/>
          <p:cNvSpPr>
            <a:spLocks noGrp="1"/>
          </p:cNvSpPr>
          <p:nvPr>
            <p:ph type="dt" sz="half" idx="13"/>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6400800" y="6356350"/>
            <a:ext cx="2289048" cy="365760"/>
          </a:xfrm>
          <a:prstGeom prst="rect">
            <a:avLst/>
          </a:prstGeom>
        </p:spPr>
        <p:txBody>
          <a:bodyPr/>
          <a:lstStyle/>
          <a:p>
            <a:pPr>
              <a:defRPr/>
            </a:pPr>
            <a:r>
              <a:rPr lang="en-US" altLang="ja-JP" smtClean="0"/>
              <a:t>2016/12/12</a:t>
            </a:r>
            <a:endParaRPr lang="en-US" altLang="ja-JP"/>
          </a:p>
        </p:txBody>
      </p:sp>
      <p:sp>
        <p:nvSpPr>
          <p:cNvPr id="6" name="フッター プレースホルダ 5"/>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7" name="スライド番号プレースホルダ 6"/>
          <p:cNvSpPr>
            <a:spLocks noGrp="1"/>
          </p:cNvSpPr>
          <p:nvPr>
            <p:ph type="sldNum" sz="quarter" idx="12"/>
          </p:nvPr>
        </p:nvSpPr>
        <p:spPr/>
        <p:txBody>
          <a:bodyPr/>
          <a:lstStyle/>
          <a:p>
            <a:pPr>
              <a:defRPr/>
            </a:pPr>
            <a:fld id="{82BEA3B3-0B8E-402D-AA3B-2F49104769B5}" type="slidenum">
              <a:rPr lang="ja-JP" altLang="en-US" smtClean="0"/>
              <a:pPr>
                <a:defRPr/>
              </a:pPr>
              <a:t>‹#›</a:t>
            </a:fld>
            <a:endParaRPr lang="en-US" altLang="ja-JP"/>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3" name="フッター プレースホルダ 2"/>
          <p:cNvSpPr>
            <a:spLocks noGrp="1"/>
          </p:cNvSpPr>
          <p:nvPr>
            <p:ph type="ftr" sz="quarter" idx="3"/>
          </p:nvPr>
        </p:nvSpPr>
        <p:spPr>
          <a:xfrm>
            <a:off x="2898648" y="6356350"/>
            <a:ext cx="4086000" cy="365760"/>
          </a:xfrm>
          <a:prstGeom prst="rect">
            <a:avLst/>
          </a:prstGeom>
        </p:spPr>
        <p:txBody>
          <a:bodyPr vert="horz"/>
          <a:lstStyle>
            <a:lvl1pPr algn="r" eaLnBrk="1" latinLnBrk="0" hangingPunct="1">
              <a:defRPr kumimoji="0" sz="1400">
                <a:solidFill>
                  <a:schemeClr val="tx2"/>
                </a:solidFill>
              </a:defRPr>
            </a:lvl1p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BE279B3F-2F09-4F34-BB06-6E68BA5F66ED}" type="slidenum">
              <a:rPr lang="ja-JP" altLang="en-US" smtClean="0"/>
              <a:pPr>
                <a:defRPr/>
              </a:pPr>
              <a:t>‹#›</a:t>
            </a:fld>
            <a:endParaRPr lang="en-US" altLang="ja-JP"/>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付プレースホルダー 1"/>
          <p:cNvSpPr>
            <a:spLocks noGrp="1"/>
          </p:cNvSpPr>
          <p:nvPr>
            <p:ph type="dt" sz="half" idx="2"/>
          </p:nvPr>
        </p:nvSpPr>
        <p:spPr>
          <a:xfrm>
            <a:off x="7002050" y="6353175"/>
            <a:ext cx="16847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ja-JP" smtClean="0"/>
              <a:t>2016/12/12</a:t>
            </a:r>
            <a:endParaRPr lang="ja-JP" altLang="en-US" dirty="0"/>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iming>
    <p:tnLst>
      <p:par>
        <p:cTn id="1" dur="indefinite" restart="never" nodeType="tmRoot"/>
      </p:par>
    </p:tnLst>
  </p:timing>
  <p:hf hd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5667" name="Rectangle 2"/>
          <p:cNvSpPr>
            <a:spLocks noGrp="1" noChangeArrowheads="1"/>
          </p:cNvSpPr>
          <p:nvPr>
            <p:ph type="title"/>
          </p:nvPr>
        </p:nvSpPr>
        <p:spPr>
          <a:xfrm>
            <a:off x="629787" y="346630"/>
            <a:ext cx="7977188" cy="722312"/>
          </a:xfrm>
        </p:spPr>
        <p:txBody>
          <a:bodyPr>
            <a:normAutofit/>
          </a:bodyPr>
          <a:lstStyle/>
          <a:p>
            <a:pPr algn="ctr"/>
            <a:r>
              <a:rPr lang="en-US" altLang="ja-JP" sz="4000" dirty="0" smtClean="0">
                <a:solidFill>
                  <a:srgbClr val="FF0000"/>
                </a:solidFill>
              </a:rPr>
              <a:t>【</a:t>
            </a:r>
            <a:r>
              <a:rPr lang="ja-JP" altLang="en-US" sz="4000" dirty="0" smtClean="0">
                <a:solidFill>
                  <a:srgbClr val="FF0000"/>
                </a:solidFill>
              </a:rPr>
              <a:t>注意事項</a:t>
            </a:r>
            <a:r>
              <a:rPr lang="en-US" altLang="ja-JP" sz="4000" dirty="0" smtClean="0">
                <a:solidFill>
                  <a:srgbClr val="FF0000"/>
                </a:solidFill>
              </a:rPr>
              <a:t>】</a:t>
            </a:r>
            <a:endParaRPr lang="ja-JP" altLang="en-US" sz="3600" dirty="0" smtClean="0">
              <a:solidFill>
                <a:srgbClr val="FF0000"/>
              </a:solidFill>
            </a:endParaRPr>
          </a:p>
        </p:txBody>
      </p:sp>
      <p:sp>
        <p:nvSpPr>
          <p:cNvPr id="5" name="Rectangle 7"/>
          <p:cNvSpPr>
            <a:spLocks noGrp="1" noChangeArrowheads="1"/>
          </p:cNvSpPr>
          <p:nvPr>
            <p:ph type="sldNum" sz="quarter" idx="12"/>
          </p:nvPr>
        </p:nvSpPr>
        <p:spPr/>
        <p:txBody>
          <a:bodyPr/>
          <a:lstStyle/>
          <a:p>
            <a:pPr>
              <a:defRPr/>
            </a:pPr>
            <a:fld id="{17979CF3-8661-4548-B895-2992B4C0C8B3}" type="slidenum">
              <a:rPr lang="ja-JP" altLang="en-US"/>
              <a:pPr>
                <a:defRPr/>
              </a:pPr>
              <a:t>1</a:t>
            </a:fld>
            <a:endParaRPr lang="en-US" altLang="ja-JP" dirty="0"/>
          </a:p>
        </p:txBody>
      </p:sp>
      <p:sp>
        <p:nvSpPr>
          <p:cNvPr id="1905668" name="Rectangle 3"/>
          <p:cNvSpPr>
            <a:spLocks noGrp="1" noChangeArrowheads="1"/>
          </p:cNvSpPr>
          <p:nvPr>
            <p:ph sz="quarter" idx="1"/>
          </p:nvPr>
        </p:nvSpPr>
        <p:spPr>
          <a:xfrm>
            <a:off x="331303" y="1511301"/>
            <a:ext cx="8574157" cy="4484688"/>
          </a:xfrm>
        </p:spPr>
        <p:txBody>
          <a:bodyPr>
            <a:normAutofit/>
          </a:bodyPr>
          <a:lstStyle/>
          <a:p>
            <a:pPr algn="ctr">
              <a:buFont typeface="Times New Roman" pitchFamily="18" charset="0"/>
              <a:buNone/>
            </a:pPr>
            <a:r>
              <a:rPr lang="ja-JP" altLang="en-US" sz="4000" dirty="0" smtClean="0"/>
              <a:t>本教材を活用していただくにあたって</a:t>
            </a:r>
            <a:endParaRPr lang="en-US" altLang="ja-JP" sz="4000" dirty="0" smtClean="0"/>
          </a:p>
          <a:p>
            <a:pPr>
              <a:buFont typeface="Times New Roman" pitchFamily="18" charset="0"/>
              <a:buNone/>
            </a:pPr>
            <a:endParaRPr lang="en-US" altLang="ja-JP" dirty="0" smtClean="0"/>
          </a:p>
        </p:txBody>
      </p:sp>
      <p:sp>
        <p:nvSpPr>
          <p:cNvPr id="2" name="正方形/長方形 1"/>
          <p:cNvSpPr/>
          <p:nvPr/>
        </p:nvSpPr>
        <p:spPr>
          <a:xfrm>
            <a:off x="298485" y="2475604"/>
            <a:ext cx="8606975" cy="3520385"/>
          </a:xfrm>
          <a:prstGeom prst="rect">
            <a:avLst/>
          </a:prstGeom>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buFont typeface="Times New Roman" pitchFamily="18" charset="0"/>
              <a:buNone/>
            </a:pPr>
            <a:r>
              <a:rPr lang="ja-JP" altLang="en-US" sz="2800" dirty="0"/>
              <a:t>＊</a:t>
            </a:r>
            <a:r>
              <a:rPr lang="ja-JP" altLang="en-US" sz="2800" dirty="0" smtClean="0"/>
              <a:t>本教材は</a:t>
            </a:r>
            <a:r>
              <a:rPr lang="ja-JP" altLang="en-US" sz="2800" dirty="0"/>
              <a:t>、「精神保健福祉士業務指針及び業務分類</a:t>
            </a:r>
            <a:endParaRPr lang="en-US" altLang="ja-JP" sz="2800" dirty="0"/>
          </a:p>
          <a:p>
            <a:pPr>
              <a:buFont typeface="Times New Roman" pitchFamily="18" charset="0"/>
              <a:buNone/>
            </a:pPr>
            <a:r>
              <a:rPr lang="ja-JP" altLang="en-US" sz="2800" dirty="0"/>
              <a:t>　 第２版」</a:t>
            </a:r>
            <a:r>
              <a:rPr lang="ja-JP" altLang="en-US" sz="2800" dirty="0" smtClean="0"/>
              <a:t>の普及啓発及び活用</a:t>
            </a:r>
            <a:r>
              <a:rPr lang="ja-JP" altLang="en-US" sz="2800" dirty="0" smtClean="0">
                <a:solidFill>
                  <a:schemeClr val="tx1"/>
                </a:solidFill>
              </a:rPr>
              <a:t>以外</a:t>
            </a:r>
            <a:r>
              <a:rPr lang="ja-JP" altLang="en-US" sz="2800" dirty="0">
                <a:solidFill>
                  <a:schemeClr val="tx1"/>
                </a:solidFill>
              </a:rPr>
              <a:t>の目的に使用</a:t>
            </a:r>
            <a:r>
              <a:rPr lang="ja-JP" altLang="en-US" sz="2800" dirty="0" smtClean="0">
                <a:solidFill>
                  <a:schemeClr val="tx1"/>
                </a:solidFill>
              </a:rPr>
              <a:t>しない</a:t>
            </a:r>
            <a:endParaRPr lang="en-US" altLang="ja-JP" sz="2800" dirty="0" smtClean="0">
              <a:solidFill>
                <a:schemeClr val="tx1"/>
              </a:solidFill>
            </a:endParaRPr>
          </a:p>
          <a:p>
            <a:pPr>
              <a:buFont typeface="Times New Roman" pitchFamily="18" charset="0"/>
              <a:buNone/>
            </a:pPr>
            <a:r>
              <a:rPr lang="ja-JP" altLang="en-US" sz="2800" dirty="0">
                <a:solidFill>
                  <a:schemeClr val="tx1"/>
                </a:solidFill>
              </a:rPr>
              <a:t>　</a:t>
            </a:r>
            <a:r>
              <a:rPr lang="en-US" altLang="ja-JP" sz="2800" dirty="0" smtClean="0">
                <a:solidFill>
                  <a:schemeClr val="tx1"/>
                </a:solidFill>
              </a:rPr>
              <a:t> </a:t>
            </a:r>
            <a:r>
              <a:rPr lang="ja-JP" altLang="en-US" sz="2800" dirty="0" smtClean="0">
                <a:solidFill>
                  <a:schemeClr val="tx1"/>
                </a:solidFill>
              </a:rPr>
              <a:t>でください</a:t>
            </a:r>
            <a:r>
              <a:rPr lang="ja-JP" altLang="en-US" sz="2800" dirty="0">
                <a:solidFill>
                  <a:schemeClr val="tx1"/>
                </a:solidFill>
              </a:rPr>
              <a:t>。</a:t>
            </a:r>
            <a:endParaRPr lang="en-US" altLang="ja-JP" sz="2800" dirty="0">
              <a:solidFill>
                <a:schemeClr val="tx1"/>
              </a:solidFill>
            </a:endParaRPr>
          </a:p>
          <a:p>
            <a:pPr>
              <a:buFont typeface="Times New Roman" pitchFamily="18" charset="0"/>
              <a:buNone/>
            </a:pPr>
            <a:endParaRPr lang="en-US" altLang="ja-JP" sz="2800" dirty="0">
              <a:solidFill>
                <a:schemeClr val="tx1"/>
              </a:solidFill>
            </a:endParaRPr>
          </a:p>
          <a:p>
            <a:pPr>
              <a:buFont typeface="Times New Roman" pitchFamily="18" charset="0"/>
              <a:buNone/>
            </a:pPr>
            <a:r>
              <a:rPr lang="ja-JP" altLang="en-US" sz="2800" dirty="0">
                <a:solidFill>
                  <a:schemeClr val="tx1"/>
                </a:solidFill>
              </a:rPr>
              <a:t>＊</a:t>
            </a:r>
            <a:r>
              <a:rPr lang="ja-JP" altLang="en-US" sz="2800" dirty="0" smtClean="0">
                <a:solidFill>
                  <a:schemeClr val="tx1"/>
                </a:solidFill>
              </a:rPr>
              <a:t>本教材は</a:t>
            </a:r>
            <a:r>
              <a:rPr lang="ja-JP" altLang="en-US" sz="2800" dirty="0">
                <a:solidFill>
                  <a:schemeClr val="tx1"/>
                </a:solidFill>
              </a:rPr>
              <a:t>、公益社団法人日本精神保健福祉士協会</a:t>
            </a:r>
            <a:endParaRPr lang="en-US" altLang="ja-JP" sz="2800" dirty="0">
              <a:solidFill>
                <a:schemeClr val="tx1"/>
              </a:solidFill>
            </a:endParaRPr>
          </a:p>
          <a:p>
            <a:pPr>
              <a:buFont typeface="Times New Roman" pitchFamily="18" charset="0"/>
              <a:buNone/>
            </a:pPr>
            <a:r>
              <a:rPr lang="ja-JP" altLang="en-US" sz="2800" dirty="0">
                <a:solidFill>
                  <a:schemeClr val="tx1"/>
                </a:solidFill>
              </a:rPr>
              <a:t>　</a:t>
            </a:r>
            <a:r>
              <a:rPr lang="ja-JP" altLang="en-US" sz="2800" dirty="0" smtClean="0">
                <a:solidFill>
                  <a:schemeClr val="tx1"/>
                </a:solidFill>
              </a:rPr>
              <a:t>「精神</a:t>
            </a:r>
            <a:r>
              <a:rPr lang="ja-JP" altLang="en-US" sz="2800" dirty="0">
                <a:solidFill>
                  <a:schemeClr val="tx1"/>
                </a:solidFill>
              </a:rPr>
              <a:t>保健福祉士業務指針」委員会（</a:t>
            </a:r>
            <a:r>
              <a:rPr lang="en-US" altLang="ja-JP" sz="2800" dirty="0">
                <a:solidFill>
                  <a:schemeClr val="tx1"/>
                </a:solidFill>
              </a:rPr>
              <a:t>2016</a:t>
            </a:r>
            <a:r>
              <a:rPr lang="ja-JP" altLang="en-US" sz="2800" dirty="0">
                <a:solidFill>
                  <a:schemeClr val="tx1"/>
                </a:solidFill>
              </a:rPr>
              <a:t>）</a:t>
            </a:r>
            <a:r>
              <a:rPr lang="ja-JP" altLang="en-US" sz="2800" dirty="0" smtClean="0">
                <a:solidFill>
                  <a:schemeClr val="tx1"/>
                </a:solidFill>
              </a:rPr>
              <a:t>が作成した</a:t>
            </a:r>
            <a:endParaRPr lang="en-US" altLang="ja-JP" sz="2800" dirty="0" smtClean="0">
              <a:solidFill>
                <a:schemeClr val="tx1"/>
              </a:solidFill>
            </a:endParaRPr>
          </a:p>
          <a:p>
            <a:pPr>
              <a:buFont typeface="Times New Roman" pitchFamily="18" charset="0"/>
              <a:buNone/>
            </a:pPr>
            <a:r>
              <a:rPr lang="ja-JP" altLang="ja-JP" sz="2800" dirty="0">
                <a:solidFill>
                  <a:schemeClr val="tx1"/>
                </a:solidFill>
              </a:rPr>
              <a:t>　</a:t>
            </a:r>
            <a:r>
              <a:rPr lang="ja-JP" altLang="en-US" sz="2800" dirty="0" smtClean="0">
                <a:solidFill>
                  <a:schemeClr val="tx1"/>
                </a:solidFill>
              </a:rPr>
              <a:t> もの</a:t>
            </a:r>
            <a:r>
              <a:rPr lang="ja-JP" altLang="en-US" sz="2800" dirty="0">
                <a:solidFill>
                  <a:schemeClr val="tx1"/>
                </a:solidFill>
              </a:rPr>
              <a:t>であることを明示</a:t>
            </a:r>
            <a:r>
              <a:rPr lang="ja-JP" altLang="en-US" sz="2800" dirty="0" smtClean="0">
                <a:solidFill>
                  <a:schemeClr val="tx1"/>
                </a:solidFill>
              </a:rPr>
              <a:t>してください。</a:t>
            </a:r>
            <a:endParaRPr lang="en-US" altLang="ja-JP" sz="2800" dirty="0">
              <a:solidFill>
                <a:schemeClr val="tx1"/>
              </a:solidFill>
            </a:endParaRPr>
          </a:p>
        </p:txBody>
      </p:sp>
      <p:sp>
        <p:nvSpPr>
          <p:cNvPr id="3" name="フッター プレースホルダー 2"/>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7"/>
          <p:cNvSpPr>
            <a:spLocks noGrp="1" noChangeArrowheads="1"/>
          </p:cNvSpPr>
          <p:nvPr>
            <p:ph type="sldNum" sz="quarter" idx="12"/>
          </p:nvPr>
        </p:nvSpPr>
        <p:spPr/>
        <p:txBody>
          <a:bodyPr/>
          <a:lstStyle/>
          <a:p>
            <a:pPr>
              <a:defRPr/>
            </a:pPr>
            <a:fld id="{6D552897-0127-47AF-9CF4-27F5B3F72A81}" type="slidenum">
              <a:rPr lang="ja-JP" altLang="en-US"/>
              <a:pPr>
                <a:defRPr/>
              </a:pPr>
              <a:t>10</a:t>
            </a:fld>
            <a:endParaRPr lang="en-US" altLang="ja-JP"/>
          </a:p>
        </p:txBody>
      </p:sp>
      <p:sp>
        <p:nvSpPr>
          <p:cNvPr id="1915910" name="Rectangle 3"/>
          <p:cNvSpPr>
            <a:spLocks noGrp="1" noChangeArrowheads="1"/>
          </p:cNvSpPr>
          <p:nvPr>
            <p:ph sz="quarter" idx="1"/>
          </p:nvPr>
        </p:nvSpPr>
        <p:spPr>
          <a:xfrm>
            <a:off x="431801" y="1296987"/>
            <a:ext cx="7885113" cy="4524375"/>
          </a:xfrm>
        </p:spPr>
        <p:txBody>
          <a:bodyPr/>
          <a:lstStyle/>
          <a:p>
            <a:pPr eaLnBrk="1" hangingPunct="1">
              <a:buFont typeface="Times New Roman" pitchFamily="18" charset="0"/>
              <a:buNone/>
            </a:pPr>
            <a:r>
              <a:rPr lang="ja-JP" altLang="en-US" sz="2800" dirty="0" smtClean="0"/>
              <a:t>　　　</a:t>
            </a:r>
            <a:r>
              <a:rPr lang="ja-JP" altLang="en-US" sz="3600" dirty="0" smtClean="0"/>
              <a:t>精神保健福祉士の業務特性①を</a:t>
            </a:r>
          </a:p>
          <a:p>
            <a:pPr eaLnBrk="1" hangingPunct="1">
              <a:buFont typeface="Times New Roman" pitchFamily="18" charset="0"/>
              <a:buNone/>
            </a:pPr>
            <a:r>
              <a:rPr lang="ja-JP" altLang="en-US" sz="3600" dirty="0" smtClean="0"/>
              <a:t>　　　イメージしながら考えて下さい。</a:t>
            </a:r>
          </a:p>
        </p:txBody>
      </p:sp>
      <p:sp>
        <p:nvSpPr>
          <p:cNvPr id="20"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8"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915911" name="Rectangle 4"/>
          <p:cNvSpPr>
            <a:spLocks noChangeArrowheads="1"/>
          </p:cNvSpPr>
          <p:nvPr/>
        </p:nvSpPr>
        <p:spPr bwMode="auto">
          <a:xfrm>
            <a:off x="984250" y="2819400"/>
            <a:ext cx="1655763" cy="10080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a:latin typeface="HGｺﾞｼｯｸE" panose="020B0909000000000000" pitchFamily="49" charset="-128"/>
                <a:ea typeface="HGｺﾞｼｯｸE" panose="020B0909000000000000" pitchFamily="49" charset="-128"/>
              </a:rPr>
              <a:t>場面・状況</a:t>
            </a:r>
          </a:p>
          <a:p>
            <a:pPr algn="ctr"/>
            <a:r>
              <a:rPr lang="ja-JP" altLang="en-US">
                <a:latin typeface="HGｺﾞｼｯｸE" panose="020B0909000000000000" pitchFamily="49" charset="-128"/>
                <a:ea typeface="HGｺﾞｼｯｸE" panose="020B0909000000000000" pitchFamily="49" charset="-128"/>
              </a:rPr>
              <a:t>（人と環境）</a:t>
            </a:r>
          </a:p>
        </p:txBody>
      </p:sp>
      <p:sp>
        <p:nvSpPr>
          <p:cNvPr id="1915912" name="Rectangle 5"/>
          <p:cNvSpPr>
            <a:spLocks noChangeArrowheads="1"/>
          </p:cNvSpPr>
          <p:nvPr/>
        </p:nvSpPr>
        <p:spPr bwMode="auto">
          <a:xfrm>
            <a:off x="3644900" y="2857500"/>
            <a:ext cx="1655763" cy="10080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altLang="ja-JP">
                <a:latin typeface="HGｺﾞｼｯｸE" panose="020B0909000000000000" pitchFamily="49" charset="-128"/>
                <a:ea typeface="HGｺﾞｼｯｸE" panose="020B0909000000000000" pitchFamily="49" charset="-128"/>
              </a:rPr>
              <a:t>PSW</a:t>
            </a:r>
            <a:r>
              <a:rPr lang="ja-JP" altLang="en-US">
                <a:latin typeface="HGｺﾞｼｯｸE" panose="020B0909000000000000" pitchFamily="49" charset="-128"/>
                <a:ea typeface="HGｺﾞｼｯｸE" panose="020B0909000000000000" pitchFamily="49" charset="-128"/>
              </a:rPr>
              <a:t>としての</a:t>
            </a:r>
          </a:p>
          <a:p>
            <a:pPr algn="ctr"/>
            <a:r>
              <a:rPr lang="ja-JP" altLang="en-US">
                <a:latin typeface="HGｺﾞｼｯｸE" panose="020B0909000000000000" pitchFamily="49" charset="-128"/>
                <a:ea typeface="HGｺﾞｼｯｸE" panose="020B0909000000000000" pitchFamily="49" charset="-128"/>
              </a:rPr>
              <a:t>解釈・分析</a:t>
            </a:r>
          </a:p>
        </p:txBody>
      </p:sp>
      <p:sp>
        <p:nvSpPr>
          <p:cNvPr id="1915913" name="Rectangle 6"/>
          <p:cNvSpPr>
            <a:spLocks noChangeArrowheads="1"/>
          </p:cNvSpPr>
          <p:nvPr/>
        </p:nvSpPr>
        <p:spPr bwMode="auto">
          <a:xfrm>
            <a:off x="6126163" y="2832100"/>
            <a:ext cx="1655762" cy="100806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altLang="ja-JP">
                <a:latin typeface="HGｺﾞｼｯｸE" panose="020B0909000000000000" pitchFamily="49" charset="-128"/>
                <a:ea typeface="HGｺﾞｼｯｸE" panose="020B0909000000000000" pitchFamily="49" charset="-128"/>
              </a:rPr>
              <a:t>PSW</a:t>
            </a:r>
            <a:r>
              <a:rPr lang="ja-JP" altLang="en-US">
                <a:latin typeface="HGｺﾞｼｯｸE" panose="020B0909000000000000" pitchFamily="49" charset="-128"/>
                <a:ea typeface="HGｺﾞｼｯｸE" panose="020B0909000000000000" pitchFamily="49" charset="-128"/>
              </a:rPr>
              <a:t>の行為</a:t>
            </a:r>
          </a:p>
          <a:p>
            <a:pPr algn="ctr"/>
            <a:r>
              <a:rPr lang="ja-JP" altLang="en-US">
                <a:latin typeface="HGｺﾞｼｯｸE" panose="020B0909000000000000" pitchFamily="49" charset="-128"/>
                <a:ea typeface="HGｺﾞｼｯｸE" panose="020B0909000000000000" pitchFamily="49" charset="-128"/>
              </a:rPr>
              <a:t>（狭義の業務）</a:t>
            </a:r>
          </a:p>
        </p:txBody>
      </p:sp>
      <p:sp>
        <p:nvSpPr>
          <p:cNvPr id="1915914" name="Rectangle 7"/>
          <p:cNvSpPr>
            <a:spLocks noChangeArrowheads="1"/>
          </p:cNvSpPr>
          <p:nvPr/>
        </p:nvSpPr>
        <p:spPr bwMode="auto">
          <a:xfrm>
            <a:off x="2647950" y="5029200"/>
            <a:ext cx="1584325" cy="93503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en-US" altLang="ja-JP">
                <a:latin typeface="HGｺﾞｼｯｸE" panose="020B0909000000000000" pitchFamily="49" charset="-128"/>
                <a:ea typeface="HGｺﾞｼｯｸE" panose="020B0909000000000000" pitchFamily="49" charset="-128"/>
              </a:rPr>
              <a:t>PSW</a:t>
            </a:r>
            <a:r>
              <a:rPr lang="ja-JP" altLang="en-US">
                <a:latin typeface="HGｺﾞｼｯｸE" panose="020B0909000000000000" pitchFamily="49" charset="-128"/>
                <a:ea typeface="HGｺﾞｼｯｸE" panose="020B0909000000000000" pitchFamily="49" charset="-128"/>
              </a:rPr>
              <a:t>の価値・</a:t>
            </a:r>
          </a:p>
          <a:p>
            <a:pPr algn="ctr"/>
            <a:r>
              <a:rPr lang="ja-JP" altLang="en-US">
                <a:latin typeface="HGｺﾞｼｯｸE" panose="020B0909000000000000" pitchFamily="49" charset="-128"/>
                <a:ea typeface="HGｺﾞｼｯｸE" panose="020B0909000000000000" pitchFamily="49" charset="-128"/>
              </a:rPr>
              <a:t>理念，視点</a:t>
            </a:r>
          </a:p>
        </p:txBody>
      </p:sp>
      <p:sp>
        <p:nvSpPr>
          <p:cNvPr id="1915915" name="Rectangle 8"/>
          <p:cNvSpPr>
            <a:spLocks noChangeArrowheads="1"/>
          </p:cNvSpPr>
          <p:nvPr/>
        </p:nvSpPr>
        <p:spPr bwMode="auto">
          <a:xfrm>
            <a:off x="4930775" y="5024438"/>
            <a:ext cx="1584325" cy="935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en-US" altLang="ja-JP" dirty="0">
                <a:latin typeface="HGｺﾞｼｯｸE" panose="020B0909000000000000" pitchFamily="49" charset="-128"/>
                <a:ea typeface="HGｺﾞｼｯｸE" panose="020B0909000000000000" pitchFamily="49" charset="-128"/>
              </a:rPr>
              <a:t>PSW</a:t>
            </a:r>
            <a:r>
              <a:rPr lang="ja-JP" altLang="en-US" dirty="0" smtClean="0">
                <a:latin typeface="HGｺﾞｼｯｸE" panose="020B0909000000000000" pitchFamily="49" charset="-128"/>
                <a:ea typeface="HGｺﾞｼｯｸE" panose="020B0909000000000000" pitchFamily="49" charset="-128"/>
              </a:rPr>
              <a:t>の</a:t>
            </a:r>
            <a:endParaRPr lang="en-US" altLang="ja-JP" dirty="0" smtClean="0">
              <a:latin typeface="HGｺﾞｼｯｸE" panose="020B0909000000000000" pitchFamily="49" charset="-128"/>
              <a:ea typeface="HGｺﾞｼｯｸE" panose="020B0909000000000000" pitchFamily="49" charset="-128"/>
            </a:endParaRPr>
          </a:p>
          <a:p>
            <a:pPr algn="ctr"/>
            <a:r>
              <a:rPr lang="ja-JP" altLang="en-US" dirty="0" smtClean="0">
                <a:latin typeface="HGｺﾞｼｯｸE" panose="020B0909000000000000" pitchFamily="49" charset="-128"/>
                <a:ea typeface="HGｺﾞｼｯｸE" panose="020B0909000000000000" pitchFamily="49" charset="-128"/>
              </a:rPr>
              <a:t>機能・技術</a:t>
            </a:r>
            <a:endParaRPr lang="ja-JP" altLang="en-US" dirty="0">
              <a:latin typeface="HGｺﾞｼｯｸE" panose="020B0909000000000000" pitchFamily="49" charset="-128"/>
              <a:ea typeface="HGｺﾞｼｯｸE" panose="020B0909000000000000" pitchFamily="49" charset="-128"/>
            </a:endParaRPr>
          </a:p>
        </p:txBody>
      </p:sp>
      <p:sp>
        <p:nvSpPr>
          <p:cNvPr id="1915916" name="Line 9"/>
          <p:cNvSpPr>
            <a:spLocks noChangeShapeType="1"/>
          </p:cNvSpPr>
          <p:nvPr/>
        </p:nvSpPr>
        <p:spPr bwMode="auto">
          <a:xfrm>
            <a:off x="2690813" y="3217863"/>
            <a:ext cx="952500" cy="0"/>
          </a:xfrm>
          <a:prstGeom prst="line">
            <a:avLst/>
          </a:prstGeom>
          <a:noFill/>
          <a:ln w="38100">
            <a:solidFill>
              <a:schemeClr val="tx1"/>
            </a:solidFill>
            <a:round/>
            <a:headEnd/>
            <a:tailEnd type="triangle" w="med" len="med"/>
          </a:ln>
        </p:spPr>
        <p:txBody>
          <a:bodyPr/>
          <a:lstStyle/>
          <a:p>
            <a:endParaRPr lang="ja-JP" altLang="en-US"/>
          </a:p>
        </p:txBody>
      </p:sp>
      <p:sp>
        <p:nvSpPr>
          <p:cNvPr id="1915917" name="Line 10"/>
          <p:cNvSpPr>
            <a:spLocks noChangeShapeType="1"/>
          </p:cNvSpPr>
          <p:nvPr/>
        </p:nvSpPr>
        <p:spPr bwMode="auto">
          <a:xfrm flipH="1">
            <a:off x="2654300" y="3511550"/>
            <a:ext cx="966788" cy="0"/>
          </a:xfrm>
          <a:prstGeom prst="line">
            <a:avLst/>
          </a:prstGeom>
          <a:noFill/>
          <a:ln w="38100">
            <a:solidFill>
              <a:schemeClr val="tx1"/>
            </a:solidFill>
            <a:round/>
            <a:headEnd/>
            <a:tailEnd type="triangle" w="med" len="med"/>
          </a:ln>
        </p:spPr>
        <p:txBody>
          <a:bodyPr/>
          <a:lstStyle/>
          <a:p>
            <a:endParaRPr lang="ja-JP" altLang="en-US"/>
          </a:p>
        </p:txBody>
      </p:sp>
      <p:sp>
        <p:nvSpPr>
          <p:cNvPr id="1915918" name="Line 11"/>
          <p:cNvSpPr>
            <a:spLocks noChangeShapeType="1"/>
          </p:cNvSpPr>
          <p:nvPr/>
        </p:nvSpPr>
        <p:spPr bwMode="auto">
          <a:xfrm flipV="1">
            <a:off x="5262563" y="3246438"/>
            <a:ext cx="901700" cy="14287"/>
          </a:xfrm>
          <a:prstGeom prst="line">
            <a:avLst/>
          </a:prstGeom>
          <a:noFill/>
          <a:ln w="38100">
            <a:solidFill>
              <a:schemeClr val="tx1"/>
            </a:solidFill>
            <a:round/>
            <a:headEnd/>
            <a:tailEnd type="triangle" w="med" len="med"/>
          </a:ln>
        </p:spPr>
        <p:txBody>
          <a:bodyPr/>
          <a:lstStyle/>
          <a:p>
            <a:endParaRPr lang="ja-JP" altLang="en-US"/>
          </a:p>
        </p:txBody>
      </p:sp>
      <p:sp>
        <p:nvSpPr>
          <p:cNvPr id="1915920" name="Line 13"/>
          <p:cNvSpPr>
            <a:spLocks noChangeShapeType="1"/>
          </p:cNvSpPr>
          <p:nvPr/>
        </p:nvSpPr>
        <p:spPr bwMode="auto">
          <a:xfrm flipH="1" flipV="1">
            <a:off x="3863975" y="3840162"/>
            <a:ext cx="9525" cy="1189037"/>
          </a:xfrm>
          <a:prstGeom prst="line">
            <a:avLst/>
          </a:prstGeom>
          <a:noFill/>
          <a:ln w="38100" cmpd="dbl">
            <a:solidFill>
              <a:schemeClr val="tx1"/>
            </a:solidFill>
            <a:round/>
            <a:headEnd/>
            <a:tailEnd type="triangle" w="med" len="med"/>
          </a:ln>
        </p:spPr>
        <p:txBody>
          <a:bodyPr/>
          <a:lstStyle/>
          <a:p>
            <a:endParaRPr lang="ja-JP" altLang="en-US"/>
          </a:p>
        </p:txBody>
      </p:sp>
      <p:sp>
        <p:nvSpPr>
          <p:cNvPr id="1915921" name="Line 14"/>
          <p:cNvSpPr>
            <a:spLocks noChangeShapeType="1"/>
          </p:cNvSpPr>
          <p:nvPr/>
        </p:nvSpPr>
        <p:spPr bwMode="auto">
          <a:xfrm flipH="1" flipV="1">
            <a:off x="3097213" y="4175125"/>
            <a:ext cx="9525" cy="866775"/>
          </a:xfrm>
          <a:prstGeom prst="line">
            <a:avLst/>
          </a:prstGeom>
          <a:noFill/>
          <a:ln w="38100" cmpd="dbl">
            <a:solidFill>
              <a:schemeClr val="tx1"/>
            </a:solidFill>
            <a:round/>
            <a:headEnd/>
            <a:tailEnd type="triangle" w="med" len="med"/>
          </a:ln>
        </p:spPr>
        <p:txBody>
          <a:bodyPr/>
          <a:lstStyle/>
          <a:p>
            <a:endParaRPr lang="ja-JP" altLang="en-US"/>
          </a:p>
        </p:txBody>
      </p:sp>
      <p:sp>
        <p:nvSpPr>
          <p:cNvPr id="1915922" name="Line 15"/>
          <p:cNvSpPr>
            <a:spLocks noChangeShapeType="1"/>
          </p:cNvSpPr>
          <p:nvPr/>
        </p:nvSpPr>
        <p:spPr bwMode="auto">
          <a:xfrm flipV="1">
            <a:off x="5638800" y="3273424"/>
            <a:ext cx="26988" cy="1743075"/>
          </a:xfrm>
          <a:prstGeom prst="line">
            <a:avLst/>
          </a:prstGeom>
          <a:noFill/>
          <a:ln w="38100" cmpd="dbl">
            <a:solidFill>
              <a:schemeClr val="tx1"/>
            </a:solidFill>
            <a:round/>
            <a:headEnd/>
            <a:tailEnd type="triangle" w="med" len="med"/>
          </a:ln>
        </p:spPr>
        <p:txBody>
          <a:bodyPr/>
          <a:lstStyle/>
          <a:p>
            <a:endParaRPr lang="ja-JP" altLang="en-US"/>
          </a:p>
        </p:txBody>
      </p:sp>
      <p:sp>
        <p:nvSpPr>
          <p:cNvPr id="1915923" name="AutoShape 18"/>
          <p:cNvSpPr>
            <a:spLocks noChangeArrowheads="1"/>
          </p:cNvSpPr>
          <p:nvPr/>
        </p:nvSpPr>
        <p:spPr bwMode="auto">
          <a:xfrm flipH="1">
            <a:off x="487363" y="3835400"/>
            <a:ext cx="6700837" cy="928688"/>
          </a:xfrm>
          <a:prstGeom prst="curvedUpArrow">
            <a:avLst>
              <a:gd name="adj1" fmla="val 144308"/>
              <a:gd name="adj2" fmla="val 288615"/>
              <a:gd name="adj3" fmla="val 33333"/>
            </a:avLst>
          </a:prstGeom>
          <a:solidFill>
            <a:srgbClr val="0000CC"/>
          </a:solidFill>
          <a:ln w="9525">
            <a:solidFill>
              <a:schemeClr val="tx1"/>
            </a:solidFill>
            <a:miter lim="800000"/>
            <a:headEnd/>
            <a:tailEnd/>
          </a:ln>
        </p:spPr>
        <p:txBody>
          <a:bodyPr wrap="none" anchor="ctr"/>
          <a:lstStyle/>
          <a:p>
            <a:pPr eaLnBrk="0" hangingPunct="0"/>
            <a:endParaRPr kumimoji="0" lang="ja-JP" altLang="en-US"/>
          </a:p>
        </p:txBody>
      </p:sp>
      <p:sp>
        <p:nvSpPr>
          <p:cNvPr id="1623063" name="AutoShape 23"/>
          <p:cNvSpPr>
            <a:spLocks noChangeArrowheads="1"/>
          </p:cNvSpPr>
          <p:nvPr/>
        </p:nvSpPr>
        <p:spPr bwMode="auto">
          <a:xfrm>
            <a:off x="580048" y="5183675"/>
            <a:ext cx="1922463" cy="868362"/>
          </a:xfrm>
          <a:prstGeom prst="wedgeRoundRectCallout">
            <a:avLst>
              <a:gd name="adj1" fmla="val 120171"/>
              <a:gd name="adj2" fmla="val -171558"/>
              <a:gd name="adj3" fmla="val 16667"/>
            </a:avLst>
          </a:prstGeom>
          <a:solidFill>
            <a:srgbClr val="FFFF99"/>
          </a:solidFill>
          <a:ln w="9525">
            <a:solidFill>
              <a:schemeClr val="tx1"/>
            </a:solidFill>
            <a:miter lim="800000"/>
            <a:headEnd/>
            <a:tailEnd/>
          </a:ln>
        </p:spPr>
        <p:txBody>
          <a:bodyPr/>
          <a:lstStyle/>
          <a:p>
            <a:pPr algn="ctr"/>
            <a:r>
              <a:rPr lang="ja-JP" altLang="en-US" sz="2000" dirty="0">
                <a:ea typeface="HGP創英角ﾎﾟｯﾌﾟ体" pitchFamily="50" charset="-128"/>
              </a:rPr>
              <a:t>目に</a:t>
            </a:r>
            <a:r>
              <a:rPr lang="ja-JP" altLang="en-US" sz="2000" dirty="0" smtClean="0">
                <a:ea typeface="HGP創英角ﾎﾟｯﾌﾟ体" pitchFamily="50" charset="-128"/>
              </a:rPr>
              <a:t>見えない業務上</a:t>
            </a:r>
            <a:r>
              <a:rPr lang="ja-JP" altLang="en-US" sz="2000" dirty="0">
                <a:ea typeface="HGP創英角ﾎﾟｯﾌﾟ体" pitchFamily="50" charset="-128"/>
              </a:rPr>
              <a:t>の指針</a:t>
            </a:r>
          </a:p>
        </p:txBody>
      </p:sp>
      <p:sp>
        <p:nvSpPr>
          <p:cNvPr id="25" name="AutoShape 22"/>
          <p:cNvSpPr>
            <a:spLocks noChangeArrowheads="1"/>
          </p:cNvSpPr>
          <p:nvPr/>
        </p:nvSpPr>
        <p:spPr bwMode="auto">
          <a:xfrm>
            <a:off x="7338944" y="286851"/>
            <a:ext cx="1606273" cy="475148"/>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r>
              <a:rPr lang="ja-JP" altLang="ja-JP" sz="2000" dirty="0" smtClean="0"/>
              <a:t>P</a:t>
            </a:r>
            <a:r>
              <a:rPr lang="en-US" altLang="ja-JP" sz="2000" dirty="0" smtClean="0"/>
              <a:t>23</a:t>
            </a:r>
            <a:endParaRPr lang="ja-JP" altLang="en-US" sz="2000" dirty="0"/>
          </a:p>
        </p:txBody>
      </p:sp>
      <p:sp>
        <p:nvSpPr>
          <p:cNvPr id="26" name="Rectangle 2"/>
          <p:cNvSpPr>
            <a:spLocks noGrp="1" noChangeArrowheads="1"/>
          </p:cNvSpPr>
          <p:nvPr>
            <p:ph type="title"/>
          </p:nvPr>
        </p:nvSpPr>
        <p:spPr>
          <a:xfrm>
            <a:off x="603250" y="88106"/>
            <a:ext cx="7810500" cy="1028700"/>
          </a:xfrm>
        </p:spPr>
        <p:txBody>
          <a:bodyPr>
            <a:normAutofit fontScale="90000"/>
          </a:bodyPr>
          <a:lstStyle/>
          <a:p>
            <a:pPr algn="ctr"/>
            <a:r>
              <a:rPr lang="en-US" altLang="ja-JP" sz="2700" dirty="0" smtClean="0"/>
              <a:t>【</a:t>
            </a:r>
            <a:r>
              <a:rPr lang="ja-JP" altLang="en-US" sz="2700" dirty="0" smtClean="0"/>
              <a:t>演習</a:t>
            </a:r>
            <a:r>
              <a:rPr lang="en-US" altLang="ja-JP" sz="2700" dirty="0" smtClean="0"/>
              <a:t>】step1</a:t>
            </a:r>
            <a:r>
              <a:rPr lang="en-US" altLang="ja-JP" sz="2800" dirty="0" smtClean="0"/>
              <a:t/>
            </a:r>
            <a:br>
              <a:rPr lang="en-US" altLang="ja-JP" sz="2800" dirty="0" smtClean="0"/>
            </a:br>
            <a:r>
              <a:rPr lang="ja-JP" altLang="en-US" sz="4000" dirty="0" smtClean="0"/>
              <a:t>場面の状況分析と課題</a:t>
            </a:r>
          </a:p>
        </p:txBody>
      </p:sp>
      <p:sp>
        <p:nvSpPr>
          <p:cNvPr id="1915919" name="Oval 12"/>
          <p:cNvSpPr>
            <a:spLocks noChangeArrowheads="1"/>
          </p:cNvSpPr>
          <p:nvPr/>
        </p:nvSpPr>
        <p:spPr bwMode="auto">
          <a:xfrm>
            <a:off x="2447925" y="3643313"/>
            <a:ext cx="1327150" cy="576262"/>
          </a:xfrm>
          <a:prstGeom prst="ellipse">
            <a:avLst/>
          </a:prstGeom>
          <a:solidFill>
            <a:srgbClr val="00FF99"/>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ja-JP" altLang="en-US" b="1"/>
              <a:t>再構成</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2834" name="コンテンツ プレースホルダー 2"/>
          <p:cNvSpPr>
            <a:spLocks noGrp="1"/>
          </p:cNvSpPr>
          <p:nvPr>
            <p:ph idx="1"/>
          </p:nvPr>
        </p:nvSpPr>
        <p:spPr>
          <a:xfrm>
            <a:off x="818874" y="1219200"/>
            <a:ext cx="7772400" cy="3406057"/>
          </a:xfrm>
        </p:spPr>
        <p:txBody>
          <a:bodyPr>
            <a:normAutofit/>
          </a:bodyPr>
          <a:lstStyle/>
          <a:p>
            <a:pPr marL="0" indent="0" algn="ctr">
              <a:buFont typeface="Times New Roman" pitchFamily="18" charset="0"/>
              <a:buNone/>
            </a:pPr>
            <a:r>
              <a:rPr lang="ja-JP" altLang="en-US" sz="5800" dirty="0" smtClean="0"/>
              <a:t>＜ワーク　</a:t>
            </a:r>
            <a:r>
              <a:rPr lang="en-US" altLang="ja-JP" sz="5800" dirty="0" smtClean="0"/>
              <a:t>step</a:t>
            </a:r>
            <a:r>
              <a:rPr lang="ja-JP" altLang="en-US" sz="5800" dirty="0" smtClean="0"/>
              <a:t>１＞</a:t>
            </a:r>
            <a:endParaRPr kumimoji="0" lang="en-US" altLang="ja-JP" sz="5800" dirty="0" smtClean="0"/>
          </a:p>
          <a:p>
            <a:pPr marL="0" indent="0" algn="ctr">
              <a:buNone/>
            </a:pPr>
            <a:r>
              <a:rPr kumimoji="0" lang="ja-JP" altLang="en-US" sz="4800" dirty="0" smtClean="0"/>
              <a:t>価値・理念に基づく</a:t>
            </a:r>
            <a:endParaRPr kumimoji="0" lang="en-US" altLang="ja-JP" sz="4800" dirty="0" smtClean="0"/>
          </a:p>
          <a:p>
            <a:pPr marL="0" indent="0" algn="ctr">
              <a:buNone/>
            </a:pPr>
            <a:r>
              <a:rPr lang="ja-JP" altLang="en-US" sz="4800" dirty="0" smtClean="0"/>
              <a:t>状況分析と課題の整理</a:t>
            </a:r>
            <a:endParaRPr lang="en-US" altLang="ja-JP" sz="4800" dirty="0" smtClean="0"/>
          </a:p>
          <a:p>
            <a:pPr marL="0" indent="0" algn="ctr">
              <a:buNone/>
            </a:pPr>
            <a:endParaRPr lang="en-US" altLang="ja-JP" sz="3200" dirty="0" smtClean="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11</a:t>
            </a:fld>
            <a:endParaRPr lang="en-US" altLang="ja-JP"/>
          </a:p>
        </p:txBody>
      </p:sp>
      <p:sp>
        <p:nvSpPr>
          <p:cNvPr id="9" name="角丸四角形 8"/>
          <p:cNvSpPr/>
          <p:nvPr/>
        </p:nvSpPr>
        <p:spPr>
          <a:xfrm>
            <a:off x="1603248" y="4145812"/>
            <a:ext cx="5784572"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indent="0" algn="ctr">
              <a:buNone/>
            </a:pPr>
            <a:r>
              <a:rPr lang="ja-JP" altLang="en-US" sz="3600" dirty="0"/>
              <a:t>個人ワーク　約２分</a:t>
            </a:r>
            <a:endParaRPr lang="en-US" altLang="ja-JP" sz="3600" dirty="0"/>
          </a:p>
        </p:txBody>
      </p:sp>
      <p:sp>
        <p:nvSpPr>
          <p:cNvPr id="10" name="角丸四角形 9"/>
          <p:cNvSpPr/>
          <p:nvPr/>
        </p:nvSpPr>
        <p:spPr>
          <a:xfrm>
            <a:off x="1603248" y="4969606"/>
            <a:ext cx="5784573"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indent="0" algn="ctr">
              <a:buNone/>
            </a:pPr>
            <a:r>
              <a:rPr lang="ja-JP" altLang="en-US" sz="3600" dirty="0"/>
              <a:t>グループワーク　約１５分</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7954" name="Rectangle 2"/>
          <p:cNvSpPr>
            <a:spLocks noGrp="1" noChangeArrowheads="1"/>
          </p:cNvSpPr>
          <p:nvPr>
            <p:ph type="title"/>
          </p:nvPr>
        </p:nvSpPr>
        <p:spPr>
          <a:xfrm>
            <a:off x="471558" y="170014"/>
            <a:ext cx="7899400" cy="1028700"/>
          </a:xfrm>
        </p:spPr>
        <p:txBody>
          <a:bodyPr/>
          <a:lstStyle/>
          <a:p>
            <a:pPr algn="ctr"/>
            <a:r>
              <a:rPr lang="en-US" altLang="ja-JP" sz="2400" dirty="0" smtClean="0"/>
              <a:t>【</a:t>
            </a:r>
            <a:r>
              <a:rPr lang="ja-JP" altLang="en-US" sz="2400" dirty="0" smtClean="0"/>
              <a:t>演習</a:t>
            </a:r>
            <a:r>
              <a:rPr lang="en-US" altLang="ja-JP" sz="2400" dirty="0" smtClean="0"/>
              <a:t>】 step1 </a:t>
            </a:r>
            <a:r>
              <a:rPr lang="en-US" altLang="ja-JP" sz="3200" dirty="0" smtClean="0"/>
              <a:t/>
            </a:r>
            <a:br>
              <a:rPr lang="en-US" altLang="ja-JP" sz="3200" dirty="0" smtClean="0"/>
            </a:br>
            <a:r>
              <a:rPr lang="ja-JP" altLang="en-US" sz="3600" dirty="0" smtClean="0"/>
              <a:t>実践上の指針と業務の定義</a:t>
            </a:r>
          </a:p>
        </p:txBody>
      </p:sp>
      <p:sp>
        <p:nvSpPr>
          <p:cNvPr id="6" name="Rectangle 7"/>
          <p:cNvSpPr>
            <a:spLocks noGrp="1" noChangeArrowheads="1"/>
          </p:cNvSpPr>
          <p:nvPr>
            <p:ph type="sldNum" sz="quarter" idx="12"/>
          </p:nvPr>
        </p:nvSpPr>
        <p:spPr/>
        <p:txBody>
          <a:bodyPr/>
          <a:lstStyle/>
          <a:p>
            <a:pPr>
              <a:defRPr/>
            </a:pPr>
            <a:fld id="{95AA1316-9A4B-4112-AB70-D04B579E0E0C}" type="slidenum">
              <a:rPr lang="ja-JP" altLang="en-US"/>
              <a:pPr>
                <a:defRPr/>
              </a:pPr>
              <a:t>12</a:t>
            </a:fld>
            <a:endParaRPr lang="en-US" altLang="ja-JP"/>
          </a:p>
        </p:txBody>
      </p:sp>
      <p:sp>
        <p:nvSpPr>
          <p:cNvPr id="1917955" name="Rectangle 3"/>
          <p:cNvSpPr>
            <a:spLocks noGrp="1" noChangeArrowheads="1"/>
          </p:cNvSpPr>
          <p:nvPr>
            <p:ph sz="quarter" idx="1"/>
          </p:nvPr>
        </p:nvSpPr>
        <p:spPr>
          <a:xfrm>
            <a:off x="0" y="1263650"/>
            <a:ext cx="9144000" cy="5092700"/>
          </a:xfrm>
        </p:spPr>
        <p:txBody>
          <a:bodyPr>
            <a:noAutofit/>
          </a:bodyPr>
          <a:lstStyle/>
          <a:p>
            <a:pPr algn="ctr">
              <a:buFont typeface="Times New Roman" pitchFamily="18" charset="0"/>
              <a:buNone/>
            </a:pPr>
            <a:r>
              <a:rPr lang="ja-JP" altLang="en-US" sz="2800" b="1" u="sng" dirty="0" smtClean="0">
                <a:solidFill>
                  <a:srgbClr val="FF0000"/>
                </a:solidFill>
              </a:rPr>
              <a:t>この場面における実践上の指針</a:t>
            </a:r>
          </a:p>
          <a:p>
            <a:r>
              <a:rPr lang="ja-JP" altLang="en-US" sz="2400" dirty="0" smtClean="0"/>
              <a:t>クライエントの思いや希望に寄り添う</a:t>
            </a:r>
            <a:r>
              <a:rPr lang="en-US" altLang="ja-JP" sz="2400" dirty="0" smtClean="0"/>
              <a:t>【</a:t>
            </a:r>
            <a:r>
              <a:rPr lang="ja-JP" altLang="en-US" sz="2400" dirty="0" smtClean="0"/>
              <a:t>指針１</a:t>
            </a:r>
            <a:r>
              <a:rPr lang="en-US" altLang="ja-JP" sz="2400" dirty="0" smtClean="0"/>
              <a:t>】</a:t>
            </a:r>
          </a:p>
          <a:p>
            <a:r>
              <a:rPr lang="ja-JP" altLang="en-US" sz="2400" dirty="0" smtClean="0"/>
              <a:t>ストレングス視点から、クライエントと協働して支援を考える</a:t>
            </a:r>
            <a:r>
              <a:rPr lang="en-US" altLang="ja-JP" sz="2400" dirty="0" smtClean="0"/>
              <a:t>【</a:t>
            </a:r>
            <a:r>
              <a:rPr lang="ja-JP" altLang="en-US" sz="2400" dirty="0" smtClean="0"/>
              <a:t>指針５</a:t>
            </a:r>
            <a:r>
              <a:rPr lang="en-US" altLang="ja-JP" sz="2400" dirty="0" smtClean="0"/>
              <a:t>】</a:t>
            </a:r>
          </a:p>
          <a:p>
            <a:r>
              <a:rPr lang="ja-JP" altLang="en-US" sz="2400" dirty="0" smtClean="0"/>
              <a:t>人権侵害としての社会的入院を解消する</a:t>
            </a:r>
            <a:r>
              <a:rPr lang="en-US" altLang="ja-JP" sz="2400" dirty="0" smtClean="0"/>
              <a:t>【</a:t>
            </a:r>
            <a:r>
              <a:rPr lang="ja-JP" altLang="en-US" sz="2400" dirty="0" smtClean="0"/>
              <a:t>指針９</a:t>
            </a:r>
            <a:r>
              <a:rPr lang="en-US" altLang="ja-JP" sz="2400" dirty="0" smtClean="0"/>
              <a:t>】</a:t>
            </a:r>
          </a:p>
          <a:p>
            <a:r>
              <a:rPr lang="ja-JP" altLang="en-US" sz="2400" dirty="0" smtClean="0"/>
              <a:t>地域の関係機関と対等な関係を築き、支援ネットワークを形成する　</a:t>
            </a:r>
            <a:endParaRPr lang="en-US" altLang="ja-JP" sz="2400" dirty="0" smtClean="0"/>
          </a:p>
          <a:p>
            <a:pPr marL="0" indent="0">
              <a:buNone/>
            </a:pPr>
            <a:r>
              <a:rPr lang="ja-JP" altLang="en-US" sz="2400" dirty="0" smtClean="0"/>
              <a:t>　</a:t>
            </a:r>
            <a:r>
              <a:rPr lang="ja-JP" altLang="en-US" sz="2400" dirty="0"/>
              <a:t>　</a:t>
            </a:r>
            <a:r>
              <a:rPr lang="ja-JP" altLang="en-US" sz="2400" dirty="0" smtClean="0"/>
              <a:t>　　　　　　　　　　　　　　　　　　　　　　　　　　　　　　　　　　　</a:t>
            </a:r>
            <a:r>
              <a:rPr lang="en-US" altLang="ja-JP" sz="2400" dirty="0" smtClean="0"/>
              <a:t>【</a:t>
            </a:r>
            <a:r>
              <a:rPr lang="ja-JP" altLang="en-US" sz="2400" dirty="0" smtClean="0"/>
              <a:t>指針</a:t>
            </a:r>
            <a:r>
              <a:rPr lang="en-US" altLang="ja-JP" sz="2400" dirty="0" smtClean="0"/>
              <a:t>10】</a:t>
            </a:r>
          </a:p>
          <a:p>
            <a:pPr>
              <a:buFont typeface="Times New Roman" pitchFamily="18" charset="0"/>
              <a:buNone/>
            </a:pPr>
            <a:endParaRPr lang="ja-JP" altLang="en-US" sz="2400" dirty="0" smtClean="0"/>
          </a:p>
          <a:p>
            <a:pPr algn="ctr">
              <a:buFont typeface="Times New Roman" pitchFamily="18" charset="0"/>
              <a:buNone/>
            </a:pPr>
            <a:r>
              <a:rPr lang="ja-JP" altLang="en-US" sz="2800" b="1" u="sng" dirty="0" smtClean="0">
                <a:solidFill>
                  <a:srgbClr val="FF0000"/>
                </a:solidFill>
              </a:rPr>
              <a:t>業務（社会的な長期入院者への地域移行支援）の定義</a:t>
            </a:r>
          </a:p>
          <a:p>
            <a:pPr>
              <a:buFont typeface="Times New Roman" pitchFamily="18" charset="0"/>
              <a:buNone/>
            </a:pPr>
            <a:r>
              <a:rPr lang="ja-JP" altLang="en-US" sz="2400" dirty="0" smtClean="0"/>
              <a:t>　社会的入院を人権侵害として捉え、クライエントが希望する地域で</a:t>
            </a:r>
            <a:endParaRPr lang="en-US" altLang="ja-JP" sz="2400" dirty="0" smtClean="0"/>
          </a:p>
          <a:p>
            <a:pPr>
              <a:buFont typeface="Times New Roman" pitchFamily="18" charset="0"/>
              <a:buNone/>
            </a:pPr>
            <a:r>
              <a:rPr lang="ja-JP" altLang="en-US" sz="2400" dirty="0"/>
              <a:t>　</a:t>
            </a:r>
            <a:r>
              <a:rPr lang="ja-JP" altLang="en-US" sz="2400" dirty="0" smtClean="0"/>
              <a:t>望む生活を過ごせるように支援し、精神障害者の社会的復権を</a:t>
            </a:r>
            <a:endParaRPr lang="en-US" altLang="ja-JP" sz="2400" dirty="0" smtClean="0"/>
          </a:p>
          <a:p>
            <a:pPr>
              <a:buFont typeface="Times New Roman" pitchFamily="18" charset="0"/>
              <a:buNone/>
            </a:pPr>
            <a:r>
              <a:rPr lang="ja-JP" altLang="en-US" sz="2400" dirty="0"/>
              <a:t>　実現</a:t>
            </a:r>
            <a:r>
              <a:rPr lang="ja-JP" altLang="en-US" sz="2400" dirty="0" smtClean="0"/>
              <a:t>する。</a:t>
            </a:r>
          </a:p>
        </p:txBody>
      </p:sp>
      <p:sp>
        <p:nvSpPr>
          <p:cNvPr id="1917957" name="AutoShape 6"/>
          <p:cNvSpPr>
            <a:spLocks noChangeArrowheads="1"/>
          </p:cNvSpPr>
          <p:nvPr/>
        </p:nvSpPr>
        <p:spPr bwMode="auto">
          <a:xfrm>
            <a:off x="3482975" y="3706123"/>
            <a:ext cx="1486590" cy="642730"/>
          </a:xfrm>
          <a:prstGeom prst="downArrow">
            <a:avLst>
              <a:gd name="adj1" fmla="val 50000"/>
              <a:gd name="adj2" fmla="val 53866"/>
            </a:avLst>
          </a:prstGeom>
          <a:ln>
            <a:headEnd/>
            <a:tailEnd/>
          </a:ln>
        </p:spPr>
        <p:style>
          <a:lnRef idx="1">
            <a:schemeClr val="accent1"/>
          </a:lnRef>
          <a:fillRef idx="2">
            <a:schemeClr val="accent1"/>
          </a:fillRef>
          <a:effectRef idx="1">
            <a:schemeClr val="accent1"/>
          </a:effectRef>
          <a:fontRef idx="minor">
            <a:schemeClr val="dk1"/>
          </a:fontRef>
        </p:style>
        <p:txBody>
          <a:bodyPr vert="eaVert" wrap="none" anchor="ctr"/>
          <a:lstStyle/>
          <a:p>
            <a:endParaRPr lang="ja-JP" altLang="en-US"/>
          </a:p>
        </p:txBody>
      </p:sp>
      <p:sp>
        <p:nvSpPr>
          <p:cNvPr id="8" name="AutoShape 22"/>
          <p:cNvSpPr>
            <a:spLocks noChangeArrowheads="1"/>
          </p:cNvSpPr>
          <p:nvPr/>
        </p:nvSpPr>
        <p:spPr bwMode="auto">
          <a:xfrm>
            <a:off x="7695097" y="125564"/>
            <a:ext cx="1351721" cy="751151"/>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r>
              <a:rPr lang="ja-JP" altLang="ja-JP" sz="2000" dirty="0" smtClean="0"/>
              <a:t>P</a:t>
            </a:r>
            <a:r>
              <a:rPr lang="en-US" altLang="ja-JP" sz="2000" dirty="0" smtClean="0"/>
              <a:t>125</a:t>
            </a:r>
            <a:endParaRPr lang="ja-JP" altLang="en-US" sz="20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0002" name="Rectangle 2"/>
          <p:cNvSpPr>
            <a:spLocks noGrp="1" noChangeArrowheads="1"/>
          </p:cNvSpPr>
          <p:nvPr>
            <p:ph type="title"/>
          </p:nvPr>
        </p:nvSpPr>
        <p:spPr>
          <a:xfrm>
            <a:off x="374650" y="-8352"/>
            <a:ext cx="7950200" cy="1016000"/>
          </a:xfrm>
        </p:spPr>
        <p:txBody>
          <a:bodyPr/>
          <a:lstStyle/>
          <a:p>
            <a:pPr algn="ctr"/>
            <a:r>
              <a:rPr lang="en-US" altLang="ja-JP" sz="2400" dirty="0" smtClean="0"/>
              <a:t>【</a:t>
            </a:r>
            <a:r>
              <a:rPr lang="ja-JP" altLang="en-US" sz="2400" dirty="0" smtClean="0"/>
              <a:t>演習</a:t>
            </a:r>
            <a:r>
              <a:rPr lang="en-US" altLang="ja-JP" sz="2400" dirty="0" smtClean="0"/>
              <a:t>】 step1 </a:t>
            </a:r>
            <a:r>
              <a:rPr lang="en-US" altLang="ja-JP" sz="3200" dirty="0" smtClean="0"/>
              <a:t/>
            </a:r>
            <a:br>
              <a:rPr lang="en-US" altLang="ja-JP" sz="3200" dirty="0" smtClean="0"/>
            </a:br>
            <a:r>
              <a:rPr lang="ja-JP" altLang="en-US" sz="3600" dirty="0" smtClean="0"/>
              <a:t>場面の状況分析と課題</a:t>
            </a:r>
          </a:p>
        </p:txBody>
      </p:sp>
      <p:sp>
        <p:nvSpPr>
          <p:cNvPr id="4" name="Rectangle 7"/>
          <p:cNvSpPr>
            <a:spLocks noGrp="1" noChangeArrowheads="1"/>
          </p:cNvSpPr>
          <p:nvPr>
            <p:ph type="sldNum" sz="quarter" idx="12"/>
          </p:nvPr>
        </p:nvSpPr>
        <p:spPr/>
        <p:txBody>
          <a:bodyPr/>
          <a:lstStyle/>
          <a:p>
            <a:pPr>
              <a:defRPr/>
            </a:pPr>
            <a:fld id="{A0715855-DE08-4900-AD8E-70E1466F77D3}" type="slidenum">
              <a:rPr lang="ja-JP" altLang="en-US"/>
              <a:pPr>
                <a:defRPr/>
              </a:pPr>
              <a:t>13</a:t>
            </a:fld>
            <a:endParaRPr lang="en-US" altLang="ja-JP"/>
          </a:p>
        </p:txBody>
      </p:sp>
      <p:sp>
        <p:nvSpPr>
          <p:cNvPr id="1920003" name="Rectangle 3"/>
          <p:cNvSpPr>
            <a:spLocks noGrp="1" noChangeArrowheads="1"/>
          </p:cNvSpPr>
          <p:nvPr>
            <p:ph sz="quarter" idx="1"/>
          </p:nvPr>
        </p:nvSpPr>
        <p:spPr>
          <a:xfrm>
            <a:off x="374650" y="1257300"/>
            <a:ext cx="8583613" cy="5287963"/>
          </a:xfrm>
        </p:spPr>
        <p:txBody>
          <a:bodyPr>
            <a:normAutofit/>
          </a:bodyPr>
          <a:lstStyle/>
          <a:p>
            <a:pPr>
              <a:lnSpc>
                <a:spcPct val="80000"/>
              </a:lnSpc>
              <a:buFont typeface="Times New Roman" pitchFamily="18" charset="0"/>
              <a:buNone/>
            </a:pPr>
            <a:endParaRPr lang="ja-JP" altLang="en-US" sz="1600" dirty="0" smtClean="0"/>
          </a:p>
        </p:txBody>
      </p:sp>
      <p:sp>
        <p:nvSpPr>
          <p:cNvPr id="6" name="AutoShape 22"/>
          <p:cNvSpPr>
            <a:spLocks noChangeArrowheads="1"/>
          </p:cNvSpPr>
          <p:nvPr/>
        </p:nvSpPr>
        <p:spPr bwMode="auto">
          <a:xfrm>
            <a:off x="7354957" y="125564"/>
            <a:ext cx="1691861" cy="828593"/>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r>
              <a:rPr lang="ja-JP" altLang="ja-JP" sz="2000" dirty="0" smtClean="0"/>
              <a:t>P</a:t>
            </a:r>
            <a:r>
              <a:rPr lang="en-US" altLang="ja-JP" sz="2000" dirty="0" smtClean="0"/>
              <a:t>125-126</a:t>
            </a:r>
            <a:endParaRPr lang="ja-JP" altLang="en-US" sz="2000" dirty="0"/>
          </a:p>
        </p:txBody>
      </p:sp>
      <p:sp>
        <p:nvSpPr>
          <p:cNvPr id="2" name="正方形/長方形 1"/>
          <p:cNvSpPr/>
          <p:nvPr/>
        </p:nvSpPr>
        <p:spPr>
          <a:xfrm>
            <a:off x="123895" y="1153161"/>
            <a:ext cx="8922923" cy="5090477"/>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buFont typeface="Times New Roman" pitchFamily="18" charset="0"/>
              <a:buNone/>
            </a:pPr>
            <a:r>
              <a:rPr lang="ja-JP" altLang="en-US" dirty="0" smtClean="0"/>
              <a:t>　社会的</a:t>
            </a:r>
            <a:r>
              <a:rPr lang="ja-JP" altLang="en-US" dirty="0"/>
              <a:t>長期入院者の地域移行支援では、</a:t>
            </a:r>
            <a:r>
              <a:rPr lang="ja-JP" altLang="en-US" b="1" u="sng" dirty="0"/>
              <a:t>全ての人に退院の可能性があるという当たり前の認識</a:t>
            </a:r>
            <a:r>
              <a:rPr lang="ja-JP" altLang="en-US" dirty="0" smtClean="0"/>
              <a:t>を持つ</a:t>
            </a:r>
            <a:r>
              <a:rPr lang="ja-JP" altLang="en-US" dirty="0"/>
              <a:t>ことが大切である。ここでは入院している個人のみに焦点を当てるのではなく、</a:t>
            </a:r>
            <a:r>
              <a:rPr lang="ja-JP" altLang="en-US" b="1" u="sng" dirty="0"/>
              <a:t>人と状況の</a:t>
            </a:r>
            <a:r>
              <a:rPr lang="ja-JP" altLang="en-US" b="1" u="sng" dirty="0" smtClean="0"/>
              <a:t>全体性</a:t>
            </a:r>
            <a:r>
              <a:rPr lang="ja-JP" altLang="en-US" b="1" u="sng" dirty="0"/>
              <a:t>という視点から、歴史的背景を踏まえ</a:t>
            </a:r>
            <a:r>
              <a:rPr lang="ja-JP" altLang="en-US" dirty="0"/>
              <a:t>全ての入院されている人の地域移行支援を検討し、</a:t>
            </a:r>
            <a:r>
              <a:rPr lang="ja-JP" altLang="en-US" b="1" u="sng" dirty="0"/>
              <a:t>人権</a:t>
            </a:r>
            <a:r>
              <a:rPr lang="ja-JP" altLang="en-US" b="1" u="sng" dirty="0" smtClean="0"/>
              <a:t>侵害</a:t>
            </a:r>
            <a:r>
              <a:rPr lang="ja-JP" altLang="en-US" b="1" u="sng" dirty="0"/>
              <a:t>としての社会的入院を解消する</a:t>
            </a:r>
            <a:r>
              <a:rPr lang="en-US" altLang="ja-JP" b="1" u="sng" dirty="0"/>
              <a:t>【</a:t>
            </a:r>
            <a:r>
              <a:rPr lang="ja-JP" altLang="en-US" b="1" u="sng" dirty="0"/>
              <a:t>指針９</a:t>
            </a:r>
            <a:r>
              <a:rPr lang="en-US" altLang="ja-JP" b="1" u="sng" dirty="0"/>
              <a:t>】</a:t>
            </a:r>
            <a:r>
              <a:rPr lang="ja-JP" altLang="en-US" dirty="0"/>
              <a:t>という姿勢が求められる。社会的入院は我が国の</a:t>
            </a:r>
            <a:r>
              <a:rPr lang="ja-JP" altLang="en-US" dirty="0" smtClean="0"/>
              <a:t>社会問題</a:t>
            </a:r>
            <a:r>
              <a:rPr lang="ja-JP" altLang="en-US" dirty="0"/>
              <a:t>であるという認識が必要である。</a:t>
            </a:r>
          </a:p>
          <a:p>
            <a:pPr>
              <a:buFont typeface="Times New Roman" pitchFamily="18" charset="0"/>
              <a:buNone/>
            </a:pPr>
            <a:r>
              <a:rPr lang="ja-JP" altLang="en-US" dirty="0" smtClean="0"/>
              <a:t>　その</a:t>
            </a:r>
            <a:r>
              <a:rPr lang="ja-JP" altLang="en-US" dirty="0"/>
              <a:t>うえで、目の前にいる</a:t>
            </a:r>
            <a:r>
              <a:rPr lang="ja-JP" altLang="en-US" b="1" u="sng" dirty="0"/>
              <a:t>クライエントの思いや希望に寄り添う</a:t>
            </a:r>
            <a:r>
              <a:rPr lang="en-US" altLang="ja-JP" b="1" u="sng" dirty="0"/>
              <a:t>【</a:t>
            </a:r>
            <a:r>
              <a:rPr lang="ja-JP" altLang="en-US" b="1" u="sng" dirty="0"/>
              <a:t>指針１</a:t>
            </a:r>
            <a:r>
              <a:rPr lang="en-US" altLang="ja-JP" b="1" u="sng" dirty="0"/>
              <a:t>】</a:t>
            </a:r>
            <a:r>
              <a:rPr lang="ja-JP" altLang="en-US" dirty="0"/>
              <a:t>なかで、「退院したくない」</a:t>
            </a:r>
            <a:r>
              <a:rPr lang="ja-JP" altLang="en-US" dirty="0" smtClean="0"/>
              <a:t>と表出</a:t>
            </a:r>
            <a:r>
              <a:rPr lang="ja-JP" altLang="en-US" dirty="0"/>
              <a:t>された言葉の裏にある不安を受けとめなければならない。さらに、</a:t>
            </a:r>
            <a:r>
              <a:rPr lang="ja-JP" altLang="en-US" b="1" u="sng" dirty="0"/>
              <a:t>ストレングス視点から、</a:t>
            </a:r>
            <a:r>
              <a:rPr lang="ja-JP" altLang="en-US" b="1" u="sng" dirty="0" smtClean="0"/>
              <a:t>クライエント</a:t>
            </a:r>
            <a:r>
              <a:rPr lang="ja-JP" altLang="en-US" b="1" u="sng" dirty="0"/>
              <a:t>と協働して支援を考える</a:t>
            </a:r>
            <a:r>
              <a:rPr lang="en-US" altLang="ja-JP" b="1" u="sng" dirty="0"/>
              <a:t>【</a:t>
            </a:r>
            <a:r>
              <a:rPr lang="ja-JP" altLang="en-US" b="1" u="sng" dirty="0"/>
              <a:t>指針５</a:t>
            </a:r>
            <a:r>
              <a:rPr lang="en-US" altLang="ja-JP" b="1" u="sng" dirty="0"/>
              <a:t>】</a:t>
            </a:r>
            <a:r>
              <a:rPr lang="ja-JP" altLang="en-US" dirty="0"/>
              <a:t>ことが大切である。そして、タイミングを見計らいながら、</a:t>
            </a:r>
            <a:r>
              <a:rPr lang="ja-JP" altLang="en-US" dirty="0" smtClean="0"/>
              <a:t>適切</a:t>
            </a:r>
            <a:r>
              <a:rPr lang="ja-JP" altLang="en-US" dirty="0"/>
              <a:t>な情報を届ける必要がある。その際、フォーマルな社会資源だけでなく、インフォーマルな社会</a:t>
            </a:r>
            <a:r>
              <a:rPr lang="ja-JP" altLang="en-US" dirty="0" smtClean="0"/>
              <a:t>資源</a:t>
            </a:r>
            <a:r>
              <a:rPr lang="ja-JP" altLang="en-US" dirty="0"/>
              <a:t>に目を向けることも忘れてはならない。</a:t>
            </a:r>
          </a:p>
          <a:p>
            <a:pPr>
              <a:buFont typeface="Times New Roman" pitchFamily="18" charset="0"/>
              <a:buNone/>
            </a:pPr>
            <a:r>
              <a:rPr lang="ja-JP" altLang="en-US" dirty="0" smtClean="0"/>
              <a:t>　また</a:t>
            </a:r>
            <a:r>
              <a:rPr lang="ja-JP" altLang="en-US" dirty="0"/>
              <a:t>、長期入院者の地域移行支援にあたっては、個別支援と併せて</a:t>
            </a:r>
            <a:r>
              <a:rPr lang="ja-JP" altLang="en-US" b="1" u="sng" dirty="0"/>
              <a:t>精神障害を持っていても</a:t>
            </a:r>
            <a:r>
              <a:rPr lang="ja-JP" altLang="en-US" b="1" u="sng" dirty="0" smtClean="0"/>
              <a:t>暮らしやすい</a:t>
            </a:r>
            <a:r>
              <a:rPr lang="ja-JP" altLang="en-US" b="1" u="sng" dirty="0"/>
              <a:t>地域づくりを行う</a:t>
            </a:r>
            <a:r>
              <a:rPr lang="ja-JP" altLang="en-US" dirty="0"/>
              <a:t>必要がある。そのために、地域相談支援事業所等との連携が必須である。</a:t>
            </a:r>
          </a:p>
          <a:p>
            <a:pPr>
              <a:buFont typeface="Times New Roman" pitchFamily="18" charset="0"/>
              <a:buNone/>
            </a:pPr>
            <a:r>
              <a:rPr lang="ja-JP" altLang="en-US" dirty="0" smtClean="0"/>
              <a:t>　つまり</a:t>
            </a:r>
            <a:r>
              <a:rPr lang="ja-JP" altLang="en-US" dirty="0"/>
              <a:t>、</a:t>
            </a:r>
            <a:r>
              <a:rPr lang="ja-JP" altLang="en-US" b="1" u="sng" dirty="0"/>
              <a:t>地域の関係機関と対等な関係を築き、支援ネットワークを形成する</a:t>
            </a:r>
            <a:r>
              <a:rPr lang="en-US" altLang="ja-JP" b="1" u="sng" dirty="0"/>
              <a:t>【</a:t>
            </a:r>
            <a:r>
              <a:rPr lang="ja-JP" altLang="en-US" b="1" u="sng" dirty="0"/>
              <a:t>指針</a:t>
            </a:r>
            <a:r>
              <a:rPr lang="en-US" altLang="ja-JP" b="1" u="sng" dirty="0"/>
              <a:t>10】</a:t>
            </a:r>
            <a:r>
              <a:rPr lang="ja-JP" altLang="en-US" dirty="0"/>
              <a:t>ことが重要</a:t>
            </a:r>
            <a:r>
              <a:rPr lang="ja-JP" altLang="en-US" dirty="0" smtClean="0"/>
              <a:t>となる</a:t>
            </a:r>
            <a:r>
              <a:rPr lang="ja-JP" altLang="en-US" dirty="0"/>
              <a:t>。長期入院により関係が固定化された病院スタッフには言えない場合でも、地域の支援者に</a:t>
            </a:r>
            <a:r>
              <a:rPr lang="ja-JP" altLang="en-US" dirty="0" smtClean="0"/>
              <a:t>は「</a:t>
            </a:r>
            <a:r>
              <a:rPr lang="ja-JP" altLang="en-US" dirty="0"/>
              <a:t>退院したい」という本音をこぼせる場合もある。全ての入院患者に対して</a:t>
            </a:r>
            <a:r>
              <a:rPr lang="ja-JP" altLang="en-US" b="1" u="sng" dirty="0"/>
              <a:t>地域相談支援事業を</a:t>
            </a:r>
            <a:r>
              <a:rPr lang="ja-JP" altLang="en-US" b="1" u="sng" dirty="0" smtClean="0"/>
              <a:t>周知し</a:t>
            </a:r>
            <a:r>
              <a:rPr lang="ja-JP" altLang="en-US" b="1" u="sng" dirty="0"/>
              <a:t>、地域相談支援事業者が病棟に入りやすいような環境整備</a:t>
            </a:r>
            <a:r>
              <a:rPr lang="ja-JP" altLang="en-US" dirty="0"/>
              <a:t>をしていくことも、医療機関の精神</a:t>
            </a:r>
            <a:r>
              <a:rPr lang="ja-JP" altLang="en-US" dirty="0" smtClean="0"/>
              <a:t>保健</a:t>
            </a:r>
            <a:r>
              <a:rPr lang="ja-JP" altLang="en-US" dirty="0"/>
              <a:t>福祉士の業務として求められているのである。</a:t>
            </a:r>
          </a:p>
        </p:txBody>
      </p:sp>
      <p:sp>
        <p:nvSpPr>
          <p:cNvPr id="3" name="フッター プレースホルダー 2"/>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2050" name="Rectangle 2"/>
          <p:cNvSpPr>
            <a:spLocks noGrp="1" noChangeArrowheads="1"/>
          </p:cNvSpPr>
          <p:nvPr>
            <p:ph type="title"/>
          </p:nvPr>
        </p:nvSpPr>
        <p:spPr>
          <a:xfrm>
            <a:off x="482601" y="0"/>
            <a:ext cx="7962900" cy="1181100"/>
          </a:xfrm>
        </p:spPr>
        <p:txBody>
          <a:bodyPr>
            <a:normAutofit/>
          </a:bodyPr>
          <a:lstStyle/>
          <a:p>
            <a:pPr algn="ctr"/>
            <a:r>
              <a:rPr lang="en-US" altLang="ja-JP" sz="2400" dirty="0" smtClean="0"/>
              <a:t>【</a:t>
            </a:r>
            <a:r>
              <a:rPr lang="ja-JP" altLang="en-US" sz="2400" dirty="0" smtClean="0"/>
              <a:t>演習</a:t>
            </a:r>
            <a:r>
              <a:rPr lang="en-US" altLang="ja-JP" sz="2400" dirty="0" smtClean="0"/>
              <a:t>】 step1 </a:t>
            </a:r>
            <a:r>
              <a:rPr lang="en-US" altLang="ja-JP" sz="3200" dirty="0" smtClean="0"/>
              <a:t/>
            </a:r>
            <a:br>
              <a:rPr lang="en-US" altLang="ja-JP" sz="3200" dirty="0" smtClean="0"/>
            </a:br>
            <a:r>
              <a:rPr lang="ja-JP" altLang="en-US" sz="3600" dirty="0" smtClean="0"/>
              <a:t>チェックポイント</a:t>
            </a:r>
          </a:p>
        </p:txBody>
      </p:sp>
      <p:sp>
        <p:nvSpPr>
          <p:cNvPr id="4" name="Rectangle 7"/>
          <p:cNvSpPr>
            <a:spLocks noGrp="1" noChangeArrowheads="1"/>
          </p:cNvSpPr>
          <p:nvPr>
            <p:ph type="sldNum" sz="quarter" idx="12"/>
          </p:nvPr>
        </p:nvSpPr>
        <p:spPr/>
        <p:txBody>
          <a:bodyPr/>
          <a:lstStyle/>
          <a:p>
            <a:pPr>
              <a:defRPr/>
            </a:pPr>
            <a:fld id="{BD6F1F28-2B5F-4845-99AF-AE062E157B26}" type="slidenum">
              <a:rPr lang="ja-JP" altLang="en-US"/>
              <a:pPr>
                <a:defRPr/>
              </a:pPr>
              <a:t>14</a:t>
            </a:fld>
            <a:endParaRPr lang="en-US" altLang="ja-JP"/>
          </a:p>
        </p:txBody>
      </p:sp>
      <p:sp>
        <p:nvSpPr>
          <p:cNvPr id="1922051" name="Rectangle 3"/>
          <p:cNvSpPr>
            <a:spLocks noGrp="1" noChangeArrowheads="1"/>
          </p:cNvSpPr>
          <p:nvPr>
            <p:ph sz="quarter" idx="1"/>
          </p:nvPr>
        </p:nvSpPr>
        <p:spPr>
          <a:xfrm>
            <a:off x="132522" y="1422400"/>
            <a:ext cx="8799443" cy="4933950"/>
          </a:xfrm>
        </p:spPr>
        <p:txBody>
          <a:bodyPr>
            <a:normAutofit/>
          </a:bodyPr>
          <a:lstStyle/>
          <a:p>
            <a:pPr>
              <a:lnSpc>
                <a:spcPct val="90000"/>
              </a:lnSpc>
              <a:buFont typeface="Times New Roman" pitchFamily="18" charset="0"/>
              <a:buNone/>
            </a:pPr>
            <a:endParaRPr lang="ja-JP" altLang="en-US" sz="1000" dirty="0" smtClean="0"/>
          </a:p>
        </p:txBody>
      </p:sp>
      <p:sp>
        <p:nvSpPr>
          <p:cNvPr id="6" name="AutoShape 22"/>
          <p:cNvSpPr>
            <a:spLocks noChangeArrowheads="1"/>
          </p:cNvSpPr>
          <p:nvPr/>
        </p:nvSpPr>
        <p:spPr bwMode="auto">
          <a:xfrm>
            <a:off x="7580243" y="125564"/>
            <a:ext cx="1466575" cy="828593"/>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endParaRPr lang="en-US" altLang="ja-JP" sz="2000" dirty="0" smtClean="0"/>
          </a:p>
          <a:p>
            <a:pPr algn="ctr"/>
            <a:r>
              <a:rPr lang="ja-JP" altLang="ja-JP" sz="2000" dirty="0" smtClean="0"/>
              <a:t>P</a:t>
            </a:r>
            <a:r>
              <a:rPr lang="en-US" altLang="ja-JP" sz="2000" dirty="0" smtClean="0"/>
              <a:t>126</a:t>
            </a:r>
            <a:endParaRPr lang="ja-JP" altLang="en-US" sz="2000" dirty="0"/>
          </a:p>
        </p:txBody>
      </p:sp>
      <p:sp>
        <p:nvSpPr>
          <p:cNvPr id="2" name="正方形/長方形 1"/>
          <p:cNvSpPr/>
          <p:nvPr/>
        </p:nvSpPr>
        <p:spPr>
          <a:xfrm>
            <a:off x="132522" y="1324334"/>
            <a:ext cx="8914296" cy="4933950"/>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nSpc>
                <a:spcPct val="110000"/>
              </a:lnSpc>
              <a:buFont typeface="Times New Roman" pitchFamily="18" charset="0"/>
              <a:buNone/>
            </a:pPr>
            <a:r>
              <a:rPr lang="ja-JP" altLang="en-US" sz="2800" dirty="0"/>
              <a:t>□社会的な長期入院者の退院の可能性を信じ、かかわり</a:t>
            </a:r>
            <a:endParaRPr lang="en-US" altLang="ja-JP" sz="2800" dirty="0"/>
          </a:p>
          <a:p>
            <a:pPr>
              <a:lnSpc>
                <a:spcPct val="110000"/>
              </a:lnSpc>
              <a:buFont typeface="Times New Roman" pitchFamily="18" charset="0"/>
              <a:buNone/>
            </a:pPr>
            <a:r>
              <a:rPr lang="en-US" altLang="ja-JP" sz="2800" dirty="0"/>
              <a:t>    </a:t>
            </a:r>
            <a:r>
              <a:rPr lang="ja-JP" altLang="en-US" sz="2800" dirty="0"/>
              <a:t>を継続する姿勢を持てていますか？</a:t>
            </a:r>
          </a:p>
          <a:p>
            <a:pPr>
              <a:lnSpc>
                <a:spcPct val="110000"/>
              </a:lnSpc>
              <a:buFont typeface="Times New Roman" pitchFamily="18" charset="0"/>
              <a:buNone/>
            </a:pPr>
            <a:r>
              <a:rPr lang="ja-JP" altLang="en-US" sz="2800" dirty="0"/>
              <a:t>□身近な社会資源のみを想定し、画一的な退院支援に</a:t>
            </a:r>
            <a:endParaRPr lang="en-US" altLang="ja-JP" sz="2800" dirty="0"/>
          </a:p>
          <a:p>
            <a:pPr>
              <a:lnSpc>
                <a:spcPct val="110000"/>
              </a:lnSpc>
              <a:buFont typeface="Times New Roman" pitchFamily="18" charset="0"/>
              <a:buNone/>
            </a:pPr>
            <a:r>
              <a:rPr lang="en-US" altLang="ja-JP" sz="2800" dirty="0"/>
              <a:t>    </a:t>
            </a:r>
            <a:r>
              <a:rPr lang="ja-JP" altLang="en-US" sz="2800" dirty="0"/>
              <a:t>なっていませんか？</a:t>
            </a:r>
          </a:p>
          <a:p>
            <a:pPr>
              <a:lnSpc>
                <a:spcPct val="110000"/>
              </a:lnSpc>
              <a:buFont typeface="Times New Roman" pitchFamily="18" charset="0"/>
              <a:buNone/>
            </a:pPr>
            <a:r>
              <a:rPr lang="ja-JP" altLang="en-US" sz="2800" dirty="0"/>
              <a:t>□一人ひとりが希望する退院後の生活に合わせた</a:t>
            </a:r>
            <a:endParaRPr lang="en-US" altLang="ja-JP" sz="2800" dirty="0"/>
          </a:p>
          <a:p>
            <a:pPr>
              <a:lnSpc>
                <a:spcPct val="110000"/>
              </a:lnSpc>
              <a:buFont typeface="Times New Roman" pitchFamily="18" charset="0"/>
              <a:buNone/>
            </a:pPr>
            <a:r>
              <a:rPr lang="ja-JP" altLang="en-US" sz="2800" dirty="0"/>
              <a:t>　 オーダーメイドの支援を考えることができていますか？</a:t>
            </a:r>
          </a:p>
          <a:p>
            <a:pPr>
              <a:lnSpc>
                <a:spcPct val="110000"/>
              </a:lnSpc>
              <a:buFont typeface="Times New Roman" pitchFamily="18" charset="0"/>
              <a:buNone/>
            </a:pPr>
            <a:r>
              <a:rPr lang="ja-JP" altLang="en-US" sz="2800" dirty="0"/>
              <a:t>□地域の関係者が病院内に出入りできるよう環境整備を</a:t>
            </a:r>
            <a:endParaRPr lang="en-US" altLang="ja-JP" sz="2800" dirty="0"/>
          </a:p>
          <a:p>
            <a:pPr>
              <a:lnSpc>
                <a:spcPct val="110000"/>
              </a:lnSpc>
              <a:buFont typeface="Times New Roman" pitchFamily="18" charset="0"/>
              <a:buNone/>
            </a:pPr>
            <a:r>
              <a:rPr lang="en-US" altLang="ja-JP" sz="2800" dirty="0"/>
              <a:t>    </a:t>
            </a:r>
            <a:r>
              <a:rPr lang="ja-JP" altLang="en-US" sz="2800" dirty="0"/>
              <a:t>心がけていますか？</a:t>
            </a:r>
          </a:p>
          <a:p>
            <a:pPr>
              <a:lnSpc>
                <a:spcPct val="110000"/>
              </a:lnSpc>
              <a:buFont typeface="Times New Roman" pitchFamily="18" charset="0"/>
              <a:buNone/>
            </a:pPr>
            <a:r>
              <a:rPr lang="ja-JP" altLang="en-US" sz="2800" dirty="0"/>
              <a:t>□地域の関係者と連携を取りながら、様々な方向から</a:t>
            </a:r>
            <a:endParaRPr lang="en-US" altLang="ja-JP" sz="2800" dirty="0"/>
          </a:p>
          <a:p>
            <a:pPr>
              <a:lnSpc>
                <a:spcPct val="110000"/>
              </a:lnSpc>
              <a:buFont typeface="Times New Roman" pitchFamily="18" charset="0"/>
              <a:buNone/>
            </a:pPr>
            <a:r>
              <a:rPr lang="en-US" altLang="ja-JP" sz="2800" dirty="0"/>
              <a:t>    </a:t>
            </a:r>
            <a:r>
              <a:rPr lang="ja-JP" altLang="en-US" sz="2800" dirty="0"/>
              <a:t>長期入院者へアプローチしていますか？</a:t>
            </a:r>
          </a:p>
        </p:txBody>
      </p:sp>
      <p:sp>
        <p:nvSpPr>
          <p:cNvPr id="3" name="フッター プレースホルダー 2"/>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4101" name="Rectangle 2"/>
          <p:cNvSpPr>
            <a:spLocks noGrp="1" noChangeArrowheads="1"/>
          </p:cNvSpPr>
          <p:nvPr>
            <p:ph type="title"/>
          </p:nvPr>
        </p:nvSpPr>
        <p:spPr>
          <a:xfrm>
            <a:off x="393701" y="0"/>
            <a:ext cx="8420100" cy="1346200"/>
          </a:xfrm>
        </p:spPr>
        <p:txBody>
          <a:bodyPr anchor="b">
            <a:normAutofit fontScale="90000"/>
          </a:bodyPr>
          <a:lstStyle/>
          <a:p>
            <a:pPr algn="ctr" eaLnBrk="1" hangingPunct="1"/>
            <a:r>
              <a:rPr lang="en-US" altLang="ja-JP" sz="2700" dirty="0" smtClean="0"/>
              <a:t>【</a:t>
            </a:r>
            <a:r>
              <a:rPr lang="ja-JP" altLang="en-US" sz="2700" dirty="0" smtClean="0"/>
              <a:t>演習</a:t>
            </a:r>
            <a:r>
              <a:rPr lang="en-US" altLang="ja-JP" sz="2700" dirty="0" smtClean="0"/>
              <a:t>】 step1 </a:t>
            </a:r>
            <a:r>
              <a:rPr lang="en-US" altLang="ja-JP" sz="3200" dirty="0" smtClean="0"/>
              <a:t/>
            </a:r>
            <a:br>
              <a:rPr lang="en-US" altLang="ja-JP" sz="3200" dirty="0" smtClean="0"/>
            </a:br>
            <a:r>
              <a:rPr lang="ja-JP" altLang="en-US" sz="3200" dirty="0" smtClean="0"/>
              <a:t>精神保健福祉士の価値・理念，視点に基づく</a:t>
            </a:r>
            <a:r>
              <a:rPr lang="en-US" altLang="ja-JP" sz="3200" dirty="0" smtClean="0"/>
              <a:t/>
            </a:r>
            <a:br>
              <a:rPr lang="en-US" altLang="ja-JP" sz="3200" dirty="0" smtClean="0"/>
            </a:br>
            <a:r>
              <a:rPr lang="ja-JP" altLang="en-US" sz="3200" dirty="0" smtClean="0"/>
              <a:t>場面理解・状況分析</a:t>
            </a:r>
            <a:endParaRPr lang="ja-JP" altLang="en-US" sz="4000" dirty="0" smtClean="0"/>
          </a:p>
        </p:txBody>
      </p:sp>
      <p:sp>
        <p:nvSpPr>
          <p:cNvPr id="23" name="Rectangle 7"/>
          <p:cNvSpPr>
            <a:spLocks noGrp="1" noChangeArrowheads="1"/>
          </p:cNvSpPr>
          <p:nvPr>
            <p:ph type="sldNum" sz="quarter" idx="12"/>
          </p:nvPr>
        </p:nvSpPr>
        <p:spPr/>
        <p:txBody>
          <a:bodyPr/>
          <a:lstStyle/>
          <a:p>
            <a:pPr>
              <a:defRPr/>
            </a:pPr>
            <a:fld id="{4A96DC85-EEE8-41F2-A5E2-3C980449CEA2}" type="slidenum">
              <a:rPr lang="ja-JP" altLang="en-US"/>
              <a:pPr>
                <a:defRPr/>
              </a:pPr>
              <a:t>15</a:t>
            </a:fld>
            <a:endParaRPr lang="en-US" altLang="ja-JP"/>
          </a:p>
        </p:txBody>
      </p:sp>
      <p:sp>
        <p:nvSpPr>
          <p:cNvPr id="1924102" name="Rectangle 3"/>
          <p:cNvSpPr>
            <a:spLocks noGrp="1" noChangeArrowheads="1"/>
          </p:cNvSpPr>
          <p:nvPr>
            <p:ph sz="quarter" idx="1"/>
          </p:nvPr>
        </p:nvSpPr>
        <p:spPr>
          <a:xfrm>
            <a:off x="1385027" y="1581150"/>
            <a:ext cx="6422093" cy="4699000"/>
          </a:xfrm>
        </p:spPr>
        <p:txBody>
          <a:bodyPr/>
          <a:lstStyle/>
          <a:p>
            <a:pPr eaLnBrk="1" hangingPunct="1">
              <a:buFont typeface="Times New Roman" pitchFamily="18" charset="0"/>
              <a:buNone/>
            </a:pPr>
            <a:r>
              <a:rPr lang="ja-JP" altLang="en-US" sz="2800" dirty="0" smtClean="0"/>
              <a:t>　　　</a:t>
            </a:r>
            <a:r>
              <a:rPr lang="ja-JP" altLang="en-US" sz="2800" b="1" u="sng" dirty="0" smtClean="0"/>
              <a:t>精神保健福祉士の業務特性①</a:t>
            </a:r>
          </a:p>
        </p:txBody>
      </p:sp>
      <p:sp>
        <p:nvSpPr>
          <p:cNvPr id="20"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924103" name="Rectangle 4"/>
          <p:cNvSpPr>
            <a:spLocks noChangeArrowheads="1"/>
          </p:cNvSpPr>
          <p:nvPr/>
        </p:nvSpPr>
        <p:spPr bwMode="auto">
          <a:xfrm>
            <a:off x="981075" y="3014663"/>
            <a:ext cx="1655763" cy="100806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a:latin typeface="HGｺﾞｼｯｸE" panose="020B0909000000000000" pitchFamily="49" charset="-128"/>
                <a:ea typeface="HGｺﾞｼｯｸE" panose="020B0909000000000000" pitchFamily="49" charset="-128"/>
              </a:rPr>
              <a:t>場面・状況</a:t>
            </a:r>
          </a:p>
          <a:p>
            <a:pPr algn="ctr"/>
            <a:r>
              <a:rPr lang="ja-JP" altLang="en-US">
                <a:latin typeface="HGｺﾞｼｯｸE" panose="020B0909000000000000" pitchFamily="49" charset="-128"/>
                <a:ea typeface="HGｺﾞｼｯｸE" panose="020B0909000000000000" pitchFamily="49" charset="-128"/>
              </a:rPr>
              <a:t>（人と環境）</a:t>
            </a:r>
          </a:p>
        </p:txBody>
      </p:sp>
      <p:sp>
        <p:nvSpPr>
          <p:cNvPr id="1924104" name="Rectangle 5"/>
          <p:cNvSpPr>
            <a:spLocks noChangeArrowheads="1"/>
          </p:cNvSpPr>
          <p:nvPr/>
        </p:nvSpPr>
        <p:spPr bwMode="auto">
          <a:xfrm>
            <a:off x="3603625" y="2976563"/>
            <a:ext cx="1655763" cy="100806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altLang="ja-JP">
                <a:latin typeface="HGｺﾞｼｯｸE" panose="020B0909000000000000" pitchFamily="49" charset="-128"/>
                <a:ea typeface="HGｺﾞｼｯｸE" panose="020B0909000000000000" pitchFamily="49" charset="-128"/>
              </a:rPr>
              <a:t>PSW</a:t>
            </a:r>
            <a:r>
              <a:rPr lang="ja-JP" altLang="en-US">
                <a:latin typeface="HGｺﾞｼｯｸE" panose="020B0909000000000000" pitchFamily="49" charset="-128"/>
                <a:ea typeface="HGｺﾞｼｯｸE" panose="020B0909000000000000" pitchFamily="49" charset="-128"/>
              </a:rPr>
              <a:t>としての</a:t>
            </a:r>
          </a:p>
          <a:p>
            <a:pPr algn="ctr"/>
            <a:r>
              <a:rPr lang="ja-JP" altLang="en-US">
                <a:latin typeface="HGｺﾞｼｯｸE" panose="020B0909000000000000" pitchFamily="49" charset="-128"/>
                <a:ea typeface="HGｺﾞｼｯｸE" panose="020B0909000000000000" pitchFamily="49" charset="-128"/>
              </a:rPr>
              <a:t>解釈・分析</a:t>
            </a:r>
          </a:p>
        </p:txBody>
      </p:sp>
      <p:sp>
        <p:nvSpPr>
          <p:cNvPr id="1924105" name="Rectangle 6"/>
          <p:cNvSpPr>
            <a:spLocks noChangeArrowheads="1"/>
          </p:cNvSpPr>
          <p:nvPr/>
        </p:nvSpPr>
        <p:spPr bwMode="auto">
          <a:xfrm>
            <a:off x="6167438" y="2976563"/>
            <a:ext cx="1655762" cy="100806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altLang="ja-JP">
                <a:latin typeface="HGｺﾞｼｯｸE" panose="020B0909000000000000" pitchFamily="49" charset="-128"/>
                <a:ea typeface="HGｺﾞｼｯｸE" panose="020B0909000000000000" pitchFamily="49" charset="-128"/>
              </a:rPr>
              <a:t>PSW</a:t>
            </a:r>
            <a:r>
              <a:rPr lang="ja-JP" altLang="en-US">
                <a:latin typeface="HGｺﾞｼｯｸE" panose="020B0909000000000000" pitchFamily="49" charset="-128"/>
                <a:ea typeface="HGｺﾞｼｯｸE" panose="020B0909000000000000" pitchFamily="49" charset="-128"/>
              </a:rPr>
              <a:t>の行為</a:t>
            </a:r>
          </a:p>
          <a:p>
            <a:pPr algn="ctr"/>
            <a:r>
              <a:rPr lang="ja-JP" altLang="en-US">
                <a:latin typeface="HGｺﾞｼｯｸE" panose="020B0909000000000000" pitchFamily="49" charset="-128"/>
                <a:ea typeface="HGｺﾞｼｯｸE" panose="020B0909000000000000" pitchFamily="49" charset="-128"/>
              </a:rPr>
              <a:t>（狭義の業務）</a:t>
            </a:r>
          </a:p>
        </p:txBody>
      </p:sp>
      <p:sp>
        <p:nvSpPr>
          <p:cNvPr id="1924106" name="Rectangle 7"/>
          <p:cNvSpPr>
            <a:spLocks noChangeArrowheads="1"/>
          </p:cNvSpPr>
          <p:nvPr/>
        </p:nvSpPr>
        <p:spPr bwMode="auto">
          <a:xfrm>
            <a:off x="2759075" y="5165725"/>
            <a:ext cx="1584325" cy="93503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en-US" altLang="ja-JP" dirty="0">
                <a:latin typeface="HGｺﾞｼｯｸE" panose="020B0909000000000000" pitchFamily="49" charset="-128"/>
                <a:ea typeface="HGｺﾞｼｯｸE" panose="020B0909000000000000" pitchFamily="49" charset="-128"/>
              </a:rPr>
              <a:t>PSW</a:t>
            </a:r>
            <a:r>
              <a:rPr lang="ja-JP" altLang="en-US" dirty="0">
                <a:latin typeface="HGｺﾞｼｯｸE" panose="020B0909000000000000" pitchFamily="49" charset="-128"/>
                <a:ea typeface="HGｺﾞｼｯｸE" panose="020B0909000000000000" pitchFamily="49" charset="-128"/>
              </a:rPr>
              <a:t>の価値・</a:t>
            </a:r>
          </a:p>
          <a:p>
            <a:pPr algn="ctr"/>
            <a:r>
              <a:rPr lang="ja-JP" altLang="en-US" dirty="0">
                <a:latin typeface="HGｺﾞｼｯｸE" panose="020B0909000000000000" pitchFamily="49" charset="-128"/>
                <a:ea typeface="HGｺﾞｼｯｸE" panose="020B0909000000000000" pitchFamily="49" charset="-128"/>
              </a:rPr>
              <a:t>理念，視点</a:t>
            </a:r>
          </a:p>
        </p:txBody>
      </p:sp>
      <p:sp>
        <p:nvSpPr>
          <p:cNvPr id="1774603" name="Rectangle 8"/>
          <p:cNvSpPr>
            <a:spLocks noChangeArrowheads="1"/>
          </p:cNvSpPr>
          <p:nvPr/>
        </p:nvSpPr>
        <p:spPr bwMode="auto">
          <a:xfrm>
            <a:off x="5235575" y="5160963"/>
            <a:ext cx="1584325" cy="935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r>
              <a:rPr lang="en-US" altLang="ja-JP" dirty="0">
                <a:latin typeface="HGｺﾞｼｯｸE" panose="020B0909000000000000" pitchFamily="49" charset="-128"/>
                <a:ea typeface="HGｺﾞｼｯｸE" panose="020B0909000000000000" pitchFamily="49" charset="-128"/>
              </a:rPr>
              <a:t>PSW</a:t>
            </a:r>
            <a:r>
              <a:rPr lang="ja-JP" altLang="en-US" dirty="0" smtClean="0">
                <a:latin typeface="HGｺﾞｼｯｸE" panose="020B0909000000000000" pitchFamily="49" charset="-128"/>
                <a:ea typeface="HGｺﾞｼｯｸE" panose="020B0909000000000000" pitchFamily="49" charset="-128"/>
              </a:rPr>
              <a:t>の</a:t>
            </a:r>
            <a:endParaRPr lang="en-US" altLang="ja-JP" dirty="0" smtClean="0">
              <a:latin typeface="HGｺﾞｼｯｸE" panose="020B0909000000000000" pitchFamily="49" charset="-128"/>
              <a:ea typeface="HGｺﾞｼｯｸE" panose="020B0909000000000000" pitchFamily="49" charset="-128"/>
            </a:endParaRPr>
          </a:p>
          <a:p>
            <a:pPr algn="ctr"/>
            <a:r>
              <a:rPr lang="ja-JP" altLang="en-US" dirty="0" smtClean="0">
                <a:latin typeface="HGｺﾞｼｯｸE" panose="020B0909000000000000" pitchFamily="49" charset="-128"/>
                <a:ea typeface="HGｺﾞｼｯｸE" panose="020B0909000000000000" pitchFamily="49" charset="-128"/>
              </a:rPr>
              <a:t>機能・技術</a:t>
            </a:r>
            <a:endParaRPr lang="ja-JP" altLang="en-US" dirty="0">
              <a:latin typeface="HGｺﾞｼｯｸE" panose="020B0909000000000000" pitchFamily="49" charset="-128"/>
              <a:ea typeface="HGｺﾞｼｯｸE" panose="020B0909000000000000" pitchFamily="49" charset="-128"/>
            </a:endParaRPr>
          </a:p>
        </p:txBody>
      </p:sp>
      <p:sp>
        <p:nvSpPr>
          <p:cNvPr id="1924108" name="Line 9"/>
          <p:cNvSpPr>
            <a:spLocks noChangeShapeType="1"/>
          </p:cNvSpPr>
          <p:nvPr/>
        </p:nvSpPr>
        <p:spPr bwMode="auto">
          <a:xfrm>
            <a:off x="2655888" y="3365500"/>
            <a:ext cx="952500" cy="0"/>
          </a:xfrm>
          <a:prstGeom prst="line">
            <a:avLst/>
          </a:prstGeom>
          <a:noFill/>
          <a:ln w="38100">
            <a:solidFill>
              <a:schemeClr val="tx1"/>
            </a:solidFill>
            <a:round/>
            <a:headEnd/>
            <a:tailEnd type="triangle" w="med" len="med"/>
          </a:ln>
        </p:spPr>
        <p:txBody>
          <a:bodyPr/>
          <a:lstStyle/>
          <a:p>
            <a:endParaRPr lang="ja-JP" altLang="en-US"/>
          </a:p>
        </p:txBody>
      </p:sp>
      <p:sp>
        <p:nvSpPr>
          <p:cNvPr id="1924109" name="Line 10"/>
          <p:cNvSpPr>
            <a:spLocks noChangeShapeType="1"/>
          </p:cNvSpPr>
          <p:nvPr/>
        </p:nvSpPr>
        <p:spPr bwMode="auto">
          <a:xfrm flipH="1">
            <a:off x="2641600" y="3673475"/>
            <a:ext cx="966788" cy="0"/>
          </a:xfrm>
          <a:prstGeom prst="line">
            <a:avLst/>
          </a:prstGeom>
          <a:noFill/>
          <a:ln w="38100">
            <a:solidFill>
              <a:schemeClr val="tx1"/>
            </a:solidFill>
            <a:round/>
            <a:headEnd/>
            <a:tailEnd type="triangle" w="med" len="med"/>
          </a:ln>
        </p:spPr>
        <p:txBody>
          <a:bodyPr/>
          <a:lstStyle/>
          <a:p>
            <a:endParaRPr lang="ja-JP" altLang="en-US"/>
          </a:p>
        </p:txBody>
      </p:sp>
      <p:sp>
        <p:nvSpPr>
          <p:cNvPr id="1924110" name="Line 11"/>
          <p:cNvSpPr>
            <a:spLocks noChangeShapeType="1"/>
          </p:cNvSpPr>
          <p:nvPr/>
        </p:nvSpPr>
        <p:spPr bwMode="auto">
          <a:xfrm flipV="1">
            <a:off x="5262563" y="3382963"/>
            <a:ext cx="901700" cy="14287"/>
          </a:xfrm>
          <a:prstGeom prst="line">
            <a:avLst/>
          </a:prstGeom>
          <a:noFill/>
          <a:ln w="38100">
            <a:solidFill>
              <a:schemeClr val="tx1"/>
            </a:solidFill>
            <a:round/>
            <a:headEnd/>
            <a:tailEnd type="triangle" w="med" len="med"/>
          </a:ln>
        </p:spPr>
        <p:txBody>
          <a:bodyPr/>
          <a:lstStyle/>
          <a:p>
            <a:endParaRPr lang="ja-JP" altLang="en-US"/>
          </a:p>
        </p:txBody>
      </p:sp>
      <p:sp>
        <p:nvSpPr>
          <p:cNvPr id="1924111" name="Line 13"/>
          <p:cNvSpPr>
            <a:spLocks noChangeShapeType="1"/>
          </p:cNvSpPr>
          <p:nvPr/>
        </p:nvSpPr>
        <p:spPr bwMode="auto">
          <a:xfrm flipH="1" flipV="1">
            <a:off x="3963988" y="4003675"/>
            <a:ext cx="14287" cy="1123950"/>
          </a:xfrm>
          <a:prstGeom prst="line">
            <a:avLst/>
          </a:prstGeom>
          <a:noFill/>
          <a:ln w="38100" cmpd="dbl">
            <a:solidFill>
              <a:schemeClr val="tx1"/>
            </a:solidFill>
            <a:round/>
            <a:headEnd/>
            <a:tailEnd type="triangle" w="med" len="med"/>
          </a:ln>
        </p:spPr>
        <p:txBody>
          <a:bodyPr/>
          <a:lstStyle/>
          <a:p>
            <a:endParaRPr lang="ja-JP" altLang="en-US"/>
          </a:p>
        </p:txBody>
      </p:sp>
      <p:sp>
        <p:nvSpPr>
          <p:cNvPr id="1924112" name="Line 14"/>
          <p:cNvSpPr>
            <a:spLocks noChangeShapeType="1"/>
          </p:cNvSpPr>
          <p:nvPr/>
        </p:nvSpPr>
        <p:spPr bwMode="auto">
          <a:xfrm flipH="1" flipV="1">
            <a:off x="3141663" y="4267200"/>
            <a:ext cx="6350" cy="898525"/>
          </a:xfrm>
          <a:prstGeom prst="line">
            <a:avLst/>
          </a:prstGeom>
          <a:noFill/>
          <a:ln w="38100" cmpd="dbl">
            <a:solidFill>
              <a:schemeClr val="tx1"/>
            </a:solidFill>
            <a:round/>
            <a:headEnd/>
            <a:tailEnd type="triangle" w="med" len="med"/>
          </a:ln>
        </p:spPr>
        <p:txBody>
          <a:bodyPr/>
          <a:lstStyle/>
          <a:p>
            <a:endParaRPr lang="ja-JP" altLang="en-US"/>
          </a:p>
        </p:txBody>
      </p:sp>
      <p:sp>
        <p:nvSpPr>
          <p:cNvPr id="1924113" name="Line 15"/>
          <p:cNvSpPr>
            <a:spLocks noChangeShapeType="1"/>
          </p:cNvSpPr>
          <p:nvPr/>
        </p:nvSpPr>
        <p:spPr bwMode="auto">
          <a:xfrm flipV="1">
            <a:off x="5778500" y="3424238"/>
            <a:ext cx="4763" cy="1722437"/>
          </a:xfrm>
          <a:prstGeom prst="line">
            <a:avLst/>
          </a:prstGeom>
          <a:noFill/>
          <a:ln w="38100" cmpd="dbl">
            <a:solidFill>
              <a:schemeClr val="tx1"/>
            </a:solidFill>
            <a:round/>
            <a:headEnd/>
            <a:tailEnd type="triangle" w="med" len="med"/>
          </a:ln>
        </p:spPr>
        <p:txBody>
          <a:bodyPr/>
          <a:lstStyle/>
          <a:p>
            <a:endParaRPr lang="ja-JP" altLang="en-US"/>
          </a:p>
        </p:txBody>
      </p:sp>
      <p:sp>
        <p:nvSpPr>
          <p:cNvPr id="1924114" name="AutoShape 20"/>
          <p:cNvSpPr>
            <a:spLocks noChangeArrowheads="1"/>
          </p:cNvSpPr>
          <p:nvPr/>
        </p:nvSpPr>
        <p:spPr bwMode="auto">
          <a:xfrm>
            <a:off x="188740" y="2236786"/>
            <a:ext cx="1584670" cy="696913"/>
          </a:xfrm>
          <a:prstGeom prst="wedgeRoundRectCallout">
            <a:avLst>
              <a:gd name="adj1" fmla="val 45598"/>
              <a:gd name="adj2" fmla="val 74795"/>
              <a:gd name="adj3" fmla="val 16667"/>
            </a:avLst>
          </a:prstGeom>
          <a:solidFill>
            <a:srgbClr val="FFFF99"/>
          </a:solidFill>
          <a:ln w="9525">
            <a:solidFill>
              <a:schemeClr val="tx1"/>
            </a:solidFill>
            <a:miter lim="800000"/>
            <a:headEnd/>
            <a:tailEnd/>
          </a:ln>
        </p:spPr>
        <p:txBody>
          <a:bodyPr/>
          <a:lstStyle/>
          <a:p>
            <a:pPr algn="ctr"/>
            <a:r>
              <a:rPr lang="ja-JP" altLang="en-US">
                <a:latin typeface="HG創英角ﾎﾟｯﾌﾟ体" panose="040B0A09000000000000" pitchFamily="49" charset="-128"/>
                <a:ea typeface="HG創英角ﾎﾟｯﾌﾟ体" panose="040B0A09000000000000" pitchFamily="49" charset="-128"/>
              </a:rPr>
              <a:t>目に見える事象</a:t>
            </a:r>
          </a:p>
        </p:txBody>
      </p:sp>
      <p:sp>
        <p:nvSpPr>
          <p:cNvPr id="1924115" name="AutoShape 22"/>
          <p:cNvSpPr>
            <a:spLocks noChangeArrowheads="1"/>
          </p:cNvSpPr>
          <p:nvPr/>
        </p:nvSpPr>
        <p:spPr bwMode="auto">
          <a:xfrm>
            <a:off x="6985000" y="2168525"/>
            <a:ext cx="1552575" cy="706438"/>
          </a:xfrm>
          <a:prstGeom prst="wedgeRoundRectCallout">
            <a:avLst>
              <a:gd name="adj1" fmla="val -64921"/>
              <a:gd name="adj2" fmla="val 75898"/>
              <a:gd name="adj3" fmla="val 16667"/>
            </a:avLst>
          </a:prstGeom>
          <a:solidFill>
            <a:srgbClr val="FFFF99"/>
          </a:solidFill>
          <a:ln w="9525">
            <a:solidFill>
              <a:schemeClr val="tx1"/>
            </a:solidFill>
            <a:miter lim="800000"/>
            <a:headEnd/>
            <a:tailEnd/>
          </a:ln>
        </p:spPr>
        <p:txBody>
          <a:bodyPr/>
          <a:lstStyle/>
          <a:p>
            <a:pPr algn="ctr"/>
            <a:r>
              <a:rPr lang="ja-JP" altLang="en-US" dirty="0">
                <a:latin typeface="HG創英角ﾎﾟｯﾌﾟ体" panose="040B0A09000000000000" pitchFamily="49" charset="-128"/>
                <a:ea typeface="HG創英角ﾎﾟｯﾌﾟ体" panose="040B0A09000000000000" pitchFamily="49" charset="-128"/>
              </a:rPr>
              <a:t>目に見える事象</a:t>
            </a:r>
          </a:p>
        </p:txBody>
      </p:sp>
      <p:sp>
        <p:nvSpPr>
          <p:cNvPr id="1924116" name="AutoShape 23"/>
          <p:cNvSpPr>
            <a:spLocks noChangeArrowheads="1"/>
          </p:cNvSpPr>
          <p:nvPr/>
        </p:nvSpPr>
        <p:spPr bwMode="auto">
          <a:xfrm>
            <a:off x="404813" y="5181601"/>
            <a:ext cx="1922462" cy="777874"/>
          </a:xfrm>
          <a:prstGeom prst="wedgeRoundRectCallout">
            <a:avLst>
              <a:gd name="adj1" fmla="val 79315"/>
              <a:gd name="adj2" fmla="val -37569"/>
              <a:gd name="adj3" fmla="val 16667"/>
            </a:avLst>
          </a:prstGeom>
          <a:solidFill>
            <a:srgbClr val="FFFF99"/>
          </a:solidFill>
          <a:ln w="9525">
            <a:solidFill>
              <a:schemeClr val="tx1"/>
            </a:solidFill>
            <a:miter lim="800000"/>
            <a:headEnd/>
            <a:tailEnd/>
          </a:ln>
        </p:spPr>
        <p:txBody>
          <a:bodyPr/>
          <a:lstStyle/>
          <a:p>
            <a:pPr algn="ctr"/>
            <a:r>
              <a:rPr lang="ja-JP" altLang="en-US" sz="2000">
                <a:ea typeface="HGP創英角ﾎﾟｯﾌﾟ体" pitchFamily="50" charset="-128"/>
              </a:rPr>
              <a:t>目に見えない実践上の指針</a:t>
            </a:r>
          </a:p>
        </p:txBody>
      </p:sp>
      <p:sp>
        <p:nvSpPr>
          <p:cNvPr id="1924118" name="AutoShape 18"/>
          <p:cNvSpPr>
            <a:spLocks noChangeArrowheads="1"/>
          </p:cNvSpPr>
          <p:nvPr/>
        </p:nvSpPr>
        <p:spPr bwMode="auto">
          <a:xfrm flipH="1">
            <a:off x="387145" y="4022725"/>
            <a:ext cx="6913563" cy="928687"/>
          </a:xfrm>
          <a:prstGeom prst="curvedUpArrow">
            <a:avLst>
              <a:gd name="adj1" fmla="val 144409"/>
              <a:gd name="adj2" fmla="val 288748"/>
              <a:gd name="adj3" fmla="val 33333"/>
            </a:avLst>
          </a:prstGeom>
          <a:solidFill>
            <a:srgbClr val="0000CC"/>
          </a:solidFill>
          <a:ln w="9525">
            <a:solidFill>
              <a:schemeClr val="tx1"/>
            </a:solidFill>
            <a:miter lim="800000"/>
            <a:headEnd/>
            <a:tailEnd/>
          </a:ln>
        </p:spPr>
        <p:txBody>
          <a:bodyPr wrap="none" anchor="ctr"/>
          <a:lstStyle/>
          <a:p>
            <a:pPr eaLnBrk="0" hangingPunct="0"/>
            <a:endParaRPr kumimoji="0" lang="ja-JP" altLang="en-US"/>
          </a:p>
        </p:txBody>
      </p:sp>
      <p:sp>
        <p:nvSpPr>
          <p:cNvPr id="24" name="円/楕円 23"/>
          <p:cNvSpPr/>
          <p:nvPr/>
        </p:nvSpPr>
        <p:spPr bwMode="auto">
          <a:xfrm>
            <a:off x="4213225" y="5268913"/>
            <a:ext cx="1046163" cy="708025"/>
          </a:xfrm>
          <a:prstGeom prst="ellipse">
            <a:avLst/>
          </a:prstGeom>
          <a:ln w="76200">
            <a:headEnd type="none" w="med" len="med"/>
            <a:tailEnd type="none" w="med" len="med"/>
          </a:ln>
        </p:spPr>
        <p:style>
          <a:lnRef idx="2">
            <a:schemeClr val="accent5"/>
          </a:lnRef>
          <a:fillRef idx="1">
            <a:schemeClr val="lt1"/>
          </a:fillRef>
          <a:effectRef idx="0">
            <a:schemeClr val="accent5"/>
          </a:effectRef>
          <a:fontRef idx="minor">
            <a:schemeClr val="dk1"/>
          </a:fontRef>
        </p:style>
        <p:txBody>
          <a:bodyPr wrap="none" anchor="ctr"/>
          <a:lstStyle/>
          <a:p>
            <a:pPr eaLnBrk="0" hangingPunct="0">
              <a:defRPr/>
            </a:pPr>
            <a:r>
              <a:rPr kumimoji="0" lang="ja-JP" altLang="en-US" sz="2000" dirty="0">
                <a:latin typeface="HGｺﾞｼｯｸE" panose="020B0909000000000000" pitchFamily="49" charset="-128"/>
                <a:ea typeface="HGｺﾞｼｯｸE" panose="020B0909000000000000" pitchFamily="49" charset="-128"/>
              </a:rPr>
              <a:t>知識</a:t>
            </a:r>
          </a:p>
        </p:txBody>
      </p:sp>
      <p:sp>
        <p:nvSpPr>
          <p:cNvPr id="1924117" name="Oval 12"/>
          <p:cNvSpPr>
            <a:spLocks noChangeArrowheads="1"/>
          </p:cNvSpPr>
          <p:nvPr/>
        </p:nvSpPr>
        <p:spPr bwMode="auto">
          <a:xfrm>
            <a:off x="2322513" y="3751263"/>
            <a:ext cx="1327150" cy="576262"/>
          </a:xfrm>
          <a:prstGeom prst="ellipse">
            <a:avLst/>
          </a:prstGeom>
          <a:solidFill>
            <a:srgbClr val="00FF99"/>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ja-JP" altLang="en-US" b="1"/>
              <a:t>再構成</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774603"/>
                                        </p:tgtEl>
                                      </p:cBhvr>
                                    </p:animEffect>
                                    <p:animScale>
                                      <p:cBhvr>
                                        <p:cTn id="7" dur="250" autoRev="1" fill="hold"/>
                                        <p:tgtEl>
                                          <p:spTgt spid="1774603"/>
                                        </p:tgtEl>
                                      </p:cBhvr>
                                      <p:by x="105000" y="105000"/>
                                    </p:animScale>
                                  </p:childTnLst>
                                </p:cTn>
                              </p:par>
                            </p:childTnLst>
                          </p:cTn>
                        </p:par>
                        <p:par>
                          <p:cTn id="8" fill="hold">
                            <p:stCondLst>
                              <p:cond delay="500"/>
                            </p:stCondLst>
                            <p:childTnLst>
                              <p:par>
                                <p:cTn id="9" presetID="26" presetClass="emph" presetSubtype="0" fill="hold" grpId="1" nodeType="afterEffect">
                                  <p:stCondLst>
                                    <p:cond delay="0"/>
                                  </p:stCondLst>
                                  <p:childTnLst>
                                    <p:animEffect transition="out" filter="fade">
                                      <p:cBhvr>
                                        <p:cTn id="10" dur="500" tmFilter="0, 0; .2, .5; .8, .5; 1, 0"/>
                                        <p:tgtEl>
                                          <p:spTgt spid="1774603"/>
                                        </p:tgtEl>
                                      </p:cBhvr>
                                    </p:animEffect>
                                    <p:animScale>
                                      <p:cBhvr>
                                        <p:cTn id="11" dur="250" autoRev="1" fill="hold"/>
                                        <p:tgtEl>
                                          <p:spTgt spid="1774603"/>
                                        </p:tgtEl>
                                      </p:cBhvr>
                                      <p:by x="105000" y="105000"/>
                                    </p:animScale>
                                  </p:childTnLst>
                                </p:cTn>
                              </p:par>
                            </p:childTnLst>
                          </p:cTn>
                        </p:par>
                        <p:par>
                          <p:cTn id="12" fill="hold">
                            <p:stCondLst>
                              <p:cond delay="1000"/>
                            </p:stCondLst>
                            <p:childTnLst>
                              <p:par>
                                <p:cTn id="13" presetID="26" presetClass="emph" presetSubtype="0" fill="hold" grpId="2" nodeType="afterEffect">
                                  <p:stCondLst>
                                    <p:cond delay="0"/>
                                  </p:stCondLst>
                                  <p:childTnLst>
                                    <p:animEffect transition="out" filter="fade">
                                      <p:cBhvr>
                                        <p:cTn id="14" dur="500" tmFilter="0, 0; .2, .5; .8, .5; 1, 0"/>
                                        <p:tgtEl>
                                          <p:spTgt spid="1774603"/>
                                        </p:tgtEl>
                                      </p:cBhvr>
                                    </p:animEffect>
                                    <p:animScale>
                                      <p:cBhvr>
                                        <p:cTn id="15" dur="250" autoRev="1" fill="hold"/>
                                        <p:tgtEl>
                                          <p:spTgt spid="1774603"/>
                                        </p:tgtEl>
                                      </p:cBhvr>
                                      <p:by x="105000" y="105000"/>
                                    </p:animScale>
                                  </p:childTnLst>
                                </p:cTn>
                              </p:par>
                            </p:childTnLst>
                          </p:cTn>
                        </p:par>
                        <p:par>
                          <p:cTn id="16" fill="hold">
                            <p:stCondLst>
                              <p:cond delay="1500"/>
                            </p:stCondLst>
                            <p:childTnLst>
                              <p:par>
                                <p:cTn id="17" presetID="26" presetClass="emph" presetSubtype="0" fill="hold" grpId="3" nodeType="afterEffect">
                                  <p:stCondLst>
                                    <p:cond delay="0"/>
                                  </p:stCondLst>
                                  <p:childTnLst>
                                    <p:animEffect transition="out" filter="fade">
                                      <p:cBhvr>
                                        <p:cTn id="18" dur="500" tmFilter="0, 0; .2, .5; .8, .5; 1, 0"/>
                                        <p:tgtEl>
                                          <p:spTgt spid="1774603"/>
                                        </p:tgtEl>
                                      </p:cBhvr>
                                    </p:animEffect>
                                    <p:animScale>
                                      <p:cBhvr>
                                        <p:cTn id="19" dur="250" autoRev="1" fill="hold"/>
                                        <p:tgtEl>
                                          <p:spTgt spid="1774603"/>
                                        </p:tgtEl>
                                      </p:cBhvr>
                                      <p:by x="105000" y="105000"/>
                                    </p:animScale>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linds(horizontal)">
                                      <p:cBhvr>
                                        <p:cTn id="2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4603" grpId="0" animBg="1"/>
      <p:bldP spid="1774603" grpId="1" animBg="1"/>
      <p:bldP spid="1774603" grpId="2" animBg="1"/>
      <p:bldP spid="1774603" grpId="3" animBg="1"/>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2834" name="コンテンツ プレースホルダー 2"/>
          <p:cNvSpPr>
            <a:spLocks noGrp="1"/>
          </p:cNvSpPr>
          <p:nvPr>
            <p:ph idx="1"/>
          </p:nvPr>
        </p:nvSpPr>
        <p:spPr>
          <a:xfrm>
            <a:off x="659822" y="1467326"/>
            <a:ext cx="7772400" cy="3800475"/>
          </a:xfrm>
        </p:spPr>
        <p:txBody>
          <a:bodyPr>
            <a:normAutofit/>
          </a:bodyPr>
          <a:lstStyle/>
          <a:p>
            <a:pPr marL="0" indent="0" algn="ctr">
              <a:buFont typeface="Times New Roman" pitchFamily="18" charset="0"/>
              <a:buNone/>
            </a:pPr>
            <a:r>
              <a:rPr lang="ja-JP" altLang="en-US" sz="5400" dirty="0" smtClean="0"/>
              <a:t>＜ワーク　</a:t>
            </a:r>
            <a:r>
              <a:rPr lang="en-US" altLang="ja-JP" sz="5400" dirty="0" smtClean="0"/>
              <a:t>step</a:t>
            </a:r>
            <a:r>
              <a:rPr lang="ja-JP" altLang="en-US" sz="5400" dirty="0" smtClean="0"/>
              <a:t>２＞</a:t>
            </a:r>
            <a:endParaRPr lang="en-US" altLang="ja-JP" sz="5400" dirty="0" smtClean="0"/>
          </a:p>
          <a:p>
            <a:pPr marL="0" indent="0" algn="ctr">
              <a:buNone/>
            </a:pPr>
            <a:endParaRPr kumimoji="0" lang="en-US" altLang="ja-JP" sz="1600" dirty="0" smtClean="0"/>
          </a:p>
          <a:p>
            <a:pPr marL="0" indent="0" algn="ctr">
              <a:buNone/>
            </a:pPr>
            <a:r>
              <a:rPr lang="ja-JP" altLang="en-US" sz="4400" dirty="0" smtClean="0"/>
              <a:t>業務を行う上で必要な</a:t>
            </a:r>
            <a:endParaRPr lang="en-US" altLang="ja-JP" sz="4400" dirty="0" smtClean="0"/>
          </a:p>
          <a:p>
            <a:pPr marL="0" indent="0" algn="ctr">
              <a:buNone/>
            </a:pPr>
            <a:r>
              <a:rPr lang="ja-JP" altLang="en-US" sz="4400" dirty="0" smtClean="0"/>
              <a:t>知識・技術の確認</a:t>
            </a:r>
            <a:endParaRPr lang="en-US" altLang="ja-JP" sz="4400" dirty="0" smtClean="0"/>
          </a:p>
          <a:p>
            <a:pPr marL="0" indent="0" algn="ctr">
              <a:buNone/>
            </a:pPr>
            <a:endParaRPr lang="en-US" altLang="ja-JP" sz="4400" dirty="0" smtClean="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16</a:t>
            </a:fld>
            <a:endParaRPr lang="en-US" altLang="ja-JP"/>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7170" name="Rectangle 2"/>
          <p:cNvSpPr>
            <a:spLocks noGrp="1" noChangeArrowheads="1"/>
          </p:cNvSpPr>
          <p:nvPr>
            <p:ph type="title"/>
          </p:nvPr>
        </p:nvSpPr>
        <p:spPr>
          <a:xfrm>
            <a:off x="958057" y="125413"/>
            <a:ext cx="7227887" cy="1054100"/>
          </a:xfrm>
        </p:spPr>
        <p:txBody>
          <a:bodyPr>
            <a:normAutofit fontScale="90000"/>
          </a:bodyPr>
          <a:lstStyle/>
          <a:p>
            <a:pPr algn="ctr"/>
            <a:r>
              <a:rPr lang="en-US" altLang="ja-JP" sz="2700" dirty="0" smtClean="0"/>
              <a:t>【</a:t>
            </a:r>
            <a:r>
              <a:rPr lang="ja-JP" altLang="en-US" sz="2700" dirty="0" smtClean="0"/>
              <a:t>演習</a:t>
            </a:r>
            <a:r>
              <a:rPr lang="en-US" altLang="ja-JP" sz="2700" dirty="0" smtClean="0"/>
              <a:t>】 step2</a:t>
            </a:r>
            <a:r>
              <a:rPr lang="en-US" altLang="ja-JP" sz="2800" dirty="0" smtClean="0"/>
              <a:t/>
            </a:r>
            <a:br>
              <a:rPr lang="en-US" altLang="ja-JP" sz="2800" dirty="0" smtClean="0"/>
            </a:br>
            <a:r>
              <a:rPr lang="ja-JP" altLang="en-US" sz="4000" dirty="0" smtClean="0"/>
              <a:t>業務上必要な知識・技術の確認</a:t>
            </a:r>
          </a:p>
        </p:txBody>
      </p:sp>
      <p:sp>
        <p:nvSpPr>
          <p:cNvPr id="6" name="Rectangle 7"/>
          <p:cNvSpPr>
            <a:spLocks noGrp="1" noChangeArrowheads="1"/>
          </p:cNvSpPr>
          <p:nvPr>
            <p:ph type="sldNum" sz="quarter" idx="12"/>
          </p:nvPr>
        </p:nvSpPr>
        <p:spPr/>
        <p:txBody>
          <a:bodyPr/>
          <a:lstStyle/>
          <a:p>
            <a:pPr>
              <a:defRPr/>
            </a:pPr>
            <a:fld id="{53D5A295-50C7-4C69-AE78-5F477BE7ADF9}" type="slidenum">
              <a:rPr lang="ja-JP" altLang="en-US"/>
              <a:pPr>
                <a:defRPr/>
              </a:pPr>
              <a:t>17</a:t>
            </a:fld>
            <a:endParaRPr lang="en-US" altLang="ja-JP"/>
          </a:p>
        </p:txBody>
      </p:sp>
      <p:sp>
        <p:nvSpPr>
          <p:cNvPr id="1927171" name="Rectangle 3"/>
          <p:cNvSpPr>
            <a:spLocks noGrp="1" noChangeArrowheads="1"/>
          </p:cNvSpPr>
          <p:nvPr>
            <p:ph sz="quarter" idx="1"/>
          </p:nvPr>
        </p:nvSpPr>
        <p:spPr>
          <a:xfrm>
            <a:off x="1" y="1701800"/>
            <a:ext cx="9144000" cy="4132263"/>
          </a:xfrm>
        </p:spPr>
        <p:txBody>
          <a:bodyPr>
            <a:noAutofit/>
          </a:bodyPr>
          <a:lstStyle/>
          <a:p>
            <a:pPr algn="ctr">
              <a:buFont typeface="Times New Roman" pitchFamily="18" charset="0"/>
              <a:buNone/>
            </a:pPr>
            <a:r>
              <a:rPr lang="ja-JP" altLang="en-US" sz="3600" dirty="0" smtClean="0"/>
              <a:t>これらの業務を展開するにあたり、</a:t>
            </a:r>
          </a:p>
          <a:p>
            <a:pPr algn="ctr">
              <a:buFont typeface="Times New Roman" pitchFamily="18" charset="0"/>
              <a:buNone/>
            </a:pPr>
            <a:r>
              <a:rPr lang="ja-JP" altLang="en-US" sz="3600" dirty="0" smtClean="0"/>
              <a:t>どのような</a:t>
            </a:r>
            <a:r>
              <a:rPr lang="ja-JP" altLang="en-US" sz="3600" u="sng" dirty="0" smtClean="0">
                <a:solidFill>
                  <a:srgbClr val="FF0000"/>
                </a:solidFill>
              </a:rPr>
              <a:t>知識・技術</a:t>
            </a:r>
            <a:r>
              <a:rPr lang="ja-JP" altLang="en-US" sz="3600" dirty="0" smtClean="0"/>
              <a:t>が必要でしょうか？</a:t>
            </a:r>
          </a:p>
          <a:p>
            <a:pPr algn="ctr">
              <a:buFont typeface="Times New Roman" pitchFamily="18" charset="0"/>
              <a:buNone/>
            </a:pPr>
            <a:r>
              <a:rPr lang="ja-JP" altLang="en-US" sz="3600" dirty="0" smtClean="0"/>
              <a:t>　　　　　　　　</a:t>
            </a:r>
          </a:p>
          <a:p>
            <a:pPr algn="ctr">
              <a:buFont typeface="Times New Roman" pitchFamily="18" charset="0"/>
              <a:buNone/>
            </a:pPr>
            <a:r>
              <a:rPr lang="ja-JP" altLang="en-US" sz="3600" dirty="0" smtClean="0"/>
              <a:t>　</a:t>
            </a:r>
            <a:endParaRPr lang="en-US" altLang="ja-JP" sz="3600" dirty="0" smtClean="0"/>
          </a:p>
          <a:p>
            <a:pPr algn="ctr">
              <a:buFont typeface="Times New Roman" pitchFamily="18" charset="0"/>
              <a:buNone/>
            </a:pPr>
            <a:r>
              <a:rPr lang="ja-JP" altLang="en-US" sz="3600" dirty="0" smtClean="0"/>
              <a:t>　法制度，サービス内容，援助技術，実践理論</a:t>
            </a:r>
            <a:endParaRPr lang="en-US" altLang="ja-JP" sz="3600" dirty="0" smtClean="0"/>
          </a:p>
          <a:p>
            <a:pPr algn="ctr">
              <a:buFont typeface="Times New Roman" pitchFamily="18" charset="0"/>
              <a:buNone/>
            </a:pPr>
            <a:r>
              <a:rPr lang="ja-JP" altLang="en-US" sz="3600" dirty="0" smtClean="0"/>
              <a:t>　など、思いつくものを記述して下さい。 </a:t>
            </a:r>
          </a:p>
        </p:txBody>
      </p:sp>
      <p:sp>
        <p:nvSpPr>
          <p:cNvPr id="1927172" name="AutoShape 4"/>
          <p:cNvSpPr>
            <a:spLocks noChangeArrowheads="1"/>
          </p:cNvSpPr>
          <p:nvPr/>
        </p:nvSpPr>
        <p:spPr bwMode="auto">
          <a:xfrm>
            <a:off x="3471365" y="3107081"/>
            <a:ext cx="2201270" cy="1093857"/>
          </a:xfrm>
          <a:prstGeom prst="downArrow">
            <a:avLst>
              <a:gd name="adj1" fmla="val 50000"/>
              <a:gd name="adj2" fmla="val 48019"/>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2834" name="コンテンツ プレースホルダー 2"/>
          <p:cNvSpPr>
            <a:spLocks noGrp="1"/>
          </p:cNvSpPr>
          <p:nvPr>
            <p:ph idx="1"/>
          </p:nvPr>
        </p:nvSpPr>
        <p:spPr>
          <a:xfrm>
            <a:off x="612648" y="1323833"/>
            <a:ext cx="7772400" cy="3933290"/>
          </a:xfrm>
        </p:spPr>
        <p:txBody>
          <a:bodyPr>
            <a:normAutofit/>
          </a:bodyPr>
          <a:lstStyle/>
          <a:p>
            <a:pPr marL="0" indent="0" algn="ctr">
              <a:buFont typeface="Times New Roman" pitchFamily="18" charset="0"/>
              <a:buNone/>
            </a:pPr>
            <a:r>
              <a:rPr lang="ja-JP" altLang="en-US" sz="5400" dirty="0" smtClean="0"/>
              <a:t>＜ワーク　</a:t>
            </a:r>
            <a:r>
              <a:rPr lang="en-US" altLang="ja-JP" sz="5400" dirty="0" smtClean="0"/>
              <a:t>step</a:t>
            </a:r>
            <a:r>
              <a:rPr lang="ja-JP" altLang="en-US" sz="5400" dirty="0" smtClean="0"/>
              <a:t>２＞</a:t>
            </a:r>
            <a:endParaRPr lang="en-US" altLang="ja-JP" sz="5400" dirty="0" smtClean="0"/>
          </a:p>
          <a:p>
            <a:pPr marL="0" indent="0" algn="ctr">
              <a:buNone/>
            </a:pPr>
            <a:endParaRPr kumimoji="0" lang="en-US" altLang="ja-JP" sz="1600" dirty="0" smtClean="0"/>
          </a:p>
          <a:p>
            <a:pPr marL="0" indent="0" algn="ctr">
              <a:buNone/>
            </a:pPr>
            <a:r>
              <a:rPr lang="ja-JP" altLang="en-US" sz="4800" dirty="0" smtClean="0"/>
              <a:t>業務を行う上で必要な</a:t>
            </a:r>
            <a:endParaRPr lang="en-US" altLang="ja-JP" sz="4800" dirty="0" smtClean="0"/>
          </a:p>
          <a:p>
            <a:pPr marL="0" indent="0" algn="ctr">
              <a:buNone/>
            </a:pPr>
            <a:r>
              <a:rPr lang="ja-JP" altLang="en-US" sz="4800" dirty="0" smtClean="0"/>
              <a:t>知識・技術の確認</a:t>
            </a:r>
            <a:endParaRPr lang="en-US" altLang="ja-JP" sz="4800" dirty="0" smtClean="0"/>
          </a:p>
          <a:p>
            <a:pPr marL="0" indent="0" algn="ctr">
              <a:buNone/>
            </a:pPr>
            <a:endParaRPr lang="en-US" altLang="ja-JP" sz="3200" dirty="0" smtClean="0"/>
          </a:p>
          <a:p>
            <a:pPr marL="0" indent="0" algn="ctr">
              <a:buNone/>
            </a:pPr>
            <a:endParaRPr lang="en-US" altLang="ja-JP" sz="3200" dirty="0" smtClean="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18</a:t>
            </a:fld>
            <a:endParaRPr lang="en-US" altLang="ja-JP"/>
          </a:p>
        </p:txBody>
      </p:sp>
      <p:sp>
        <p:nvSpPr>
          <p:cNvPr id="7" name="角丸四角形 6"/>
          <p:cNvSpPr/>
          <p:nvPr/>
        </p:nvSpPr>
        <p:spPr>
          <a:xfrm>
            <a:off x="1603248" y="5095420"/>
            <a:ext cx="5784573"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indent="0" algn="ctr">
              <a:buNone/>
            </a:pPr>
            <a:r>
              <a:rPr lang="ja-JP" altLang="en-US" sz="3600" dirty="0"/>
              <a:t>グループワーク　約</a:t>
            </a:r>
            <a:r>
              <a:rPr lang="ja-JP" altLang="en-US" sz="3600" dirty="0" smtClean="0"/>
              <a:t>１０分</a:t>
            </a:r>
            <a:endParaRPr lang="ja-JP" altLang="en-US" sz="3600" dirty="0"/>
          </a:p>
        </p:txBody>
      </p:sp>
      <p:sp>
        <p:nvSpPr>
          <p:cNvPr id="8" name="角丸四角形 7"/>
          <p:cNvSpPr/>
          <p:nvPr/>
        </p:nvSpPr>
        <p:spPr>
          <a:xfrm>
            <a:off x="1603248" y="4269092"/>
            <a:ext cx="5784573"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indent="0" algn="ctr">
              <a:buNone/>
            </a:pPr>
            <a:r>
              <a:rPr lang="ja-JP" altLang="en-US" sz="3600" dirty="0" smtClean="0"/>
              <a:t>個人ワーク</a:t>
            </a:r>
            <a:r>
              <a:rPr lang="ja-JP" altLang="en-US" sz="3600" dirty="0"/>
              <a:t>　</a:t>
            </a:r>
            <a:r>
              <a:rPr lang="ja-JP" altLang="en-US" sz="3600" dirty="0" smtClean="0"/>
              <a:t>約２分</a:t>
            </a:r>
            <a:endParaRPr lang="ja-JP" altLang="en-US" sz="36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9218" name="Rectangle 2"/>
          <p:cNvSpPr>
            <a:spLocks noGrp="1" noChangeArrowheads="1"/>
          </p:cNvSpPr>
          <p:nvPr>
            <p:ph type="title"/>
          </p:nvPr>
        </p:nvSpPr>
        <p:spPr>
          <a:xfrm>
            <a:off x="444501" y="0"/>
            <a:ext cx="8350250" cy="1104900"/>
          </a:xfrm>
        </p:spPr>
        <p:txBody>
          <a:bodyPr>
            <a:normAutofit/>
          </a:bodyPr>
          <a:lstStyle/>
          <a:p>
            <a:pPr algn="ctr"/>
            <a:r>
              <a:rPr lang="en-US" altLang="ja-JP" sz="2400" dirty="0" smtClean="0"/>
              <a:t>【</a:t>
            </a:r>
            <a:r>
              <a:rPr lang="ja-JP" altLang="en-US" sz="2400" dirty="0" smtClean="0"/>
              <a:t>演習</a:t>
            </a:r>
            <a:r>
              <a:rPr lang="en-US" altLang="ja-JP" sz="2400" dirty="0" smtClean="0"/>
              <a:t>】 step2</a:t>
            </a:r>
            <a:r>
              <a:rPr lang="en-US" altLang="ja-JP" sz="2800" dirty="0" smtClean="0"/>
              <a:t/>
            </a:r>
            <a:br>
              <a:rPr lang="en-US" altLang="ja-JP" sz="2800" dirty="0" smtClean="0"/>
            </a:br>
            <a:r>
              <a:rPr lang="ja-JP" altLang="en-US" sz="3600" dirty="0" smtClean="0"/>
              <a:t>業務上必要な知識・技術の確認</a:t>
            </a:r>
          </a:p>
        </p:txBody>
      </p:sp>
      <p:sp>
        <p:nvSpPr>
          <p:cNvPr id="4" name="Rectangle 7"/>
          <p:cNvSpPr>
            <a:spLocks noGrp="1" noChangeArrowheads="1"/>
          </p:cNvSpPr>
          <p:nvPr>
            <p:ph type="sldNum" sz="quarter" idx="12"/>
          </p:nvPr>
        </p:nvSpPr>
        <p:spPr/>
        <p:txBody>
          <a:bodyPr/>
          <a:lstStyle/>
          <a:p>
            <a:pPr>
              <a:defRPr/>
            </a:pPr>
            <a:fld id="{F3DCD6BB-C116-4CBF-8435-D192A743124D}" type="slidenum">
              <a:rPr lang="ja-JP" altLang="en-US"/>
              <a:pPr>
                <a:defRPr/>
              </a:pPr>
              <a:t>19</a:t>
            </a:fld>
            <a:endParaRPr lang="en-US" altLang="ja-JP"/>
          </a:p>
        </p:txBody>
      </p:sp>
      <p:sp>
        <p:nvSpPr>
          <p:cNvPr id="1929219" name="Rectangle 3"/>
          <p:cNvSpPr>
            <a:spLocks noGrp="1" noChangeArrowheads="1"/>
          </p:cNvSpPr>
          <p:nvPr>
            <p:ph sz="quarter" idx="1"/>
          </p:nvPr>
        </p:nvSpPr>
        <p:spPr>
          <a:xfrm>
            <a:off x="106017" y="1536700"/>
            <a:ext cx="8940801" cy="4635500"/>
          </a:xfrm>
        </p:spPr>
        <p:txBody>
          <a:bodyPr>
            <a:normAutofit/>
          </a:bodyPr>
          <a:lstStyle/>
          <a:p>
            <a:pPr>
              <a:buFont typeface="Times New Roman" pitchFamily="18" charset="0"/>
              <a:buNone/>
            </a:pPr>
            <a:endParaRPr lang="ja-JP" altLang="en-US" sz="2000" dirty="0" smtClean="0"/>
          </a:p>
        </p:txBody>
      </p:sp>
      <p:sp>
        <p:nvSpPr>
          <p:cNvPr id="8" name="AutoShape 22"/>
          <p:cNvSpPr>
            <a:spLocks noChangeArrowheads="1"/>
          </p:cNvSpPr>
          <p:nvPr/>
        </p:nvSpPr>
        <p:spPr bwMode="auto">
          <a:xfrm>
            <a:off x="7871791" y="125564"/>
            <a:ext cx="1175027" cy="828593"/>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endParaRPr lang="en-US" altLang="ja-JP" sz="2000" dirty="0" smtClean="0"/>
          </a:p>
          <a:p>
            <a:pPr algn="ctr"/>
            <a:r>
              <a:rPr lang="ja-JP" altLang="ja-JP" sz="2000" dirty="0" smtClean="0"/>
              <a:t>P</a:t>
            </a:r>
            <a:r>
              <a:rPr lang="en-US" altLang="ja-JP" sz="2000" dirty="0" smtClean="0"/>
              <a:t>61</a:t>
            </a:r>
          </a:p>
          <a:p>
            <a:pPr algn="ctr"/>
            <a:endParaRPr lang="ja-JP" altLang="en-US" sz="2000" dirty="0"/>
          </a:p>
        </p:txBody>
      </p:sp>
      <p:sp>
        <p:nvSpPr>
          <p:cNvPr id="2" name="角丸四角形 1"/>
          <p:cNvSpPr/>
          <p:nvPr/>
        </p:nvSpPr>
        <p:spPr>
          <a:xfrm>
            <a:off x="106017" y="1308928"/>
            <a:ext cx="8940801" cy="2563529"/>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buFont typeface="Times New Roman" pitchFamily="18" charset="0"/>
              <a:buNone/>
            </a:pPr>
            <a:r>
              <a:rPr lang="ja-JP" altLang="en-US" sz="3200" u="sng" dirty="0" smtClean="0">
                <a:solidFill>
                  <a:srgbClr val="FF0000"/>
                </a:solidFill>
              </a:rPr>
              <a:t>知識</a:t>
            </a:r>
            <a:endParaRPr lang="ja-JP" altLang="en-US" sz="3200" u="sng" dirty="0">
              <a:solidFill>
                <a:srgbClr val="FF0000"/>
              </a:solidFill>
            </a:endParaRPr>
          </a:p>
          <a:p>
            <a:r>
              <a:rPr lang="ja-JP" altLang="en-US" sz="2400" dirty="0"/>
              <a:t>精神保健福祉法の知識：退院後生活環境相談員、退院支援会議、精神医療審査会</a:t>
            </a:r>
          </a:p>
          <a:p>
            <a:r>
              <a:rPr lang="ja-JP" altLang="en-US" sz="2400" dirty="0"/>
              <a:t>地域生活支援に関する諸制度の知識：障害者総合支援法（相談支援事業）、生活保護法、障害年金、障害者手帳制度（税金控除等）、日常生活自立支援事業、成年後見制度</a:t>
            </a:r>
          </a:p>
        </p:txBody>
      </p:sp>
      <p:sp>
        <p:nvSpPr>
          <p:cNvPr id="3" name="角丸四角形 2"/>
          <p:cNvSpPr/>
          <p:nvPr/>
        </p:nvSpPr>
        <p:spPr>
          <a:xfrm>
            <a:off x="149225" y="4025348"/>
            <a:ext cx="8940801" cy="2146852"/>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buFont typeface="Times New Roman" pitchFamily="18" charset="0"/>
              <a:buNone/>
            </a:pPr>
            <a:r>
              <a:rPr lang="ja-JP" altLang="en-US" sz="3200" u="sng" dirty="0" smtClean="0">
                <a:solidFill>
                  <a:srgbClr val="FF0000"/>
                </a:solidFill>
              </a:rPr>
              <a:t>技術</a:t>
            </a:r>
            <a:endParaRPr lang="ja-JP" altLang="en-US" sz="3200" u="sng" dirty="0">
              <a:solidFill>
                <a:srgbClr val="FF0000"/>
              </a:solidFill>
            </a:endParaRPr>
          </a:p>
          <a:p>
            <a:r>
              <a:rPr lang="ja-JP" altLang="en-US" sz="2400" dirty="0"/>
              <a:t>関係形成技法（バイスティック</a:t>
            </a:r>
            <a:r>
              <a:rPr lang="en-US" altLang="ja-JP" sz="2400" dirty="0"/>
              <a:t>7</a:t>
            </a:r>
            <a:r>
              <a:rPr lang="ja-JP" altLang="en-US" sz="2400" dirty="0"/>
              <a:t>原則など）</a:t>
            </a:r>
          </a:p>
          <a:p>
            <a:r>
              <a:rPr lang="ja-JP" altLang="en-US" sz="2400" dirty="0" smtClean="0"/>
              <a:t>ソーシャルケースワーク（アセスメント</a:t>
            </a:r>
            <a:r>
              <a:rPr lang="ja-JP" altLang="en-US" sz="2400" dirty="0"/>
              <a:t>，プランニング・・</a:t>
            </a:r>
            <a:r>
              <a:rPr lang="ja-JP" altLang="en-US" sz="2400" dirty="0" smtClean="0"/>
              <a:t>・）</a:t>
            </a:r>
            <a:endParaRPr lang="ja-JP" altLang="en-US" sz="2400" dirty="0"/>
          </a:p>
          <a:p>
            <a:r>
              <a:rPr lang="ja-JP" altLang="en-US" sz="2400" dirty="0"/>
              <a:t>ケアマネジメント，ネットワーキング</a:t>
            </a:r>
          </a:p>
          <a:p>
            <a:r>
              <a:rPr lang="ja-JP" altLang="en-US" sz="2400" dirty="0"/>
              <a:t>資源開発／開拓</a:t>
            </a:r>
          </a:p>
        </p:txBody>
      </p:sp>
      <p:sp>
        <p:nvSpPr>
          <p:cNvPr id="7" name="雲形吹き出し 6"/>
          <p:cNvSpPr/>
          <p:nvPr/>
        </p:nvSpPr>
        <p:spPr bwMode="auto">
          <a:xfrm>
            <a:off x="6979894" y="5716588"/>
            <a:ext cx="2066924" cy="1095375"/>
          </a:xfrm>
          <a:prstGeom prst="cloudCallout">
            <a:avLst>
              <a:gd name="adj1" fmla="val -77590"/>
              <a:gd name="adj2" fmla="val -54273"/>
            </a:avLst>
          </a:prstGeom>
          <a:solidFill>
            <a:srgbClr val="00FF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hangingPunct="0"/>
            <a:r>
              <a:rPr kumimoji="0" lang="ja-JP" altLang="en-US" dirty="0" smtClean="0">
                <a:latin typeface="HGｺﾞｼｯｸE" panose="020B0909000000000000" pitchFamily="49" charset="-128"/>
                <a:ea typeface="HGｺﾞｼｯｸE" panose="020B0909000000000000" pitchFamily="49" charset="-128"/>
              </a:rPr>
              <a:t>第</a:t>
            </a:r>
            <a:r>
              <a:rPr kumimoji="0" lang="en-US" altLang="ja-JP" dirty="0" smtClean="0">
                <a:latin typeface="HGｺﾞｼｯｸE" panose="020B0909000000000000" pitchFamily="49" charset="-128"/>
                <a:ea typeface="HGｺﾞｼｯｸE" panose="020B0909000000000000" pitchFamily="49" charset="-128"/>
              </a:rPr>
              <a:t>Ⅰ</a:t>
            </a:r>
            <a:r>
              <a:rPr kumimoji="0" lang="ja-JP" altLang="en-US" dirty="0" smtClean="0">
                <a:latin typeface="HGｺﾞｼｯｸE" panose="020B0909000000000000" pitchFamily="49" charset="-128"/>
                <a:ea typeface="HGｺﾞｼｯｸE" panose="020B0909000000000000" pitchFamily="49" charset="-128"/>
              </a:rPr>
              <a:t>部　参照</a:t>
            </a:r>
            <a:endParaRPr kumimoji="0" lang="en-US" altLang="ja-JP" dirty="0" smtClean="0">
              <a:latin typeface="HGｺﾞｼｯｸE" panose="020B0909000000000000" pitchFamily="49" charset="-128"/>
              <a:ea typeface="HGｺﾞｼｯｸE" panose="020B0909000000000000" pitchFamily="49" charset="-128"/>
            </a:endParaRPr>
          </a:p>
          <a:p>
            <a:pPr algn="ctr" eaLnBrk="0" hangingPunct="0"/>
            <a:r>
              <a:rPr kumimoji="0" lang="ja-JP" altLang="en-US" dirty="0" smtClean="0">
                <a:latin typeface="HGｺﾞｼｯｸE" panose="020B0909000000000000" pitchFamily="49" charset="-128"/>
                <a:ea typeface="HGｺﾞｼｯｸE" panose="020B0909000000000000" pitchFamily="49" charset="-128"/>
              </a:rPr>
              <a:t>　</a:t>
            </a:r>
            <a:r>
              <a:rPr kumimoji="0" lang="en-US" altLang="ja-JP" dirty="0" smtClean="0">
                <a:latin typeface="HGｺﾞｼｯｸE" panose="020B0909000000000000" pitchFamily="49" charset="-128"/>
                <a:ea typeface="HGｺﾞｼｯｸE" panose="020B0909000000000000" pitchFamily="49" charset="-128"/>
              </a:rPr>
              <a:t>P</a:t>
            </a:r>
            <a:r>
              <a:rPr kumimoji="0" lang="ja-JP" altLang="en-US" dirty="0" smtClean="0">
                <a:latin typeface="HGｺﾞｼｯｸE" panose="020B0909000000000000" pitchFamily="49" charset="-128"/>
                <a:ea typeface="HGｺﾞｼｯｸE" panose="020B0909000000000000" pitchFamily="49" charset="-128"/>
              </a:rPr>
              <a:t>４７</a:t>
            </a:r>
          </a:p>
        </p:txBody>
      </p:sp>
      <p:sp>
        <p:nvSpPr>
          <p:cNvPr id="5" name="フッター プレースホルダー 4"/>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026" y="104390"/>
            <a:ext cx="8229600" cy="529356"/>
          </a:xfrm>
        </p:spPr>
        <p:txBody>
          <a:bodyPr>
            <a:normAutofit fontScale="90000"/>
          </a:bodyPr>
          <a:lstStyle/>
          <a:p>
            <a:pPr algn="ctr"/>
            <a:r>
              <a:rPr kumimoji="1" lang="ja-JP" altLang="en-US" dirty="0" smtClean="0"/>
              <a:t>本教材</a:t>
            </a:r>
            <a:r>
              <a:rPr lang="ja-JP" altLang="en-US" dirty="0" smtClean="0"/>
              <a:t>（</a:t>
            </a:r>
            <a:r>
              <a:rPr kumimoji="1" lang="ja-JP" altLang="en-US" dirty="0" smtClean="0"/>
              <a:t>演習</a:t>
            </a:r>
            <a:r>
              <a:rPr lang="ja-JP" altLang="en-US" dirty="0" smtClean="0"/>
              <a:t>）</a:t>
            </a:r>
            <a:r>
              <a:rPr kumimoji="1" lang="ja-JP" altLang="en-US" dirty="0" smtClean="0"/>
              <a:t>を使用される講師の皆様へ</a:t>
            </a:r>
            <a:endParaRPr kumimoji="1" lang="ja-JP" altLang="en-US" dirty="0"/>
          </a:p>
        </p:txBody>
      </p:sp>
      <p:sp>
        <p:nvSpPr>
          <p:cNvPr id="3" name="スライド番号プレースホルダー 2"/>
          <p:cNvSpPr>
            <a:spLocks noGrp="1"/>
          </p:cNvSpPr>
          <p:nvPr>
            <p:ph type="sldNum" sz="quarter" idx="12"/>
          </p:nvPr>
        </p:nvSpPr>
        <p:spPr>
          <a:xfrm>
            <a:off x="57956" y="6550195"/>
            <a:ext cx="1981200" cy="307805"/>
          </a:xfrm>
        </p:spPr>
        <p:txBody>
          <a:bodyPr/>
          <a:lstStyle/>
          <a:p>
            <a:pPr>
              <a:defRPr/>
            </a:pPr>
            <a:fld id="{90A9AED8-5ED2-4A6D-A617-826E3C951A17}" type="slidenum">
              <a:rPr lang="ja-JP" altLang="en-US" smtClean="0"/>
              <a:pPr>
                <a:defRPr/>
              </a:pPr>
              <a:t>2</a:t>
            </a:fld>
            <a:endParaRPr lang="en-US" altLang="ja-JP" dirty="0"/>
          </a:p>
        </p:txBody>
      </p:sp>
      <p:sp>
        <p:nvSpPr>
          <p:cNvPr id="4" name="コンテンツ プレースホルダー 3"/>
          <p:cNvSpPr>
            <a:spLocks noGrp="1"/>
          </p:cNvSpPr>
          <p:nvPr>
            <p:ph sz="quarter" idx="1"/>
          </p:nvPr>
        </p:nvSpPr>
        <p:spPr>
          <a:xfrm>
            <a:off x="194084" y="1272395"/>
            <a:ext cx="8448542" cy="5406517"/>
          </a:xfrm>
        </p:spPr>
        <p:txBody>
          <a:bodyPr>
            <a:normAutofit/>
          </a:bodyPr>
          <a:lstStyle/>
          <a:p>
            <a:endParaRPr lang="en-US" altLang="ja-JP" dirty="0"/>
          </a:p>
        </p:txBody>
      </p:sp>
      <p:sp>
        <p:nvSpPr>
          <p:cNvPr id="6" name="フッター プレースホルダー 5"/>
          <p:cNvSpPr>
            <a:spLocks noGrp="1"/>
          </p:cNvSpPr>
          <p:nvPr>
            <p:ph type="ftr" sz="quarter" idx="11"/>
          </p:nvPr>
        </p:nvSpPr>
        <p:spPr>
          <a:xfrm>
            <a:off x="2756980" y="6538568"/>
            <a:ext cx="4086000" cy="365760"/>
          </a:xfrm>
        </p:spPr>
        <p:txBody>
          <a:bodyPr/>
          <a:lstStyle/>
          <a:p>
            <a:pPr>
              <a:defRPr/>
            </a:pPr>
            <a:r>
              <a:rPr lang="en-US" altLang="ja-JP" dirty="0" smtClean="0"/>
              <a:t>©</a:t>
            </a:r>
            <a:r>
              <a:rPr lang="ja-JP" altLang="en-US" dirty="0" smtClean="0"/>
              <a:t>公益社団法人日本精神保健福祉士協会（</a:t>
            </a:r>
            <a:r>
              <a:rPr lang="en-US" altLang="ja-JP" dirty="0" smtClean="0"/>
              <a:t>2016</a:t>
            </a:r>
            <a:r>
              <a:rPr lang="ja-JP" altLang="en-US" dirty="0" smtClean="0"/>
              <a:t>）</a:t>
            </a:r>
            <a:endParaRPr lang="en-US" altLang="ja-JP" dirty="0"/>
          </a:p>
        </p:txBody>
      </p:sp>
      <p:sp>
        <p:nvSpPr>
          <p:cNvPr id="5" name="正方形/長方形 4"/>
          <p:cNvSpPr/>
          <p:nvPr/>
        </p:nvSpPr>
        <p:spPr>
          <a:xfrm>
            <a:off x="103030" y="774091"/>
            <a:ext cx="8925059" cy="5764476"/>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marL="342900" indent="-342900">
              <a:lnSpc>
                <a:spcPts val="2600"/>
              </a:lnSpc>
              <a:buFont typeface="Wingdings" panose="05000000000000000000" pitchFamily="2" charset="2"/>
              <a:buChar char="Ø"/>
            </a:pPr>
            <a:r>
              <a:rPr lang="ja-JP" altLang="en-US" sz="2400" dirty="0"/>
              <a:t>本教材（演習）は、業務指針第２版の活用法ワークショップの展開例を示したものです。実践の振り返り、スーパービジョンや</a:t>
            </a:r>
            <a:r>
              <a:rPr lang="en-US" altLang="ja-JP" sz="2400" dirty="0"/>
              <a:t>OJT</a:t>
            </a:r>
            <a:r>
              <a:rPr lang="ja-JP" altLang="en-US" sz="2400" dirty="0" err="1"/>
              <a:t>、</a:t>
            </a:r>
            <a:r>
              <a:rPr lang="ja-JP" altLang="en-US" sz="2400" dirty="0"/>
              <a:t>実習指導等にご活用ください。</a:t>
            </a:r>
          </a:p>
          <a:p>
            <a:pPr marL="342900" indent="-342900">
              <a:lnSpc>
                <a:spcPts val="2600"/>
              </a:lnSpc>
              <a:buFont typeface="Wingdings" panose="05000000000000000000" pitchFamily="2" charset="2"/>
              <a:buChar char="Ø"/>
            </a:pPr>
            <a:r>
              <a:rPr lang="ja-JP" altLang="en-US" sz="2400" dirty="0"/>
              <a:t>各スライドのノート欄には</a:t>
            </a:r>
            <a:r>
              <a:rPr lang="en-US" altLang="ja-JP" sz="2400" dirty="0"/>
              <a:t>【</a:t>
            </a:r>
            <a:r>
              <a:rPr lang="ja-JP" altLang="en-US" sz="2400" dirty="0"/>
              <a:t>解説</a:t>
            </a:r>
            <a:r>
              <a:rPr lang="en-US" altLang="ja-JP" sz="2400" dirty="0"/>
              <a:t>】【</a:t>
            </a:r>
            <a:r>
              <a:rPr lang="ja-JP" altLang="en-US" sz="2400" dirty="0"/>
              <a:t>進行</a:t>
            </a:r>
            <a:r>
              <a:rPr lang="en-US" altLang="ja-JP" sz="2400" dirty="0"/>
              <a:t>】【</a:t>
            </a:r>
            <a:r>
              <a:rPr lang="ja-JP" altLang="en-US" sz="2400" dirty="0"/>
              <a:t>備考</a:t>
            </a:r>
            <a:r>
              <a:rPr lang="en-US" altLang="ja-JP" sz="2400" dirty="0"/>
              <a:t>】</a:t>
            </a:r>
            <a:r>
              <a:rPr lang="ja-JP" altLang="en-US" sz="2400" dirty="0"/>
              <a:t>を掲載しています。</a:t>
            </a:r>
            <a:r>
              <a:rPr lang="en-US" altLang="ja-JP" sz="2400" dirty="0"/>
              <a:t>【</a:t>
            </a:r>
            <a:r>
              <a:rPr lang="ja-JP" altLang="en-US" sz="2400" dirty="0"/>
              <a:t>解説</a:t>
            </a:r>
            <a:r>
              <a:rPr lang="en-US" altLang="ja-JP" sz="2400" dirty="0"/>
              <a:t>】</a:t>
            </a:r>
            <a:r>
              <a:rPr lang="ja-JP" altLang="en-US" sz="2400" dirty="0" err="1"/>
              <a:t>には</a:t>
            </a:r>
            <a:r>
              <a:rPr lang="ja-JP" altLang="en-US" sz="2400" dirty="0"/>
              <a:t>進行の際のポイントを示し、</a:t>
            </a:r>
            <a:r>
              <a:rPr lang="en-US" altLang="ja-JP" sz="2400" dirty="0"/>
              <a:t>【</a:t>
            </a:r>
            <a:r>
              <a:rPr lang="ja-JP" altLang="en-US" sz="2400" dirty="0"/>
              <a:t>進行</a:t>
            </a:r>
            <a:r>
              <a:rPr lang="en-US" altLang="ja-JP" sz="2400" dirty="0"/>
              <a:t>】</a:t>
            </a:r>
            <a:r>
              <a:rPr lang="ja-JP" altLang="en-US" sz="2400" dirty="0" err="1"/>
              <a:t>には</a:t>
            </a:r>
            <a:r>
              <a:rPr lang="ja-JP" altLang="en-US" sz="2400" dirty="0"/>
              <a:t>講師（ファシリテーター）がグループメンバー（受講者；以下メンバーと記す）に伝える言葉（セリフ）を例示し、</a:t>
            </a:r>
            <a:r>
              <a:rPr lang="en-US" altLang="ja-JP" sz="2400" dirty="0"/>
              <a:t>【</a:t>
            </a:r>
            <a:r>
              <a:rPr lang="ja-JP" altLang="en-US" sz="2400" dirty="0"/>
              <a:t>備考</a:t>
            </a:r>
            <a:r>
              <a:rPr lang="en-US" altLang="ja-JP" sz="2400" dirty="0"/>
              <a:t>】</a:t>
            </a:r>
            <a:r>
              <a:rPr lang="ja-JP" altLang="en-US" sz="2400" dirty="0" err="1"/>
              <a:t>には</a:t>
            </a:r>
            <a:r>
              <a:rPr lang="ja-JP" altLang="en-US" sz="2400" dirty="0"/>
              <a:t>進行の留意点や補足説明を加えています。</a:t>
            </a:r>
          </a:p>
          <a:p>
            <a:pPr marL="342900" indent="-342900">
              <a:lnSpc>
                <a:spcPts val="2600"/>
              </a:lnSpc>
              <a:buFont typeface="Wingdings" panose="05000000000000000000" pitchFamily="2" charset="2"/>
              <a:buChar char="Ø"/>
            </a:pPr>
            <a:r>
              <a:rPr lang="ja-JP" altLang="en-US" sz="2400" dirty="0"/>
              <a:t>メンバーには予め「演習ワークシート」を配布し、それに記入しながらワークを進めてもらいます。</a:t>
            </a:r>
          </a:p>
          <a:p>
            <a:pPr marL="342900" indent="-342900">
              <a:lnSpc>
                <a:spcPts val="2600"/>
              </a:lnSpc>
              <a:buFont typeface="Wingdings" panose="05000000000000000000" pitchFamily="2" charset="2"/>
              <a:buChar char="Ø"/>
            </a:pPr>
            <a:r>
              <a:rPr lang="ja-JP" altLang="en-US" sz="2400" dirty="0"/>
              <a:t>演習は、３つのワークで構成されており、所要時間は</a:t>
            </a:r>
            <a:r>
              <a:rPr lang="en-US" altLang="ja-JP" sz="2400" dirty="0"/>
              <a:t>100</a:t>
            </a:r>
            <a:r>
              <a:rPr lang="ja-JP" altLang="en-US" sz="2400" dirty="0"/>
              <a:t>分を想定しています。各ワーク（</a:t>
            </a:r>
            <a:r>
              <a:rPr lang="en-US" altLang="ja-JP" sz="2400" dirty="0"/>
              <a:t>step</a:t>
            </a:r>
            <a:r>
              <a:rPr lang="ja-JP" altLang="en-US" sz="2400" dirty="0"/>
              <a:t>１、</a:t>
            </a:r>
            <a:r>
              <a:rPr lang="en-US" altLang="ja-JP" sz="2400" dirty="0"/>
              <a:t>step</a:t>
            </a:r>
            <a:r>
              <a:rPr lang="ja-JP" altLang="en-US" sz="2400" dirty="0"/>
              <a:t>２、</a:t>
            </a:r>
            <a:r>
              <a:rPr lang="en-US" altLang="ja-JP" sz="2400" dirty="0"/>
              <a:t>step</a:t>
            </a:r>
            <a:r>
              <a:rPr lang="ja-JP" altLang="en-US" sz="2400" dirty="0"/>
              <a:t>３）の時間配分はスライド及びメモ欄に記入しています。</a:t>
            </a:r>
          </a:p>
          <a:p>
            <a:pPr marL="342900" indent="-342900">
              <a:lnSpc>
                <a:spcPts val="2600"/>
              </a:lnSpc>
              <a:buFont typeface="Wingdings" panose="05000000000000000000" pitchFamily="2" charset="2"/>
              <a:buChar char="Ø"/>
            </a:pPr>
            <a:r>
              <a:rPr lang="ja-JP" altLang="en-US" sz="2400" dirty="0"/>
              <a:t>所要時間、時間配分は、あくまでも目安です。また１回で全てのワークを行わなければならないわけではありません。設定した時間内で無理のないワークを選択したり、数回に分けて実施するなど、適宜応用を加えてください。</a:t>
            </a:r>
          </a:p>
        </p:txBody>
      </p:sp>
    </p:spTree>
    <p:extLst>
      <p:ext uri="{BB962C8B-B14F-4D97-AF65-F5344CB8AC3E}">
        <p14:creationId xmlns:p14="http://schemas.microsoft.com/office/powerpoint/2010/main" val="2394756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1269" name="Rectangle 2"/>
          <p:cNvSpPr>
            <a:spLocks noGrp="1" noChangeArrowheads="1"/>
          </p:cNvSpPr>
          <p:nvPr>
            <p:ph type="title"/>
          </p:nvPr>
        </p:nvSpPr>
        <p:spPr>
          <a:xfrm>
            <a:off x="405606" y="32026"/>
            <a:ext cx="8421688" cy="1041400"/>
          </a:xfrm>
        </p:spPr>
        <p:txBody>
          <a:bodyPr anchor="b"/>
          <a:lstStyle/>
          <a:p>
            <a:pPr algn="ctr" eaLnBrk="1" hangingPunct="1"/>
            <a:r>
              <a:rPr lang="en-US" altLang="ja-JP" sz="2400" dirty="0" smtClean="0"/>
              <a:t>【</a:t>
            </a:r>
            <a:r>
              <a:rPr lang="ja-JP" altLang="en-US" sz="2400" dirty="0" smtClean="0"/>
              <a:t>演習</a:t>
            </a:r>
            <a:r>
              <a:rPr lang="en-US" altLang="ja-JP" sz="2400" dirty="0" smtClean="0"/>
              <a:t>】 step2</a:t>
            </a:r>
            <a:br>
              <a:rPr lang="en-US" altLang="ja-JP" sz="2400" dirty="0" smtClean="0"/>
            </a:br>
            <a:r>
              <a:rPr lang="ja-JP" altLang="en-US" sz="3600" dirty="0" smtClean="0"/>
              <a:t>精神保健福祉士の業務特性</a:t>
            </a:r>
            <a:endParaRPr lang="en-US" altLang="ja-JP" sz="3600" dirty="0" smtClean="0"/>
          </a:p>
        </p:txBody>
      </p:sp>
      <p:sp>
        <p:nvSpPr>
          <p:cNvPr id="13" name="Rectangle 7"/>
          <p:cNvSpPr>
            <a:spLocks noGrp="1" noChangeArrowheads="1"/>
          </p:cNvSpPr>
          <p:nvPr>
            <p:ph type="sldNum" sz="quarter" idx="12"/>
          </p:nvPr>
        </p:nvSpPr>
        <p:spPr/>
        <p:txBody>
          <a:bodyPr/>
          <a:lstStyle/>
          <a:p>
            <a:pPr>
              <a:defRPr/>
            </a:pPr>
            <a:fld id="{957A2EDD-CDA4-4CDB-A5F7-76FC2370845A}" type="slidenum">
              <a:rPr lang="ja-JP" altLang="en-US"/>
              <a:pPr>
                <a:defRPr/>
              </a:pPr>
              <a:t>20</a:t>
            </a:fld>
            <a:endParaRPr lang="en-US" altLang="ja-JP" dirty="0"/>
          </a:p>
        </p:txBody>
      </p:sp>
      <p:sp>
        <p:nvSpPr>
          <p:cNvPr id="1931270" name="Rectangle 3"/>
          <p:cNvSpPr>
            <a:spLocks noGrp="1" noChangeArrowheads="1"/>
          </p:cNvSpPr>
          <p:nvPr>
            <p:ph sz="quarter" idx="1"/>
          </p:nvPr>
        </p:nvSpPr>
        <p:spPr>
          <a:xfrm>
            <a:off x="534988" y="1836738"/>
            <a:ext cx="8162925" cy="4275137"/>
          </a:xfrm>
        </p:spPr>
        <p:txBody>
          <a:bodyPr/>
          <a:lstStyle/>
          <a:p>
            <a:pPr eaLnBrk="1" hangingPunct="1">
              <a:buFont typeface="Times New Roman" pitchFamily="18" charset="0"/>
              <a:buNone/>
            </a:pPr>
            <a:endParaRPr lang="ja-JP" altLang="en-US" sz="3000" smtClean="0"/>
          </a:p>
          <a:p>
            <a:pPr eaLnBrk="1" hangingPunct="1">
              <a:buFont typeface="Times New Roman" pitchFamily="18" charset="0"/>
              <a:buNone/>
            </a:pPr>
            <a:endParaRPr lang="en-US" altLang="ja-JP" smtClean="0"/>
          </a:p>
        </p:txBody>
      </p:sp>
      <p:sp>
        <p:nvSpPr>
          <p:cNvPr id="12"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0"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931271" name="AutoShape 4"/>
          <p:cNvSpPr>
            <a:spLocks noChangeArrowheads="1"/>
          </p:cNvSpPr>
          <p:nvPr/>
        </p:nvSpPr>
        <p:spPr bwMode="auto">
          <a:xfrm>
            <a:off x="2927467" y="1073426"/>
            <a:ext cx="2160588" cy="5282924"/>
          </a:xfrm>
          <a:prstGeom prst="upDownArrow">
            <a:avLst>
              <a:gd name="adj1" fmla="val 50000"/>
              <a:gd name="adj2" fmla="val 40661"/>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anchor="ctr"/>
          <a:lstStyle/>
          <a:p>
            <a:pPr algn="ctr"/>
            <a:r>
              <a:rPr lang="ja-JP" altLang="en-US" sz="2000" b="1" dirty="0" smtClean="0">
                <a:latin typeface="HGｺﾞｼｯｸE" panose="020B0909000000000000" pitchFamily="49" charset="-128"/>
                <a:ea typeface="HGｺﾞｼｯｸE" panose="020B0909000000000000" pitchFamily="49" charset="-128"/>
              </a:rPr>
              <a:t>価値理念</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視点</a:t>
            </a:r>
            <a:r>
              <a:rPr lang="ja-JP" altLang="en-US" sz="2000" b="1" dirty="0">
                <a:latin typeface="HGｺﾞｼｯｸE" panose="020B0909000000000000" pitchFamily="49" charset="-128"/>
                <a:ea typeface="HGｺﾞｼｯｸE" panose="020B0909000000000000" pitchFamily="49" charset="-128"/>
              </a:rPr>
              <a:t>　　　　　機能　</a:t>
            </a:r>
            <a:r>
              <a:rPr lang="ja-JP" altLang="en-US" sz="2000" b="1" dirty="0" smtClean="0">
                <a:latin typeface="HGｺﾞｼｯｸE" panose="020B0909000000000000" pitchFamily="49" charset="-128"/>
                <a:ea typeface="HGｺﾞｼｯｸE" panose="020B0909000000000000" pitchFamily="49" charset="-128"/>
              </a:rPr>
              <a:t>技術</a:t>
            </a:r>
            <a:endParaRPr lang="ja-JP" altLang="en-US" sz="2000" dirty="0">
              <a:latin typeface="HGｺﾞｼｯｸE" panose="020B0909000000000000" pitchFamily="49" charset="-128"/>
              <a:ea typeface="HGｺﾞｼｯｸE" panose="020B0909000000000000" pitchFamily="49" charset="-128"/>
            </a:endParaRPr>
          </a:p>
        </p:txBody>
      </p:sp>
      <p:sp>
        <p:nvSpPr>
          <p:cNvPr id="1931272" name="AutoShape 5"/>
          <p:cNvSpPr>
            <a:spLocks noChangeArrowheads="1"/>
          </p:cNvSpPr>
          <p:nvPr/>
        </p:nvSpPr>
        <p:spPr bwMode="auto">
          <a:xfrm>
            <a:off x="174625" y="3335338"/>
            <a:ext cx="8704263" cy="1296988"/>
          </a:xfrm>
          <a:prstGeom prst="leftRightArrow">
            <a:avLst>
              <a:gd name="adj1" fmla="val 50065"/>
              <a:gd name="adj2" fmla="val 141635"/>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2000" b="1" dirty="0">
                <a:latin typeface="HGｺﾞｼｯｸE" panose="020B0909000000000000" pitchFamily="49" charset="-128"/>
                <a:ea typeface="HGｺﾞｼｯｸE" panose="020B0909000000000000" pitchFamily="49" charset="-128"/>
              </a:rPr>
              <a:t>ミクロ←　個人・</a:t>
            </a:r>
            <a:r>
              <a:rPr lang="ja-JP" altLang="en-US" sz="2000" b="1" dirty="0" smtClean="0">
                <a:latin typeface="HGｺﾞｼｯｸE" panose="020B0909000000000000" pitchFamily="49" charset="-128"/>
                <a:ea typeface="HGｺﾞｼｯｸE" panose="020B0909000000000000" pitchFamily="49" charset="-128"/>
              </a:rPr>
              <a:t>集団</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   組織</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地域</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社会</a:t>
            </a:r>
            <a:r>
              <a:rPr lang="ja-JP" altLang="en-US" sz="2000" b="1" dirty="0">
                <a:latin typeface="HGｺﾞｼｯｸE" panose="020B0909000000000000" pitchFamily="49" charset="-128"/>
                <a:ea typeface="HGｺﾞｼｯｸE" panose="020B0909000000000000" pitchFamily="49" charset="-128"/>
              </a:rPr>
              <a:t>　　→マクロ</a:t>
            </a:r>
          </a:p>
        </p:txBody>
      </p:sp>
      <p:sp>
        <p:nvSpPr>
          <p:cNvPr id="73734" name="Oval 6"/>
          <p:cNvSpPr>
            <a:spLocks noChangeArrowheads="1"/>
          </p:cNvSpPr>
          <p:nvPr/>
        </p:nvSpPr>
        <p:spPr bwMode="auto">
          <a:xfrm>
            <a:off x="3326468" y="3470275"/>
            <a:ext cx="1341576" cy="1008062"/>
          </a:xfrm>
          <a:prstGeom prst="ellipse">
            <a:avLst/>
          </a:prstGeom>
          <a:ln>
            <a:headEnd/>
            <a:tailEnd/>
          </a:ln>
          <a:effectLst>
            <a:glow rad="1397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ja-JP" altLang="en-US" sz="2400" b="1" dirty="0"/>
              <a:t>業務</a:t>
            </a:r>
          </a:p>
        </p:txBody>
      </p:sp>
      <p:sp>
        <p:nvSpPr>
          <p:cNvPr id="15" name="AutoShape 22"/>
          <p:cNvSpPr>
            <a:spLocks noChangeArrowheads="1"/>
          </p:cNvSpPr>
          <p:nvPr/>
        </p:nvSpPr>
        <p:spPr bwMode="auto">
          <a:xfrm>
            <a:off x="7871791" y="125564"/>
            <a:ext cx="1175027" cy="828593"/>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endParaRPr lang="en-US" altLang="ja-JP" sz="2000" dirty="0" smtClean="0"/>
          </a:p>
          <a:p>
            <a:pPr algn="ctr"/>
            <a:r>
              <a:rPr lang="ja-JP" altLang="ja-JP" sz="2000" dirty="0" smtClean="0"/>
              <a:t>P</a:t>
            </a:r>
            <a:r>
              <a:rPr lang="en-US" altLang="ja-JP" sz="2000" dirty="0" smtClean="0"/>
              <a:t>24</a:t>
            </a:r>
            <a:endParaRPr lang="ja-JP" altLang="en-US" sz="2000" dirty="0"/>
          </a:p>
        </p:txBody>
      </p:sp>
      <p:sp>
        <p:nvSpPr>
          <p:cNvPr id="2" name="角丸四角形 1"/>
          <p:cNvSpPr/>
          <p:nvPr/>
        </p:nvSpPr>
        <p:spPr>
          <a:xfrm>
            <a:off x="5088055" y="1919773"/>
            <a:ext cx="3676375" cy="1156492"/>
          </a:xfrm>
          <a:prstGeom prst="roundRect">
            <a:avLst/>
          </a:prstGeom>
          <a:ln w="76200"/>
        </p:spPr>
        <p:style>
          <a:lnRef idx="2">
            <a:schemeClr val="accent5"/>
          </a:lnRef>
          <a:fillRef idx="1">
            <a:schemeClr val="lt1"/>
          </a:fillRef>
          <a:effectRef idx="0">
            <a:schemeClr val="accent5"/>
          </a:effectRef>
          <a:fontRef idx="minor">
            <a:schemeClr val="dk1"/>
          </a:fontRef>
        </p:style>
        <p:txBody>
          <a:bodyPr rtlCol="0" anchor="ctr"/>
          <a:lstStyle/>
          <a:p>
            <a:pPr eaLnBrk="0" hangingPunct="0">
              <a:spcBef>
                <a:spcPct val="50000"/>
              </a:spcBef>
            </a:pPr>
            <a:r>
              <a:rPr kumimoji="0" lang="en-US" altLang="ja-JP" sz="2400" b="1" dirty="0"/>
              <a:t>PSW</a:t>
            </a:r>
            <a:r>
              <a:rPr kumimoji="0" lang="ja-JP" altLang="en-US" sz="2400" b="1" dirty="0"/>
              <a:t>の業務特性②の</a:t>
            </a:r>
            <a:endParaRPr kumimoji="0" lang="en-US" altLang="ja-JP" sz="2400" b="1" dirty="0"/>
          </a:p>
          <a:p>
            <a:pPr eaLnBrk="0" hangingPunct="0">
              <a:spcBef>
                <a:spcPct val="50000"/>
              </a:spcBef>
            </a:pPr>
            <a:r>
              <a:rPr kumimoji="0" lang="ja-JP" altLang="en-US" sz="2400" b="1" u="sng" dirty="0">
                <a:solidFill>
                  <a:srgbClr val="FF0000"/>
                </a:solidFill>
              </a:rPr>
              <a:t>縦軸</a:t>
            </a:r>
            <a:r>
              <a:rPr kumimoji="0" lang="ja-JP" altLang="en-US" sz="2400" b="1" dirty="0">
                <a:solidFill>
                  <a:schemeClr val="tx1"/>
                </a:solidFill>
              </a:rPr>
              <a:t>を確認してください</a:t>
            </a:r>
            <a:r>
              <a:rPr kumimoji="0" lang="ja-JP" altLang="en-US" sz="2400" b="1" dirty="0" smtClean="0">
                <a:solidFill>
                  <a:schemeClr val="tx1"/>
                </a:solidFill>
              </a:rPr>
              <a:t>。</a:t>
            </a:r>
            <a:endParaRPr kumimoji="1" lang="ja-JP" altLang="en-US" sz="2400" dirty="0">
              <a:solidFill>
                <a:schemeClr val="tx1"/>
              </a:solidFill>
            </a:endParaRPr>
          </a:p>
        </p:txBody>
      </p:sp>
      <p:sp>
        <p:nvSpPr>
          <p:cNvPr id="3" name="角丸四角形 2"/>
          <p:cNvSpPr/>
          <p:nvPr/>
        </p:nvSpPr>
        <p:spPr>
          <a:xfrm>
            <a:off x="5240699" y="4804469"/>
            <a:ext cx="3790833" cy="1168003"/>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eaLnBrk="0" hangingPunct="0">
              <a:spcBef>
                <a:spcPct val="50000"/>
              </a:spcBef>
            </a:pPr>
            <a:r>
              <a:rPr kumimoji="0" lang="en-US" altLang="ja-JP" sz="2400" b="1" dirty="0">
                <a:solidFill>
                  <a:schemeClr val="tx1"/>
                </a:solidFill>
              </a:rPr>
              <a:t>PSW</a:t>
            </a:r>
            <a:r>
              <a:rPr kumimoji="0" lang="ja-JP" altLang="en-US" sz="2400" b="1" dirty="0">
                <a:solidFill>
                  <a:schemeClr val="tx1"/>
                </a:solidFill>
              </a:rPr>
              <a:t>の業務特性②の</a:t>
            </a:r>
            <a:endParaRPr kumimoji="0" lang="en-US" altLang="ja-JP" sz="2400" b="1" dirty="0">
              <a:solidFill>
                <a:schemeClr val="tx1"/>
              </a:solidFill>
            </a:endParaRPr>
          </a:p>
          <a:p>
            <a:pPr eaLnBrk="0" hangingPunct="0">
              <a:spcBef>
                <a:spcPct val="50000"/>
              </a:spcBef>
            </a:pPr>
            <a:r>
              <a:rPr kumimoji="0" lang="ja-JP" altLang="en-US" sz="2400" b="1" u="sng" dirty="0">
                <a:solidFill>
                  <a:srgbClr val="FF0000"/>
                </a:solidFill>
              </a:rPr>
              <a:t>横軸</a:t>
            </a:r>
            <a:r>
              <a:rPr kumimoji="0" lang="ja-JP" altLang="en-US" sz="2400" b="1" dirty="0">
                <a:solidFill>
                  <a:schemeClr val="tx1"/>
                </a:solidFill>
              </a:rPr>
              <a:t>をイメージして下さい</a:t>
            </a:r>
            <a:r>
              <a:rPr kumimoji="0" lang="ja-JP" altLang="en-US" sz="2400" b="1" dirty="0" smtClean="0">
                <a:solidFill>
                  <a:schemeClr val="tx1"/>
                </a:solidFill>
              </a:rPr>
              <a:t>。</a:t>
            </a:r>
            <a:endParaRPr kumimoji="1" lang="ja-JP" altLang="en-US" sz="2400" dirty="0">
              <a:solidFill>
                <a:schemeClr val="tx1"/>
              </a:solidFill>
            </a:endParaRPr>
          </a:p>
        </p:txBody>
      </p:sp>
      <p:sp>
        <p:nvSpPr>
          <p:cNvPr id="4" name="フッター プレースホルダー 3"/>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2834" name="コンテンツ プレースホルダー 2"/>
          <p:cNvSpPr>
            <a:spLocks noGrp="1"/>
          </p:cNvSpPr>
          <p:nvPr>
            <p:ph idx="1"/>
          </p:nvPr>
        </p:nvSpPr>
        <p:spPr>
          <a:xfrm>
            <a:off x="612648" y="1563205"/>
            <a:ext cx="7772400" cy="3972213"/>
          </a:xfrm>
        </p:spPr>
        <p:txBody>
          <a:bodyPr>
            <a:normAutofit/>
          </a:bodyPr>
          <a:lstStyle/>
          <a:p>
            <a:pPr marL="0" indent="0" algn="ctr">
              <a:buFont typeface="Times New Roman" pitchFamily="18" charset="0"/>
              <a:buNone/>
            </a:pPr>
            <a:r>
              <a:rPr lang="ja-JP" altLang="en-US" sz="5400" dirty="0" smtClean="0"/>
              <a:t>＜ワーク　</a:t>
            </a:r>
            <a:r>
              <a:rPr lang="en-US" altLang="ja-JP" sz="5400" dirty="0" smtClean="0"/>
              <a:t>step</a:t>
            </a:r>
            <a:r>
              <a:rPr lang="ja-JP" altLang="en-US" sz="5400" dirty="0" smtClean="0"/>
              <a:t>３＞</a:t>
            </a:r>
            <a:endParaRPr lang="en-US" altLang="ja-JP" sz="5400" dirty="0" smtClean="0"/>
          </a:p>
          <a:p>
            <a:pPr marL="0" indent="0" algn="ctr">
              <a:buNone/>
            </a:pPr>
            <a:endParaRPr kumimoji="0" lang="en-US" altLang="ja-JP" sz="1600" dirty="0" smtClean="0"/>
          </a:p>
          <a:p>
            <a:pPr marL="0" indent="0" algn="ctr">
              <a:buNone/>
            </a:pPr>
            <a:r>
              <a:rPr kumimoji="0" lang="ja-JP" altLang="en-US" sz="4800" dirty="0" smtClean="0"/>
              <a:t>精神保健福祉士の</a:t>
            </a:r>
            <a:endParaRPr kumimoji="0" lang="en-US" altLang="ja-JP" sz="4800" dirty="0" smtClean="0"/>
          </a:p>
          <a:p>
            <a:pPr marL="0" indent="0" algn="ctr">
              <a:buNone/>
            </a:pPr>
            <a:r>
              <a:rPr lang="ja-JP" altLang="en-US" sz="4800" dirty="0" smtClean="0"/>
              <a:t>包括的視点</a:t>
            </a:r>
            <a:endParaRPr lang="en-US" altLang="ja-JP" sz="4800" dirty="0" smtClean="0"/>
          </a:p>
          <a:p>
            <a:pPr marL="0" indent="0" algn="ctr">
              <a:buNone/>
            </a:pPr>
            <a:endParaRPr lang="en-US" altLang="ja-JP" sz="4800" dirty="0" smtClean="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21</a:t>
            </a:fld>
            <a:endParaRPr lang="en-US" altLang="ja-JP"/>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4338" name="Rectangle 2"/>
          <p:cNvSpPr>
            <a:spLocks noGrp="1" noChangeArrowheads="1"/>
          </p:cNvSpPr>
          <p:nvPr>
            <p:ph type="title"/>
          </p:nvPr>
        </p:nvSpPr>
        <p:spPr>
          <a:xfrm>
            <a:off x="406400" y="-152400"/>
            <a:ext cx="8016875" cy="1257300"/>
          </a:xfrm>
        </p:spPr>
        <p:txBody>
          <a:bodyPr/>
          <a:lstStyle/>
          <a:p>
            <a:pPr algn="ctr"/>
            <a:r>
              <a:rPr lang="en-US" altLang="ja-JP" sz="2400" dirty="0" smtClean="0"/>
              <a:t>【</a:t>
            </a:r>
            <a:r>
              <a:rPr lang="ja-JP" altLang="en-US" sz="2400" dirty="0" smtClean="0"/>
              <a:t>演習</a:t>
            </a:r>
            <a:r>
              <a:rPr lang="en-US" altLang="ja-JP" sz="2400" dirty="0" smtClean="0"/>
              <a:t>】 step3</a:t>
            </a:r>
            <a:r>
              <a:rPr lang="en-US" altLang="ja-JP" sz="3200" dirty="0" smtClean="0"/>
              <a:t/>
            </a:r>
            <a:br>
              <a:rPr lang="en-US" altLang="ja-JP" sz="3200" dirty="0" smtClean="0"/>
            </a:br>
            <a:r>
              <a:rPr lang="en-US" altLang="ja-JP" sz="3600" dirty="0" smtClean="0"/>
              <a:t>PSW</a:t>
            </a:r>
            <a:r>
              <a:rPr lang="ja-JP" altLang="en-US" sz="3600" dirty="0" smtClean="0"/>
              <a:t>の包括的な視点</a:t>
            </a:r>
          </a:p>
        </p:txBody>
      </p:sp>
      <p:sp>
        <p:nvSpPr>
          <p:cNvPr id="4" name="Rectangle 7"/>
          <p:cNvSpPr>
            <a:spLocks noGrp="1" noChangeArrowheads="1"/>
          </p:cNvSpPr>
          <p:nvPr>
            <p:ph type="sldNum" sz="quarter" idx="12"/>
          </p:nvPr>
        </p:nvSpPr>
        <p:spPr/>
        <p:txBody>
          <a:bodyPr/>
          <a:lstStyle/>
          <a:p>
            <a:pPr>
              <a:defRPr/>
            </a:pPr>
            <a:fld id="{D49C659D-6E77-4D8A-A4C6-45607B399E01}" type="slidenum">
              <a:rPr lang="ja-JP" altLang="en-US"/>
              <a:pPr>
                <a:defRPr/>
              </a:pPr>
              <a:t>22</a:t>
            </a:fld>
            <a:endParaRPr lang="en-US" altLang="ja-JP"/>
          </a:p>
        </p:txBody>
      </p:sp>
      <p:sp>
        <p:nvSpPr>
          <p:cNvPr id="1934339" name="Rectangle 3"/>
          <p:cNvSpPr>
            <a:spLocks noGrp="1" noChangeArrowheads="1"/>
          </p:cNvSpPr>
          <p:nvPr>
            <p:ph sz="quarter" idx="1"/>
          </p:nvPr>
        </p:nvSpPr>
        <p:spPr>
          <a:xfrm>
            <a:off x="304801" y="2152650"/>
            <a:ext cx="8661400" cy="3757613"/>
          </a:xfrm>
        </p:spPr>
        <p:txBody>
          <a:bodyPr>
            <a:normAutofit/>
          </a:bodyPr>
          <a:lstStyle/>
          <a:p>
            <a:pPr>
              <a:buFont typeface="Times New Roman" pitchFamily="18" charset="0"/>
              <a:buNone/>
            </a:pPr>
            <a:r>
              <a:rPr lang="ja-JP" altLang="en-US" sz="3600" dirty="0" smtClean="0"/>
              <a:t>この業務を展開するにあたり、</a:t>
            </a:r>
          </a:p>
          <a:p>
            <a:pPr>
              <a:buFont typeface="Times New Roman" pitchFamily="18" charset="0"/>
              <a:buNone/>
            </a:pPr>
            <a:r>
              <a:rPr lang="ja-JP" altLang="en-US" sz="3600" dirty="0" smtClean="0"/>
              <a:t>利用者（</a:t>
            </a:r>
            <a:r>
              <a:rPr lang="en-US" altLang="ja-JP" sz="3600" dirty="0" smtClean="0"/>
              <a:t>J</a:t>
            </a:r>
            <a:r>
              <a:rPr lang="ja-JP" altLang="en-US" sz="3600" dirty="0" smtClean="0"/>
              <a:t>さん）を</a:t>
            </a:r>
            <a:r>
              <a:rPr lang="ja-JP" altLang="en-US" sz="3600" u="sng" dirty="0" smtClean="0">
                <a:solidFill>
                  <a:srgbClr val="FF0000"/>
                </a:solidFill>
              </a:rPr>
              <a:t>取り巻く環境</a:t>
            </a:r>
            <a:r>
              <a:rPr lang="ja-JP" altLang="en-US" sz="3600" dirty="0" smtClean="0"/>
              <a:t>に目を向け、</a:t>
            </a:r>
          </a:p>
          <a:p>
            <a:pPr>
              <a:buFont typeface="Times New Roman" pitchFamily="18" charset="0"/>
              <a:buNone/>
            </a:pPr>
            <a:r>
              <a:rPr lang="ja-JP" altLang="en-US" sz="3600" dirty="0" smtClean="0"/>
              <a:t>それらの環境に対してどのような働きかけが</a:t>
            </a:r>
          </a:p>
          <a:p>
            <a:pPr>
              <a:buFont typeface="Times New Roman" pitchFamily="18" charset="0"/>
              <a:buNone/>
            </a:pPr>
            <a:r>
              <a:rPr lang="ja-JP" altLang="en-US" sz="3600" dirty="0" smtClean="0"/>
              <a:t>考えられるでしょうか？ </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1269" name="Rectangle 2"/>
          <p:cNvSpPr>
            <a:spLocks noGrp="1" noChangeArrowheads="1"/>
          </p:cNvSpPr>
          <p:nvPr>
            <p:ph type="title"/>
          </p:nvPr>
        </p:nvSpPr>
        <p:spPr>
          <a:xfrm>
            <a:off x="405606" y="32026"/>
            <a:ext cx="8421688" cy="1041400"/>
          </a:xfrm>
        </p:spPr>
        <p:txBody>
          <a:bodyPr anchor="b">
            <a:normAutofit/>
          </a:bodyPr>
          <a:lstStyle/>
          <a:p>
            <a:pPr algn="ctr" eaLnBrk="1" hangingPunct="1"/>
            <a:r>
              <a:rPr lang="en-US" altLang="ja-JP" sz="2400" dirty="0" smtClean="0"/>
              <a:t>【</a:t>
            </a:r>
            <a:r>
              <a:rPr lang="ja-JP" altLang="en-US" sz="2400" dirty="0" smtClean="0"/>
              <a:t>演習</a:t>
            </a:r>
            <a:r>
              <a:rPr lang="en-US" altLang="ja-JP" sz="2400" dirty="0" smtClean="0"/>
              <a:t>】 step3</a:t>
            </a:r>
            <a:r>
              <a:rPr lang="en-US" altLang="ja-JP" sz="2400" dirty="0"/>
              <a:t/>
            </a:r>
            <a:br>
              <a:rPr lang="en-US" altLang="ja-JP" sz="2400" dirty="0"/>
            </a:br>
            <a:r>
              <a:rPr lang="en-US" altLang="ja-JP" sz="3600" dirty="0" smtClean="0"/>
              <a:t>PSW</a:t>
            </a:r>
            <a:r>
              <a:rPr lang="ja-JP" altLang="en-US" sz="3600" dirty="0" smtClean="0"/>
              <a:t>の</a:t>
            </a:r>
            <a:r>
              <a:rPr lang="ja-JP" altLang="en-US" sz="3600" dirty="0"/>
              <a:t>包括的</a:t>
            </a:r>
            <a:r>
              <a:rPr lang="ja-JP" altLang="en-US" sz="3600" dirty="0" smtClean="0"/>
              <a:t>な視点</a:t>
            </a:r>
            <a:endParaRPr lang="en-US" altLang="ja-JP" sz="3600" dirty="0" smtClean="0"/>
          </a:p>
        </p:txBody>
      </p:sp>
      <p:sp>
        <p:nvSpPr>
          <p:cNvPr id="13" name="Rectangle 7"/>
          <p:cNvSpPr>
            <a:spLocks noGrp="1" noChangeArrowheads="1"/>
          </p:cNvSpPr>
          <p:nvPr>
            <p:ph type="sldNum" sz="quarter" idx="12"/>
          </p:nvPr>
        </p:nvSpPr>
        <p:spPr/>
        <p:txBody>
          <a:bodyPr/>
          <a:lstStyle/>
          <a:p>
            <a:pPr>
              <a:defRPr/>
            </a:pPr>
            <a:fld id="{957A2EDD-CDA4-4CDB-A5F7-76FC2370845A}" type="slidenum">
              <a:rPr lang="ja-JP" altLang="en-US"/>
              <a:pPr>
                <a:defRPr/>
              </a:pPr>
              <a:t>23</a:t>
            </a:fld>
            <a:endParaRPr lang="en-US" altLang="ja-JP" dirty="0"/>
          </a:p>
        </p:txBody>
      </p:sp>
      <p:sp>
        <p:nvSpPr>
          <p:cNvPr id="1931270" name="Rectangle 3"/>
          <p:cNvSpPr>
            <a:spLocks noGrp="1" noChangeArrowheads="1"/>
          </p:cNvSpPr>
          <p:nvPr>
            <p:ph sz="quarter" idx="1"/>
          </p:nvPr>
        </p:nvSpPr>
        <p:spPr>
          <a:xfrm>
            <a:off x="601505" y="1165226"/>
            <a:ext cx="8162925" cy="4275137"/>
          </a:xfrm>
        </p:spPr>
        <p:txBody>
          <a:bodyPr/>
          <a:lstStyle/>
          <a:p>
            <a:pPr eaLnBrk="1" hangingPunct="1">
              <a:buFont typeface="Times New Roman" pitchFamily="18" charset="0"/>
              <a:buNone/>
            </a:pPr>
            <a:endParaRPr lang="ja-JP" altLang="en-US" sz="3000" smtClean="0"/>
          </a:p>
          <a:p>
            <a:pPr eaLnBrk="1" hangingPunct="1">
              <a:buFont typeface="Times New Roman" pitchFamily="18" charset="0"/>
              <a:buNone/>
            </a:pPr>
            <a:endParaRPr lang="en-US" altLang="ja-JP" smtClean="0"/>
          </a:p>
        </p:txBody>
      </p:sp>
      <p:sp>
        <p:nvSpPr>
          <p:cNvPr id="12"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0" name="Rectangle 7"/>
          <p:cNvSpPr txBox="1">
            <a:spLocks noGrp="1" noChangeArrowheads="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1931271" name="AutoShape 4"/>
          <p:cNvSpPr>
            <a:spLocks noChangeArrowheads="1"/>
          </p:cNvSpPr>
          <p:nvPr/>
        </p:nvSpPr>
        <p:spPr bwMode="auto">
          <a:xfrm>
            <a:off x="2927467" y="1073426"/>
            <a:ext cx="2160588" cy="5282924"/>
          </a:xfrm>
          <a:prstGeom prst="upDownArrow">
            <a:avLst>
              <a:gd name="adj1" fmla="val 50000"/>
              <a:gd name="adj2" fmla="val 40661"/>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anchor="ctr"/>
          <a:lstStyle/>
          <a:p>
            <a:pPr algn="ctr"/>
            <a:r>
              <a:rPr lang="ja-JP" altLang="en-US" sz="2000" b="1" dirty="0" smtClean="0">
                <a:latin typeface="HGｺﾞｼｯｸE" panose="020B0909000000000000" pitchFamily="49" charset="-128"/>
                <a:ea typeface="HGｺﾞｼｯｸE" panose="020B0909000000000000" pitchFamily="49" charset="-128"/>
              </a:rPr>
              <a:t>価値理念</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視点</a:t>
            </a:r>
            <a:r>
              <a:rPr lang="ja-JP" altLang="en-US" sz="2000" b="1" dirty="0">
                <a:latin typeface="HGｺﾞｼｯｸE" panose="020B0909000000000000" pitchFamily="49" charset="-128"/>
                <a:ea typeface="HGｺﾞｼｯｸE" panose="020B0909000000000000" pitchFamily="49" charset="-128"/>
              </a:rPr>
              <a:t>　　　　　機能　</a:t>
            </a:r>
            <a:r>
              <a:rPr lang="ja-JP" altLang="en-US" sz="2000" b="1" dirty="0" smtClean="0">
                <a:latin typeface="HGｺﾞｼｯｸE" panose="020B0909000000000000" pitchFamily="49" charset="-128"/>
                <a:ea typeface="HGｺﾞｼｯｸE" panose="020B0909000000000000" pitchFamily="49" charset="-128"/>
              </a:rPr>
              <a:t>技術</a:t>
            </a:r>
            <a:endParaRPr lang="ja-JP" altLang="en-US" sz="2000" dirty="0">
              <a:latin typeface="HGｺﾞｼｯｸE" panose="020B0909000000000000" pitchFamily="49" charset="-128"/>
              <a:ea typeface="HGｺﾞｼｯｸE" panose="020B0909000000000000" pitchFamily="49" charset="-128"/>
            </a:endParaRPr>
          </a:p>
        </p:txBody>
      </p:sp>
      <p:sp>
        <p:nvSpPr>
          <p:cNvPr id="1931272" name="AutoShape 5"/>
          <p:cNvSpPr>
            <a:spLocks noChangeArrowheads="1"/>
          </p:cNvSpPr>
          <p:nvPr/>
        </p:nvSpPr>
        <p:spPr bwMode="auto">
          <a:xfrm>
            <a:off x="174625" y="3335338"/>
            <a:ext cx="8704263" cy="1296988"/>
          </a:xfrm>
          <a:prstGeom prst="leftRightArrow">
            <a:avLst>
              <a:gd name="adj1" fmla="val 50065"/>
              <a:gd name="adj2" fmla="val 141635"/>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2000" b="1" dirty="0">
                <a:latin typeface="HGｺﾞｼｯｸE" panose="020B0909000000000000" pitchFamily="49" charset="-128"/>
                <a:ea typeface="HGｺﾞｼｯｸE" panose="020B0909000000000000" pitchFamily="49" charset="-128"/>
              </a:rPr>
              <a:t>ミクロ←　個人・</a:t>
            </a:r>
            <a:r>
              <a:rPr lang="ja-JP" altLang="en-US" sz="2000" b="1" dirty="0" smtClean="0">
                <a:latin typeface="HGｺﾞｼｯｸE" panose="020B0909000000000000" pitchFamily="49" charset="-128"/>
                <a:ea typeface="HGｺﾞｼｯｸE" panose="020B0909000000000000" pitchFamily="49" charset="-128"/>
              </a:rPr>
              <a:t>集団</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   組織</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地域</a:t>
            </a:r>
            <a:r>
              <a:rPr lang="ja-JP" altLang="en-US" sz="2000" b="1" dirty="0">
                <a:latin typeface="HGｺﾞｼｯｸE" panose="020B0909000000000000" pitchFamily="49" charset="-128"/>
                <a:ea typeface="HGｺﾞｼｯｸE" panose="020B0909000000000000" pitchFamily="49" charset="-128"/>
              </a:rPr>
              <a:t>　</a:t>
            </a:r>
            <a:r>
              <a:rPr lang="ja-JP" altLang="en-US" sz="2000" b="1" dirty="0" smtClean="0">
                <a:latin typeface="HGｺﾞｼｯｸE" panose="020B0909000000000000" pitchFamily="49" charset="-128"/>
                <a:ea typeface="HGｺﾞｼｯｸE" panose="020B0909000000000000" pitchFamily="49" charset="-128"/>
              </a:rPr>
              <a:t>社会</a:t>
            </a:r>
            <a:r>
              <a:rPr lang="ja-JP" altLang="en-US" sz="2000" b="1" dirty="0">
                <a:latin typeface="HGｺﾞｼｯｸE" panose="020B0909000000000000" pitchFamily="49" charset="-128"/>
                <a:ea typeface="HGｺﾞｼｯｸE" panose="020B0909000000000000" pitchFamily="49" charset="-128"/>
              </a:rPr>
              <a:t>　　→マクロ</a:t>
            </a:r>
          </a:p>
        </p:txBody>
      </p:sp>
      <p:sp>
        <p:nvSpPr>
          <p:cNvPr id="73734" name="Oval 6"/>
          <p:cNvSpPr>
            <a:spLocks noChangeArrowheads="1"/>
          </p:cNvSpPr>
          <p:nvPr/>
        </p:nvSpPr>
        <p:spPr bwMode="auto">
          <a:xfrm>
            <a:off x="3326468" y="3470275"/>
            <a:ext cx="1341576" cy="1008062"/>
          </a:xfrm>
          <a:prstGeom prst="ellipse">
            <a:avLst/>
          </a:prstGeom>
          <a:ln>
            <a:headEnd/>
            <a:tailEnd/>
          </a:ln>
          <a:effectLst>
            <a:glow rad="1397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ja-JP" altLang="en-US" sz="2400" b="1" dirty="0"/>
              <a:t>業務</a:t>
            </a:r>
          </a:p>
        </p:txBody>
      </p:sp>
      <p:sp>
        <p:nvSpPr>
          <p:cNvPr id="2" name="角丸四角形 1"/>
          <p:cNvSpPr/>
          <p:nvPr/>
        </p:nvSpPr>
        <p:spPr>
          <a:xfrm>
            <a:off x="5202513" y="4826243"/>
            <a:ext cx="3676375" cy="1156492"/>
          </a:xfrm>
          <a:prstGeom prst="roundRect">
            <a:avLst/>
          </a:prstGeom>
          <a:ln w="76200">
            <a:solidFill>
              <a:srgbClr val="00FF99"/>
            </a:solidFill>
          </a:ln>
        </p:spPr>
        <p:style>
          <a:lnRef idx="2">
            <a:schemeClr val="accent5"/>
          </a:lnRef>
          <a:fillRef idx="1">
            <a:schemeClr val="lt1"/>
          </a:fillRef>
          <a:effectRef idx="0">
            <a:schemeClr val="accent5"/>
          </a:effectRef>
          <a:fontRef idx="minor">
            <a:schemeClr val="dk1"/>
          </a:fontRef>
        </p:style>
        <p:txBody>
          <a:bodyPr rtlCol="0" anchor="ctr"/>
          <a:lstStyle/>
          <a:p>
            <a:pPr algn="ctr">
              <a:spcBef>
                <a:spcPct val="50000"/>
              </a:spcBef>
            </a:pPr>
            <a:r>
              <a:rPr lang="ja-JP" altLang="en-US" sz="2400" b="1" dirty="0">
                <a:solidFill>
                  <a:srgbClr val="FF0000"/>
                </a:solidFill>
              </a:rPr>
              <a:t>＜ポイント</a:t>
            </a:r>
            <a:r>
              <a:rPr lang="ja-JP" altLang="en-US" sz="2400" b="1" dirty="0" smtClean="0">
                <a:solidFill>
                  <a:srgbClr val="FF0000"/>
                </a:solidFill>
              </a:rPr>
              <a:t>＞</a:t>
            </a:r>
            <a:endParaRPr lang="en-US" altLang="ja-JP" sz="2400" b="1" dirty="0" smtClean="0">
              <a:solidFill>
                <a:srgbClr val="FF0000"/>
              </a:solidFill>
            </a:endParaRPr>
          </a:p>
          <a:p>
            <a:pPr algn="ctr">
              <a:spcBef>
                <a:spcPct val="50000"/>
              </a:spcBef>
            </a:pPr>
            <a:r>
              <a:rPr lang="ja-JP" altLang="en-US" sz="2400" b="1" dirty="0" smtClean="0">
                <a:solidFill>
                  <a:srgbClr val="FF0000"/>
                </a:solidFill>
              </a:rPr>
              <a:t>総論</a:t>
            </a:r>
            <a:r>
              <a:rPr lang="ja-JP" altLang="en-US" sz="2400" b="1" dirty="0">
                <a:solidFill>
                  <a:srgbClr val="FF0000"/>
                </a:solidFill>
              </a:rPr>
              <a:t>（２４の業務例</a:t>
            </a:r>
            <a:r>
              <a:rPr lang="ja-JP" altLang="en-US" sz="2400" b="1" dirty="0" smtClean="0">
                <a:solidFill>
                  <a:srgbClr val="FF0000"/>
                </a:solidFill>
              </a:rPr>
              <a:t>）参照</a:t>
            </a:r>
            <a:endParaRPr lang="ja-JP" altLang="en-US" sz="2400" b="1" dirty="0">
              <a:solidFill>
                <a:srgbClr val="FF0000"/>
              </a:solidFill>
            </a:endParaRPr>
          </a:p>
        </p:txBody>
      </p:sp>
      <p:sp>
        <p:nvSpPr>
          <p:cNvPr id="3" name="角丸四角形 2"/>
          <p:cNvSpPr/>
          <p:nvPr/>
        </p:nvSpPr>
        <p:spPr>
          <a:xfrm>
            <a:off x="5062258" y="2048685"/>
            <a:ext cx="3790833" cy="1168003"/>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eaLnBrk="0" hangingPunct="0">
              <a:spcBef>
                <a:spcPct val="50000"/>
              </a:spcBef>
            </a:pPr>
            <a:r>
              <a:rPr kumimoji="0" lang="en-US" altLang="ja-JP" sz="2400" b="1" dirty="0">
                <a:solidFill>
                  <a:schemeClr val="tx1"/>
                </a:solidFill>
              </a:rPr>
              <a:t>PSW</a:t>
            </a:r>
            <a:r>
              <a:rPr kumimoji="0" lang="ja-JP" altLang="en-US" sz="2400" b="1" dirty="0">
                <a:solidFill>
                  <a:schemeClr val="tx1"/>
                </a:solidFill>
              </a:rPr>
              <a:t>の業務特性②の</a:t>
            </a:r>
            <a:endParaRPr kumimoji="0" lang="en-US" altLang="ja-JP" sz="2400" b="1" dirty="0">
              <a:solidFill>
                <a:schemeClr val="tx1"/>
              </a:solidFill>
            </a:endParaRPr>
          </a:p>
          <a:p>
            <a:pPr eaLnBrk="0" hangingPunct="0">
              <a:spcBef>
                <a:spcPct val="50000"/>
              </a:spcBef>
            </a:pPr>
            <a:r>
              <a:rPr kumimoji="0" lang="ja-JP" altLang="en-US" sz="2400" b="1" u="sng" dirty="0">
                <a:solidFill>
                  <a:srgbClr val="FF0000"/>
                </a:solidFill>
              </a:rPr>
              <a:t>横軸</a:t>
            </a:r>
            <a:r>
              <a:rPr kumimoji="0" lang="ja-JP" altLang="en-US" sz="2400" b="1" dirty="0">
                <a:solidFill>
                  <a:schemeClr val="tx1"/>
                </a:solidFill>
              </a:rPr>
              <a:t>をイメージして下さい</a:t>
            </a:r>
            <a:r>
              <a:rPr kumimoji="0" lang="ja-JP" altLang="en-US" sz="2400" b="1" dirty="0" smtClean="0">
                <a:solidFill>
                  <a:schemeClr val="tx1"/>
                </a:solidFill>
              </a:rPr>
              <a:t>。</a:t>
            </a:r>
            <a:endParaRPr kumimoji="1" lang="ja-JP" altLang="en-US" sz="2400" dirty="0">
              <a:solidFill>
                <a:schemeClr val="tx1"/>
              </a:solidFill>
            </a:endParaRPr>
          </a:p>
        </p:txBody>
      </p:sp>
      <p:sp>
        <p:nvSpPr>
          <p:cNvPr id="4" name="フッター プレースホルダー 3"/>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extLst>
      <p:ext uri="{BB962C8B-B14F-4D97-AF65-F5344CB8AC3E}">
        <p14:creationId xmlns:p14="http://schemas.microsoft.com/office/powerpoint/2010/main" val="1591459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2833" name="タイトル 1"/>
          <p:cNvSpPr>
            <a:spLocks noGrp="1"/>
          </p:cNvSpPr>
          <p:nvPr>
            <p:ph type="title"/>
          </p:nvPr>
        </p:nvSpPr>
        <p:spPr/>
        <p:txBody>
          <a:bodyPr/>
          <a:lstStyle/>
          <a:p>
            <a:endParaRPr lang="ja-JP" altLang="en-US" dirty="0" smtClean="0"/>
          </a:p>
        </p:txBody>
      </p:sp>
      <p:sp>
        <p:nvSpPr>
          <p:cNvPr id="1912834" name="コンテンツ プレースホルダー 2"/>
          <p:cNvSpPr>
            <a:spLocks noGrp="1"/>
          </p:cNvSpPr>
          <p:nvPr>
            <p:ph idx="1"/>
          </p:nvPr>
        </p:nvSpPr>
        <p:spPr>
          <a:xfrm>
            <a:off x="612648" y="1310184"/>
            <a:ext cx="7772400" cy="4043693"/>
          </a:xfrm>
        </p:spPr>
        <p:txBody>
          <a:bodyPr>
            <a:normAutofit/>
          </a:bodyPr>
          <a:lstStyle/>
          <a:p>
            <a:pPr marL="0" indent="0" algn="ctr">
              <a:buFont typeface="Times New Roman" pitchFamily="18" charset="0"/>
              <a:buNone/>
            </a:pPr>
            <a:r>
              <a:rPr lang="ja-JP" altLang="en-US" sz="5400" dirty="0" smtClean="0"/>
              <a:t>＜ワーク　</a:t>
            </a:r>
            <a:r>
              <a:rPr lang="en-US" altLang="ja-JP" sz="5400" dirty="0" smtClean="0"/>
              <a:t>step</a:t>
            </a:r>
            <a:r>
              <a:rPr lang="ja-JP" altLang="en-US" sz="5400" dirty="0" smtClean="0"/>
              <a:t>３＞</a:t>
            </a:r>
            <a:endParaRPr lang="en-US" altLang="ja-JP" sz="5400" dirty="0" smtClean="0"/>
          </a:p>
          <a:p>
            <a:pPr marL="0" indent="0" algn="ctr">
              <a:buNone/>
            </a:pPr>
            <a:endParaRPr kumimoji="0" lang="en-US" altLang="ja-JP" sz="1600" dirty="0" smtClean="0"/>
          </a:p>
          <a:p>
            <a:pPr marL="0" indent="0" algn="ctr">
              <a:buNone/>
            </a:pPr>
            <a:r>
              <a:rPr kumimoji="0" lang="ja-JP" altLang="en-US" sz="4800" dirty="0" smtClean="0"/>
              <a:t>精神保健福祉士の</a:t>
            </a:r>
            <a:endParaRPr kumimoji="0" lang="en-US" altLang="ja-JP" sz="4800" dirty="0" smtClean="0"/>
          </a:p>
          <a:p>
            <a:pPr marL="0" indent="0" algn="ctr">
              <a:buNone/>
            </a:pPr>
            <a:r>
              <a:rPr lang="ja-JP" altLang="en-US" sz="4800" dirty="0" smtClean="0"/>
              <a:t>包括的視点</a:t>
            </a:r>
            <a:endParaRPr lang="en-US" altLang="ja-JP" sz="4800" dirty="0" smtClean="0"/>
          </a:p>
          <a:p>
            <a:pPr marL="0" indent="0" algn="ctr">
              <a:buNone/>
            </a:pPr>
            <a:endParaRPr lang="en-US" altLang="ja-JP" sz="3200" dirty="0" smtClean="0"/>
          </a:p>
        </p:txBody>
      </p:sp>
      <p:sp>
        <p:nvSpPr>
          <p:cNvPr id="6" name="スライド番号プレースホルダ 5"/>
          <p:cNvSpPr>
            <a:spLocks noGrp="1"/>
          </p:cNvSpPr>
          <p:nvPr>
            <p:ph type="sldNum" sz="quarter" idx="12"/>
          </p:nvPr>
        </p:nvSpPr>
        <p:spPr/>
        <p:txBody>
          <a:bodyPr/>
          <a:lstStyle/>
          <a:p>
            <a:pPr>
              <a:defRPr/>
            </a:pPr>
            <a:fld id="{3A7E060A-6FCA-4019-A76E-30E75C2E8ABC}" type="slidenum">
              <a:rPr lang="ja-JP" altLang="en-US" smtClean="0"/>
              <a:pPr>
                <a:defRPr/>
              </a:pPr>
              <a:t>24</a:t>
            </a:fld>
            <a:endParaRPr lang="en-US" altLang="ja-JP"/>
          </a:p>
        </p:txBody>
      </p:sp>
      <p:sp>
        <p:nvSpPr>
          <p:cNvPr id="7" name="角丸四角形 6"/>
          <p:cNvSpPr/>
          <p:nvPr/>
        </p:nvSpPr>
        <p:spPr>
          <a:xfrm>
            <a:off x="1679713" y="4558788"/>
            <a:ext cx="5784573"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indent="0" algn="ctr">
              <a:buNone/>
            </a:pPr>
            <a:r>
              <a:rPr lang="ja-JP" altLang="en-US" sz="3600" dirty="0"/>
              <a:t>グループワーク　</a:t>
            </a:r>
            <a:r>
              <a:rPr lang="ja-JP" altLang="en-US" sz="3600" dirty="0" smtClean="0"/>
              <a:t>約２０分</a:t>
            </a:r>
            <a:endParaRPr lang="ja-JP" altLang="en-US" sz="36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8434" name="Rectangle 2"/>
          <p:cNvSpPr>
            <a:spLocks noGrp="1" noChangeArrowheads="1"/>
          </p:cNvSpPr>
          <p:nvPr>
            <p:ph type="title"/>
          </p:nvPr>
        </p:nvSpPr>
        <p:spPr>
          <a:xfrm>
            <a:off x="419100" y="0"/>
            <a:ext cx="8120063" cy="1143000"/>
          </a:xfrm>
        </p:spPr>
        <p:txBody>
          <a:bodyPr>
            <a:normAutofit/>
          </a:bodyPr>
          <a:lstStyle/>
          <a:p>
            <a:pPr algn="ctr"/>
            <a:r>
              <a:rPr lang="en-US" altLang="ja-JP" sz="2400" dirty="0" smtClean="0"/>
              <a:t>【</a:t>
            </a:r>
            <a:r>
              <a:rPr lang="ja-JP" altLang="en-US" sz="2400" dirty="0" smtClean="0"/>
              <a:t>演習</a:t>
            </a:r>
            <a:r>
              <a:rPr lang="en-US" altLang="ja-JP" sz="2400" dirty="0" smtClean="0"/>
              <a:t>】 step3</a:t>
            </a:r>
            <a:r>
              <a:rPr lang="en-US" altLang="ja-JP" sz="3200" dirty="0" smtClean="0"/>
              <a:t/>
            </a:r>
            <a:br>
              <a:rPr lang="en-US" altLang="ja-JP" sz="3200" dirty="0" smtClean="0"/>
            </a:br>
            <a:r>
              <a:rPr lang="en-US" altLang="ja-JP" sz="3600" dirty="0" smtClean="0"/>
              <a:t>PSW</a:t>
            </a:r>
            <a:r>
              <a:rPr lang="ja-JP" altLang="en-US" sz="3600" dirty="0" smtClean="0"/>
              <a:t>の包括的な視点</a:t>
            </a:r>
          </a:p>
        </p:txBody>
      </p:sp>
      <p:sp>
        <p:nvSpPr>
          <p:cNvPr id="20" name="Rectangle 7"/>
          <p:cNvSpPr>
            <a:spLocks noGrp="1" noChangeArrowheads="1"/>
          </p:cNvSpPr>
          <p:nvPr>
            <p:ph type="sldNum" sz="quarter" idx="12"/>
          </p:nvPr>
        </p:nvSpPr>
        <p:spPr/>
        <p:txBody>
          <a:bodyPr/>
          <a:lstStyle/>
          <a:p>
            <a:pPr>
              <a:defRPr/>
            </a:pPr>
            <a:fld id="{1BC204BE-4BE8-453A-8088-99E8A3944EF5}" type="slidenum">
              <a:rPr lang="ja-JP" altLang="en-US"/>
              <a:pPr>
                <a:defRPr/>
              </a:pPr>
              <a:t>25</a:t>
            </a:fld>
            <a:endParaRPr lang="en-US" altLang="ja-JP"/>
          </a:p>
        </p:txBody>
      </p:sp>
      <p:graphicFrame>
        <p:nvGraphicFramePr>
          <p:cNvPr id="1633344" name="Group 64"/>
          <p:cNvGraphicFramePr>
            <a:graphicFrameLocks noGrp="1"/>
          </p:cNvGraphicFramePr>
          <p:nvPr>
            <p:ph sz="quarter" idx="1"/>
            <p:extLst>
              <p:ext uri="{D42A27DB-BD31-4B8C-83A1-F6EECF244321}">
                <p14:modId xmlns:p14="http://schemas.microsoft.com/office/powerpoint/2010/main" val="1959094045"/>
              </p:ext>
            </p:extLst>
          </p:nvPr>
        </p:nvGraphicFramePr>
        <p:xfrm>
          <a:off x="516834" y="1326357"/>
          <a:ext cx="8221111" cy="4802187"/>
        </p:xfrm>
        <a:graphic>
          <a:graphicData uri="http://schemas.openxmlformats.org/drawingml/2006/table">
            <a:tbl>
              <a:tblPr/>
              <a:tblGrid>
                <a:gridCol w="2213113"/>
                <a:gridCol w="6007998"/>
              </a:tblGrid>
              <a:tr h="579348">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charset="-128"/>
                        </a:rPr>
                        <a:t>レベル</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charset="-128"/>
                        </a:rPr>
                        <a:t>考えられる業務展開（例）</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0677">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ミクロ・レベル</a:t>
                      </a:r>
                    </a:p>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（個人・集団）</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sng" strike="noStrike" cap="none" normalizeH="0" baseline="0" smtClean="0">
                          <a:ln>
                            <a:noFill/>
                          </a:ln>
                          <a:solidFill>
                            <a:schemeClr val="tx1"/>
                          </a:solidFill>
                          <a:effectLst/>
                          <a:latin typeface="Times New Roman" pitchFamily="18" charset="0"/>
                          <a:ea typeface="ＭＳ Ｐゴシック" charset="-128"/>
                        </a:rPr>
                        <a:t>・</a:t>
                      </a:r>
                      <a:r>
                        <a:rPr kumimoji="1" lang="en-US" altLang="ja-JP" sz="2000" b="1" i="1" u="sng" strike="noStrike" cap="none" normalizeH="0" baseline="0" smtClean="0">
                          <a:ln>
                            <a:noFill/>
                          </a:ln>
                          <a:solidFill>
                            <a:schemeClr val="tx1"/>
                          </a:solidFill>
                          <a:effectLst/>
                          <a:latin typeface="Times New Roman" pitchFamily="18" charset="0"/>
                          <a:ea typeface="ＭＳ Ｐゴシック" charset="-128"/>
                        </a:rPr>
                        <a:t>J</a:t>
                      </a:r>
                      <a:r>
                        <a:rPr kumimoji="1" lang="ja-JP" altLang="en-US" sz="2000" b="1" i="1" u="sng" strike="noStrike" cap="none" normalizeH="0" baseline="0" smtClean="0">
                          <a:ln>
                            <a:noFill/>
                          </a:ln>
                          <a:solidFill>
                            <a:schemeClr val="tx1"/>
                          </a:solidFill>
                          <a:effectLst/>
                          <a:latin typeface="Times New Roman" pitchFamily="18" charset="0"/>
                          <a:ea typeface="ＭＳ Ｐゴシック" charset="-128"/>
                        </a:rPr>
                        <a:t>さんの地域生活の実現に向けた相談支援</a:t>
                      </a:r>
                      <a:r>
                        <a:rPr kumimoji="1" lang="en-US" altLang="ja-JP" sz="2000" b="1" i="1" u="sng" strike="noStrike" cap="none" normalizeH="0" baseline="0" smtClean="0">
                          <a:ln>
                            <a:noFill/>
                          </a:ln>
                          <a:solidFill>
                            <a:schemeClr val="tx1"/>
                          </a:solidFill>
                          <a:effectLst/>
                          <a:latin typeface="Times New Roman" pitchFamily="18" charset="0"/>
                          <a:ea typeface="ＭＳ Ｐゴシック" charset="-128"/>
                        </a:rPr>
                        <a:t>/</a:t>
                      </a:r>
                      <a:r>
                        <a:rPr kumimoji="1" lang="ja-JP" altLang="en-US" sz="2000" b="1" i="1" u="sng" strike="noStrike" cap="none" normalizeH="0" baseline="0" smtClean="0">
                          <a:ln>
                            <a:noFill/>
                          </a:ln>
                          <a:solidFill>
                            <a:schemeClr val="tx1"/>
                          </a:solidFill>
                          <a:effectLst/>
                          <a:latin typeface="Times New Roman" pitchFamily="18" charset="0"/>
                          <a:ea typeface="ＭＳ Ｐゴシック" charset="-128"/>
                        </a:rPr>
                        <a:t>協働</a:t>
                      </a:r>
                      <a:r>
                        <a:rPr kumimoji="1" lang="ja-JP" altLang="en-US" sz="2000" b="0" i="0" u="none" strike="noStrike" cap="none" normalizeH="0" baseline="0" smtClean="0">
                          <a:ln>
                            <a:noFill/>
                          </a:ln>
                          <a:solidFill>
                            <a:schemeClr val="tx1"/>
                          </a:solidFill>
                          <a:effectLst/>
                          <a:latin typeface="Times New Roman" pitchFamily="18" charset="0"/>
                          <a:ea typeface="ＭＳ Ｐゴシック" charset="-128"/>
                        </a:rPr>
                        <a:t>　</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smtClean="0">
                          <a:ln>
                            <a:noFill/>
                          </a:ln>
                          <a:solidFill>
                            <a:schemeClr val="tx1"/>
                          </a:solidFill>
                          <a:effectLst/>
                          <a:latin typeface="Times New Roman" pitchFamily="18" charset="0"/>
                          <a:ea typeface="ＭＳ Ｐゴシック" charset="-128"/>
                        </a:rPr>
                        <a:t>・（家族関係の調整）</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smtClean="0">
                          <a:ln>
                            <a:noFill/>
                          </a:ln>
                          <a:solidFill>
                            <a:schemeClr val="tx1"/>
                          </a:solidFill>
                          <a:effectLst/>
                          <a:latin typeface="Times New Roman" pitchFamily="18" charset="0"/>
                          <a:ea typeface="ＭＳ Ｐゴシック" charset="-128"/>
                        </a:rPr>
                        <a:t>・共通の課題をもつ人々のグループを活用した支援</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smtClean="0">
                          <a:ln>
                            <a:noFill/>
                          </a:ln>
                          <a:solidFill>
                            <a:schemeClr val="tx1"/>
                          </a:solidFill>
                          <a:effectLst/>
                          <a:latin typeface="Times New Roman" pitchFamily="18" charset="0"/>
                          <a:ea typeface="ＭＳ Ｐゴシック" charset="-128"/>
                        </a:rPr>
                        <a:t>・セルフヘルプグループやピア活動の活用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6420">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メゾ・レベル</a:t>
                      </a:r>
                    </a:p>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（専門職・組織）</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a:t>
                      </a:r>
                      <a:r>
                        <a:rPr kumimoji="1" lang="en-US" altLang="ja-JP" sz="2000" b="0" i="0" u="none" strike="noStrike" cap="none" normalizeH="0" baseline="0" dirty="0" smtClean="0">
                          <a:ln>
                            <a:noFill/>
                          </a:ln>
                          <a:solidFill>
                            <a:schemeClr val="tx1"/>
                          </a:solidFill>
                          <a:effectLst/>
                          <a:latin typeface="Times New Roman" pitchFamily="18" charset="0"/>
                          <a:ea typeface="ＭＳ Ｐゴシック" charset="-128"/>
                        </a:rPr>
                        <a:t>PSW</a:t>
                      </a: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の理念の確認，研鑽，専門性の向上</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・病院スタッフの意識改革</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・地域移行に向けた院内環境の整備</a:t>
                      </a:r>
                      <a:endParaRPr kumimoji="1" lang="en-US" altLang="ja-JP" sz="2000" b="0" i="0" u="none" strike="noStrike" cap="none" normalizeH="0" baseline="0" dirty="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42">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マクロ・レベル</a:t>
                      </a:r>
                    </a:p>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（地域・社会）</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・地域事業者との連携，支援ネットワークの構築</a:t>
                      </a:r>
                      <a:endParaRPr kumimoji="1" lang="en-US" altLang="ja-JP" sz="2000" b="0" i="0" u="none" strike="noStrike" cap="none" normalizeH="0" baseline="0" dirty="0" smtClean="0">
                        <a:ln>
                          <a:noFill/>
                        </a:ln>
                        <a:solidFill>
                          <a:schemeClr val="tx1"/>
                        </a:solidFill>
                        <a:effectLst/>
                        <a:latin typeface="Times New Roman" pitchFamily="18" charset="0"/>
                        <a:ea typeface="ＭＳ Ｐゴシック" charset="-128"/>
                      </a:endParaRP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・資源開発，制度上の不備に対する働きかけ</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000" b="0" i="0" u="none" strike="noStrike" cap="none" normalizeH="0" baseline="0" dirty="0" smtClean="0">
                          <a:ln>
                            <a:noFill/>
                          </a:ln>
                          <a:solidFill>
                            <a:schemeClr val="tx1"/>
                          </a:solidFill>
                          <a:effectLst/>
                          <a:latin typeface="Times New Roman" pitchFamily="18" charset="0"/>
                          <a:ea typeface="ＭＳ Ｐゴシック" charset="-128"/>
                        </a:rPr>
                        <a:t>・精神保健福祉の歴史的課題への取組み</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12"/>
          </p:nvPr>
        </p:nvSpPr>
        <p:spPr/>
        <p:txBody>
          <a:bodyPr/>
          <a:lstStyle/>
          <a:p>
            <a:pPr>
              <a:defRPr/>
            </a:pPr>
            <a:fld id="{64EDC3DF-3F97-4CAC-9149-43C3715FC0CB}" type="slidenum">
              <a:rPr lang="ja-JP" altLang="en-US"/>
              <a:pPr>
                <a:defRPr/>
              </a:pPr>
              <a:t>26</a:t>
            </a:fld>
            <a:endParaRPr lang="en-US" altLang="ja-JP" dirty="0"/>
          </a:p>
        </p:txBody>
      </p:sp>
      <p:sp>
        <p:nvSpPr>
          <p:cNvPr id="2" name="スライド番号プレースホルダ 1"/>
          <p:cNvSpPr txBox="1">
            <a:spLocks noGrp="1"/>
          </p:cNvSpPr>
          <p:nvPr/>
        </p:nvSpPr>
        <p:spPr bwMode="auto">
          <a:xfrm>
            <a:off x="6553200" y="6248400"/>
            <a:ext cx="1905000" cy="457200"/>
          </a:xfrm>
          <a:prstGeom prst="rect">
            <a:avLst/>
          </a:prstGeom>
          <a:noFill/>
          <a:ln>
            <a:miter lim="800000"/>
            <a:headEnd/>
            <a:tailEnd/>
          </a:ln>
        </p:spPr>
        <p:txBody>
          <a:bodyPr/>
          <a:lstStyle/>
          <a:p>
            <a:pPr algn="r">
              <a:defRPr/>
            </a:pPr>
            <a:endParaRPr kumimoji="0" lang="en-US" altLang="ja-JP" sz="1400" dirty="0">
              <a:latin typeface="+mn-lt"/>
            </a:endParaRPr>
          </a:p>
        </p:txBody>
      </p:sp>
      <p:sp>
        <p:nvSpPr>
          <p:cNvPr id="3" name="Rectangle 1"/>
          <p:cNvSpPr>
            <a:spLocks noChangeArrowheads="1"/>
          </p:cNvSpPr>
          <p:nvPr/>
        </p:nvSpPr>
        <p:spPr bwMode="auto">
          <a:xfrm>
            <a:off x="106017" y="1355185"/>
            <a:ext cx="4373218" cy="4921860"/>
          </a:xfrm>
          <a:prstGeom prst="rect">
            <a:avLst/>
          </a:prstGeom>
          <a:ln/>
          <a:extLst/>
        </p:spPr>
        <p:style>
          <a:lnRef idx="1">
            <a:schemeClr val="accent4"/>
          </a:lnRef>
          <a:fillRef idx="2">
            <a:schemeClr val="accent4"/>
          </a:fillRef>
          <a:effectRef idx="1">
            <a:schemeClr val="accent4"/>
          </a:effectRef>
          <a:fontRef idx="minor">
            <a:schemeClr val="dk1"/>
          </a:fontRef>
        </p:style>
        <p:txBody>
          <a:bodyPr wrap="square" anchor="ctr">
            <a:spAutoFit/>
          </a:bodyPr>
          <a:lstStyle/>
          <a:p>
            <a:pPr>
              <a:lnSpc>
                <a:spcPts val="2100"/>
              </a:lnSpc>
              <a:defRPr/>
            </a:pPr>
            <a:r>
              <a:rPr lang="en-US" altLang="ja-JP" sz="1600" b="1" dirty="0">
                <a:solidFill>
                  <a:schemeClr val="tx1"/>
                </a:solidFill>
                <a:latin typeface="ＭＳ ゴシック" pitchFamily="49" charset="-128"/>
                <a:ea typeface="ＭＳ ゴシック" pitchFamily="49" charset="-128"/>
                <a:cs typeface="Times New Roman" pitchFamily="18" charset="0"/>
              </a:rPr>
              <a:t>【Ⅰ</a:t>
            </a:r>
            <a:r>
              <a:rPr lang="ja-JP" altLang="en-US" sz="1600" b="1" dirty="0">
                <a:solidFill>
                  <a:schemeClr val="tx1"/>
                </a:solidFill>
                <a:latin typeface="ＭＳ ゴシック" pitchFamily="49" charset="-128"/>
                <a:ea typeface="ＭＳ ゴシック" pitchFamily="49" charset="-128"/>
                <a:cs typeface="Times New Roman" pitchFamily="18" charset="0"/>
              </a:rPr>
              <a:t>　</a:t>
            </a:r>
            <a:r>
              <a:rPr lang="ja-JP" altLang="ja-JP" sz="1600" b="1" dirty="0">
                <a:solidFill>
                  <a:schemeClr val="tx1"/>
                </a:solidFill>
                <a:latin typeface="ＭＳ Ｐゴシック" charset="-128"/>
                <a:ea typeface="ＭＳ ゴシック" pitchFamily="49" charset="-128"/>
                <a:cs typeface="Times New Roman" pitchFamily="18" charset="0"/>
              </a:rPr>
              <a:t>個人</a:t>
            </a:r>
            <a:r>
              <a:rPr lang="ja-JP" altLang="ja-JP" sz="1600" b="1" dirty="0">
                <a:solidFill>
                  <a:schemeClr val="tx1"/>
                </a:solidFill>
                <a:latin typeface="ＭＳ ゴシック" pitchFamily="49" charset="-128"/>
                <a:ea typeface="ＭＳ ゴシック" pitchFamily="49" charset="-128"/>
                <a:cs typeface="Times New Roman" pitchFamily="18" charset="0"/>
              </a:rPr>
              <a:t>に対する業務</a:t>
            </a:r>
            <a:r>
              <a:rPr lang="en-US" altLang="ja-JP" sz="1600" b="1" dirty="0">
                <a:solidFill>
                  <a:schemeClr val="tx1"/>
                </a:solidFill>
                <a:latin typeface="ＭＳ ゴシック" pitchFamily="49" charset="-128"/>
                <a:ea typeface="ＭＳ ゴシック" pitchFamily="49" charset="-128"/>
                <a:cs typeface="Times New Roman" pitchFamily="18" charset="0"/>
              </a:rPr>
              <a:t>】</a:t>
            </a: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 </a:t>
            </a:r>
            <a:r>
              <a:rPr lang="ja-JP" altLang="en-US" sz="1600" dirty="0">
                <a:solidFill>
                  <a:schemeClr val="tx1"/>
                </a:solidFill>
                <a:latin typeface="ＭＳ ゴシック" pitchFamily="49" charset="-128"/>
                <a:ea typeface="ＭＳ ゴシック" pitchFamily="49" charset="-128"/>
                <a:cs typeface="Times New Roman" pitchFamily="18" charset="0"/>
              </a:rPr>
              <a:t>所属機関のサービス利用に関する支援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2 </a:t>
            </a:r>
            <a:r>
              <a:rPr lang="ja-JP" altLang="en-US" sz="1600" dirty="0">
                <a:solidFill>
                  <a:schemeClr val="tx1"/>
                </a:solidFill>
                <a:latin typeface="ＭＳ ゴシック" pitchFamily="49" charset="-128"/>
                <a:ea typeface="ＭＳ ゴシック" pitchFamily="49" charset="-128"/>
                <a:cs typeface="Times New Roman" pitchFamily="18" charset="0"/>
              </a:rPr>
              <a:t>所属機関外のサービス利用に関する</a:t>
            </a:r>
            <a:endParaRPr lang="en-US" altLang="ja-JP" sz="1600" dirty="0">
              <a:solidFill>
                <a:schemeClr val="tx1"/>
              </a:solidFill>
              <a:latin typeface="ＭＳ ゴシック" pitchFamily="49" charset="-128"/>
              <a:ea typeface="ＭＳ ゴシック" pitchFamily="49" charset="-128"/>
              <a:cs typeface="Times New Roman" pitchFamily="18" charset="0"/>
            </a:endParaRPr>
          </a:p>
          <a:p>
            <a:pPr eaLnBrk="0" hangingPunct="0">
              <a:defRPr/>
            </a:pPr>
            <a:r>
              <a:rPr lang="ja-JP" altLang="en-US" sz="1600" dirty="0">
                <a:solidFill>
                  <a:schemeClr val="tx1"/>
                </a:solidFill>
                <a:latin typeface="ＭＳ ゴシック" pitchFamily="49" charset="-128"/>
                <a:ea typeface="ＭＳ ゴシック" pitchFamily="49" charset="-128"/>
                <a:cs typeface="Times New Roman" pitchFamily="18" charset="0"/>
              </a:rPr>
              <a:t>　</a:t>
            </a:r>
            <a:r>
              <a:rPr lang="ja-JP" altLang="en-US" sz="1600" dirty="0" smtClean="0">
                <a:solidFill>
                  <a:schemeClr val="tx1"/>
                </a:solidFill>
                <a:latin typeface="ＭＳ ゴシック" pitchFamily="49" charset="-128"/>
                <a:ea typeface="ＭＳ ゴシック" pitchFamily="49" charset="-128"/>
                <a:cs typeface="Times New Roman" pitchFamily="18" charset="0"/>
              </a:rPr>
              <a:t> 支援</a:t>
            </a:r>
            <a:r>
              <a:rPr lang="en-US" altLang="ja-JP" sz="1600" dirty="0">
                <a:solidFill>
                  <a:schemeClr val="tx1"/>
                </a:solidFill>
                <a:latin typeface="ＭＳ ゴシック" pitchFamily="49" charset="-128"/>
                <a:ea typeface="ＭＳ ゴシック" pitchFamily="49" charset="-128"/>
                <a:cs typeface="Times New Roman" pitchFamily="18" charset="0"/>
              </a:rPr>
              <a:t>/</a:t>
            </a:r>
            <a:r>
              <a:rPr lang="ja-JP" altLang="en-US" sz="1600" dirty="0">
                <a:solidFill>
                  <a:schemeClr val="tx1"/>
                </a:solidFill>
                <a:latin typeface="ＭＳ ゴシック" pitchFamily="49" charset="-128"/>
                <a:ea typeface="ＭＳ ゴシック" pitchFamily="49" charset="-128"/>
                <a:cs typeface="Times New Roman" pitchFamily="18" charset="0"/>
              </a:rPr>
              <a:t>情報提供</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3 </a:t>
            </a:r>
            <a:r>
              <a:rPr lang="ja-JP" altLang="en-US" sz="1600" dirty="0">
                <a:solidFill>
                  <a:schemeClr val="tx1"/>
                </a:solidFill>
                <a:latin typeface="ＭＳ ゴシック" pitchFamily="49" charset="-128"/>
                <a:ea typeface="ＭＳ ゴシック" pitchFamily="49" charset="-128"/>
                <a:cs typeface="Times New Roman" pitchFamily="18" charset="0"/>
              </a:rPr>
              <a:t>受診</a:t>
            </a:r>
            <a:r>
              <a:rPr lang="en-US" altLang="ja-JP" sz="1600" dirty="0">
                <a:solidFill>
                  <a:schemeClr val="tx1"/>
                </a:solidFill>
                <a:latin typeface="ＭＳ ゴシック" pitchFamily="49" charset="-128"/>
                <a:ea typeface="ＭＳ ゴシック" pitchFamily="49" charset="-128"/>
                <a:cs typeface="Times New Roman" pitchFamily="18" charset="0"/>
              </a:rPr>
              <a:t>/</a:t>
            </a:r>
            <a:r>
              <a:rPr lang="ja-JP" altLang="en-US" sz="1600" dirty="0">
                <a:solidFill>
                  <a:schemeClr val="tx1"/>
                </a:solidFill>
                <a:latin typeface="ＭＳ ゴシック" pitchFamily="49" charset="-128"/>
                <a:ea typeface="ＭＳ ゴシック" pitchFamily="49" charset="-128"/>
                <a:cs typeface="Times New Roman" pitchFamily="18" charset="0"/>
              </a:rPr>
              <a:t>受療に関する支援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4 </a:t>
            </a:r>
            <a:r>
              <a:rPr lang="ja-JP" altLang="en-US" sz="1600" dirty="0">
                <a:solidFill>
                  <a:schemeClr val="tx1"/>
                </a:solidFill>
                <a:latin typeface="ＭＳ ゴシック" pitchFamily="49" charset="-128"/>
                <a:ea typeface="ＭＳ ゴシック" pitchFamily="49" charset="-128"/>
                <a:cs typeface="Times New Roman" pitchFamily="18" charset="0"/>
              </a:rPr>
              <a:t>所属機関のサービス利用に伴う問題調整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5 </a:t>
            </a:r>
            <a:r>
              <a:rPr lang="ja-JP" altLang="en-US" sz="1600" dirty="0">
                <a:solidFill>
                  <a:schemeClr val="tx1"/>
                </a:solidFill>
                <a:latin typeface="ＭＳ ゴシック" pitchFamily="49" charset="-128"/>
                <a:ea typeface="ＭＳ ゴシック" pitchFamily="49" charset="-128"/>
                <a:cs typeface="Times New Roman" pitchFamily="18" charset="0"/>
              </a:rPr>
              <a:t>療養に伴う問題調整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6 </a:t>
            </a:r>
            <a:r>
              <a:rPr lang="ja-JP" altLang="en-US" sz="1600" dirty="0">
                <a:solidFill>
                  <a:schemeClr val="tx1"/>
                </a:solidFill>
                <a:latin typeface="ＭＳ ゴシック" pitchFamily="49" charset="-128"/>
                <a:ea typeface="ＭＳ ゴシック" pitchFamily="49" charset="-128"/>
                <a:cs typeface="Times New Roman" pitchFamily="18" charset="0"/>
              </a:rPr>
              <a:t>退院</a:t>
            </a:r>
            <a:r>
              <a:rPr lang="en-US" altLang="ja-JP" sz="1600" dirty="0">
                <a:solidFill>
                  <a:schemeClr val="tx1"/>
                </a:solidFill>
                <a:latin typeface="ＭＳ ゴシック" pitchFamily="49" charset="-128"/>
                <a:ea typeface="ＭＳ ゴシック" pitchFamily="49" charset="-128"/>
                <a:cs typeface="Times New Roman" pitchFamily="18" charset="0"/>
              </a:rPr>
              <a:t>/</a:t>
            </a:r>
            <a:r>
              <a:rPr lang="ja-JP" altLang="en-US" sz="1600" dirty="0">
                <a:solidFill>
                  <a:schemeClr val="tx1"/>
                </a:solidFill>
                <a:latin typeface="ＭＳ ゴシック" pitchFamily="49" charset="-128"/>
                <a:ea typeface="ＭＳ ゴシック" pitchFamily="49" charset="-128"/>
                <a:cs typeface="Times New Roman" pitchFamily="18" charset="0"/>
              </a:rPr>
              <a:t>退所支援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7 </a:t>
            </a:r>
            <a:r>
              <a:rPr lang="ja-JP" altLang="en-US" sz="1600" dirty="0">
                <a:solidFill>
                  <a:schemeClr val="tx1"/>
                </a:solidFill>
                <a:latin typeface="ＭＳ ゴシック" pitchFamily="49" charset="-128"/>
                <a:ea typeface="ＭＳ ゴシック" pitchFamily="49" charset="-128"/>
                <a:cs typeface="Times New Roman" pitchFamily="18" charset="0"/>
              </a:rPr>
              <a:t>経済的問題解決の支援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8 </a:t>
            </a:r>
            <a:r>
              <a:rPr lang="ja-JP" altLang="en-US" sz="1600" dirty="0">
                <a:solidFill>
                  <a:schemeClr val="tx1"/>
                </a:solidFill>
                <a:latin typeface="ＭＳ ゴシック" pitchFamily="49" charset="-128"/>
                <a:ea typeface="ＭＳ ゴシック" pitchFamily="49" charset="-128"/>
                <a:cs typeface="Times New Roman" pitchFamily="18" charset="0"/>
              </a:rPr>
              <a:t>居住支援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9 </a:t>
            </a:r>
            <a:r>
              <a:rPr lang="ja-JP" altLang="en-US" sz="1600" dirty="0">
                <a:solidFill>
                  <a:schemeClr val="tx1"/>
                </a:solidFill>
                <a:latin typeface="ＭＳ ゴシック" pitchFamily="49" charset="-128"/>
                <a:ea typeface="ＭＳ ゴシック" pitchFamily="49" charset="-128"/>
                <a:cs typeface="Times New Roman" pitchFamily="18" charset="0"/>
              </a:rPr>
              <a:t>就労に関する支援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10 </a:t>
            </a:r>
            <a:r>
              <a:rPr lang="ja-JP" altLang="en-US" sz="1600" dirty="0">
                <a:solidFill>
                  <a:schemeClr val="tx1"/>
                </a:solidFill>
                <a:latin typeface="ＭＳ ゴシック" pitchFamily="49" charset="-128"/>
                <a:ea typeface="ＭＳ ゴシック" pitchFamily="49" charset="-128"/>
                <a:cs typeface="Times New Roman" pitchFamily="18" charset="0"/>
              </a:rPr>
              <a:t>雇用における問題解決の支援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11 </a:t>
            </a:r>
            <a:r>
              <a:rPr lang="ja-JP" altLang="en-US" sz="1600" dirty="0">
                <a:solidFill>
                  <a:schemeClr val="tx1"/>
                </a:solidFill>
                <a:latin typeface="ＭＳ ゴシック" pitchFamily="49" charset="-128"/>
                <a:ea typeface="ＭＳ ゴシック" pitchFamily="49" charset="-128"/>
                <a:cs typeface="Times New Roman" pitchFamily="18" charset="0"/>
              </a:rPr>
              <a:t>教育問題調整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12 </a:t>
            </a:r>
            <a:r>
              <a:rPr lang="ja-JP" altLang="en-US" sz="1600" dirty="0">
                <a:solidFill>
                  <a:schemeClr val="tx1"/>
                </a:solidFill>
                <a:latin typeface="ＭＳ ゴシック" pitchFamily="49" charset="-128"/>
                <a:ea typeface="ＭＳ ゴシック" pitchFamily="49" charset="-128"/>
                <a:cs typeface="Times New Roman" pitchFamily="18" charset="0"/>
              </a:rPr>
              <a:t>家族関係の問題調整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13 </a:t>
            </a:r>
            <a:r>
              <a:rPr lang="ja-JP" altLang="en-US" sz="1600" dirty="0">
                <a:solidFill>
                  <a:schemeClr val="tx1"/>
                </a:solidFill>
                <a:latin typeface="ＭＳ ゴシック" pitchFamily="49" charset="-128"/>
                <a:ea typeface="ＭＳ ゴシック" pitchFamily="49" charset="-128"/>
                <a:cs typeface="Times New Roman" pitchFamily="18" charset="0"/>
              </a:rPr>
              <a:t>対人関係</a:t>
            </a:r>
            <a:r>
              <a:rPr lang="en-US" altLang="ja-JP" sz="1600" dirty="0">
                <a:solidFill>
                  <a:schemeClr val="tx1"/>
                </a:solidFill>
                <a:latin typeface="ＭＳ ゴシック" pitchFamily="49" charset="-128"/>
                <a:ea typeface="ＭＳ ゴシック" pitchFamily="49" charset="-128"/>
                <a:cs typeface="Times New Roman" pitchFamily="18" charset="0"/>
              </a:rPr>
              <a:t>/</a:t>
            </a:r>
            <a:r>
              <a:rPr lang="ja-JP" altLang="en-US" sz="1600" dirty="0">
                <a:solidFill>
                  <a:schemeClr val="tx1"/>
                </a:solidFill>
                <a:latin typeface="ＭＳ ゴシック" pitchFamily="49" charset="-128"/>
                <a:ea typeface="ＭＳ ゴシック" pitchFamily="49" charset="-128"/>
                <a:cs typeface="Times New Roman" pitchFamily="18" charset="0"/>
              </a:rPr>
              <a:t>社会関係の問題調整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14 </a:t>
            </a:r>
            <a:r>
              <a:rPr lang="ja-JP" altLang="en-US" sz="1600" dirty="0">
                <a:solidFill>
                  <a:schemeClr val="tx1"/>
                </a:solidFill>
                <a:latin typeface="ＭＳ ゴシック" pitchFamily="49" charset="-128"/>
                <a:ea typeface="ＭＳ ゴシック" pitchFamily="49" charset="-128"/>
                <a:cs typeface="Times New Roman" pitchFamily="18" charset="0"/>
              </a:rPr>
              <a:t>生活基盤の形成支援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15 </a:t>
            </a:r>
            <a:r>
              <a:rPr lang="ja-JP" altLang="en-US" sz="1600" dirty="0">
                <a:solidFill>
                  <a:schemeClr val="tx1"/>
                </a:solidFill>
                <a:latin typeface="ＭＳ ゴシック" pitchFamily="49" charset="-128"/>
                <a:ea typeface="ＭＳ ゴシック" pitchFamily="49" charset="-128"/>
                <a:cs typeface="Times New Roman" pitchFamily="18" charset="0"/>
              </a:rPr>
              <a:t>心理情緒的支援 </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16 </a:t>
            </a:r>
            <a:r>
              <a:rPr lang="ja-JP" altLang="en-US" sz="1600" dirty="0">
                <a:solidFill>
                  <a:schemeClr val="tx1"/>
                </a:solidFill>
                <a:latin typeface="ＭＳ ゴシック" pitchFamily="49" charset="-128"/>
                <a:ea typeface="ＭＳ ゴシック" pitchFamily="49" charset="-128"/>
                <a:cs typeface="Times New Roman" pitchFamily="18" charset="0"/>
              </a:rPr>
              <a:t>疾病</a:t>
            </a:r>
            <a:r>
              <a:rPr lang="en-US" altLang="ja-JP" sz="1600" dirty="0">
                <a:solidFill>
                  <a:schemeClr val="tx1"/>
                </a:solidFill>
                <a:latin typeface="ＭＳ ゴシック" pitchFamily="49" charset="-128"/>
                <a:ea typeface="ＭＳ ゴシック" pitchFamily="49" charset="-128"/>
                <a:cs typeface="Times New Roman" pitchFamily="18" charset="0"/>
              </a:rPr>
              <a:t>/</a:t>
            </a:r>
            <a:r>
              <a:rPr lang="ja-JP" altLang="en-US" sz="1600" dirty="0">
                <a:solidFill>
                  <a:schemeClr val="tx1"/>
                </a:solidFill>
                <a:latin typeface="ＭＳ ゴシック" pitchFamily="49" charset="-128"/>
                <a:ea typeface="ＭＳ ゴシック" pitchFamily="49" charset="-128"/>
                <a:cs typeface="Times New Roman" pitchFamily="18" charset="0"/>
              </a:rPr>
              <a:t>障害の理解に関する支援</a:t>
            </a:r>
            <a:endParaRPr lang="ja-JP" altLang="en-US" sz="1600" dirty="0">
              <a:solidFill>
                <a:schemeClr val="tx1"/>
              </a:solidFill>
              <a:latin typeface="Arial" charset="0"/>
              <a:ea typeface="ＭＳ ゴシック" pitchFamily="49" charset="-128"/>
              <a:cs typeface="Times New Roman" pitchFamily="18" charset="0"/>
            </a:endParaRPr>
          </a:p>
          <a:p>
            <a:pPr eaLnBrk="0" hangingPunct="0">
              <a:defRPr/>
            </a:pPr>
            <a:r>
              <a:rPr lang="en-US" altLang="ja-JP" sz="1600" dirty="0">
                <a:solidFill>
                  <a:schemeClr val="tx1"/>
                </a:solidFill>
                <a:latin typeface="ＭＳ ゴシック" pitchFamily="49" charset="-128"/>
                <a:ea typeface="ＭＳ ゴシック" pitchFamily="49" charset="-128"/>
                <a:cs typeface="Times New Roman" pitchFamily="18" charset="0"/>
              </a:rPr>
              <a:t> 17 </a:t>
            </a:r>
            <a:r>
              <a:rPr lang="ja-JP" altLang="en-US" sz="1600" dirty="0">
                <a:solidFill>
                  <a:schemeClr val="tx1"/>
                </a:solidFill>
                <a:latin typeface="ＭＳ ゴシック" pitchFamily="49" charset="-128"/>
                <a:ea typeface="ＭＳ ゴシック" pitchFamily="49" charset="-128"/>
                <a:cs typeface="Times New Roman" pitchFamily="18" charset="0"/>
              </a:rPr>
              <a:t>権利行使の支援 </a:t>
            </a:r>
            <a:endParaRPr lang="en-US" altLang="ja-JP" sz="1600" dirty="0">
              <a:solidFill>
                <a:schemeClr val="tx1"/>
              </a:solidFill>
              <a:latin typeface="ＭＳ ゴシック" pitchFamily="49" charset="-128"/>
              <a:ea typeface="ＭＳ ゴシック" pitchFamily="49" charset="-128"/>
              <a:cs typeface="Times New Roman" pitchFamily="18" charset="0"/>
            </a:endParaRPr>
          </a:p>
          <a:p>
            <a:pPr eaLnBrk="0" hangingPunct="0">
              <a:lnSpc>
                <a:spcPts val="1000"/>
              </a:lnSpc>
              <a:defRPr/>
            </a:pPr>
            <a:endParaRPr lang="ja-JP" altLang="en-US" sz="1600" dirty="0">
              <a:solidFill>
                <a:schemeClr val="tx1"/>
              </a:solidFill>
              <a:latin typeface="Arial" charset="0"/>
              <a:ea typeface="ＭＳ ゴシック" pitchFamily="49" charset="-128"/>
              <a:cs typeface="Times New Roman" pitchFamily="18" charset="0"/>
            </a:endParaRPr>
          </a:p>
        </p:txBody>
      </p:sp>
      <p:sp>
        <p:nvSpPr>
          <p:cNvPr id="4" name="Rectangle 1"/>
          <p:cNvSpPr>
            <a:spLocks noChangeArrowheads="1"/>
          </p:cNvSpPr>
          <p:nvPr/>
        </p:nvSpPr>
        <p:spPr bwMode="auto">
          <a:xfrm>
            <a:off x="5003800" y="1751110"/>
            <a:ext cx="4110384" cy="3862596"/>
          </a:xfrm>
          <a:prstGeom prst="rect">
            <a:avLst/>
          </a:prstGeom>
          <a:ln/>
          <a:extLst/>
        </p:spPr>
        <p:style>
          <a:lnRef idx="1">
            <a:schemeClr val="accent4"/>
          </a:lnRef>
          <a:fillRef idx="2">
            <a:schemeClr val="accent4"/>
          </a:fillRef>
          <a:effectRef idx="1">
            <a:schemeClr val="accent4"/>
          </a:effectRef>
          <a:fontRef idx="minor">
            <a:schemeClr val="dk1"/>
          </a:fontRef>
        </p:style>
        <p:txBody>
          <a:bodyPr wrap="square" anchor="ctr">
            <a:spAutoFit/>
          </a:bodyPr>
          <a:lstStyle/>
          <a:p>
            <a:pPr eaLnBrk="0" hangingPunct="0">
              <a:lnSpc>
                <a:spcPts val="2100"/>
              </a:lnSpc>
              <a:defRPr/>
            </a:pPr>
            <a:r>
              <a:rPr lang="en-US" altLang="ja-JP" sz="1600" b="1" dirty="0">
                <a:solidFill>
                  <a:schemeClr val="tx1"/>
                </a:solidFill>
                <a:latin typeface="ＭＳ Ｐゴシック" charset="-128"/>
                <a:cs typeface="Times New Roman" pitchFamily="18" charset="0"/>
              </a:rPr>
              <a:t>【Ⅱ</a:t>
            </a:r>
            <a:r>
              <a:rPr lang="ja-JP" altLang="en-US" sz="1600" b="1" dirty="0">
                <a:solidFill>
                  <a:schemeClr val="tx1"/>
                </a:solidFill>
                <a:latin typeface="ＭＳ Ｐゴシック" charset="-128"/>
                <a:cs typeface="Times New Roman" pitchFamily="18" charset="0"/>
              </a:rPr>
              <a:t>集団に対する業務</a:t>
            </a:r>
            <a:r>
              <a:rPr lang="en-US" altLang="ja-JP" sz="1600" b="1" dirty="0">
                <a:solidFill>
                  <a:schemeClr val="tx1"/>
                </a:solidFill>
                <a:latin typeface="ＭＳ Ｐゴシック" charset="-128"/>
                <a:cs typeface="Times New Roman" pitchFamily="18" charset="0"/>
              </a:rPr>
              <a:t>】</a:t>
            </a:r>
          </a:p>
          <a:p>
            <a:pPr eaLnBrk="0" hangingPunct="0">
              <a:lnSpc>
                <a:spcPts val="2100"/>
              </a:lnSpc>
              <a:defRPr/>
            </a:pPr>
            <a:r>
              <a:rPr lang="en-US" altLang="ja-JP" sz="1600" dirty="0">
                <a:solidFill>
                  <a:schemeClr val="tx1"/>
                </a:solidFill>
                <a:latin typeface="ＭＳ Ｐゴシック" charset="-128"/>
                <a:cs typeface="Times New Roman" pitchFamily="18" charset="0"/>
              </a:rPr>
              <a:t>  18 </a:t>
            </a:r>
            <a:r>
              <a:rPr lang="ja-JP" altLang="en-US" sz="1600" dirty="0">
                <a:solidFill>
                  <a:schemeClr val="tx1"/>
                </a:solidFill>
                <a:latin typeface="ＭＳ Ｐゴシック" charset="-128"/>
                <a:cs typeface="Times New Roman" pitchFamily="18" charset="0"/>
              </a:rPr>
              <a:t>グループ（集団）による支援・</a:t>
            </a:r>
            <a:r>
              <a:rPr lang="ja-JP" altLang="en-US" sz="1600" dirty="0" smtClean="0">
                <a:solidFill>
                  <a:schemeClr val="tx1"/>
                </a:solidFill>
                <a:latin typeface="ＭＳ Ｐゴシック" charset="-128"/>
                <a:cs typeface="Times New Roman" pitchFamily="18" charset="0"/>
              </a:rPr>
              <a:t>グループ</a:t>
            </a:r>
            <a:endParaRPr lang="en-US" altLang="ja-JP" sz="1600" dirty="0" smtClean="0">
              <a:solidFill>
                <a:schemeClr val="tx1"/>
              </a:solidFill>
              <a:latin typeface="ＭＳ Ｐゴシック" charset="-128"/>
              <a:cs typeface="Times New Roman" pitchFamily="18" charset="0"/>
            </a:endParaRPr>
          </a:p>
          <a:p>
            <a:pPr eaLnBrk="0" hangingPunct="0">
              <a:lnSpc>
                <a:spcPts val="2100"/>
              </a:lnSpc>
              <a:defRPr/>
            </a:pPr>
            <a:r>
              <a:rPr lang="ja-JP" altLang="en-US" sz="1600" dirty="0">
                <a:solidFill>
                  <a:schemeClr val="tx1"/>
                </a:solidFill>
                <a:latin typeface="ＭＳ Ｐゴシック" charset="-128"/>
                <a:cs typeface="Times New Roman" pitchFamily="18" charset="0"/>
              </a:rPr>
              <a:t>　</a:t>
            </a:r>
            <a:r>
              <a:rPr lang="ja-JP" altLang="en-US" sz="1600" dirty="0" smtClean="0">
                <a:solidFill>
                  <a:schemeClr val="tx1"/>
                </a:solidFill>
                <a:latin typeface="ＭＳ Ｐゴシック" charset="-128"/>
                <a:cs typeface="Times New Roman" pitchFamily="18" charset="0"/>
              </a:rPr>
              <a:t>　　ワーク</a:t>
            </a:r>
            <a:endParaRPr lang="ja-JP" altLang="en-US" sz="1600" dirty="0">
              <a:solidFill>
                <a:schemeClr val="tx1"/>
              </a:solidFill>
              <a:latin typeface="ＭＳ Ｐゴシック" charset="-128"/>
            </a:endParaRPr>
          </a:p>
          <a:p>
            <a:pPr eaLnBrk="0" hangingPunct="0">
              <a:lnSpc>
                <a:spcPts val="2100"/>
              </a:lnSpc>
              <a:defRPr/>
            </a:pPr>
            <a:r>
              <a:rPr lang="en-US" altLang="ja-JP" sz="1600" dirty="0">
                <a:solidFill>
                  <a:schemeClr val="tx1"/>
                </a:solidFill>
                <a:latin typeface="ＭＳ Ｐゴシック" charset="-128"/>
                <a:cs typeface="Times New Roman" pitchFamily="18" charset="0"/>
              </a:rPr>
              <a:t>  19 </a:t>
            </a:r>
            <a:r>
              <a:rPr lang="ja-JP" altLang="en-US" sz="1600" dirty="0">
                <a:solidFill>
                  <a:schemeClr val="tx1"/>
                </a:solidFill>
                <a:latin typeface="ＭＳ Ｐゴシック" charset="-128"/>
                <a:cs typeface="Times New Roman" pitchFamily="18" charset="0"/>
              </a:rPr>
              <a:t>セルフヘルプ</a:t>
            </a:r>
            <a:r>
              <a:rPr lang="en-US" altLang="ja-JP" sz="1600" dirty="0">
                <a:solidFill>
                  <a:schemeClr val="tx1"/>
                </a:solidFill>
                <a:latin typeface="ＭＳ Ｐゴシック" charset="-128"/>
                <a:cs typeface="Times New Roman" pitchFamily="18" charset="0"/>
              </a:rPr>
              <a:t>/</a:t>
            </a:r>
            <a:r>
              <a:rPr lang="ja-JP" altLang="en-US" sz="1600" dirty="0">
                <a:solidFill>
                  <a:schemeClr val="tx1"/>
                </a:solidFill>
                <a:latin typeface="ＭＳ Ｐゴシック" charset="-128"/>
                <a:cs typeface="Times New Roman" pitchFamily="18" charset="0"/>
              </a:rPr>
              <a:t>グループ・ピア活動へ</a:t>
            </a:r>
            <a:r>
              <a:rPr lang="ja-JP" altLang="en-US" sz="1600" dirty="0" smtClean="0">
                <a:solidFill>
                  <a:schemeClr val="tx1"/>
                </a:solidFill>
                <a:latin typeface="ＭＳ Ｐゴシック" charset="-128"/>
                <a:cs typeface="Times New Roman" pitchFamily="18" charset="0"/>
              </a:rPr>
              <a:t>の</a:t>
            </a:r>
            <a:endParaRPr lang="en-US" altLang="ja-JP" sz="1600" dirty="0" smtClean="0">
              <a:solidFill>
                <a:schemeClr val="tx1"/>
              </a:solidFill>
              <a:latin typeface="ＭＳ Ｐゴシック" charset="-128"/>
              <a:cs typeface="Times New Roman" pitchFamily="18" charset="0"/>
            </a:endParaRPr>
          </a:p>
          <a:p>
            <a:pPr eaLnBrk="0" hangingPunct="0">
              <a:lnSpc>
                <a:spcPts val="2100"/>
              </a:lnSpc>
              <a:defRPr/>
            </a:pPr>
            <a:r>
              <a:rPr lang="ja-JP" altLang="en-US" sz="1600" dirty="0">
                <a:solidFill>
                  <a:schemeClr val="tx1"/>
                </a:solidFill>
                <a:latin typeface="ＭＳ Ｐゴシック" charset="-128"/>
                <a:cs typeface="Times New Roman" pitchFamily="18" charset="0"/>
              </a:rPr>
              <a:t>　</a:t>
            </a:r>
            <a:r>
              <a:rPr lang="ja-JP" altLang="en-US" sz="1600" dirty="0" smtClean="0">
                <a:solidFill>
                  <a:schemeClr val="tx1"/>
                </a:solidFill>
                <a:latin typeface="ＭＳ Ｐゴシック" charset="-128"/>
                <a:cs typeface="Times New Roman" pitchFamily="18" charset="0"/>
              </a:rPr>
              <a:t>　　側面的</a:t>
            </a:r>
            <a:r>
              <a:rPr lang="ja-JP" altLang="en-US" sz="1600" dirty="0">
                <a:solidFill>
                  <a:schemeClr val="tx1"/>
                </a:solidFill>
                <a:latin typeface="ＭＳ Ｐゴシック" charset="-128"/>
                <a:cs typeface="Times New Roman" pitchFamily="18" charset="0"/>
              </a:rPr>
              <a:t>支援</a:t>
            </a:r>
            <a:endParaRPr lang="ja-JP" altLang="en-US" sz="1600" dirty="0">
              <a:solidFill>
                <a:schemeClr val="tx1"/>
              </a:solidFill>
              <a:latin typeface="ＭＳ Ｐゴシック" charset="-128"/>
            </a:endParaRPr>
          </a:p>
          <a:p>
            <a:pPr eaLnBrk="0" hangingPunct="0">
              <a:lnSpc>
                <a:spcPts val="2100"/>
              </a:lnSpc>
              <a:defRPr/>
            </a:pPr>
            <a:r>
              <a:rPr lang="en-US" altLang="ja-JP" sz="1600" dirty="0">
                <a:solidFill>
                  <a:schemeClr val="tx1"/>
                </a:solidFill>
                <a:latin typeface="ＭＳ Ｐゴシック" charset="-128"/>
                <a:cs typeface="Times New Roman" pitchFamily="18" charset="0"/>
              </a:rPr>
              <a:t>  20 </a:t>
            </a:r>
            <a:r>
              <a:rPr lang="ja-JP" altLang="en-US" sz="1600" dirty="0">
                <a:solidFill>
                  <a:schemeClr val="tx1"/>
                </a:solidFill>
                <a:latin typeface="ＭＳ Ｐゴシック" charset="-128"/>
                <a:cs typeface="Times New Roman" pitchFamily="18" charset="0"/>
              </a:rPr>
              <a:t>家族への支援</a:t>
            </a:r>
            <a:endParaRPr lang="en-US" altLang="ja-JP" sz="1600" dirty="0">
              <a:solidFill>
                <a:schemeClr val="tx1"/>
              </a:solidFill>
              <a:latin typeface="ＭＳ Ｐゴシック" charset="-128"/>
              <a:cs typeface="Times New Roman" pitchFamily="18" charset="0"/>
            </a:endParaRPr>
          </a:p>
          <a:p>
            <a:pPr eaLnBrk="0" hangingPunct="0">
              <a:lnSpc>
                <a:spcPts val="2100"/>
              </a:lnSpc>
              <a:defRPr/>
            </a:pPr>
            <a:r>
              <a:rPr lang="en-US" altLang="ja-JP" sz="1600" b="1" dirty="0">
                <a:solidFill>
                  <a:schemeClr val="tx1"/>
                </a:solidFill>
                <a:latin typeface="ＭＳ Ｐゴシック" charset="-128"/>
                <a:cs typeface="Times New Roman" pitchFamily="18" charset="0"/>
              </a:rPr>
              <a:t>【Ⅲ</a:t>
            </a:r>
            <a:r>
              <a:rPr lang="ja-JP" altLang="en-US" sz="1600" b="1" dirty="0">
                <a:solidFill>
                  <a:schemeClr val="tx1"/>
                </a:solidFill>
                <a:latin typeface="ＭＳ Ｐゴシック" charset="-128"/>
                <a:cs typeface="Times New Roman" pitchFamily="18" charset="0"/>
              </a:rPr>
              <a:t>　専門職（精神保健福祉士）としての業務</a:t>
            </a:r>
            <a:r>
              <a:rPr lang="en-US" altLang="ja-JP" sz="1600" b="1" dirty="0">
                <a:solidFill>
                  <a:schemeClr val="tx1"/>
                </a:solidFill>
                <a:latin typeface="ＭＳ Ｐゴシック" charset="-128"/>
                <a:cs typeface="Times New Roman" pitchFamily="18" charset="0"/>
              </a:rPr>
              <a:t>】</a:t>
            </a:r>
            <a:endParaRPr lang="ja-JP" altLang="en-US" sz="1600" b="1" dirty="0">
              <a:solidFill>
                <a:schemeClr val="tx1"/>
              </a:solidFill>
              <a:latin typeface="ＭＳ Ｐゴシック" charset="-128"/>
            </a:endParaRPr>
          </a:p>
          <a:p>
            <a:pPr eaLnBrk="0" hangingPunct="0">
              <a:lnSpc>
                <a:spcPts val="2100"/>
              </a:lnSpc>
              <a:defRPr/>
            </a:pPr>
            <a:r>
              <a:rPr lang="en-US" altLang="ja-JP" sz="1600" dirty="0">
                <a:solidFill>
                  <a:schemeClr val="tx1"/>
                </a:solidFill>
                <a:latin typeface="ＭＳ Ｐゴシック" charset="-128"/>
                <a:cs typeface="Times New Roman" pitchFamily="18" charset="0"/>
              </a:rPr>
              <a:t>   21 </a:t>
            </a:r>
            <a:r>
              <a:rPr lang="ja-JP" altLang="en-US" sz="1600" dirty="0">
                <a:solidFill>
                  <a:schemeClr val="tx1"/>
                </a:solidFill>
                <a:latin typeface="ＭＳ Ｐゴシック" charset="-128"/>
                <a:cs typeface="Times New Roman" pitchFamily="18" charset="0"/>
              </a:rPr>
              <a:t>スーパービジョン</a:t>
            </a:r>
            <a:endParaRPr lang="ja-JP" altLang="en-US" sz="1600" dirty="0">
              <a:solidFill>
                <a:schemeClr val="tx1"/>
              </a:solidFill>
              <a:latin typeface="ＭＳ Ｐゴシック" charset="-128"/>
            </a:endParaRPr>
          </a:p>
          <a:p>
            <a:pPr eaLnBrk="0" hangingPunct="0">
              <a:lnSpc>
                <a:spcPts val="2100"/>
              </a:lnSpc>
              <a:defRPr/>
            </a:pPr>
            <a:r>
              <a:rPr lang="en-US" altLang="ja-JP" sz="1600" b="1" dirty="0">
                <a:solidFill>
                  <a:schemeClr val="tx1"/>
                </a:solidFill>
                <a:latin typeface="ＭＳ Ｐゴシック" charset="-128"/>
                <a:cs typeface="Times New Roman" pitchFamily="18" charset="0"/>
              </a:rPr>
              <a:t>【Ⅳ</a:t>
            </a:r>
            <a:r>
              <a:rPr lang="ja-JP" altLang="en-US" sz="1600" b="1" dirty="0">
                <a:solidFill>
                  <a:schemeClr val="tx1"/>
                </a:solidFill>
                <a:latin typeface="ＭＳ Ｐゴシック" charset="-128"/>
                <a:cs typeface="Times New Roman" pitchFamily="18" charset="0"/>
              </a:rPr>
              <a:t>　所属機関に対する業務</a:t>
            </a:r>
            <a:r>
              <a:rPr lang="en-US" altLang="ja-JP" sz="1600" b="1" dirty="0">
                <a:solidFill>
                  <a:schemeClr val="tx1"/>
                </a:solidFill>
                <a:latin typeface="ＭＳ Ｐゴシック" charset="-128"/>
                <a:cs typeface="Times New Roman" pitchFamily="18" charset="0"/>
              </a:rPr>
              <a:t>】</a:t>
            </a:r>
            <a:endParaRPr lang="ja-JP" altLang="en-US" sz="1600" b="1" dirty="0">
              <a:solidFill>
                <a:schemeClr val="tx1"/>
              </a:solidFill>
              <a:latin typeface="ＭＳ Ｐゴシック" charset="-128"/>
            </a:endParaRPr>
          </a:p>
          <a:p>
            <a:pPr eaLnBrk="0" hangingPunct="0">
              <a:lnSpc>
                <a:spcPts val="2100"/>
              </a:lnSpc>
              <a:defRPr/>
            </a:pPr>
            <a:r>
              <a:rPr lang="en-US" altLang="ja-JP" sz="1600" dirty="0">
                <a:solidFill>
                  <a:schemeClr val="tx1"/>
                </a:solidFill>
                <a:latin typeface="ＭＳ Ｐゴシック" charset="-128"/>
                <a:cs typeface="Times New Roman" pitchFamily="18" charset="0"/>
              </a:rPr>
              <a:t>   22 </a:t>
            </a:r>
            <a:r>
              <a:rPr lang="ja-JP" altLang="en-US" sz="1600" dirty="0">
                <a:solidFill>
                  <a:schemeClr val="tx1"/>
                </a:solidFill>
                <a:latin typeface="ＭＳ Ｐゴシック" charset="-128"/>
                <a:cs typeface="Times New Roman" pitchFamily="18" charset="0"/>
              </a:rPr>
              <a:t>組織活動</a:t>
            </a:r>
            <a:r>
              <a:rPr lang="en-US" altLang="ja-JP" sz="1600" dirty="0">
                <a:solidFill>
                  <a:schemeClr val="tx1"/>
                </a:solidFill>
                <a:latin typeface="ＭＳ Ｐゴシック" charset="-128"/>
                <a:cs typeface="Times New Roman" pitchFamily="18" charset="0"/>
              </a:rPr>
              <a:t>/</a:t>
            </a:r>
            <a:r>
              <a:rPr lang="ja-JP" altLang="en-US" sz="1600" dirty="0">
                <a:solidFill>
                  <a:schemeClr val="tx1"/>
                </a:solidFill>
                <a:latin typeface="ＭＳ Ｐゴシック" charset="-128"/>
                <a:cs typeface="Times New Roman" pitchFamily="18" charset="0"/>
              </a:rPr>
              <a:t>組織介入</a:t>
            </a:r>
            <a:endParaRPr lang="ja-JP" altLang="en-US" sz="1600" dirty="0">
              <a:solidFill>
                <a:schemeClr val="tx1"/>
              </a:solidFill>
              <a:latin typeface="ＭＳ Ｐゴシック" charset="-128"/>
            </a:endParaRPr>
          </a:p>
          <a:p>
            <a:pPr eaLnBrk="0" hangingPunct="0">
              <a:lnSpc>
                <a:spcPts val="2100"/>
              </a:lnSpc>
              <a:defRPr/>
            </a:pPr>
            <a:r>
              <a:rPr lang="en-US" altLang="ja-JP" sz="1600" b="1" dirty="0">
                <a:solidFill>
                  <a:schemeClr val="tx1"/>
                </a:solidFill>
                <a:latin typeface="ＭＳ Ｐゴシック" charset="-128"/>
                <a:cs typeface="Times New Roman" pitchFamily="18" charset="0"/>
              </a:rPr>
              <a:t>【Ⅴ</a:t>
            </a:r>
            <a:r>
              <a:rPr lang="ja-JP" altLang="en-US" sz="1600" b="1" dirty="0">
                <a:solidFill>
                  <a:schemeClr val="tx1"/>
                </a:solidFill>
                <a:latin typeface="ＭＳ Ｐゴシック" charset="-128"/>
                <a:cs typeface="Times New Roman" pitchFamily="18" charset="0"/>
              </a:rPr>
              <a:t>　地域に対する業務</a:t>
            </a:r>
            <a:r>
              <a:rPr lang="en-US" altLang="ja-JP" sz="1600" b="1" dirty="0">
                <a:solidFill>
                  <a:schemeClr val="tx1"/>
                </a:solidFill>
                <a:latin typeface="ＭＳ Ｐゴシック" charset="-128"/>
                <a:cs typeface="Times New Roman" pitchFamily="18" charset="0"/>
              </a:rPr>
              <a:t>】</a:t>
            </a:r>
          </a:p>
          <a:p>
            <a:pPr eaLnBrk="0" hangingPunct="0">
              <a:lnSpc>
                <a:spcPts val="2100"/>
              </a:lnSpc>
              <a:defRPr/>
            </a:pPr>
            <a:r>
              <a:rPr lang="en-US" altLang="ja-JP" sz="1600" dirty="0">
                <a:solidFill>
                  <a:schemeClr val="tx1"/>
                </a:solidFill>
                <a:latin typeface="ＭＳ Ｐゴシック" charset="-128"/>
                <a:cs typeface="Times New Roman" pitchFamily="18" charset="0"/>
              </a:rPr>
              <a:t>   23 </a:t>
            </a:r>
            <a:r>
              <a:rPr lang="ja-JP" altLang="en-US" sz="1600" dirty="0">
                <a:solidFill>
                  <a:schemeClr val="tx1"/>
                </a:solidFill>
                <a:latin typeface="ＭＳ Ｐゴシック" charset="-128"/>
                <a:cs typeface="Times New Roman" pitchFamily="18" charset="0"/>
              </a:rPr>
              <a:t>地域活動</a:t>
            </a:r>
            <a:r>
              <a:rPr lang="en-US" altLang="ja-JP" sz="1600" dirty="0">
                <a:solidFill>
                  <a:schemeClr val="tx1"/>
                </a:solidFill>
                <a:latin typeface="ＭＳ Ｐゴシック" charset="-128"/>
                <a:cs typeface="Times New Roman" pitchFamily="18" charset="0"/>
              </a:rPr>
              <a:t>/</a:t>
            </a:r>
            <a:r>
              <a:rPr lang="ja-JP" altLang="en-US" sz="1600" dirty="0">
                <a:solidFill>
                  <a:schemeClr val="tx1"/>
                </a:solidFill>
                <a:latin typeface="ＭＳ Ｐゴシック" charset="-128"/>
                <a:cs typeface="Times New Roman" pitchFamily="18" charset="0"/>
              </a:rPr>
              <a:t>地域づくり   </a:t>
            </a:r>
            <a:endParaRPr lang="en-US" altLang="ja-JP" sz="1600" dirty="0">
              <a:solidFill>
                <a:schemeClr val="tx1"/>
              </a:solidFill>
              <a:latin typeface="ＭＳ Ｐゴシック" charset="-128"/>
              <a:cs typeface="Times New Roman" pitchFamily="18" charset="0"/>
            </a:endParaRPr>
          </a:p>
          <a:p>
            <a:pPr eaLnBrk="0" hangingPunct="0">
              <a:lnSpc>
                <a:spcPts val="2100"/>
              </a:lnSpc>
              <a:defRPr/>
            </a:pPr>
            <a:r>
              <a:rPr lang="en-US" altLang="ja-JP" sz="1600" b="1" dirty="0">
                <a:solidFill>
                  <a:schemeClr val="tx1"/>
                </a:solidFill>
                <a:latin typeface="ＭＳ Ｐゴシック" charset="-128"/>
                <a:cs typeface="Times New Roman" pitchFamily="18" charset="0"/>
              </a:rPr>
              <a:t>【Ⅵ</a:t>
            </a:r>
            <a:r>
              <a:rPr lang="ja-JP" altLang="en-US" sz="1600" b="1" dirty="0">
                <a:solidFill>
                  <a:schemeClr val="tx1"/>
                </a:solidFill>
                <a:latin typeface="ＭＳ Ｐゴシック" charset="-128"/>
                <a:cs typeface="Times New Roman" pitchFamily="18" charset="0"/>
              </a:rPr>
              <a:t>　社会に対する業務</a:t>
            </a:r>
            <a:r>
              <a:rPr lang="en-US" altLang="ja-JP" sz="1600" b="1" dirty="0">
                <a:solidFill>
                  <a:schemeClr val="tx1"/>
                </a:solidFill>
                <a:latin typeface="ＭＳ Ｐゴシック" charset="-128"/>
                <a:cs typeface="Times New Roman" pitchFamily="18" charset="0"/>
              </a:rPr>
              <a:t>】</a:t>
            </a:r>
            <a:r>
              <a:rPr lang="ja-JP" altLang="en-US" sz="1600" b="1" dirty="0">
                <a:solidFill>
                  <a:schemeClr val="tx1"/>
                </a:solidFill>
                <a:latin typeface="ＭＳ Ｐゴシック" charset="-128"/>
                <a:cs typeface="Times New Roman" pitchFamily="18" charset="0"/>
              </a:rPr>
              <a:t> </a:t>
            </a:r>
            <a:endParaRPr lang="ja-JP" altLang="en-US" sz="1600" b="1" dirty="0">
              <a:solidFill>
                <a:schemeClr val="tx1"/>
              </a:solidFill>
              <a:latin typeface="ＭＳ Ｐゴシック" charset="-128"/>
            </a:endParaRPr>
          </a:p>
          <a:p>
            <a:pPr eaLnBrk="0" hangingPunct="0">
              <a:lnSpc>
                <a:spcPts val="2100"/>
              </a:lnSpc>
              <a:defRPr/>
            </a:pPr>
            <a:r>
              <a:rPr lang="en-US" altLang="ja-JP" sz="1600" dirty="0">
                <a:solidFill>
                  <a:schemeClr val="tx1"/>
                </a:solidFill>
                <a:latin typeface="ＭＳ Ｐゴシック" charset="-128"/>
                <a:cs typeface="Times New Roman" pitchFamily="18" charset="0"/>
              </a:rPr>
              <a:t>  24 </a:t>
            </a:r>
            <a:r>
              <a:rPr lang="ja-JP" altLang="en-US" sz="1600" dirty="0">
                <a:solidFill>
                  <a:schemeClr val="tx1"/>
                </a:solidFill>
                <a:latin typeface="ＭＳ Ｐゴシック" charset="-128"/>
                <a:cs typeface="Times New Roman" pitchFamily="18" charset="0"/>
              </a:rPr>
              <a:t>政策分析</a:t>
            </a:r>
            <a:r>
              <a:rPr lang="en-US" altLang="ja-JP" sz="1600" dirty="0">
                <a:solidFill>
                  <a:schemeClr val="tx1"/>
                </a:solidFill>
                <a:latin typeface="ＭＳ Ｐゴシック" charset="-128"/>
                <a:cs typeface="Times New Roman" pitchFamily="18" charset="0"/>
              </a:rPr>
              <a:t>/</a:t>
            </a:r>
            <a:r>
              <a:rPr lang="ja-JP" altLang="en-US" sz="1600" dirty="0">
                <a:solidFill>
                  <a:schemeClr val="tx1"/>
                </a:solidFill>
                <a:latin typeface="ＭＳ Ｐゴシック" charset="-128"/>
                <a:cs typeface="Times New Roman" pitchFamily="18" charset="0"/>
              </a:rPr>
              <a:t>提言</a:t>
            </a:r>
            <a:r>
              <a:rPr lang="en-US" altLang="ja-JP" sz="1600" dirty="0">
                <a:solidFill>
                  <a:schemeClr val="tx1"/>
                </a:solidFill>
                <a:latin typeface="ＭＳ Ｐゴシック" charset="-128"/>
                <a:cs typeface="Times New Roman" pitchFamily="18" charset="0"/>
              </a:rPr>
              <a:t>/</a:t>
            </a:r>
            <a:r>
              <a:rPr lang="ja-JP" altLang="en-US" sz="1600" dirty="0">
                <a:solidFill>
                  <a:schemeClr val="tx1"/>
                </a:solidFill>
                <a:latin typeface="ＭＳ Ｐゴシック" charset="-128"/>
                <a:cs typeface="Times New Roman" pitchFamily="18" charset="0"/>
              </a:rPr>
              <a:t>展開</a:t>
            </a:r>
            <a:endParaRPr lang="ja-JP" altLang="en-US" sz="1600" dirty="0">
              <a:solidFill>
                <a:schemeClr val="tx1"/>
              </a:solidFill>
              <a:latin typeface="ＭＳ Ｐゴシック" charset="-128"/>
            </a:endParaRPr>
          </a:p>
        </p:txBody>
      </p:sp>
      <p:sp>
        <p:nvSpPr>
          <p:cNvPr id="5" name="Rectangle 36"/>
          <p:cNvSpPr txBox="1">
            <a:spLocks noChangeArrowheads="1"/>
          </p:cNvSpPr>
          <p:nvPr/>
        </p:nvSpPr>
        <p:spPr>
          <a:xfrm>
            <a:off x="491319" y="0"/>
            <a:ext cx="7891012" cy="1091821"/>
          </a:xfrm>
          <a:prstGeom prst="rect">
            <a:avLst/>
          </a:prstGeom>
        </p:spPr>
        <p:txBody>
          <a:bodyPr/>
          <a:lstStyle/>
          <a:p>
            <a:pPr algn="ctr" eaLnBrk="0" hangingPunct="0">
              <a:defRPr/>
            </a:pPr>
            <a:r>
              <a:rPr lang="en-US" altLang="ja-JP" sz="2400" dirty="0" smtClean="0"/>
              <a:t>【</a:t>
            </a:r>
            <a:r>
              <a:rPr lang="ja-JP" altLang="en-US" sz="2400" dirty="0" smtClean="0"/>
              <a:t>演習</a:t>
            </a:r>
            <a:r>
              <a:rPr lang="en-US" altLang="ja-JP" sz="2400" dirty="0" smtClean="0"/>
              <a:t>】 step3 </a:t>
            </a:r>
          </a:p>
          <a:p>
            <a:pPr algn="ctr" eaLnBrk="0" hangingPunct="0">
              <a:defRPr/>
            </a:pPr>
            <a:r>
              <a:rPr lang="en-US" altLang="ja-JP" sz="3600" kern="0" dirty="0" smtClean="0">
                <a:solidFill>
                  <a:schemeClr val="tx2"/>
                </a:solidFill>
                <a:latin typeface="+mj-lt"/>
                <a:ea typeface="+mj-ea"/>
                <a:cs typeface="+mj-cs"/>
              </a:rPr>
              <a:t>PSW</a:t>
            </a:r>
            <a:r>
              <a:rPr lang="ja-JP" altLang="en-US" sz="3600" kern="0" dirty="0" err="1">
                <a:solidFill>
                  <a:schemeClr val="tx2"/>
                </a:solidFill>
                <a:latin typeface="+mj-lt"/>
                <a:ea typeface="+mj-ea"/>
                <a:cs typeface="+mj-cs"/>
              </a:rPr>
              <a:t>に共</a:t>
            </a:r>
            <a:r>
              <a:rPr lang="ja-JP" altLang="en-US" sz="3600" kern="0" dirty="0">
                <a:solidFill>
                  <a:schemeClr val="tx2"/>
                </a:solidFill>
                <a:latin typeface="+mj-lt"/>
                <a:ea typeface="+mj-ea"/>
                <a:cs typeface="+mj-cs"/>
              </a:rPr>
              <a:t>通する</a:t>
            </a:r>
            <a:r>
              <a:rPr lang="en-US" altLang="ja-JP" sz="3600" kern="0" dirty="0">
                <a:solidFill>
                  <a:schemeClr val="tx2"/>
                </a:solidFill>
                <a:latin typeface="+mj-lt"/>
                <a:ea typeface="+mj-ea"/>
                <a:cs typeface="+mj-cs"/>
              </a:rPr>
              <a:t>24</a:t>
            </a:r>
            <a:r>
              <a:rPr lang="ja-JP" altLang="en-US" sz="3600" kern="0" dirty="0">
                <a:solidFill>
                  <a:schemeClr val="tx2"/>
                </a:solidFill>
                <a:latin typeface="+mj-lt"/>
                <a:ea typeface="+mj-ea"/>
                <a:cs typeface="+mj-cs"/>
              </a:rPr>
              <a:t>の業務例</a:t>
            </a:r>
            <a:r>
              <a:rPr lang="ja-JP" altLang="en-US" sz="4400" kern="0" dirty="0">
                <a:solidFill>
                  <a:schemeClr val="tx2"/>
                </a:solidFill>
                <a:latin typeface="+mj-lt"/>
                <a:ea typeface="+mj-ea"/>
                <a:cs typeface="+mj-cs"/>
              </a:rPr>
              <a:t>　</a:t>
            </a:r>
          </a:p>
        </p:txBody>
      </p:sp>
      <p:sp>
        <p:nvSpPr>
          <p:cNvPr id="1940488" name="AutoShape 8"/>
          <p:cNvSpPr>
            <a:spLocks noChangeArrowheads="1"/>
          </p:cNvSpPr>
          <p:nvPr/>
        </p:nvSpPr>
        <p:spPr bwMode="auto">
          <a:xfrm>
            <a:off x="4090988" y="1138720"/>
            <a:ext cx="1038225" cy="5273785"/>
          </a:xfrm>
          <a:prstGeom prst="upDownArrow">
            <a:avLst>
              <a:gd name="adj1" fmla="val 50000"/>
              <a:gd name="adj2" fmla="val 93425"/>
            </a:avLst>
          </a:prstGeom>
          <a:ln>
            <a:headEnd/>
            <a:tailEnd/>
          </a:ln>
        </p:spPr>
        <p:style>
          <a:lnRef idx="1">
            <a:schemeClr val="accent2"/>
          </a:lnRef>
          <a:fillRef idx="2">
            <a:schemeClr val="accent2"/>
          </a:fillRef>
          <a:effectRef idx="1">
            <a:schemeClr val="accent2"/>
          </a:effectRef>
          <a:fontRef idx="minor">
            <a:schemeClr val="dk1"/>
          </a:fontRef>
        </p:style>
        <p:txBody>
          <a:bodyPr vert="eaVert" wrap="none" anchor="ctr"/>
          <a:lstStyle/>
          <a:p>
            <a:pPr algn="ctr"/>
            <a:r>
              <a:rPr lang="ja-JP" altLang="en-US" dirty="0">
                <a:latin typeface="HGｺﾞｼｯｸE" panose="020B0909000000000000" pitchFamily="49" charset="-128"/>
                <a:ea typeface="HGｺﾞｼｯｸE" panose="020B0909000000000000" pitchFamily="49" charset="-128"/>
              </a:rPr>
              <a:t>ミクロ</a:t>
            </a:r>
            <a:r>
              <a:rPr lang="en-US" altLang="ja-JP" dirty="0">
                <a:latin typeface="HGｺﾞｼｯｸE" panose="020B0909000000000000" pitchFamily="49" charset="-128"/>
                <a:ea typeface="HGｺﾞｼｯｸE" panose="020B0909000000000000" pitchFamily="49" charset="-128"/>
              </a:rPr>
              <a:t>Ⅰ</a:t>
            </a:r>
            <a:r>
              <a:rPr lang="ja-JP" altLang="en-US" dirty="0">
                <a:latin typeface="HGｺﾞｼｯｸE" panose="020B0909000000000000" pitchFamily="49" charset="-128"/>
                <a:ea typeface="HGｺﾞｼｯｸE" panose="020B0909000000000000" pitchFamily="49" charset="-128"/>
              </a:rPr>
              <a:t>・</a:t>
            </a:r>
            <a:r>
              <a:rPr lang="en-US" altLang="ja-JP" dirty="0" smtClean="0">
                <a:latin typeface="HGｺﾞｼｯｸE" panose="020B0909000000000000" pitchFamily="49" charset="-128"/>
                <a:ea typeface="HGｺﾞｼｯｸE" panose="020B0909000000000000" pitchFamily="49" charset="-128"/>
              </a:rPr>
              <a:t>Ⅱ</a:t>
            </a:r>
            <a:r>
              <a:rPr lang="ja-JP" altLang="en-US" dirty="0">
                <a:latin typeface="HGｺﾞｼｯｸE" panose="020B0909000000000000" pitchFamily="49" charset="-128"/>
                <a:ea typeface="HGｺﾞｼｯｸE" panose="020B0909000000000000" pitchFamily="49" charset="-128"/>
              </a:rPr>
              <a:t>　　メゾ</a:t>
            </a:r>
            <a:r>
              <a:rPr lang="en-US" altLang="ja-JP" dirty="0">
                <a:latin typeface="HGｺﾞｼｯｸE" panose="020B0909000000000000" pitchFamily="49" charset="-128"/>
                <a:ea typeface="HGｺﾞｼｯｸE" panose="020B0909000000000000" pitchFamily="49" charset="-128"/>
              </a:rPr>
              <a:t>Ⅲ</a:t>
            </a:r>
            <a:r>
              <a:rPr lang="ja-JP" altLang="en-US" dirty="0">
                <a:latin typeface="HGｺﾞｼｯｸE" panose="020B0909000000000000" pitchFamily="49" charset="-128"/>
                <a:ea typeface="HGｺﾞｼｯｸE" panose="020B0909000000000000" pitchFamily="49" charset="-128"/>
              </a:rPr>
              <a:t>・</a:t>
            </a:r>
            <a:r>
              <a:rPr lang="en-US" altLang="ja-JP" dirty="0">
                <a:latin typeface="HGｺﾞｼｯｸE" panose="020B0909000000000000" pitchFamily="49" charset="-128"/>
                <a:ea typeface="HGｺﾞｼｯｸE" panose="020B0909000000000000" pitchFamily="49" charset="-128"/>
              </a:rPr>
              <a:t>Ⅳ</a:t>
            </a:r>
            <a:r>
              <a:rPr lang="ja-JP" altLang="en-US" dirty="0">
                <a:latin typeface="HGｺﾞｼｯｸE" panose="020B0909000000000000" pitchFamily="49" charset="-128"/>
                <a:ea typeface="HGｺﾞｼｯｸE" panose="020B0909000000000000" pitchFamily="49" charset="-128"/>
              </a:rPr>
              <a:t>　　マクロ</a:t>
            </a:r>
            <a:r>
              <a:rPr lang="en-US" altLang="ja-JP" dirty="0">
                <a:latin typeface="HGｺﾞｼｯｸE" panose="020B0909000000000000" pitchFamily="49" charset="-128"/>
                <a:ea typeface="HGｺﾞｼｯｸE" panose="020B0909000000000000" pitchFamily="49" charset="-128"/>
              </a:rPr>
              <a:t>Ⅴ</a:t>
            </a:r>
            <a:r>
              <a:rPr lang="ja-JP" altLang="en-US" dirty="0">
                <a:latin typeface="HGｺﾞｼｯｸE" panose="020B0909000000000000" pitchFamily="49" charset="-128"/>
                <a:ea typeface="HGｺﾞｼｯｸE" panose="020B0909000000000000" pitchFamily="49" charset="-128"/>
              </a:rPr>
              <a:t>・</a:t>
            </a:r>
            <a:r>
              <a:rPr lang="en-US" altLang="ja-JP" dirty="0">
                <a:latin typeface="HGｺﾞｼｯｸE" panose="020B0909000000000000" pitchFamily="49" charset="-128"/>
                <a:ea typeface="HGｺﾞｼｯｸE" panose="020B0909000000000000" pitchFamily="49" charset="-128"/>
              </a:rPr>
              <a:t>Ⅵ</a:t>
            </a:r>
          </a:p>
        </p:txBody>
      </p:sp>
      <p:sp>
        <p:nvSpPr>
          <p:cNvPr id="10" name="AutoShape 22"/>
          <p:cNvSpPr>
            <a:spLocks noChangeArrowheads="1"/>
          </p:cNvSpPr>
          <p:nvPr/>
        </p:nvSpPr>
        <p:spPr bwMode="auto">
          <a:xfrm>
            <a:off x="7797832" y="255536"/>
            <a:ext cx="1175027" cy="828593"/>
          </a:xfrm>
          <a:prstGeom prst="wedgeRoundRectCallout">
            <a:avLst>
              <a:gd name="adj1" fmla="val -13690"/>
              <a:gd name="adj2" fmla="val 34553"/>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r>
              <a:rPr lang="en-US" altLang="ja-JP" sz="2000" dirty="0" smtClean="0"/>
              <a:t> </a:t>
            </a:r>
            <a:r>
              <a:rPr lang="ja-JP" altLang="en-US" sz="2000" dirty="0" smtClean="0"/>
              <a:t> </a:t>
            </a:r>
            <a:endParaRPr lang="en-US" altLang="ja-JP" sz="2000" dirty="0" smtClean="0"/>
          </a:p>
          <a:p>
            <a:pPr algn="ctr"/>
            <a:r>
              <a:rPr lang="ja-JP" altLang="ja-JP" sz="2000" dirty="0" smtClean="0"/>
              <a:t>P</a:t>
            </a:r>
            <a:r>
              <a:rPr lang="en-US" altLang="ja-JP" sz="2000" dirty="0" smtClean="0"/>
              <a:t>53-55</a:t>
            </a:r>
            <a:endParaRPr lang="ja-JP" altLang="en-US" sz="2000" dirty="0"/>
          </a:p>
        </p:txBody>
      </p:sp>
      <p:sp>
        <p:nvSpPr>
          <p:cNvPr id="6" name="フッター プレースホルダー 5"/>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7" end="7"/>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2530" name="Rectangle 2"/>
          <p:cNvSpPr>
            <a:spLocks noGrp="1" noChangeArrowheads="1"/>
          </p:cNvSpPr>
          <p:nvPr>
            <p:ph type="title"/>
          </p:nvPr>
        </p:nvSpPr>
        <p:spPr>
          <a:xfrm>
            <a:off x="495300" y="0"/>
            <a:ext cx="8043863" cy="1143000"/>
          </a:xfrm>
        </p:spPr>
        <p:txBody>
          <a:bodyPr>
            <a:normAutofit/>
          </a:bodyPr>
          <a:lstStyle/>
          <a:p>
            <a:pPr algn="ctr"/>
            <a:r>
              <a:rPr lang="en-US" altLang="ja-JP" sz="2400" dirty="0" smtClean="0"/>
              <a:t>【</a:t>
            </a:r>
            <a:r>
              <a:rPr lang="ja-JP" altLang="en-US" sz="2400" dirty="0" smtClean="0"/>
              <a:t>演習</a:t>
            </a:r>
            <a:r>
              <a:rPr lang="en-US" altLang="ja-JP" sz="2400" dirty="0" smtClean="0"/>
              <a:t>】 step3</a:t>
            </a:r>
            <a:r>
              <a:rPr lang="en-US" altLang="ja-JP" sz="3200" dirty="0" smtClean="0"/>
              <a:t/>
            </a:r>
            <a:br>
              <a:rPr lang="en-US" altLang="ja-JP" sz="3200" dirty="0" smtClean="0"/>
            </a:br>
            <a:r>
              <a:rPr lang="en-US" altLang="ja-JP" sz="3600" dirty="0" smtClean="0"/>
              <a:t>PSW</a:t>
            </a:r>
            <a:r>
              <a:rPr lang="ja-JP" altLang="en-US" sz="3600" dirty="0" smtClean="0"/>
              <a:t>の包括的な視点</a:t>
            </a:r>
          </a:p>
        </p:txBody>
      </p:sp>
      <p:sp>
        <p:nvSpPr>
          <p:cNvPr id="20" name="Rectangle 7"/>
          <p:cNvSpPr>
            <a:spLocks noGrp="1" noChangeArrowheads="1"/>
          </p:cNvSpPr>
          <p:nvPr>
            <p:ph type="sldNum" sz="quarter" idx="12"/>
          </p:nvPr>
        </p:nvSpPr>
        <p:spPr/>
        <p:txBody>
          <a:bodyPr/>
          <a:lstStyle/>
          <a:p>
            <a:pPr>
              <a:defRPr/>
            </a:pPr>
            <a:fld id="{8771CF8A-F5DB-4068-AD12-8D28023A61EF}" type="slidenum">
              <a:rPr lang="ja-JP" altLang="en-US"/>
              <a:pPr>
                <a:defRPr/>
              </a:pPr>
              <a:t>27</a:t>
            </a:fld>
            <a:endParaRPr lang="en-US" altLang="ja-JP"/>
          </a:p>
        </p:txBody>
      </p:sp>
      <p:graphicFrame>
        <p:nvGraphicFramePr>
          <p:cNvPr id="1640469" name="Group 21"/>
          <p:cNvGraphicFramePr>
            <a:graphicFrameLocks noGrp="1"/>
          </p:cNvGraphicFramePr>
          <p:nvPr>
            <p:ph sz="quarter" idx="1"/>
            <p:extLst>
              <p:ext uri="{D42A27DB-BD31-4B8C-83A1-F6EECF244321}">
                <p14:modId xmlns:p14="http://schemas.microsoft.com/office/powerpoint/2010/main" val="3802691130"/>
              </p:ext>
            </p:extLst>
          </p:nvPr>
        </p:nvGraphicFramePr>
        <p:xfrm>
          <a:off x="495300" y="1485106"/>
          <a:ext cx="8366885" cy="4814868"/>
        </p:xfrm>
        <a:graphic>
          <a:graphicData uri="http://schemas.openxmlformats.org/drawingml/2006/table">
            <a:tbl>
              <a:tblPr/>
              <a:tblGrid>
                <a:gridCol w="2337928"/>
                <a:gridCol w="6028957"/>
              </a:tblGrid>
              <a:tr h="574884">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charset="-128"/>
                        </a:rPr>
                        <a:t>レベル</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800" b="0" i="0" u="none" strike="noStrike" cap="none" normalizeH="0" baseline="0" dirty="0" smtClean="0">
                          <a:ln>
                            <a:noFill/>
                          </a:ln>
                          <a:solidFill>
                            <a:schemeClr val="tx1"/>
                          </a:solidFill>
                          <a:effectLst/>
                          <a:latin typeface="Times New Roman" pitchFamily="18" charset="0"/>
                          <a:ea typeface="ＭＳ Ｐゴシック" charset="-128"/>
                        </a:rPr>
                        <a:t>考えられる業務展開（</a:t>
                      </a:r>
                      <a:r>
                        <a:rPr kumimoji="1" lang="en-US" altLang="ja-JP" sz="2800" b="0" i="0" u="none" strike="noStrike" cap="none" normalizeH="0" baseline="0" dirty="0" smtClean="0">
                          <a:ln>
                            <a:noFill/>
                          </a:ln>
                          <a:solidFill>
                            <a:srgbClr val="FF0000"/>
                          </a:solidFill>
                          <a:effectLst/>
                          <a:latin typeface="Times New Roman" pitchFamily="18" charset="0"/>
                          <a:ea typeface="ＭＳ Ｐゴシック" charset="-128"/>
                        </a:rPr>
                        <a:t>24</a:t>
                      </a:r>
                      <a:r>
                        <a:rPr kumimoji="1" lang="ja-JP" altLang="en-US" sz="2800" b="0" i="0" u="none" strike="noStrike" cap="none" normalizeH="0" baseline="0" dirty="0" smtClean="0">
                          <a:ln>
                            <a:noFill/>
                          </a:ln>
                          <a:solidFill>
                            <a:srgbClr val="FF0000"/>
                          </a:solidFill>
                          <a:effectLst/>
                          <a:latin typeface="Times New Roman" pitchFamily="18" charset="0"/>
                          <a:ea typeface="ＭＳ Ｐゴシック" charset="-128"/>
                        </a:rPr>
                        <a:t>の業務名より</a:t>
                      </a:r>
                      <a:r>
                        <a:rPr kumimoji="1" lang="ja-JP" altLang="en-US" sz="2800" b="0" i="0" u="none" strike="noStrike" cap="none" normalizeH="0" baseline="0" dirty="0" smtClean="0">
                          <a:ln>
                            <a:noFill/>
                          </a:ln>
                          <a:solidFill>
                            <a:schemeClr val="tx1"/>
                          </a:solidFill>
                          <a:effectLst/>
                          <a:latin typeface="Times New Roman" pitchFamily="18" charset="0"/>
                          <a:ea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57280">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ミクロ・レベル</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（個人・集団）</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退院</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退所支援</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総論：業務６</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　</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居住支援</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総論：業務８</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心理情緒的支援</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1" u="sng" strike="noStrike" cap="none" normalizeH="0" baseline="0" dirty="0" smtClean="0">
                          <a:ln>
                            <a:noFill/>
                          </a:ln>
                          <a:solidFill>
                            <a:schemeClr val="tx1"/>
                          </a:solidFill>
                          <a:effectLst/>
                          <a:latin typeface="Times New Roman" pitchFamily="18" charset="0"/>
                          <a:ea typeface="ＭＳ Ｐゴシック" charset="-128"/>
                        </a:rPr>
                        <a:t>総論：業務１５</a:t>
                      </a:r>
                      <a:r>
                        <a:rPr kumimoji="1" lang="en-US" altLang="ja-JP" sz="2400" b="0" i="1" u="sng" strike="noStrike" cap="none" normalizeH="0" baseline="0" dirty="0" smtClean="0">
                          <a:ln>
                            <a:noFill/>
                          </a:ln>
                          <a:solidFill>
                            <a:schemeClr val="tx1"/>
                          </a:solidFill>
                          <a:effectLst/>
                          <a:latin typeface="Times New Roman" pitchFamily="18" charset="0"/>
                          <a:ea typeface="ＭＳ Ｐゴシック" charset="-128"/>
                        </a:rPr>
                        <a:t>】</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・（家族関係の問題調整</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総論：業務１２</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・グループによる支援</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総論：業務１８</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5966">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メゾ・レベル</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（専門職・組織）</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・スーパービジョン</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総論：業務２１</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・組織活動</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組織介入</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総論：業務２２</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1170">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マクロ・レベル</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1" i="0" u="none" strike="noStrike" cap="none" normalizeH="0" baseline="0" dirty="0" smtClean="0">
                          <a:ln>
                            <a:noFill/>
                          </a:ln>
                          <a:solidFill>
                            <a:schemeClr val="tx1"/>
                          </a:solidFill>
                          <a:effectLst/>
                          <a:latin typeface="Times New Roman" pitchFamily="18" charset="0"/>
                          <a:ea typeface="ＭＳ Ｐゴシック" charset="-128"/>
                        </a:rPr>
                        <a:t>（地域・社会）</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・地域活動</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地域づくり</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総論：業務２３</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p>
                    <a:p>
                      <a:pPr marL="0" marR="0" lvl="0" indent="0" algn="l" defTabSz="914400" rtl="0" eaLnBrk="0" fontAlgn="base" latinLnBrk="0" hangingPunct="0">
                        <a:lnSpc>
                          <a:spcPct val="100000"/>
                        </a:lnSpc>
                        <a:spcBef>
                          <a:spcPct val="20000"/>
                        </a:spcBef>
                        <a:spcAft>
                          <a:spcPct val="0"/>
                        </a:spcAft>
                        <a:buClrTx/>
                        <a:buSzTx/>
                        <a:buFont typeface="Times New Roman" pitchFamily="18" charset="0"/>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・政策分析</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提言</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展開</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charset="-128"/>
                        </a:rPr>
                        <a:t>総論：業務２４</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26" name="Rectangle 2"/>
          <p:cNvSpPr>
            <a:spLocks noGrp="1" noChangeArrowheads="1"/>
          </p:cNvSpPr>
          <p:nvPr>
            <p:ph type="title"/>
          </p:nvPr>
        </p:nvSpPr>
        <p:spPr/>
        <p:txBody>
          <a:bodyPr>
            <a:normAutofit/>
          </a:bodyPr>
          <a:lstStyle/>
          <a:p>
            <a:pPr algn="ctr"/>
            <a:r>
              <a:rPr lang="ja-JP" altLang="en-US" sz="4800" dirty="0" smtClean="0"/>
              <a:t>おわりに</a:t>
            </a:r>
          </a:p>
        </p:txBody>
      </p:sp>
      <p:sp>
        <p:nvSpPr>
          <p:cNvPr id="4" name="Rectangle 7"/>
          <p:cNvSpPr>
            <a:spLocks noGrp="1" noChangeArrowheads="1"/>
          </p:cNvSpPr>
          <p:nvPr>
            <p:ph type="sldNum" sz="quarter" idx="12"/>
          </p:nvPr>
        </p:nvSpPr>
        <p:spPr/>
        <p:txBody>
          <a:bodyPr/>
          <a:lstStyle/>
          <a:p>
            <a:pPr>
              <a:defRPr/>
            </a:pPr>
            <a:fld id="{A64D85AD-D75C-4B91-844A-D6C44844531B}" type="slidenum">
              <a:rPr lang="ja-JP" altLang="en-US"/>
              <a:pPr>
                <a:defRPr/>
              </a:pPr>
              <a:t>28</a:t>
            </a:fld>
            <a:endParaRPr lang="en-US" altLang="ja-JP"/>
          </a:p>
        </p:txBody>
      </p:sp>
      <p:sp>
        <p:nvSpPr>
          <p:cNvPr id="1946627" name="Rectangle 3"/>
          <p:cNvSpPr>
            <a:spLocks noGrp="1" noChangeArrowheads="1"/>
          </p:cNvSpPr>
          <p:nvPr>
            <p:ph sz="quarter" idx="1"/>
          </p:nvPr>
        </p:nvSpPr>
        <p:spPr>
          <a:xfrm>
            <a:off x="612648" y="2272079"/>
            <a:ext cx="7772400" cy="4062046"/>
          </a:xfrm>
        </p:spPr>
        <p:txBody>
          <a:bodyPr>
            <a:normAutofit/>
          </a:bodyPr>
          <a:lstStyle/>
          <a:p>
            <a:pPr algn="ctr">
              <a:lnSpc>
                <a:spcPct val="90000"/>
              </a:lnSpc>
              <a:buFont typeface="Times New Roman" pitchFamily="18" charset="0"/>
              <a:buNone/>
            </a:pPr>
            <a:r>
              <a:rPr lang="ja-JP" altLang="en-US" sz="4800" dirty="0" smtClean="0"/>
              <a:t>演習の振り返り</a:t>
            </a:r>
            <a:endParaRPr lang="en-US" altLang="ja-JP" sz="4800" dirty="0" smtClean="0"/>
          </a:p>
          <a:p>
            <a:pPr algn="ctr">
              <a:lnSpc>
                <a:spcPct val="90000"/>
              </a:lnSpc>
              <a:buFont typeface="Times New Roman" pitchFamily="18" charset="0"/>
              <a:buNone/>
            </a:pPr>
            <a:endParaRPr lang="en-US" altLang="ja-JP" sz="4800" dirty="0" smtClean="0"/>
          </a:p>
          <a:p>
            <a:pPr algn="ctr">
              <a:lnSpc>
                <a:spcPct val="90000"/>
              </a:lnSpc>
              <a:buFont typeface="Times New Roman" pitchFamily="18" charset="0"/>
              <a:buNone/>
            </a:pPr>
            <a:r>
              <a:rPr lang="ja-JP" altLang="en-US" sz="4800" dirty="0" smtClean="0"/>
              <a:t>感想・意見交換</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6691" name="Rectangle 2"/>
          <p:cNvSpPr>
            <a:spLocks noGrp="1" noChangeArrowheads="1"/>
          </p:cNvSpPr>
          <p:nvPr>
            <p:ph type="title"/>
          </p:nvPr>
        </p:nvSpPr>
        <p:spPr>
          <a:xfrm>
            <a:off x="457200" y="152400"/>
            <a:ext cx="8229600" cy="850293"/>
          </a:xfrm>
        </p:spPr>
        <p:txBody>
          <a:bodyPr>
            <a:normAutofit/>
          </a:bodyPr>
          <a:lstStyle/>
          <a:p>
            <a:pPr algn="ctr"/>
            <a:r>
              <a:rPr lang="en-US" altLang="ja-JP" sz="2800" dirty="0" smtClean="0"/>
              <a:t>【</a:t>
            </a:r>
            <a:r>
              <a:rPr lang="ja-JP" altLang="en-US" sz="2800" dirty="0" smtClean="0"/>
              <a:t>業務指針研修</a:t>
            </a:r>
            <a:r>
              <a:rPr lang="en-US" altLang="ja-JP" sz="2800" dirty="0" smtClean="0"/>
              <a:t>】</a:t>
            </a:r>
            <a:r>
              <a:rPr lang="ja-JP" altLang="en-US" sz="2800" dirty="0" smtClean="0"/>
              <a:t>共通教材（演習）</a:t>
            </a:r>
          </a:p>
        </p:txBody>
      </p:sp>
      <p:sp>
        <p:nvSpPr>
          <p:cNvPr id="5" name="Rectangle 7"/>
          <p:cNvSpPr>
            <a:spLocks noGrp="1" noChangeArrowheads="1"/>
          </p:cNvSpPr>
          <p:nvPr>
            <p:ph type="sldNum" sz="quarter" idx="12"/>
          </p:nvPr>
        </p:nvSpPr>
        <p:spPr/>
        <p:txBody>
          <a:bodyPr/>
          <a:lstStyle/>
          <a:p>
            <a:pPr>
              <a:defRPr/>
            </a:pPr>
            <a:fld id="{84E6D93F-BB57-4C50-B2F9-261B2A654F9D}" type="slidenum">
              <a:rPr lang="ja-JP" altLang="en-US"/>
              <a:pPr>
                <a:defRPr/>
              </a:pPr>
              <a:t>3</a:t>
            </a:fld>
            <a:endParaRPr lang="en-US" altLang="ja-JP"/>
          </a:p>
        </p:txBody>
      </p:sp>
      <p:sp>
        <p:nvSpPr>
          <p:cNvPr id="1906692" name="Rectangle 3"/>
          <p:cNvSpPr>
            <a:spLocks noGrp="1" noChangeArrowheads="1"/>
          </p:cNvSpPr>
          <p:nvPr>
            <p:ph sz="quarter" idx="1"/>
          </p:nvPr>
        </p:nvSpPr>
        <p:spPr>
          <a:xfrm>
            <a:off x="457200" y="1544430"/>
            <a:ext cx="8474765" cy="4254476"/>
          </a:xfrm>
        </p:spPr>
        <p:txBody>
          <a:bodyPr>
            <a:normAutofit lnSpcReduction="10000"/>
          </a:bodyPr>
          <a:lstStyle/>
          <a:p>
            <a:pPr algn="ctr">
              <a:buFont typeface="Times New Roman" pitchFamily="18" charset="0"/>
              <a:buNone/>
            </a:pPr>
            <a:r>
              <a:rPr lang="ja-JP" altLang="en-US" sz="4400" dirty="0" smtClean="0"/>
              <a:t>業務指針第</a:t>
            </a:r>
            <a:r>
              <a:rPr lang="en-US" altLang="ja-JP" sz="4400" dirty="0" smtClean="0"/>
              <a:t>2</a:t>
            </a:r>
            <a:r>
              <a:rPr lang="ja-JP" altLang="en-US" sz="4400" dirty="0" smtClean="0"/>
              <a:t>版の</a:t>
            </a:r>
          </a:p>
          <a:p>
            <a:pPr algn="ctr">
              <a:buFont typeface="Times New Roman" pitchFamily="18" charset="0"/>
              <a:buNone/>
            </a:pPr>
            <a:r>
              <a:rPr lang="ja-JP" altLang="en-US" sz="5400" dirty="0" smtClean="0"/>
              <a:t>活用法ワークショップ</a:t>
            </a:r>
            <a:endParaRPr lang="en-US" altLang="ja-JP" sz="5400" dirty="0" smtClean="0"/>
          </a:p>
          <a:p>
            <a:pPr algn="ctr">
              <a:buFont typeface="Times New Roman" pitchFamily="18" charset="0"/>
              <a:buNone/>
            </a:pPr>
            <a:endParaRPr lang="en-US" altLang="ja-JP" sz="2400" dirty="0" smtClean="0"/>
          </a:p>
          <a:p>
            <a:pPr algn="ctr">
              <a:buFont typeface="Times New Roman" pitchFamily="18" charset="0"/>
              <a:buNone/>
            </a:pPr>
            <a:endParaRPr lang="ja-JP" altLang="en-US" sz="2400" dirty="0" smtClean="0"/>
          </a:p>
          <a:p>
            <a:pPr algn="ctr">
              <a:buFont typeface="Times New Roman" pitchFamily="18" charset="0"/>
              <a:buNone/>
            </a:pPr>
            <a:endParaRPr lang="en-US" altLang="ja-JP" sz="3200" dirty="0" smtClean="0"/>
          </a:p>
          <a:p>
            <a:pPr algn="ctr">
              <a:buFont typeface="Times New Roman" pitchFamily="18" charset="0"/>
              <a:buNone/>
            </a:pPr>
            <a:r>
              <a:rPr lang="ja-JP" altLang="en-US" sz="4400" dirty="0" smtClean="0"/>
              <a:t>実践の振り返り，スーパービジョン・実習指導等への活用例</a:t>
            </a:r>
            <a:endParaRPr lang="en-US" altLang="ja-JP" sz="4400" dirty="0" smtClean="0"/>
          </a:p>
          <a:p>
            <a:pPr algn="r">
              <a:buFont typeface="Times New Roman" pitchFamily="18" charset="0"/>
              <a:buNone/>
            </a:pPr>
            <a:endParaRPr lang="en-US" altLang="ja-JP" sz="2000" dirty="0" smtClean="0"/>
          </a:p>
        </p:txBody>
      </p:sp>
      <p:sp>
        <p:nvSpPr>
          <p:cNvPr id="3" name="角丸四角形 2"/>
          <p:cNvSpPr/>
          <p:nvPr/>
        </p:nvSpPr>
        <p:spPr>
          <a:xfrm>
            <a:off x="3049523" y="3313596"/>
            <a:ext cx="3290118"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sz="3600"/>
              <a:t>100</a:t>
            </a:r>
            <a:r>
              <a:rPr lang="ja-JP" altLang="en-US" sz="3600"/>
              <a:t>分を想定</a:t>
            </a:r>
            <a:endParaRPr lang="ja-JP" altLang="en-US" sz="36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演習（活用法ワークショップ）の目的</a:t>
            </a:r>
            <a:endParaRPr kumimoji="1" lang="ja-JP" altLang="en-US" sz="3600" dirty="0"/>
          </a:p>
        </p:txBody>
      </p:sp>
      <p:sp>
        <p:nvSpPr>
          <p:cNvPr id="3" name="フッター プレースホルダー 2"/>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
        <p:nvSpPr>
          <p:cNvPr id="4" name="スライド番号プレースホルダー 3"/>
          <p:cNvSpPr>
            <a:spLocks noGrp="1"/>
          </p:cNvSpPr>
          <p:nvPr>
            <p:ph type="sldNum" sz="quarter" idx="12"/>
          </p:nvPr>
        </p:nvSpPr>
        <p:spPr/>
        <p:txBody>
          <a:bodyPr/>
          <a:lstStyle/>
          <a:p>
            <a:pPr>
              <a:defRPr/>
            </a:pPr>
            <a:fld id="{3A7E060A-6FCA-4019-A76E-30E75C2E8ABC}" type="slidenum">
              <a:rPr lang="ja-JP" altLang="en-US" smtClean="0"/>
              <a:pPr>
                <a:defRPr/>
              </a:pPr>
              <a:t>4</a:t>
            </a:fld>
            <a:endParaRPr lang="en-US" altLang="ja-JP"/>
          </a:p>
        </p:txBody>
      </p:sp>
      <p:sp>
        <p:nvSpPr>
          <p:cNvPr id="5" name="コンテンツ プレースホルダー 4"/>
          <p:cNvSpPr>
            <a:spLocks noGrp="1"/>
          </p:cNvSpPr>
          <p:nvPr>
            <p:ph sz="quarter" idx="1"/>
          </p:nvPr>
        </p:nvSpPr>
        <p:spPr>
          <a:xfrm>
            <a:off x="457200" y="1470616"/>
            <a:ext cx="8229600" cy="4686344"/>
          </a:xfrm>
        </p:spPr>
        <p:txBody>
          <a:bodyPr>
            <a:normAutofit fontScale="92500" lnSpcReduction="10000"/>
          </a:bodyPr>
          <a:lstStyle/>
          <a:p>
            <a:r>
              <a:rPr kumimoji="1" lang="ja-JP" altLang="en-US" sz="3200" dirty="0" smtClean="0"/>
              <a:t>業務指針第２版の活用法をワークショップ形式で体験してもらい、業務指針の日常的活用を促進する。</a:t>
            </a:r>
            <a:endParaRPr kumimoji="1" lang="en-US" altLang="ja-JP" sz="3200" dirty="0" smtClean="0"/>
          </a:p>
          <a:p>
            <a:r>
              <a:rPr lang="ja-JP" altLang="en-US" sz="3200" dirty="0"/>
              <a:t>業務指針</a:t>
            </a:r>
            <a:r>
              <a:rPr lang="ja-JP" altLang="en-US" sz="3200" dirty="0" smtClean="0"/>
              <a:t>第２版を活用して業務における精神保健福祉士の価値・理念を確認するとともに、精神保健福祉士の業務特性を理解する。</a:t>
            </a:r>
            <a:endParaRPr lang="en-US" altLang="ja-JP" sz="3200" dirty="0" smtClean="0"/>
          </a:p>
          <a:p>
            <a:endParaRPr kumimoji="1" lang="en-US" altLang="ja-JP" sz="3200" dirty="0" smtClean="0"/>
          </a:p>
          <a:p>
            <a:endParaRPr lang="en-US" altLang="ja-JP" sz="3200" dirty="0"/>
          </a:p>
          <a:p>
            <a:pPr marL="0" indent="0">
              <a:buNone/>
            </a:pPr>
            <a:r>
              <a:rPr lang="ja-JP" altLang="en-US" sz="3200" dirty="0" smtClean="0"/>
              <a:t>　個別の事例の解決策（事例検討）ではない</a:t>
            </a:r>
            <a:endParaRPr lang="en-US" altLang="ja-JP" sz="3200" dirty="0" smtClean="0"/>
          </a:p>
          <a:p>
            <a:pPr marL="0" indent="0">
              <a:buNone/>
            </a:pPr>
            <a:r>
              <a:rPr lang="ja-JP" altLang="ja-JP" sz="3200" dirty="0"/>
              <a:t>　</a:t>
            </a:r>
            <a:r>
              <a:rPr lang="ja-JP" altLang="en-US" sz="3200" dirty="0" smtClean="0"/>
              <a:t>ことに留意する。</a:t>
            </a:r>
            <a:endParaRPr kumimoji="1" lang="ja-JP" altLang="en-US" sz="3200" dirty="0"/>
          </a:p>
        </p:txBody>
      </p:sp>
      <p:sp>
        <p:nvSpPr>
          <p:cNvPr id="6" name="上矢印 5"/>
          <p:cNvSpPr/>
          <p:nvPr/>
        </p:nvSpPr>
        <p:spPr>
          <a:xfrm>
            <a:off x="3609145" y="4127751"/>
            <a:ext cx="902286" cy="852289"/>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8326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7297" name="タイトル 1"/>
          <p:cNvSpPr>
            <a:spLocks noGrp="1"/>
          </p:cNvSpPr>
          <p:nvPr>
            <p:ph type="title"/>
          </p:nvPr>
        </p:nvSpPr>
        <p:spPr>
          <a:xfrm>
            <a:off x="622300" y="330201"/>
            <a:ext cx="8078788" cy="825500"/>
          </a:xfrm>
        </p:spPr>
        <p:txBody>
          <a:bodyPr>
            <a:normAutofit/>
          </a:bodyPr>
          <a:lstStyle/>
          <a:p>
            <a:r>
              <a:rPr lang="ja-JP" altLang="en-US" sz="3600" dirty="0" smtClean="0"/>
              <a:t>演習の流れ</a:t>
            </a:r>
          </a:p>
        </p:txBody>
      </p:sp>
      <p:sp>
        <p:nvSpPr>
          <p:cNvPr id="1847298" name="コンテンツ プレースホルダ 2"/>
          <p:cNvSpPr>
            <a:spLocks noGrp="1"/>
          </p:cNvSpPr>
          <p:nvPr>
            <p:ph sz="quarter" idx="1"/>
          </p:nvPr>
        </p:nvSpPr>
        <p:spPr>
          <a:xfrm>
            <a:off x="387350" y="1489075"/>
            <a:ext cx="8756650" cy="4670425"/>
          </a:xfrm>
        </p:spPr>
        <p:txBody>
          <a:bodyPr>
            <a:normAutofit fontScale="92500"/>
          </a:bodyPr>
          <a:lstStyle/>
          <a:p>
            <a:r>
              <a:rPr lang="ja-JP" altLang="en-US" sz="3000" dirty="0" smtClean="0"/>
              <a:t>グループメンバー自己紹介（簡単に）</a:t>
            </a:r>
            <a:endParaRPr lang="en-US" altLang="ja-JP" sz="3000" dirty="0" smtClean="0"/>
          </a:p>
          <a:p>
            <a:pPr algn="just"/>
            <a:r>
              <a:rPr lang="ja-JP" altLang="en-US" sz="3000" dirty="0" smtClean="0"/>
              <a:t>ワークで使用する場面事例の確認（事例検討ではない）</a:t>
            </a:r>
            <a:endParaRPr lang="en-US" altLang="ja-JP" sz="3000" dirty="0" smtClean="0"/>
          </a:p>
          <a:p>
            <a:pPr>
              <a:buFont typeface="Times New Roman" pitchFamily="18" charset="0"/>
              <a:buNone/>
            </a:pPr>
            <a:endParaRPr lang="en-US" altLang="ja-JP" sz="3000" dirty="0" smtClean="0"/>
          </a:p>
          <a:p>
            <a:pPr>
              <a:buFont typeface="Times New Roman" pitchFamily="18" charset="0"/>
              <a:buNone/>
            </a:pPr>
            <a:endParaRPr lang="en-US" altLang="ja-JP" dirty="0" smtClean="0"/>
          </a:p>
          <a:p>
            <a:pPr>
              <a:buFont typeface="Times New Roman" pitchFamily="18" charset="0"/>
              <a:buNone/>
            </a:pPr>
            <a:endParaRPr lang="en-US" altLang="ja-JP" dirty="0" smtClean="0"/>
          </a:p>
          <a:p>
            <a:pPr>
              <a:buFont typeface="Times New Roman" pitchFamily="18" charset="0"/>
              <a:buNone/>
            </a:pPr>
            <a:endParaRPr lang="en-US" altLang="ja-JP" dirty="0" smtClean="0"/>
          </a:p>
          <a:p>
            <a:pPr>
              <a:buFont typeface="Times New Roman" pitchFamily="18" charset="0"/>
              <a:buNone/>
            </a:pPr>
            <a:endParaRPr lang="en-US" altLang="ja-JP" dirty="0" smtClean="0"/>
          </a:p>
          <a:p>
            <a:endParaRPr lang="en-US" altLang="ja-JP" sz="2400" dirty="0" smtClean="0"/>
          </a:p>
          <a:p>
            <a:pPr>
              <a:buNone/>
            </a:pPr>
            <a:endParaRPr lang="en-US" altLang="ja-JP" sz="2400" dirty="0" smtClean="0"/>
          </a:p>
          <a:p>
            <a:r>
              <a:rPr lang="ja-JP" altLang="en-US" sz="3000" dirty="0" smtClean="0"/>
              <a:t>まとめ（感想・意見交換）</a:t>
            </a:r>
            <a:endParaRPr lang="en-US" altLang="ja-JP" sz="3000" dirty="0" smtClean="0"/>
          </a:p>
          <a:p>
            <a:pPr>
              <a:buNone/>
            </a:pPr>
            <a:endParaRPr lang="en-US" altLang="ja-JP" dirty="0" smtClean="0"/>
          </a:p>
        </p:txBody>
      </p:sp>
      <p:sp>
        <p:nvSpPr>
          <p:cNvPr id="1847300" name="下矢印 6"/>
          <p:cNvSpPr>
            <a:spLocks noChangeArrowheads="1"/>
          </p:cNvSpPr>
          <p:nvPr/>
        </p:nvSpPr>
        <p:spPr bwMode="auto">
          <a:xfrm>
            <a:off x="2663698" y="2501899"/>
            <a:ext cx="622300" cy="565150"/>
          </a:xfrm>
          <a:prstGeom prst="downArrow">
            <a:avLst>
              <a:gd name="adj1" fmla="val 50000"/>
              <a:gd name="adj2" fmla="val 50000"/>
            </a:avLst>
          </a:prstGeom>
          <a:solidFill>
            <a:schemeClr val="accent1"/>
          </a:solidFill>
          <a:ln w="9525" algn="ctr">
            <a:solidFill>
              <a:schemeClr val="tx1"/>
            </a:solidFill>
            <a:round/>
            <a:headEnd/>
            <a:tailEnd/>
          </a:ln>
        </p:spPr>
        <p:txBody>
          <a:bodyPr wrap="none" anchor="ctr"/>
          <a:lstStyle/>
          <a:p>
            <a:pPr eaLnBrk="0" hangingPunct="0"/>
            <a:endParaRPr kumimoji="0" lang="ja-JP" altLang="en-US"/>
          </a:p>
        </p:txBody>
      </p:sp>
      <p:sp>
        <p:nvSpPr>
          <p:cNvPr id="1847301" name="下矢印 7"/>
          <p:cNvSpPr>
            <a:spLocks noChangeArrowheads="1"/>
          </p:cNvSpPr>
          <p:nvPr/>
        </p:nvSpPr>
        <p:spPr bwMode="auto">
          <a:xfrm>
            <a:off x="2593848" y="4940299"/>
            <a:ext cx="622300" cy="536575"/>
          </a:xfrm>
          <a:prstGeom prst="downArrow">
            <a:avLst>
              <a:gd name="adj1" fmla="val 50000"/>
              <a:gd name="adj2" fmla="val 50000"/>
            </a:avLst>
          </a:prstGeom>
          <a:solidFill>
            <a:schemeClr val="accent1"/>
          </a:solidFill>
          <a:ln w="9525" algn="ctr">
            <a:solidFill>
              <a:schemeClr val="tx1"/>
            </a:solidFill>
            <a:round/>
            <a:headEnd/>
            <a:tailEnd/>
          </a:ln>
        </p:spPr>
        <p:txBody>
          <a:bodyPr wrap="none" anchor="ctr"/>
          <a:lstStyle/>
          <a:p>
            <a:pPr eaLnBrk="0" hangingPunct="0"/>
            <a:endParaRPr kumimoji="0" lang="ja-JP" altLang="en-US"/>
          </a:p>
        </p:txBody>
      </p:sp>
      <p:sp>
        <p:nvSpPr>
          <p:cNvPr id="1847302" name="角丸四角形 8"/>
          <p:cNvSpPr>
            <a:spLocks noChangeArrowheads="1"/>
          </p:cNvSpPr>
          <p:nvPr/>
        </p:nvSpPr>
        <p:spPr bwMode="auto">
          <a:xfrm>
            <a:off x="584200" y="3184525"/>
            <a:ext cx="8267700" cy="1609725"/>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eaLnBrk="0" hangingPunct="0"/>
            <a:r>
              <a:rPr kumimoji="0" lang="en-US" altLang="ja-JP" sz="2800" dirty="0" smtClean="0"/>
              <a:t>【Step1】</a:t>
            </a:r>
            <a:r>
              <a:rPr kumimoji="0" lang="ja-JP" altLang="en-US" sz="2800" dirty="0" smtClean="0"/>
              <a:t>　価値・理念に基づく</a:t>
            </a:r>
            <a:r>
              <a:rPr lang="ja-JP" altLang="en-US" sz="2800" dirty="0" smtClean="0"/>
              <a:t>状況分析と課題の整理</a:t>
            </a:r>
            <a:endParaRPr kumimoji="0" lang="en-US" altLang="ja-JP" sz="2800" dirty="0" smtClean="0"/>
          </a:p>
          <a:p>
            <a:pPr eaLnBrk="0" hangingPunct="0"/>
            <a:r>
              <a:rPr kumimoji="0" lang="en-US" altLang="ja-JP" sz="2800" dirty="0" smtClean="0"/>
              <a:t>【Step2】</a:t>
            </a:r>
            <a:r>
              <a:rPr kumimoji="0" lang="ja-JP" altLang="en-US" sz="2800" dirty="0" smtClean="0"/>
              <a:t>　業務上必要な知識・技術の確認</a:t>
            </a:r>
            <a:r>
              <a:rPr kumimoji="0" lang="ja-JP" altLang="en-US" sz="2800" dirty="0"/>
              <a:t>　</a:t>
            </a:r>
            <a:endParaRPr kumimoji="0" lang="en-US" altLang="ja-JP" sz="2800" dirty="0" smtClean="0"/>
          </a:p>
          <a:p>
            <a:pPr eaLnBrk="0" hangingPunct="0"/>
            <a:r>
              <a:rPr kumimoji="0" lang="en-US" altLang="ja-JP" sz="2800" dirty="0" smtClean="0"/>
              <a:t>【Step3】</a:t>
            </a:r>
            <a:r>
              <a:rPr kumimoji="0" lang="ja-JP" altLang="en-US" sz="2800" dirty="0" smtClean="0"/>
              <a:t>　精神保健福祉士の包括的視点の確認</a:t>
            </a:r>
            <a:endParaRPr kumimoji="0" lang="ja-JP" altLang="en-US" sz="2800" dirty="0"/>
          </a:p>
        </p:txBody>
      </p:sp>
      <p:sp>
        <p:nvSpPr>
          <p:cNvPr id="8" name="円/楕円 7"/>
          <p:cNvSpPr/>
          <p:nvPr/>
        </p:nvSpPr>
        <p:spPr bwMode="auto">
          <a:xfrm>
            <a:off x="387350" y="2667000"/>
            <a:ext cx="1428750" cy="685799"/>
          </a:xfrm>
          <a:prstGeom prst="ellipse">
            <a:avLst/>
          </a:prstGeom>
          <a:solidFill>
            <a:srgbClr val="FFCCFF"/>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P創英角ﾎﾟｯﾌﾟ体" pitchFamily="50" charset="-128"/>
                <a:ea typeface="HGP創英角ﾎﾟｯﾌﾟ体" pitchFamily="50" charset="-128"/>
              </a:rPr>
              <a:t>ワーク</a:t>
            </a:r>
          </a:p>
        </p:txBody>
      </p:sp>
      <p:sp>
        <p:nvSpPr>
          <p:cNvPr id="11" name="スライド番号プレースホルダ 10"/>
          <p:cNvSpPr>
            <a:spLocks noGrp="1"/>
          </p:cNvSpPr>
          <p:nvPr>
            <p:ph type="sldNum" sz="quarter" idx="12"/>
          </p:nvPr>
        </p:nvSpPr>
        <p:spPr/>
        <p:txBody>
          <a:bodyPr/>
          <a:lstStyle/>
          <a:p>
            <a:pPr>
              <a:defRPr/>
            </a:pPr>
            <a:fld id="{3A7E060A-6FCA-4019-A76E-30E75C2E8ABC}" type="slidenum">
              <a:rPr lang="ja-JP" altLang="en-US" smtClean="0"/>
              <a:pPr>
                <a:defRPr/>
              </a:pPr>
              <a:t>5</a:t>
            </a:fld>
            <a:endParaRPr lang="en-US" altLang="ja-JP"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extLst>
      <p:ext uri="{BB962C8B-B14F-4D97-AF65-F5344CB8AC3E}">
        <p14:creationId xmlns:p14="http://schemas.microsoft.com/office/powerpoint/2010/main" val="552797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CA1CD84D-F2CB-456D-B1EF-47C5F6BF9B52}" type="slidenum">
              <a:rPr lang="ja-JP" altLang="en-US" smtClean="0"/>
              <a:pPr>
                <a:defRPr/>
              </a:pPr>
              <a:t>6</a:t>
            </a:fld>
            <a:endParaRPr lang="en-US" altLang="ja-JP"/>
          </a:p>
        </p:txBody>
      </p:sp>
      <p:sp>
        <p:nvSpPr>
          <p:cNvPr id="1909762" name="コンテンツ プレースホルダー 2"/>
          <p:cNvSpPr>
            <a:spLocks noGrp="1"/>
          </p:cNvSpPr>
          <p:nvPr>
            <p:ph sz="quarter" idx="1"/>
          </p:nvPr>
        </p:nvSpPr>
        <p:spPr>
          <a:xfrm>
            <a:off x="417995" y="2120347"/>
            <a:ext cx="8229600" cy="3998291"/>
          </a:xfrm>
        </p:spPr>
        <p:txBody>
          <a:bodyPr/>
          <a:lstStyle/>
          <a:p>
            <a:pPr marL="0" indent="0">
              <a:buFont typeface="Times New Roman" pitchFamily="18" charset="0"/>
              <a:buNone/>
            </a:pPr>
            <a:endParaRPr lang="en-US" altLang="ja-JP" dirty="0" smtClean="0"/>
          </a:p>
          <a:p>
            <a:pPr marL="0" indent="0" algn="ctr">
              <a:buFont typeface="Times New Roman" pitchFamily="18" charset="0"/>
              <a:buNone/>
            </a:pPr>
            <a:r>
              <a:rPr lang="ja-JP" altLang="en-US" sz="5400" dirty="0" smtClean="0"/>
              <a:t>自己紹介</a:t>
            </a:r>
            <a:endParaRPr lang="en-US" altLang="ja-JP" sz="5400" dirty="0" smtClean="0"/>
          </a:p>
          <a:p>
            <a:pPr marL="0" indent="0" algn="ctr">
              <a:buFont typeface="Times New Roman" pitchFamily="18" charset="0"/>
              <a:buNone/>
            </a:pPr>
            <a:endParaRPr lang="en-US" altLang="ja-JP" sz="3200" dirty="0" smtClean="0"/>
          </a:p>
          <a:p>
            <a:pPr marL="0" indent="0" algn="ctr">
              <a:buFont typeface="Times New Roman" pitchFamily="18" charset="0"/>
              <a:buNone/>
            </a:pPr>
            <a:endParaRPr lang="en-US" altLang="ja-JP" sz="3200" dirty="0" smtClean="0"/>
          </a:p>
        </p:txBody>
      </p:sp>
      <p:sp>
        <p:nvSpPr>
          <p:cNvPr id="6" name="角丸四角形 5"/>
          <p:cNvSpPr/>
          <p:nvPr/>
        </p:nvSpPr>
        <p:spPr>
          <a:xfrm>
            <a:off x="2887736" y="3949701"/>
            <a:ext cx="3290118" cy="7818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3600"/>
              <a:t>所要時間：</a:t>
            </a:r>
            <a:r>
              <a:rPr lang="en-US" altLang="ja-JP" sz="3600"/>
              <a:t>5</a:t>
            </a:r>
            <a:r>
              <a:rPr lang="ja-JP" altLang="en-US" sz="3600"/>
              <a:t>分</a:t>
            </a:r>
            <a:endParaRPr lang="ja-JP" altLang="en-US" sz="36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0786" name="Rectangle 2"/>
          <p:cNvSpPr>
            <a:spLocks noGrp="1" noChangeArrowheads="1"/>
          </p:cNvSpPr>
          <p:nvPr>
            <p:ph type="title"/>
          </p:nvPr>
        </p:nvSpPr>
        <p:spPr>
          <a:xfrm>
            <a:off x="728213" y="88155"/>
            <a:ext cx="7881938" cy="981075"/>
          </a:xfrm>
        </p:spPr>
        <p:txBody>
          <a:bodyPr>
            <a:normAutofit fontScale="90000"/>
          </a:bodyPr>
          <a:lstStyle/>
          <a:p>
            <a:r>
              <a:rPr lang="en-US" altLang="ja-JP" sz="2700" dirty="0" smtClean="0"/>
              <a:t>【</a:t>
            </a:r>
            <a:r>
              <a:rPr lang="ja-JP" altLang="en-US" sz="2700" dirty="0" smtClean="0"/>
              <a:t>演習の場面事例</a:t>
            </a:r>
            <a:r>
              <a:rPr lang="en-US" altLang="ja-JP" sz="2700" dirty="0" smtClean="0"/>
              <a:t>】</a:t>
            </a:r>
            <a:r>
              <a:rPr lang="ja-JP" altLang="en-US" sz="2700" dirty="0" smtClean="0"/>
              <a:t>医療分野における業務例</a:t>
            </a:r>
            <a:r>
              <a:rPr lang="ja-JP" altLang="en-US" sz="3200" dirty="0" smtClean="0"/>
              <a:t/>
            </a:r>
            <a:br>
              <a:rPr lang="ja-JP" altLang="en-US" sz="3200" dirty="0" smtClean="0"/>
            </a:br>
            <a:r>
              <a:rPr lang="ja-JP" altLang="en-US" sz="3200" dirty="0" smtClean="0"/>
              <a:t>「社会的な長期入院者への地域移行支援」</a:t>
            </a:r>
          </a:p>
        </p:txBody>
      </p:sp>
      <p:sp>
        <p:nvSpPr>
          <p:cNvPr id="4" name="Rectangle 7"/>
          <p:cNvSpPr>
            <a:spLocks noGrp="1" noChangeArrowheads="1"/>
          </p:cNvSpPr>
          <p:nvPr>
            <p:ph type="sldNum" sz="quarter" idx="12"/>
          </p:nvPr>
        </p:nvSpPr>
        <p:spPr/>
        <p:txBody>
          <a:bodyPr/>
          <a:lstStyle/>
          <a:p>
            <a:pPr>
              <a:defRPr/>
            </a:pPr>
            <a:fld id="{9EF75B68-BF05-420C-86AD-4CDB451EDCC3}" type="slidenum">
              <a:rPr lang="ja-JP" altLang="en-US"/>
              <a:pPr>
                <a:defRPr/>
              </a:pPr>
              <a:t>7</a:t>
            </a:fld>
            <a:endParaRPr lang="en-US" altLang="ja-JP"/>
          </a:p>
        </p:txBody>
      </p:sp>
      <p:sp>
        <p:nvSpPr>
          <p:cNvPr id="1910787" name="Rectangle 3"/>
          <p:cNvSpPr>
            <a:spLocks noGrp="1" noChangeArrowheads="1"/>
          </p:cNvSpPr>
          <p:nvPr>
            <p:ph sz="quarter" idx="1"/>
          </p:nvPr>
        </p:nvSpPr>
        <p:spPr>
          <a:xfrm>
            <a:off x="397565" y="1363732"/>
            <a:ext cx="8543235" cy="4981575"/>
          </a:xfrm>
        </p:spPr>
        <p:txBody>
          <a:bodyPr>
            <a:normAutofit/>
          </a:bodyPr>
          <a:lstStyle/>
          <a:p>
            <a:pPr>
              <a:lnSpc>
                <a:spcPct val="90000"/>
              </a:lnSpc>
              <a:buFont typeface="Times New Roman" pitchFamily="18" charset="0"/>
              <a:buNone/>
            </a:pPr>
            <a:endParaRPr lang="ja-JP" altLang="en-US" sz="2800" dirty="0" smtClean="0"/>
          </a:p>
        </p:txBody>
      </p:sp>
      <p:sp>
        <p:nvSpPr>
          <p:cNvPr id="7" name="AutoShape 5"/>
          <p:cNvSpPr>
            <a:spLocks noChangeArrowheads="1"/>
          </p:cNvSpPr>
          <p:nvPr/>
        </p:nvSpPr>
        <p:spPr bwMode="auto">
          <a:xfrm>
            <a:off x="7581900" y="32662"/>
            <a:ext cx="1562100" cy="703263"/>
          </a:xfrm>
          <a:prstGeom prst="wedgeRoundRectCallout">
            <a:avLst>
              <a:gd name="adj1" fmla="val -12216"/>
              <a:gd name="adj2" fmla="val 45406"/>
              <a:gd name="adj3" fmla="val 16667"/>
            </a:avLst>
          </a:prstGeom>
          <a:solidFill>
            <a:srgbClr val="00FF99"/>
          </a:solidFill>
          <a:ln w="9525">
            <a:solidFill>
              <a:schemeClr val="tx1"/>
            </a:solidFill>
            <a:miter lim="800000"/>
            <a:headEnd/>
            <a:tailEnd/>
          </a:ln>
        </p:spPr>
        <p:txBody>
          <a:bodyPr/>
          <a:lstStyle/>
          <a:p>
            <a:pPr algn="ctr"/>
            <a:r>
              <a:rPr lang="ja-JP" altLang="en-US" sz="2000" dirty="0" smtClean="0"/>
              <a:t>第</a:t>
            </a:r>
            <a:r>
              <a:rPr lang="en-US" altLang="ja-JP" sz="2000" dirty="0" smtClean="0"/>
              <a:t>2</a:t>
            </a:r>
            <a:r>
              <a:rPr lang="ja-JP" altLang="en-US" sz="2000" dirty="0" smtClean="0"/>
              <a:t>版</a:t>
            </a:r>
            <a:endParaRPr lang="en-US" altLang="ja-JP" sz="2000" dirty="0" smtClean="0"/>
          </a:p>
          <a:p>
            <a:pPr algn="ctr"/>
            <a:r>
              <a:rPr lang="en-US" altLang="ja-JP" sz="2000" dirty="0" smtClean="0"/>
              <a:t>P125-126</a:t>
            </a:r>
            <a:endParaRPr lang="en-US" altLang="ja-JP" sz="2000" dirty="0"/>
          </a:p>
        </p:txBody>
      </p:sp>
      <p:sp>
        <p:nvSpPr>
          <p:cNvPr id="3" name="正方形/長方形 2"/>
          <p:cNvSpPr/>
          <p:nvPr/>
        </p:nvSpPr>
        <p:spPr>
          <a:xfrm>
            <a:off x="308562" y="1352689"/>
            <a:ext cx="8632238" cy="4912221"/>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nSpc>
                <a:spcPct val="90000"/>
              </a:lnSpc>
              <a:buFont typeface="Times New Roman" pitchFamily="18" charset="0"/>
              <a:buNone/>
            </a:pPr>
            <a:r>
              <a:rPr lang="ja-JP" altLang="en-US" sz="2800" b="1" dirty="0"/>
              <a:t>＜場面事例＞</a:t>
            </a:r>
          </a:p>
          <a:p>
            <a:pPr>
              <a:lnSpc>
                <a:spcPct val="90000"/>
              </a:lnSpc>
              <a:buFont typeface="Times New Roman" pitchFamily="18" charset="0"/>
              <a:buNone/>
            </a:pPr>
            <a:r>
              <a:rPr lang="ja-JP" altLang="en-US" sz="2800" dirty="0"/>
              <a:t>　</a:t>
            </a:r>
            <a:r>
              <a:rPr lang="ja-JP" altLang="en-US" sz="2800" dirty="0" smtClean="0"/>
              <a:t>精神</a:t>
            </a:r>
            <a:r>
              <a:rPr lang="ja-JP" altLang="en-US" sz="2800" dirty="0"/>
              <a:t>保健福祉士が担当となった病棟には、社会的</a:t>
            </a:r>
            <a:r>
              <a:rPr lang="ja-JP" altLang="en-US" sz="2800" dirty="0" smtClean="0"/>
              <a:t>な</a:t>
            </a:r>
            <a:endParaRPr lang="en-US" altLang="ja-JP" sz="2800" dirty="0" smtClean="0"/>
          </a:p>
          <a:p>
            <a:pPr>
              <a:lnSpc>
                <a:spcPct val="90000"/>
              </a:lnSpc>
              <a:buFont typeface="Times New Roman" pitchFamily="18" charset="0"/>
              <a:buNone/>
            </a:pPr>
            <a:r>
              <a:rPr lang="ja-JP" altLang="en-US" sz="2800" dirty="0" smtClean="0"/>
              <a:t>長期</a:t>
            </a:r>
            <a:r>
              <a:rPr lang="ja-JP" altLang="en-US" sz="2800" dirty="0"/>
              <a:t>入院と考えられる方が多く入院していた。地域移行</a:t>
            </a:r>
            <a:r>
              <a:rPr lang="ja-JP" altLang="en-US" sz="2800" dirty="0" smtClean="0"/>
              <a:t>支援施策</a:t>
            </a:r>
            <a:r>
              <a:rPr lang="ja-JP" altLang="en-US" sz="2800" dirty="0"/>
              <a:t>の流れを踏まえ、精神保健福祉士は意気込んで退院支援計画を検討していった</a:t>
            </a:r>
            <a:r>
              <a:rPr lang="ja-JP" altLang="en-US" sz="2800" dirty="0" smtClean="0"/>
              <a:t>。</a:t>
            </a:r>
            <a:endParaRPr lang="en-US" altLang="ja-JP" sz="2800" dirty="0" smtClean="0"/>
          </a:p>
          <a:p>
            <a:pPr>
              <a:lnSpc>
                <a:spcPct val="90000"/>
              </a:lnSpc>
              <a:buFont typeface="Times New Roman" pitchFamily="18" charset="0"/>
              <a:buNone/>
            </a:pPr>
            <a:r>
              <a:rPr lang="ja-JP" altLang="en-US" sz="2800" dirty="0"/>
              <a:t>　</a:t>
            </a:r>
            <a:r>
              <a:rPr lang="ja-JP" altLang="en-US" sz="2800" dirty="0" smtClean="0"/>
              <a:t>そんな</a:t>
            </a:r>
            <a:r>
              <a:rPr lang="ja-JP" altLang="en-US" sz="2800" dirty="0"/>
              <a:t>時、病棟で長年勤めているスタッフから「退院できる人は、すでに退院させている」「地域に受け皿がないから退院支援ができない」と言われてしまった。</a:t>
            </a:r>
          </a:p>
          <a:p>
            <a:pPr>
              <a:lnSpc>
                <a:spcPct val="90000"/>
              </a:lnSpc>
              <a:buFont typeface="Times New Roman" pitchFamily="18" charset="0"/>
              <a:buNone/>
            </a:pPr>
            <a:r>
              <a:rPr lang="ja-JP" altLang="en-US" sz="2800" dirty="0" smtClean="0"/>
              <a:t>　さらに</a:t>
            </a:r>
            <a:r>
              <a:rPr lang="ja-JP" altLang="en-US" sz="2800" dirty="0"/>
              <a:t>、</a:t>
            </a:r>
            <a:r>
              <a:rPr lang="en-US" altLang="ja-JP" sz="2800" dirty="0"/>
              <a:t>35</a:t>
            </a:r>
            <a:r>
              <a:rPr lang="ja-JP" altLang="en-US" sz="2800" dirty="0"/>
              <a:t>年間入院しているＪさんに退院について話しかけると「退院させないでください」と懇願されたのである</a:t>
            </a:r>
            <a:r>
              <a:rPr lang="ja-JP" altLang="en-US" sz="2800" dirty="0" smtClean="0"/>
              <a:t>。</a:t>
            </a:r>
            <a:endParaRPr lang="en-US" altLang="ja-JP" sz="2800" dirty="0" smtClean="0"/>
          </a:p>
          <a:p>
            <a:pPr>
              <a:lnSpc>
                <a:spcPct val="90000"/>
              </a:lnSpc>
              <a:buFont typeface="Times New Roman" pitchFamily="18" charset="0"/>
              <a:buNone/>
            </a:pPr>
            <a:r>
              <a:rPr lang="ja-JP" altLang="en-US" sz="2800" dirty="0" smtClean="0"/>
              <a:t>精神</a:t>
            </a:r>
            <a:r>
              <a:rPr lang="ja-JP" altLang="en-US" sz="2800" dirty="0"/>
              <a:t>保健福祉士はＪさんの切実に訴える表情を見て困惑してしまった。</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3A7E060A-6FCA-4019-A76E-30E75C2E8ABC}" type="slidenum">
              <a:rPr lang="ja-JP" altLang="en-US" smtClean="0"/>
              <a:pPr>
                <a:defRPr/>
              </a:pPr>
              <a:t>8</a:t>
            </a:fld>
            <a:endParaRPr lang="en-US" altLang="ja-JP"/>
          </a:p>
        </p:txBody>
      </p:sp>
      <p:sp>
        <p:nvSpPr>
          <p:cNvPr id="5" name="コンテンツ プレースホルダー 4"/>
          <p:cNvSpPr>
            <a:spLocks noGrp="1"/>
          </p:cNvSpPr>
          <p:nvPr>
            <p:ph sz="quarter" idx="1"/>
          </p:nvPr>
        </p:nvSpPr>
        <p:spPr>
          <a:xfrm>
            <a:off x="483704" y="1405719"/>
            <a:ext cx="8229600" cy="4146386"/>
          </a:xfrm>
        </p:spPr>
        <p:txBody>
          <a:bodyPr>
            <a:normAutofit/>
          </a:bodyPr>
          <a:lstStyle/>
          <a:p>
            <a:pPr marL="0" indent="0" algn="ctr">
              <a:buFont typeface="Times New Roman" pitchFamily="18" charset="0"/>
              <a:buNone/>
            </a:pPr>
            <a:r>
              <a:rPr lang="ja-JP" altLang="en-US" sz="5400" dirty="0" smtClean="0"/>
              <a:t>＜ワーク　</a:t>
            </a:r>
            <a:r>
              <a:rPr lang="en-US" altLang="ja-JP" sz="5400" dirty="0" smtClean="0"/>
              <a:t>step</a:t>
            </a:r>
            <a:r>
              <a:rPr lang="ja-JP" altLang="en-US" sz="5400" dirty="0" smtClean="0"/>
              <a:t>１＞</a:t>
            </a:r>
            <a:endParaRPr lang="en-US" altLang="ja-JP" sz="5400" dirty="0" smtClean="0"/>
          </a:p>
          <a:p>
            <a:pPr marL="0" indent="0" algn="ctr">
              <a:buNone/>
            </a:pPr>
            <a:endParaRPr kumimoji="0" lang="en-US" altLang="ja-JP" sz="5400" dirty="0" smtClean="0"/>
          </a:p>
          <a:p>
            <a:pPr marL="0" indent="0" algn="ctr">
              <a:buNone/>
            </a:pPr>
            <a:r>
              <a:rPr kumimoji="0" lang="ja-JP" altLang="en-US" sz="4400" dirty="0" smtClean="0"/>
              <a:t>価値・理念に基づく</a:t>
            </a:r>
            <a:endParaRPr kumimoji="0" lang="en-US" altLang="ja-JP" sz="4400" dirty="0" smtClean="0"/>
          </a:p>
          <a:p>
            <a:pPr marL="0" indent="0" algn="ctr">
              <a:buNone/>
            </a:pPr>
            <a:r>
              <a:rPr lang="ja-JP" altLang="en-US" sz="4400" dirty="0" smtClean="0"/>
              <a:t>状況分析と課題の整理</a:t>
            </a:r>
            <a:endParaRPr kumimoji="1" lang="ja-JP" altLang="en-US" sz="4400" dirty="0"/>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extLst>
      <p:ext uri="{BB962C8B-B14F-4D97-AF65-F5344CB8AC3E}">
        <p14:creationId xmlns:p14="http://schemas.microsoft.com/office/powerpoint/2010/main" val="3992002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3858" name="Rectangle 2"/>
          <p:cNvSpPr>
            <a:spLocks noGrp="1" noChangeArrowheads="1"/>
          </p:cNvSpPr>
          <p:nvPr>
            <p:ph type="title"/>
          </p:nvPr>
        </p:nvSpPr>
        <p:spPr>
          <a:xfrm>
            <a:off x="495300" y="0"/>
            <a:ext cx="7835899" cy="1168400"/>
          </a:xfrm>
        </p:spPr>
        <p:txBody>
          <a:bodyPr/>
          <a:lstStyle/>
          <a:p>
            <a:pPr algn="ctr"/>
            <a:r>
              <a:rPr lang="en-US" altLang="ja-JP" sz="2400" dirty="0" smtClean="0"/>
              <a:t>【</a:t>
            </a:r>
            <a:r>
              <a:rPr lang="ja-JP" altLang="en-US" sz="2400" dirty="0" smtClean="0"/>
              <a:t>演習</a:t>
            </a:r>
            <a:r>
              <a:rPr lang="en-US" altLang="ja-JP" sz="2400" dirty="0" smtClean="0"/>
              <a:t>】step1</a:t>
            </a:r>
            <a:r>
              <a:rPr lang="en-US" altLang="ja-JP" sz="2800" dirty="0" smtClean="0"/>
              <a:t/>
            </a:r>
            <a:br>
              <a:rPr lang="en-US" altLang="ja-JP" sz="2800" dirty="0" smtClean="0"/>
            </a:br>
            <a:r>
              <a:rPr lang="ja-JP" altLang="en-US" sz="3600" dirty="0" smtClean="0"/>
              <a:t>場面の状況分析と課題</a:t>
            </a:r>
          </a:p>
        </p:txBody>
      </p:sp>
      <p:sp>
        <p:nvSpPr>
          <p:cNvPr id="4" name="Rectangle 7"/>
          <p:cNvSpPr>
            <a:spLocks noGrp="1" noChangeArrowheads="1"/>
          </p:cNvSpPr>
          <p:nvPr>
            <p:ph type="sldNum" sz="quarter" idx="12"/>
          </p:nvPr>
        </p:nvSpPr>
        <p:spPr/>
        <p:txBody>
          <a:bodyPr/>
          <a:lstStyle/>
          <a:p>
            <a:pPr>
              <a:defRPr/>
            </a:pPr>
            <a:fld id="{09F0C4B4-D451-4D28-A86A-43053B8927CE}" type="slidenum">
              <a:rPr lang="ja-JP" altLang="en-US"/>
              <a:pPr>
                <a:defRPr/>
              </a:pPr>
              <a:t>9</a:t>
            </a:fld>
            <a:endParaRPr lang="en-US" altLang="ja-JP"/>
          </a:p>
        </p:txBody>
      </p:sp>
      <p:sp>
        <p:nvSpPr>
          <p:cNvPr id="1913859" name="Rectangle 3"/>
          <p:cNvSpPr>
            <a:spLocks noGrp="1" noChangeArrowheads="1"/>
          </p:cNvSpPr>
          <p:nvPr>
            <p:ph sz="quarter" idx="1"/>
          </p:nvPr>
        </p:nvSpPr>
        <p:spPr>
          <a:xfrm>
            <a:off x="1" y="1762539"/>
            <a:ext cx="9143999" cy="4200543"/>
          </a:xfrm>
        </p:spPr>
        <p:txBody>
          <a:bodyPr>
            <a:normAutofit fontScale="92500"/>
          </a:bodyPr>
          <a:lstStyle/>
          <a:p>
            <a:pPr>
              <a:buFont typeface="Times New Roman" pitchFamily="18" charset="0"/>
              <a:buNone/>
            </a:pPr>
            <a:r>
              <a:rPr lang="ja-JP" altLang="en-US" sz="3600" dirty="0" smtClean="0"/>
              <a:t>＊あなたは、このような状況に直面した際、</a:t>
            </a:r>
            <a:endParaRPr lang="en-US" altLang="ja-JP" sz="3600" dirty="0" smtClean="0"/>
          </a:p>
          <a:p>
            <a:pPr>
              <a:buFont typeface="Times New Roman" pitchFamily="18" charset="0"/>
              <a:buNone/>
            </a:pPr>
            <a:r>
              <a:rPr lang="ja-JP" altLang="en-US" sz="3600" dirty="0" smtClean="0"/>
              <a:t>  精神保健福祉士の</a:t>
            </a:r>
            <a:r>
              <a:rPr lang="ja-JP" altLang="en-US" sz="3600" u="sng" dirty="0" smtClean="0">
                <a:solidFill>
                  <a:srgbClr val="FF0000"/>
                </a:solidFill>
              </a:rPr>
              <a:t>価値・理念</a:t>
            </a:r>
            <a:r>
              <a:rPr lang="ja-JP" altLang="en-US" sz="3600" dirty="0" smtClean="0"/>
              <a:t>に照らし合わせて</a:t>
            </a:r>
            <a:endParaRPr lang="en-US" altLang="ja-JP" sz="3600" dirty="0" smtClean="0"/>
          </a:p>
          <a:p>
            <a:pPr>
              <a:buFont typeface="Times New Roman" pitchFamily="18" charset="0"/>
              <a:buNone/>
            </a:pPr>
            <a:r>
              <a:rPr lang="en-US" altLang="ja-JP" sz="3600" dirty="0"/>
              <a:t> </a:t>
            </a:r>
            <a:r>
              <a:rPr lang="en-US" altLang="ja-JP" sz="3600" dirty="0" smtClean="0"/>
              <a:t> </a:t>
            </a:r>
            <a:r>
              <a:rPr lang="ja-JP" altLang="en-US" sz="3600" dirty="0" smtClean="0"/>
              <a:t>何を意識し、何を大切にしようと思いますか？</a:t>
            </a:r>
            <a:endParaRPr lang="en-US" altLang="ja-JP" sz="3600" dirty="0" smtClean="0"/>
          </a:p>
          <a:p>
            <a:pPr>
              <a:buFont typeface="Times New Roman" pitchFamily="18" charset="0"/>
              <a:buNone/>
            </a:pPr>
            <a:endParaRPr lang="en-US" altLang="ja-JP" sz="3600" dirty="0" smtClean="0"/>
          </a:p>
          <a:p>
            <a:pPr>
              <a:buFont typeface="Times New Roman" pitchFamily="18" charset="0"/>
              <a:buNone/>
            </a:pPr>
            <a:r>
              <a:rPr lang="ja-JP" altLang="en-US" sz="3600" dirty="0" smtClean="0"/>
              <a:t>＊あるいは、新人や実習生からこのような事例に</a:t>
            </a:r>
            <a:endParaRPr lang="en-US" altLang="ja-JP" sz="3600" dirty="0" smtClean="0"/>
          </a:p>
          <a:p>
            <a:pPr>
              <a:buFont typeface="Times New Roman" pitchFamily="18" charset="0"/>
              <a:buNone/>
            </a:pPr>
            <a:r>
              <a:rPr lang="en-US" altLang="ja-JP" sz="3600" dirty="0"/>
              <a:t> </a:t>
            </a:r>
            <a:r>
              <a:rPr lang="en-US" altLang="ja-JP" sz="3600" dirty="0" smtClean="0"/>
              <a:t>  </a:t>
            </a:r>
            <a:r>
              <a:rPr lang="ja-JP" altLang="en-US" sz="3600" dirty="0" smtClean="0"/>
              <a:t>ついて相談を受けた場合、何を大切にするよう</a:t>
            </a:r>
            <a:endParaRPr lang="en-US" altLang="ja-JP" sz="3600" dirty="0" smtClean="0"/>
          </a:p>
          <a:p>
            <a:pPr>
              <a:buFont typeface="Times New Roman" pitchFamily="18" charset="0"/>
              <a:buNone/>
            </a:pPr>
            <a:r>
              <a:rPr lang="en-US" altLang="ja-JP" sz="3600" dirty="0"/>
              <a:t> </a:t>
            </a:r>
            <a:r>
              <a:rPr lang="en-US" altLang="ja-JP" sz="3600" dirty="0" smtClean="0"/>
              <a:t>  </a:t>
            </a:r>
            <a:r>
              <a:rPr lang="ja-JP" altLang="en-US" sz="3600" dirty="0" smtClean="0"/>
              <a:t>伝えますか？</a:t>
            </a:r>
          </a:p>
        </p:txBody>
      </p:sp>
      <p:sp>
        <p:nvSpPr>
          <p:cNvPr id="2" name="フッター プレースホルダー 1"/>
          <p:cNvSpPr>
            <a:spLocks noGrp="1"/>
          </p:cNvSpPr>
          <p:nvPr>
            <p:ph type="ftr" sz="quarter" idx="11"/>
          </p:nvPr>
        </p:nvSpPr>
        <p:spPr/>
        <p:txBody>
          <a:bodyPr/>
          <a:lstStyle/>
          <a:p>
            <a:pPr algn="ctr">
              <a:defRPr/>
            </a:pPr>
            <a:r>
              <a:rPr lang="en-US" altLang="ja-JP" smtClean="0"/>
              <a:t>©</a:t>
            </a:r>
            <a:r>
              <a:rPr lang="ja-JP" altLang="en-US" smtClean="0"/>
              <a:t>公益社団法人日本精神保健福祉士協会（</a:t>
            </a:r>
            <a:r>
              <a:rPr lang="en-US" altLang="ja-JP" smtClean="0"/>
              <a:t>2016</a:t>
            </a:r>
            <a:r>
              <a:rPr lang="ja-JP" altLang="en-US" smtClean="0"/>
              <a:t>）</a:t>
            </a:r>
            <a:endParaRPr lang="en-US" altLang="ja-JP"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455</TotalTime>
  <Words>2808</Words>
  <Application>Microsoft Office PowerPoint</Application>
  <PresentationFormat>画面に合わせる (4:3)</PresentationFormat>
  <Paragraphs>529</Paragraphs>
  <Slides>28</Slides>
  <Notes>27</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アース</vt:lpstr>
      <vt:lpstr>【注意事項】</vt:lpstr>
      <vt:lpstr>本教材（演習）を使用される講師の皆様へ</vt:lpstr>
      <vt:lpstr>【業務指針研修】共通教材（演習）</vt:lpstr>
      <vt:lpstr>演習（活用法ワークショップ）の目的</vt:lpstr>
      <vt:lpstr>演習の流れ</vt:lpstr>
      <vt:lpstr>PowerPoint プレゼンテーション</vt:lpstr>
      <vt:lpstr>【演習の場面事例】医療分野における業務例 「社会的な長期入院者への地域移行支援」</vt:lpstr>
      <vt:lpstr>PowerPoint プレゼンテーション</vt:lpstr>
      <vt:lpstr>【演習】step1 場面の状況分析と課題</vt:lpstr>
      <vt:lpstr>【演習】step1 場面の状況分析と課題</vt:lpstr>
      <vt:lpstr>PowerPoint プレゼンテーション</vt:lpstr>
      <vt:lpstr>【演習】 step1  実践上の指針と業務の定義</vt:lpstr>
      <vt:lpstr>【演習】 step1  場面の状況分析と課題</vt:lpstr>
      <vt:lpstr>【演習】 step1  チェックポイント</vt:lpstr>
      <vt:lpstr>【演習】 step1  精神保健福祉士の価値・理念，視点に基づく 場面理解・状況分析</vt:lpstr>
      <vt:lpstr>PowerPoint プレゼンテーション</vt:lpstr>
      <vt:lpstr>【演習】 step2 業務上必要な知識・技術の確認</vt:lpstr>
      <vt:lpstr>PowerPoint プレゼンテーション</vt:lpstr>
      <vt:lpstr>【演習】 step2 業務上必要な知識・技術の確認</vt:lpstr>
      <vt:lpstr>【演習】 step2 精神保健福祉士の業務特性</vt:lpstr>
      <vt:lpstr>PowerPoint プレゼンテーション</vt:lpstr>
      <vt:lpstr>【演習】 step3 PSWの包括的な視点</vt:lpstr>
      <vt:lpstr>【演習】 step3 PSWの包括的な視点</vt:lpstr>
      <vt:lpstr>PowerPoint プレゼンテーション</vt:lpstr>
      <vt:lpstr>【演習】 step3 PSWの包括的な視点</vt:lpstr>
      <vt:lpstr>PowerPoint プレゼンテーション</vt:lpstr>
      <vt:lpstr>【演習】 step3 PSWの包括的な視点</vt:lpstr>
      <vt:lpstr>おわりに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【注意事項】</dc:title>
  <dc:creator>公益社団法人日本精神保健福祉士協会</dc:creator>
  <cp:lastModifiedBy>yoda</cp:lastModifiedBy>
  <cp:revision>41</cp:revision>
  <dcterms:created xsi:type="dcterms:W3CDTF">2012-01-02T00:31:28Z</dcterms:created>
  <dcterms:modified xsi:type="dcterms:W3CDTF">2017-03-08T07:40:45Z</dcterms:modified>
</cp:coreProperties>
</file>