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8" r:id="rId3"/>
    <p:sldId id="260" r:id="rId4"/>
    <p:sldId id="266" r:id="rId5"/>
    <p:sldId id="263" r:id="rId6"/>
    <p:sldId id="257" r:id="rId7"/>
    <p:sldId id="259"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map1zuFegZh1THurRwf5hA==" hashData="6xCac0xSMEy2mc+8J844xXSyBx8="/>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34" y="-102"/>
      </p:cViewPr>
      <p:guideLst>
        <p:guide orient="horz" pos="2160"/>
        <p:guide pos="2880"/>
      </p:guideLst>
    </p:cSldViewPr>
  </p:slideViewPr>
  <p:notesTextViewPr>
    <p:cViewPr>
      <p:scale>
        <a:sx n="66" d="100"/>
        <a:sy n="66"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FBDA99-75D9-4039-9F27-13DC679C1C55}" type="datetimeFigureOut">
              <a:rPr kumimoji="1" lang="ja-JP" altLang="en-US" smtClean="0"/>
              <a:t>2017/4/27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28BD0B-BEF9-4C9E-B2C5-73CC4F66E66F}" type="slidenum">
              <a:rPr kumimoji="1" lang="ja-JP" altLang="en-US" smtClean="0"/>
              <a:t>‹#›</a:t>
            </a:fld>
            <a:endParaRPr kumimoji="1" lang="ja-JP" altLang="en-US"/>
          </a:p>
        </p:txBody>
      </p:sp>
    </p:spTree>
    <p:extLst>
      <p:ext uri="{BB962C8B-B14F-4D97-AF65-F5344CB8AC3E}">
        <p14:creationId xmlns:p14="http://schemas.microsoft.com/office/powerpoint/2010/main" val="2576479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6"/>
          <p:cNvSpPr>
            <a:spLocks noGrp="1" noChangeArrowheads="1"/>
          </p:cNvSpPr>
          <p:nvPr>
            <p:ph type="sldNum" sz="quarter"/>
          </p:nvPr>
        </p:nvSpPr>
        <p:spPr>
          <a:noFill/>
        </p:spPr>
        <p:txBody>
          <a:bodyPr/>
          <a:lstStyle>
            <a:lvl1pPr>
              <a:spcBef>
                <a:spcPct val="30000"/>
              </a:spcBef>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1pPr>
            <a:lvl2pPr marL="651344" indent="-250517">
              <a:spcBef>
                <a:spcPct val="30000"/>
              </a:spcBef>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2pPr>
            <a:lvl3pPr marL="1002068" indent="-200414">
              <a:spcBef>
                <a:spcPct val="30000"/>
              </a:spcBef>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3pPr>
            <a:lvl4pPr marL="1402895" indent="-200414">
              <a:spcBef>
                <a:spcPct val="30000"/>
              </a:spcBef>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4pPr>
            <a:lvl5pPr marL="1803723" indent="-200414">
              <a:spcBef>
                <a:spcPct val="30000"/>
              </a:spcBef>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5pPr>
            <a:lvl6pPr marL="2204550" indent="-200414" eaLnBrk="0" fontAlgn="base" hangingPunct="0">
              <a:spcBef>
                <a:spcPct val="30000"/>
              </a:spcBef>
              <a:spcAft>
                <a:spcPct val="0"/>
              </a:spcAft>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6pPr>
            <a:lvl7pPr marL="2605377" indent="-200414" eaLnBrk="0" fontAlgn="base" hangingPunct="0">
              <a:spcBef>
                <a:spcPct val="30000"/>
              </a:spcBef>
              <a:spcAft>
                <a:spcPct val="0"/>
              </a:spcAft>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7pPr>
            <a:lvl8pPr marL="3006204" indent="-200414" eaLnBrk="0" fontAlgn="base" hangingPunct="0">
              <a:spcBef>
                <a:spcPct val="30000"/>
              </a:spcBef>
              <a:spcAft>
                <a:spcPct val="0"/>
              </a:spcAft>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8pPr>
            <a:lvl9pPr marL="3407032" indent="-200414" eaLnBrk="0" fontAlgn="base" hangingPunct="0">
              <a:spcBef>
                <a:spcPct val="30000"/>
              </a:spcBef>
              <a:spcAft>
                <a:spcPct val="0"/>
              </a:spcAft>
              <a:buClr>
                <a:srgbClr val="000000"/>
              </a:buClr>
              <a:buSzPct val="100000"/>
              <a:buFont typeface="Times New Roman" pitchFamily="18" charset="0"/>
              <a:tabLst>
                <a:tab pos="634643" algn="l"/>
                <a:tab pos="1269286" algn="l"/>
                <a:tab pos="1903929" algn="l"/>
                <a:tab pos="2538573" algn="l"/>
              </a:tabLst>
              <a:defRPr sz="1100">
                <a:solidFill>
                  <a:srgbClr val="000000"/>
                </a:solidFill>
                <a:latin typeface="Times New Roman" pitchFamily="18" charset="0"/>
                <a:ea typeface="游ゴシック" pitchFamily="50" charset="-128"/>
              </a:defRPr>
            </a:lvl9pPr>
          </a:lstStyle>
          <a:p>
            <a:pPr>
              <a:spcBef>
                <a:spcPct val="0"/>
              </a:spcBef>
              <a:buSzPct val="45000"/>
              <a:buFont typeface="Wingdings" pitchFamily="2" charset="2"/>
              <a:buNone/>
            </a:pPr>
            <a:fld id="{F8817B6C-B5DC-4DE4-ADC5-CA3F14A79370}" type="slidenum">
              <a:rPr lang="en-US" altLang="ja-JP" sz="1200">
                <a:ea typeface="ＭＳ Ｐ明朝" pitchFamily="18" charset="-128"/>
              </a:rPr>
              <a:pPr>
                <a:spcBef>
                  <a:spcPct val="0"/>
                </a:spcBef>
                <a:buSzPct val="45000"/>
                <a:buFont typeface="Wingdings" pitchFamily="2" charset="2"/>
                <a:buNone/>
              </a:pPr>
              <a:t>1</a:t>
            </a:fld>
            <a:endParaRPr lang="en-US" altLang="ja-JP" sz="1200">
              <a:ea typeface="ＭＳ Ｐ明朝" pitchFamily="18" charset="-128"/>
            </a:endParaRPr>
          </a:p>
        </p:txBody>
      </p:sp>
      <p:sp>
        <p:nvSpPr>
          <p:cNvPr id="6147" name="Rectangle 1"/>
          <p:cNvSpPr>
            <a:spLocks noGrp="1" noRot="1" noChangeAspect="1" noChangeArrowheads="1" noTextEdit="1"/>
          </p:cNvSpPr>
          <p:nvPr>
            <p:ph type="sldImg"/>
          </p:nvPr>
        </p:nvSpPr>
        <p:spPr>
          <a:xfrm>
            <a:off x="1143000" y="695325"/>
            <a:ext cx="4570413" cy="3427413"/>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8" name="Rectangle 2"/>
          <p:cNvSpPr>
            <a:spLocks noGrp="1" noChangeArrowheads="1"/>
          </p:cNvSpPr>
          <p:nvPr>
            <p:ph type="body" idx="1"/>
          </p:nvPr>
        </p:nvSpPr>
        <p:spPr>
          <a:xfrm>
            <a:off x="685512" y="4343230"/>
            <a:ext cx="5486976" cy="4115139"/>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dirty="0" smtClean="0">
              <a:ea typeface="ＭＳ Ｐゴシック" pitchFamily="50" charset="-128"/>
            </a:endParaRPr>
          </a:p>
        </p:txBody>
      </p:sp>
    </p:spTree>
    <p:extLst>
      <p:ext uri="{BB962C8B-B14F-4D97-AF65-F5344CB8AC3E}">
        <p14:creationId xmlns:p14="http://schemas.microsoft.com/office/powerpoint/2010/main" val="292518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6694386-8974-47B7-8682-C0534904F00F}" type="datetime1">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6" name="スライド番号プレースホルダー 5"/>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36572297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3C858-0230-4CC1-9516-835BAF1391CC}" type="datetime1">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6" name="スライド番号プレースホルダー 5"/>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102695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2FA06BE-E17E-4153-A821-D414BA532711}" type="datetime1">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6" name="スライド番号プレースホルダー 5"/>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1978556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B03E822-F3EC-45AE-825E-E1601616F0FD}" type="datetime1">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6" name="スライド番号プレースホルダー 5"/>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153680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A544B58-EA29-4BA9-9004-1B8C0758259F}" type="datetime1">
              <a:rPr kumimoji="1" lang="ja-JP" altLang="en-US" smtClean="0"/>
              <a:t>2017/4/27</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6" name="スライド番号プレースホルダー 5"/>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340559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AD41E35-BAEF-461F-BEB9-D15E678EA44D}" type="datetime1">
              <a:rPr kumimoji="1" lang="ja-JP" altLang="en-US" smtClean="0"/>
              <a:t>2017/4/27</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7" name="スライド番号プレースホルダー 6"/>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1936232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481FCED-291A-4533-ADE6-8C6B01D66734}" type="datetime1">
              <a:rPr kumimoji="1" lang="ja-JP" altLang="en-US" smtClean="0"/>
              <a:t>2017/4/27</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9" name="スライド番号プレースホルダー 8"/>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251093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769D08A-5A96-4153-AA4C-9F083ACA9B78}" type="datetime1">
              <a:rPr kumimoji="1" lang="ja-JP" altLang="en-US" smtClean="0"/>
              <a:t>2017/4/27</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5" name="スライド番号プレースホルダー 4"/>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2316900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F74EC71-9998-4174-98B3-2ABADCFB0E7B}" type="datetime1">
              <a:rPr kumimoji="1" lang="ja-JP" altLang="en-US" smtClean="0"/>
              <a:t>2017/4/27</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4" name="スライド番号プレースホルダー 3"/>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264008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6FB9F7-02A2-453D-9C1F-E8DE36627008}" type="datetime1">
              <a:rPr kumimoji="1" lang="ja-JP" altLang="en-US" smtClean="0"/>
              <a:t>2017/4/27</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7" name="スライド番号プレースホルダー 6"/>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192534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E297B4A-24C9-458A-8ED8-45B50EA8615E}" type="datetime1">
              <a:rPr kumimoji="1" lang="ja-JP" altLang="en-US" smtClean="0"/>
              <a:t>2017/4/27</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
        <p:nvSpPr>
          <p:cNvPr id="7" name="スライド番号プレースホルダー 6"/>
          <p:cNvSpPr>
            <a:spLocks noGrp="1"/>
          </p:cNvSpPr>
          <p:nvPr>
            <p:ph type="sldNum" sz="quarter" idx="12"/>
          </p:nvPr>
        </p:nvSpPr>
        <p:spPr/>
        <p:txBody>
          <a:body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2380547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D7498-B764-4142-87DD-7855A7AB575A}" type="datetime1">
              <a:rPr kumimoji="1" lang="ja-JP" altLang="en-US" smtClean="0"/>
              <a:t>2017/4/27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00">
                <a:solidFill>
                  <a:schemeClr val="tx1">
                    <a:tint val="75000"/>
                  </a:schemeClr>
                </a:solidFill>
                <a:latin typeface="+mn-ea"/>
                <a:ea typeface="+mn-ea"/>
              </a:defRPr>
            </a:lvl1pPr>
          </a:lstStyle>
          <a:p>
            <a:r>
              <a:rPr lang="en-US" altLang="ja-JP" dirty="0" smtClean="0"/>
              <a:t>@2016</a:t>
            </a:r>
            <a:r>
              <a:rPr lang="ja-JP" altLang="en-US" dirty="0" smtClean="0"/>
              <a:t>　公益社団法人日本精神保健福祉士協会</a:t>
            </a:r>
            <a:endParaRPr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2D0A0-9502-464F-AB18-B17B10BA933B}" type="slidenum">
              <a:rPr kumimoji="1" lang="ja-JP" altLang="en-US" smtClean="0"/>
              <a:t>‹#›</a:t>
            </a:fld>
            <a:endParaRPr kumimoji="1" lang="ja-JP" altLang="en-US"/>
          </a:p>
        </p:txBody>
      </p:sp>
    </p:spTree>
    <p:extLst>
      <p:ext uri="{BB962C8B-B14F-4D97-AF65-F5344CB8AC3E}">
        <p14:creationId xmlns:p14="http://schemas.microsoft.com/office/powerpoint/2010/main" val="340757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bwMode="auto">
          <a:xfrm>
            <a:off x="1331640" y="5805262"/>
            <a:ext cx="72136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lstStyle>
            <a:lvl1pPr defTabSz="1006475">
              <a:lnSpc>
                <a:spcPct val="90000"/>
              </a:lnSpc>
              <a:spcBef>
                <a:spcPts val="825"/>
              </a:spcBef>
              <a:buFont typeface="Arial" pitchFamily="34" charset="0"/>
              <a:buChar char="•"/>
              <a:defRPr kumimoji="1" sz="2300">
                <a:solidFill>
                  <a:schemeClr val="tx1"/>
                </a:solidFill>
                <a:latin typeface="游ゴシック" pitchFamily="50" charset="-128"/>
                <a:ea typeface="游ゴシック" pitchFamily="50" charset="-128"/>
              </a:defRPr>
            </a:lvl1pPr>
            <a:lvl2pPr marL="817563" indent="-314325" defTabSz="1006475">
              <a:lnSpc>
                <a:spcPct val="90000"/>
              </a:lnSpc>
              <a:spcBef>
                <a:spcPts val="413"/>
              </a:spcBef>
              <a:buFont typeface="Arial" pitchFamily="34" charset="0"/>
              <a:buChar char="•"/>
              <a:defRPr kumimoji="1" sz="1900">
                <a:solidFill>
                  <a:schemeClr val="tx1"/>
                </a:solidFill>
                <a:latin typeface="游ゴシック" pitchFamily="50" charset="-128"/>
                <a:ea typeface="游ゴシック" pitchFamily="50" charset="-128"/>
              </a:defRPr>
            </a:lvl2pPr>
            <a:lvl3pPr marL="1258888" indent="-250825" defTabSz="1006475">
              <a:lnSpc>
                <a:spcPct val="90000"/>
              </a:lnSpc>
              <a:spcBef>
                <a:spcPts val="413"/>
              </a:spcBef>
              <a:buFont typeface="Arial" pitchFamily="34" charset="0"/>
              <a:buChar char="•"/>
              <a:defRPr kumimoji="1" sz="1600">
                <a:solidFill>
                  <a:schemeClr val="tx1"/>
                </a:solidFill>
                <a:latin typeface="游ゴシック" pitchFamily="50" charset="-128"/>
                <a:ea typeface="游ゴシック" pitchFamily="50" charset="-128"/>
              </a:defRPr>
            </a:lvl3pPr>
            <a:lvl4pPr marL="1763713" indent="-250825" defTabSz="1006475">
              <a:lnSpc>
                <a:spcPct val="90000"/>
              </a:lnSpc>
              <a:spcBef>
                <a:spcPts val="413"/>
              </a:spcBef>
              <a:buFont typeface="Arial" pitchFamily="34" charset="0"/>
              <a:buChar char="•"/>
              <a:defRPr kumimoji="1" sz="1400">
                <a:solidFill>
                  <a:schemeClr val="tx1"/>
                </a:solidFill>
                <a:latin typeface="游ゴシック" pitchFamily="50" charset="-128"/>
                <a:ea typeface="游ゴシック" pitchFamily="50" charset="-128"/>
              </a:defRPr>
            </a:lvl4pPr>
            <a:lvl5pPr marL="2266950" indent="-250825" defTabSz="1006475">
              <a:lnSpc>
                <a:spcPct val="90000"/>
              </a:lnSpc>
              <a:spcBef>
                <a:spcPts val="413"/>
              </a:spcBef>
              <a:buFont typeface="Arial" pitchFamily="34" charset="0"/>
              <a:buChar char="•"/>
              <a:defRPr kumimoji="1" sz="1400">
                <a:solidFill>
                  <a:schemeClr val="tx1"/>
                </a:solidFill>
                <a:latin typeface="游ゴシック" pitchFamily="50" charset="-128"/>
                <a:ea typeface="游ゴシック" pitchFamily="50" charset="-128"/>
              </a:defRPr>
            </a:lvl5pPr>
            <a:lvl6pPr marL="2724150" indent="-250825" defTabSz="1006475" eaLnBrk="0" fontAlgn="base" hangingPunct="0">
              <a:lnSpc>
                <a:spcPct val="90000"/>
              </a:lnSpc>
              <a:spcBef>
                <a:spcPts val="413"/>
              </a:spcBef>
              <a:spcAft>
                <a:spcPct val="0"/>
              </a:spcAft>
              <a:buFont typeface="Arial" pitchFamily="34" charset="0"/>
              <a:buChar char="•"/>
              <a:defRPr kumimoji="1" sz="1400">
                <a:solidFill>
                  <a:schemeClr val="tx1"/>
                </a:solidFill>
                <a:latin typeface="游ゴシック" pitchFamily="50" charset="-128"/>
                <a:ea typeface="游ゴシック" pitchFamily="50" charset="-128"/>
              </a:defRPr>
            </a:lvl6pPr>
            <a:lvl7pPr marL="3181350" indent="-250825" defTabSz="1006475" eaLnBrk="0" fontAlgn="base" hangingPunct="0">
              <a:lnSpc>
                <a:spcPct val="90000"/>
              </a:lnSpc>
              <a:spcBef>
                <a:spcPts val="413"/>
              </a:spcBef>
              <a:spcAft>
                <a:spcPct val="0"/>
              </a:spcAft>
              <a:buFont typeface="Arial" pitchFamily="34" charset="0"/>
              <a:buChar char="•"/>
              <a:defRPr kumimoji="1" sz="1400">
                <a:solidFill>
                  <a:schemeClr val="tx1"/>
                </a:solidFill>
                <a:latin typeface="游ゴシック" pitchFamily="50" charset="-128"/>
                <a:ea typeface="游ゴシック" pitchFamily="50" charset="-128"/>
              </a:defRPr>
            </a:lvl7pPr>
            <a:lvl8pPr marL="3638550" indent="-250825" defTabSz="1006475" eaLnBrk="0" fontAlgn="base" hangingPunct="0">
              <a:lnSpc>
                <a:spcPct val="90000"/>
              </a:lnSpc>
              <a:spcBef>
                <a:spcPts val="413"/>
              </a:spcBef>
              <a:spcAft>
                <a:spcPct val="0"/>
              </a:spcAft>
              <a:buFont typeface="Arial" pitchFamily="34" charset="0"/>
              <a:buChar char="•"/>
              <a:defRPr kumimoji="1" sz="1400">
                <a:solidFill>
                  <a:schemeClr val="tx1"/>
                </a:solidFill>
                <a:latin typeface="游ゴシック" pitchFamily="50" charset="-128"/>
                <a:ea typeface="游ゴシック" pitchFamily="50" charset="-128"/>
              </a:defRPr>
            </a:lvl8pPr>
            <a:lvl9pPr marL="4095750" indent="-250825" defTabSz="1006475" eaLnBrk="0" fontAlgn="base" hangingPunct="0">
              <a:lnSpc>
                <a:spcPct val="90000"/>
              </a:lnSpc>
              <a:spcBef>
                <a:spcPts val="413"/>
              </a:spcBef>
              <a:spcAft>
                <a:spcPct val="0"/>
              </a:spcAft>
              <a:buFont typeface="Arial" pitchFamily="34" charset="0"/>
              <a:buChar char="•"/>
              <a:defRPr kumimoji="1" sz="1400">
                <a:solidFill>
                  <a:schemeClr val="tx1"/>
                </a:solidFill>
                <a:latin typeface="游ゴシック" pitchFamily="50" charset="-128"/>
                <a:ea typeface="游ゴシック" pitchFamily="50" charset="-128"/>
              </a:defRPr>
            </a:lvl9pPr>
          </a:lstStyle>
          <a:p>
            <a:pPr algn="r">
              <a:lnSpc>
                <a:spcPct val="100000"/>
              </a:lnSpc>
              <a:spcBef>
                <a:spcPct val="20000"/>
              </a:spcBef>
              <a:buFont typeface="Arial" pitchFamily="34" charset="0"/>
              <a:buNone/>
            </a:pPr>
            <a:r>
              <a:rPr lang="ja-JP" altLang="en-US" sz="2800" dirty="0">
                <a:solidFill>
                  <a:srgbClr val="000000"/>
                </a:solidFill>
                <a:latin typeface="ＭＳ Ｐゴシック" pitchFamily="50" charset="-128"/>
                <a:ea typeface="ＭＳ Ｐゴシック" pitchFamily="50" charset="-128"/>
              </a:rPr>
              <a:t>公益社団法人　日本精神保健福祉士協会　　　　　　</a:t>
            </a:r>
            <a:endParaRPr lang="ja-JP" altLang="en-US" sz="3500" dirty="0">
              <a:latin typeface="ＭＳ Ｐゴシック" pitchFamily="50" charset="-128"/>
              <a:ea typeface="ＭＳ Ｐゴシック" pitchFamily="50" charset="-128"/>
            </a:endParaRPr>
          </a:p>
        </p:txBody>
      </p:sp>
      <p:sp>
        <p:nvSpPr>
          <p:cNvPr id="5" name="タイトル 1"/>
          <p:cNvSpPr txBox="1">
            <a:spLocks/>
          </p:cNvSpPr>
          <p:nvPr/>
        </p:nvSpPr>
        <p:spPr bwMode="auto">
          <a:xfrm>
            <a:off x="429409" y="836712"/>
            <a:ext cx="8731250"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lstStyle>
            <a:lvl1pPr defTabSz="1006475">
              <a:spcBef>
                <a:spcPct val="20000"/>
              </a:spcBef>
              <a:buFont typeface="Arial" panose="020B0604020202020204" pitchFamily="34" charset="0"/>
              <a:buChar char="•"/>
              <a:defRPr kumimoji="1" sz="3500">
                <a:solidFill>
                  <a:schemeClr val="tx1"/>
                </a:solidFill>
                <a:latin typeface="Calibri" panose="020F0502020204030204" pitchFamily="34" charset="0"/>
                <a:ea typeface="ＭＳ Ｐゴシック" panose="020B0600070205080204" pitchFamily="50" charset="-128"/>
              </a:defRPr>
            </a:lvl1pPr>
            <a:lvl2pPr marL="817563" indent="-314325" defTabSz="1006475">
              <a:spcBef>
                <a:spcPct val="20000"/>
              </a:spcBef>
              <a:buFont typeface="Arial" panose="020B0604020202020204" pitchFamily="34" charset="0"/>
              <a:buChar char="–"/>
              <a:defRPr kumimoji="1" sz="3100">
                <a:solidFill>
                  <a:schemeClr val="tx1"/>
                </a:solidFill>
                <a:latin typeface="Calibri" panose="020F0502020204030204" pitchFamily="34" charset="0"/>
                <a:ea typeface="ＭＳ Ｐゴシック" panose="020B0600070205080204" pitchFamily="50" charset="-128"/>
              </a:defRPr>
            </a:lvl2pPr>
            <a:lvl3pPr marL="1258888" indent="-250825" defTabSz="1006475">
              <a:spcBef>
                <a:spcPct val="20000"/>
              </a:spcBef>
              <a:buFont typeface="Arial" panose="020B0604020202020204" pitchFamily="34" charset="0"/>
              <a:buChar char="•"/>
              <a:defRPr kumimoji="1" sz="2600">
                <a:solidFill>
                  <a:schemeClr val="tx1"/>
                </a:solidFill>
                <a:latin typeface="Calibri" panose="020F0502020204030204" pitchFamily="34" charset="0"/>
                <a:ea typeface="ＭＳ Ｐゴシック" panose="020B0600070205080204" pitchFamily="50" charset="-128"/>
              </a:defRPr>
            </a:lvl3pPr>
            <a:lvl4pPr marL="1763713" indent="-250825" defTabSz="1006475">
              <a:spcBef>
                <a:spcPct val="20000"/>
              </a:spcBef>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4pPr>
            <a:lvl5pPr marL="2266950" indent="-250825" defTabSz="1006475">
              <a:spcBef>
                <a:spcPct val="20000"/>
              </a:spcBef>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5pPr>
            <a:lvl6pPr marL="2724150" indent="-250825" defTabSz="1006475" eaLnBrk="0" fontAlgn="base" hangingPunct="0">
              <a:spcBef>
                <a:spcPct val="20000"/>
              </a:spcBef>
              <a:spcAft>
                <a:spcPct val="0"/>
              </a:spcAft>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6pPr>
            <a:lvl7pPr marL="3181350" indent="-250825" defTabSz="1006475" eaLnBrk="0" fontAlgn="base" hangingPunct="0">
              <a:spcBef>
                <a:spcPct val="20000"/>
              </a:spcBef>
              <a:spcAft>
                <a:spcPct val="0"/>
              </a:spcAft>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7pPr>
            <a:lvl8pPr marL="3638550" indent="-250825" defTabSz="1006475" eaLnBrk="0" fontAlgn="base" hangingPunct="0">
              <a:spcBef>
                <a:spcPct val="20000"/>
              </a:spcBef>
              <a:spcAft>
                <a:spcPct val="0"/>
              </a:spcAft>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8pPr>
            <a:lvl9pPr marL="4095750" indent="-250825" defTabSz="1006475" eaLnBrk="0" fontAlgn="base" hangingPunct="0">
              <a:spcBef>
                <a:spcPct val="20000"/>
              </a:spcBef>
              <a:spcAft>
                <a:spcPct val="0"/>
              </a:spcAft>
              <a:buFont typeface="Arial" panose="020B0604020202020204" pitchFamily="34" charset="0"/>
              <a:buChar char="»"/>
              <a:defRPr kumimoji="1" sz="2200">
                <a:solidFill>
                  <a:schemeClr val="tx1"/>
                </a:solidFill>
                <a:latin typeface="Calibri" panose="020F0502020204030204" pitchFamily="34" charset="0"/>
                <a:ea typeface="ＭＳ Ｐゴシック" panose="020B0600070205080204" pitchFamily="50" charset="-128"/>
              </a:defRPr>
            </a:lvl9pPr>
          </a:lstStyle>
          <a:p>
            <a:pPr>
              <a:buNone/>
            </a:pPr>
            <a:r>
              <a:rPr lang="en-US" altLang="ja-JP" sz="4400" dirty="0" smtClean="0">
                <a:latin typeface="ＭＳ Ｐゴシック" panose="020B0600070205080204" pitchFamily="50" charset="-128"/>
              </a:rPr>
              <a:t>【</a:t>
            </a:r>
            <a:r>
              <a:rPr lang="ja-JP" altLang="en-US" sz="4400" dirty="0" smtClean="0">
                <a:latin typeface="ＭＳ ゴシック" pitchFamily="49" charset="-128"/>
                <a:ea typeface="ＭＳ ゴシック" pitchFamily="49" charset="-128"/>
              </a:rPr>
              <a:t>演習</a:t>
            </a:r>
            <a:r>
              <a:rPr lang="en-US" altLang="ja-JP" sz="4400" dirty="0" smtClean="0">
                <a:latin typeface="ＭＳ Ｐゴシック" panose="020B0600070205080204" pitchFamily="50" charset="-128"/>
              </a:rPr>
              <a:t>】</a:t>
            </a:r>
            <a:br>
              <a:rPr lang="en-US" altLang="ja-JP" sz="4400" dirty="0" smtClean="0">
                <a:latin typeface="ＭＳ Ｐゴシック" panose="020B0600070205080204" pitchFamily="50" charset="-128"/>
              </a:rPr>
            </a:br>
            <a:r>
              <a:rPr lang="en-US" altLang="ja-JP" sz="4400" dirty="0" smtClean="0">
                <a:latin typeface="ＭＳ Ｐゴシック" panose="020B0600070205080204" pitchFamily="50" charset="-128"/>
              </a:rPr>
              <a:t/>
            </a:r>
            <a:br>
              <a:rPr lang="en-US" altLang="ja-JP" sz="4400" dirty="0" smtClean="0">
                <a:latin typeface="ＭＳ Ｐゴシック" panose="020B0600070205080204" pitchFamily="50" charset="-128"/>
              </a:rPr>
            </a:br>
            <a:r>
              <a:rPr lang="ja-JP" altLang="en-US" sz="4400" dirty="0" smtClean="0">
                <a:latin typeface="ＭＳ Ｐゴシック" panose="020B0600070205080204" pitchFamily="50" charset="-128"/>
              </a:rPr>
              <a:t>病院と指定一般相談支援事業所が連携した地域移行の進め方</a:t>
            </a:r>
            <a:endParaRPr lang="ja-JP" altLang="en-US" sz="4000" dirty="0">
              <a:latin typeface="ＭＳ Ｐゴシック" panose="020B0600070205080204" pitchFamily="50" charset="-128"/>
            </a:endParaRPr>
          </a:p>
        </p:txBody>
      </p:sp>
    </p:spTree>
    <p:extLst>
      <p:ext uri="{BB962C8B-B14F-4D97-AF65-F5344CB8AC3E}">
        <p14:creationId xmlns:p14="http://schemas.microsoft.com/office/powerpoint/2010/main" val="16031963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404664"/>
            <a:ext cx="8208912" cy="864096"/>
          </a:xfrm>
        </p:spPr>
        <p:txBody>
          <a:bodyPr>
            <a:normAutofit/>
          </a:bodyPr>
          <a:lstStyle/>
          <a:p>
            <a:r>
              <a:rPr kumimoji="1" lang="ja-JP" altLang="en-US" dirty="0" smtClean="0"/>
              <a:t>演習の流れ</a:t>
            </a:r>
            <a:endParaRPr kumimoji="1" lang="ja-JP" altLang="en-US" dirty="0"/>
          </a:p>
        </p:txBody>
      </p:sp>
      <p:sp>
        <p:nvSpPr>
          <p:cNvPr id="5" name="コンテンツ プレースホルダー 4"/>
          <p:cNvSpPr>
            <a:spLocks noGrp="1"/>
          </p:cNvSpPr>
          <p:nvPr>
            <p:ph idx="1"/>
          </p:nvPr>
        </p:nvSpPr>
        <p:spPr>
          <a:xfrm>
            <a:off x="457200" y="1600200"/>
            <a:ext cx="8507288" cy="4525963"/>
          </a:xfrm>
        </p:spPr>
        <p:txBody>
          <a:bodyPr/>
          <a:lstStyle/>
          <a:p>
            <a:pPr marL="0" indent="0">
              <a:buNone/>
            </a:pPr>
            <a:r>
              <a:rPr lang="ja-JP" altLang="en-US" dirty="0"/>
              <a:t>　</a:t>
            </a:r>
            <a:r>
              <a:rPr lang="ja-JP" altLang="en-US" dirty="0" smtClean="0"/>
              <a:t>　　　</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940447935"/>
              </p:ext>
            </p:extLst>
          </p:nvPr>
        </p:nvGraphicFramePr>
        <p:xfrm>
          <a:off x="503548" y="1556792"/>
          <a:ext cx="8136904" cy="4762872"/>
        </p:xfrm>
        <a:graphic>
          <a:graphicData uri="http://schemas.openxmlformats.org/drawingml/2006/table">
            <a:tbl>
              <a:tblPr firstCol="1" lastCol="1" bandRow="1" bandCol="1">
                <a:tableStyleId>{5C22544A-7EE6-4342-B048-85BDC9FD1C3A}</a:tableStyleId>
              </a:tblPr>
              <a:tblGrid>
                <a:gridCol w="6300700"/>
                <a:gridCol w="1836204"/>
              </a:tblGrid>
              <a:tr h="12736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テーマ①～③</a:t>
                      </a:r>
                      <a:endParaRPr kumimoji="1" lang="en-US" altLang="ja-JP" sz="28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　　・各グループで話し合い</a:t>
                      </a:r>
                      <a:endParaRPr kumimoji="1" lang="en-US" altLang="ja-JP" sz="28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　　・全体シェアリング</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c>
                  <a:txBody>
                    <a:bodyPr/>
                    <a:lstStyle/>
                    <a:p>
                      <a:pPr algn="ctr"/>
                      <a:r>
                        <a:rPr kumimoji="1" lang="en-US" altLang="ja-JP" sz="2400" dirty="0" smtClean="0">
                          <a:latin typeface="ＭＳ Ｐゴシック" panose="020B0600070205080204" pitchFamily="50" charset="-128"/>
                          <a:ea typeface="ＭＳ Ｐゴシック" panose="020B0600070205080204" pitchFamily="50" charset="-128"/>
                        </a:rPr>
                        <a:t>15</a:t>
                      </a:r>
                      <a:r>
                        <a:rPr kumimoji="1" lang="ja-JP" altLang="en-US" sz="2400" dirty="0" smtClean="0">
                          <a:latin typeface="ＭＳ Ｐゴシック" panose="020B0600070205080204" pitchFamily="50" charset="-128"/>
                          <a:ea typeface="ＭＳ Ｐゴシック" panose="020B0600070205080204" pitchFamily="50" charset="-128"/>
                        </a:rPr>
                        <a:t>分</a:t>
                      </a:r>
                      <a:r>
                        <a:rPr kumimoji="1" lang="en-US" altLang="ja-JP" sz="2400" dirty="0" smtClean="0">
                          <a:latin typeface="ＭＳ Ｐゴシック" panose="020B0600070205080204" pitchFamily="50" charset="-128"/>
                          <a:ea typeface="ＭＳ Ｐゴシック" panose="020B0600070205080204" pitchFamily="50" charset="-128"/>
                        </a:rPr>
                        <a:t>×3</a:t>
                      </a:r>
                    </a:p>
                    <a:p>
                      <a:pPr algn="ctr"/>
                      <a:r>
                        <a:rPr kumimoji="1" lang="ja-JP" altLang="en-US" sz="2400" dirty="0" smtClean="0">
                          <a:latin typeface="ＭＳ Ｐゴシック" panose="020B0600070205080204" pitchFamily="50" charset="-128"/>
                          <a:ea typeface="ＭＳ Ｐゴシック" panose="020B0600070205080204" pitchFamily="50" charset="-128"/>
                        </a:rPr>
                        <a:t>（</a:t>
                      </a:r>
                      <a:r>
                        <a:rPr kumimoji="1" lang="en-US" altLang="ja-JP" sz="2400" dirty="0" smtClean="0">
                          <a:latin typeface="ＭＳ Ｐゴシック" panose="020B0600070205080204" pitchFamily="50" charset="-128"/>
                          <a:ea typeface="ＭＳ Ｐゴシック" panose="020B0600070205080204" pitchFamily="50" charset="-128"/>
                        </a:rPr>
                        <a:t>45</a:t>
                      </a:r>
                      <a:r>
                        <a:rPr kumimoji="1" lang="ja-JP" altLang="en-US" sz="2400" dirty="0" smtClean="0">
                          <a:latin typeface="ＭＳ Ｐゴシック" panose="020B0600070205080204" pitchFamily="50" charset="-128"/>
                          <a:ea typeface="ＭＳ Ｐゴシック" panose="020B0600070205080204" pitchFamily="50" charset="-128"/>
                        </a:rPr>
                        <a:t>分）</a:t>
                      </a:r>
                      <a:endParaRPr kumimoji="1" lang="en-US" altLang="ja-JP" sz="2400" dirty="0" smtClean="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r>
              <a:tr h="18946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テーマ④⑤</a:t>
                      </a:r>
                      <a:endParaRPr kumimoji="1" lang="en-US" altLang="ja-JP" sz="28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　　・テーマに沿って場面設定</a:t>
                      </a:r>
                      <a:endParaRPr kumimoji="1" lang="en-US" altLang="ja-JP" sz="28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　　・ロールプレイ</a:t>
                      </a:r>
                      <a:endParaRPr kumimoji="1" lang="en-US" altLang="ja-JP" sz="28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　　・振り返り</a:t>
                      </a:r>
                      <a:endParaRPr kumimoji="1" lang="en-US" altLang="ja-JP" sz="28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800" dirty="0" smtClean="0">
                          <a:latin typeface="ＭＳ Ｐゴシック" panose="020B0600070205080204" pitchFamily="50" charset="-128"/>
                          <a:ea typeface="ＭＳ Ｐゴシック" panose="020B0600070205080204" pitchFamily="50" charset="-128"/>
                        </a:rPr>
                        <a:t>　　・全体シェアリング</a:t>
                      </a:r>
                      <a:endParaRPr kumimoji="1" lang="en-US" altLang="ja-JP" sz="2800" dirty="0" smtClean="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c>
                  <a:txBody>
                    <a:bodyPr/>
                    <a:lstStyle/>
                    <a:p>
                      <a:pPr algn="ctr"/>
                      <a:r>
                        <a:rPr kumimoji="1" lang="en-US" altLang="ja-JP" sz="2400" dirty="0" smtClean="0">
                          <a:latin typeface="ＭＳ Ｐゴシック" panose="020B0600070205080204" pitchFamily="50" charset="-128"/>
                          <a:ea typeface="ＭＳ Ｐゴシック" panose="020B0600070205080204" pitchFamily="50" charset="-128"/>
                        </a:rPr>
                        <a:t>20</a:t>
                      </a:r>
                      <a:r>
                        <a:rPr kumimoji="1" lang="ja-JP" altLang="en-US" sz="2400" dirty="0" smtClean="0">
                          <a:latin typeface="ＭＳ Ｐゴシック" panose="020B0600070205080204" pitchFamily="50" charset="-128"/>
                          <a:ea typeface="ＭＳ Ｐゴシック" panose="020B0600070205080204" pitchFamily="50" charset="-128"/>
                        </a:rPr>
                        <a:t>分</a:t>
                      </a:r>
                      <a:r>
                        <a:rPr kumimoji="1" lang="en-US" altLang="ja-JP" sz="2400" dirty="0" smtClean="0">
                          <a:latin typeface="ＭＳ Ｐゴシック" panose="020B0600070205080204" pitchFamily="50" charset="-128"/>
                          <a:ea typeface="ＭＳ Ｐゴシック" panose="020B0600070205080204" pitchFamily="50" charset="-128"/>
                        </a:rPr>
                        <a:t>×2</a:t>
                      </a:r>
                    </a:p>
                    <a:p>
                      <a:pPr algn="ctr"/>
                      <a:r>
                        <a:rPr kumimoji="1" lang="ja-JP" altLang="en-US" sz="2400" dirty="0" smtClean="0">
                          <a:latin typeface="ＭＳ Ｐゴシック" panose="020B0600070205080204" pitchFamily="50" charset="-128"/>
                          <a:ea typeface="ＭＳ Ｐゴシック" panose="020B0600070205080204" pitchFamily="50" charset="-128"/>
                        </a:rPr>
                        <a:t>（</a:t>
                      </a:r>
                      <a:r>
                        <a:rPr kumimoji="1" lang="en-US" altLang="ja-JP" sz="2400" dirty="0" smtClean="0">
                          <a:latin typeface="ＭＳ Ｐゴシック" panose="020B0600070205080204" pitchFamily="50" charset="-128"/>
                          <a:ea typeface="ＭＳ Ｐゴシック" panose="020B0600070205080204" pitchFamily="50" charset="-128"/>
                        </a:rPr>
                        <a:t>40</a:t>
                      </a:r>
                      <a:r>
                        <a:rPr kumimoji="1" lang="ja-JP" altLang="en-US" sz="2400" dirty="0" smtClean="0">
                          <a:latin typeface="ＭＳ Ｐゴシック" panose="020B0600070205080204" pitchFamily="50" charset="-128"/>
                          <a:ea typeface="ＭＳ Ｐゴシック" panose="020B0600070205080204" pitchFamily="50" charset="-128"/>
                        </a:rPr>
                        <a:t>分）</a:t>
                      </a:r>
                      <a:endParaRPr kumimoji="1" lang="ja-JP" altLang="en-US" sz="2400" dirty="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r>
              <a:tr h="478472">
                <a:tc>
                  <a:txBody>
                    <a:bodyPr/>
                    <a:lstStyle/>
                    <a:p>
                      <a:r>
                        <a:rPr kumimoji="1" lang="ja-JP" altLang="en-US" sz="2800" dirty="0" smtClean="0">
                          <a:latin typeface="ＭＳ Ｐゴシック" panose="020B0600070205080204" pitchFamily="50" charset="-128"/>
                          <a:ea typeface="ＭＳ Ｐゴシック" panose="020B0600070205080204" pitchFamily="50" charset="-128"/>
                        </a:rPr>
                        <a:t>休憩</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5</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r>
              <a:tr h="648072">
                <a:tc>
                  <a:txBody>
                    <a:bodyPr/>
                    <a:lstStyle/>
                    <a:p>
                      <a:r>
                        <a:rPr kumimoji="1" lang="ja-JP" altLang="en-US" sz="2800" b="1" dirty="0" smtClean="0">
                          <a:latin typeface="ＭＳ Ｐゴシック" panose="020B0600070205080204" pitchFamily="50" charset="-128"/>
                          <a:ea typeface="ＭＳ Ｐゴシック" panose="020B0600070205080204" pitchFamily="50" charset="-128"/>
                        </a:rPr>
                        <a:t>演習振り返り</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20</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bg1">
                        <a:lumMod val="50000"/>
                      </a:schemeClr>
                    </a:solidFill>
                  </a:tcPr>
                </a:tc>
              </a:tr>
            </a:tbl>
          </a:graphicData>
        </a:graphic>
      </p:graphicFrame>
      <p:sp>
        <p:nvSpPr>
          <p:cNvPr id="2" name="フッター プレースホルダー 1"/>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Tree>
    <p:extLst>
      <p:ext uri="{BB962C8B-B14F-4D97-AF65-F5344CB8AC3E}">
        <p14:creationId xmlns:p14="http://schemas.microsoft.com/office/powerpoint/2010/main" val="3151774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①退院意欲の喚起をする方法</a:t>
            </a:r>
            <a:endParaRPr kumimoji="1" lang="ja-JP" altLang="en-US" dirty="0"/>
          </a:p>
        </p:txBody>
      </p:sp>
      <p:sp>
        <p:nvSpPr>
          <p:cNvPr id="5" name="コンテンツ プレースホルダー 4"/>
          <p:cNvSpPr>
            <a:spLocks noGrp="1"/>
          </p:cNvSpPr>
          <p:nvPr>
            <p:ph idx="1"/>
          </p:nvPr>
        </p:nvSpPr>
        <p:spPr>
          <a:xfrm>
            <a:off x="457200" y="1600200"/>
            <a:ext cx="8507288" cy="4525963"/>
          </a:xfrm>
        </p:spPr>
        <p:txBody>
          <a:bodyPr/>
          <a:lstStyle/>
          <a:p>
            <a:pPr marL="0" indent="0">
              <a:buNone/>
            </a:pPr>
            <a:r>
              <a:rPr lang="ja-JP" altLang="en-US" dirty="0"/>
              <a:t>　</a:t>
            </a:r>
            <a:r>
              <a:rPr lang="ja-JP" altLang="en-US" dirty="0" smtClean="0"/>
              <a:t>　　　</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586033484"/>
              </p:ext>
            </p:extLst>
          </p:nvPr>
        </p:nvGraphicFramePr>
        <p:xfrm>
          <a:off x="647564" y="2204864"/>
          <a:ext cx="7848872" cy="3098463"/>
        </p:xfrm>
        <a:graphic>
          <a:graphicData uri="http://schemas.openxmlformats.org/drawingml/2006/table">
            <a:tbl>
              <a:tblPr firstCol="1" lastCol="1" bandRow="1" bandCol="1">
                <a:tableStyleId>{21E4AEA4-8DFA-4A89-87EB-49C32662AFE0}</a:tableStyleId>
              </a:tblPr>
              <a:tblGrid>
                <a:gridCol w="6444716"/>
                <a:gridCol w="1404156"/>
              </a:tblGrid>
              <a:tr h="20162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ＭＳ Ｐゴシック" panose="020B0600070205080204" pitchFamily="50" charset="-128"/>
                          <a:ea typeface="ＭＳ Ｐゴシック" panose="020B0600070205080204" pitchFamily="50" charset="-128"/>
                        </a:rPr>
                        <a:t>退院意欲を喚起するにはどのような</a:t>
                      </a:r>
                      <a:endParaRPr kumimoji="1" lang="en-US" altLang="ja-JP" sz="32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ＭＳ Ｐゴシック" panose="020B0600070205080204" pitchFamily="50" charset="-128"/>
                          <a:ea typeface="ＭＳ Ｐゴシック" panose="020B0600070205080204" pitchFamily="50" charset="-128"/>
                        </a:rPr>
                        <a:t>方法が考えられるでしょうか</a:t>
                      </a:r>
                      <a:endParaRPr kumimoji="1" lang="en-US" altLang="ja-JP" sz="32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latin typeface="ＭＳ Ｐゴシック" panose="020B0600070205080204" pitchFamily="50" charset="-128"/>
                          <a:ea typeface="ＭＳ Ｐゴシック" panose="020B0600070205080204" pitchFamily="50" charset="-128"/>
                        </a:rPr>
                        <a:t>各グループで検討しましょう</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10</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全体シェアリング</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5</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bl>
          </a:graphicData>
        </a:graphic>
      </p:graphicFrame>
      <p:sp>
        <p:nvSpPr>
          <p:cNvPr id="2" name="フッター プレースホルダー 1"/>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Tree>
    <p:extLst>
      <p:ext uri="{BB962C8B-B14F-4D97-AF65-F5344CB8AC3E}">
        <p14:creationId xmlns:p14="http://schemas.microsoft.com/office/powerpoint/2010/main" val="802030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②退院支援意欲を喚起をする方法</a:t>
            </a:r>
            <a:endParaRPr kumimoji="1" lang="ja-JP" altLang="en-US" dirty="0"/>
          </a:p>
        </p:txBody>
      </p:sp>
      <p:sp>
        <p:nvSpPr>
          <p:cNvPr id="5" name="コンテンツ プレースホルダー 4"/>
          <p:cNvSpPr>
            <a:spLocks noGrp="1"/>
          </p:cNvSpPr>
          <p:nvPr>
            <p:ph idx="1"/>
          </p:nvPr>
        </p:nvSpPr>
        <p:spPr>
          <a:xfrm>
            <a:off x="457200" y="1600200"/>
            <a:ext cx="8507288" cy="4525963"/>
          </a:xfrm>
        </p:spPr>
        <p:txBody>
          <a:bodyPr/>
          <a:lstStyle/>
          <a:p>
            <a:pPr marL="0" indent="0">
              <a:buNone/>
            </a:pPr>
            <a:r>
              <a:rPr lang="ja-JP" altLang="en-US" dirty="0"/>
              <a:t>　</a:t>
            </a:r>
            <a:r>
              <a:rPr lang="ja-JP" altLang="en-US" dirty="0" smtClean="0"/>
              <a:t>　　　</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2919454440"/>
              </p:ext>
            </p:extLst>
          </p:nvPr>
        </p:nvGraphicFramePr>
        <p:xfrm>
          <a:off x="647564" y="2348880"/>
          <a:ext cx="7848872" cy="3026455"/>
        </p:xfrm>
        <a:graphic>
          <a:graphicData uri="http://schemas.openxmlformats.org/drawingml/2006/table">
            <a:tbl>
              <a:tblPr firstCol="1" lastCol="1" bandRow="1" bandCol="1">
                <a:tableStyleId>{21E4AEA4-8DFA-4A89-87EB-49C32662AFE0}</a:tableStyleId>
              </a:tblPr>
              <a:tblGrid>
                <a:gridCol w="6228692"/>
                <a:gridCol w="1620180"/>
              </a:tblGrid>
              <a:tr h="1944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ＭＳ Ｐゴシック" panose="020B0600070205080204" pitchFamily="50" charset="-128"/>
                          <a:ea typeface="ＭＳ Ｐゴシック" panose="020B0600070205080204" pitchFamily="50" charset="-128"/>
                        </a:rPr>
                        <a:t>退院支援意欲を喚起するにはどのような方法が考えられるでしょうか</a:t>
                      </a:r>
                      <a:endParaRPr kumimoji="1" lang="en-US" altLang="ja-JP" sz="32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latin typeface="ＭＳ Ｐゴシック" panose="020B0600070205080204" pitchFamily="50" charset="-128"/>
                          <a:ea typeface="ＭＳ Ｐゴシック" panose="020B0600070205080204" pitchFamily="50" charset="-128"/>
                        </a:rPr>
                        <a:t>各グループで検討しましょう</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10</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全体シェアリング</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5</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bl>
          </a:graphicData>
        </a:graphic>
      </p:graphicFrame>
      <p:sp>
        <p:nvSpPr>
          <p:cNvPr id="2" name="フッター プレースホルダー 1"/>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Tree>
    <p:extLst>
      <p:ext uri="{BB962C8B-B14F-4D97-AF65-F5344CB8AC3E}">
        <p14:creationId xmlns:p14="http://schemas.microsoft.com/office/powerpoint/2010/main" val="1644120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③ピアサポーターとの連携</a:t>
            </a:r>
            <a:endParaRPr kumimoji="1" lang="ja-JP" altLang="en-US" dirty="0"/>
          </a:p>
        </p:txBody>
      </p:sp>
      <p:sp>
        <p:nvSpPr>
          <p:cNvPr id="5" name="コンテンツ プレースホルダー 4"/>
          <p:cNvSpPr>
            <a:spLocks noGrp="1"/>
          </p:cNvSpPr>
          <p:nvPr>
            <p:ph idx="1"/>
          </p:nvPr>
        </p:nvSpPr>
        <p:spPr>
          <a:xfrm>
            <a:off x="457200" y="1600200"/>
            <a:ext cx="8507288" cy="4525963"/>
          </a:xfrm>
        </p:spPr>
        <p:txBody>
          <a:bodyPr/>
          <a:lstStyle/>
          <a:p>
            <a:pPr marL="0" indent="0">
              <a:buNone/>
            </a:pPr>
            <a:r>
              <a:rPr lang="ja-JP" altLang="en-US" dirty="0"/>
              <a:t>　</a:t>
            </a:r>
            <a:r>
              <a:rPr lang="ja-JP" altLang="en-US" dirty="0" smtClean="0"/>
              <a:t>　　　</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4232040276"/>
              </p:ext>
            </p:extLst>
          </p:nvPr>
        </p:nvGraphicFramePr>
        <p:xfrm>
          <a:off x="647564" y="2420888"/>
          <a:ext cx="7848872" cy="3026455"/>
        </p:xfrm>
        <a:graphic>
          <a:graphicData uri="http://schemas.openxmlformats.org/drawingml/2006/table">
            <a:tbl>
              <a:tblPr firstCol="1" lastCol="1" bandRow="1" bandCol="1">
                <a:tableStyleId>{21E4AEA4-8DFA-4A89-87EB-49C32662AFE0}</a:tableStyleId>
              </a:tblPr>
              <a:tblGrid>
                <a:gridCol w="6228692"/>
                <a:gridCol w="1620180"/>
              </a:tblGrid>
              <a:tr h="19442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latin typeface="ＭＳ Ｐゴシック" panose="020B0600070205080204" pitchFamily="50" charset="-128"/>
                          <a:ea typeface="ＭＳ Ｐゴシック" panose="020B0600070205080204" pitchFamily="50" charset="-128"/>
                        </a:rPr>
                        <a:t>ピサポーターとどのように一緒に</a:t>
                      </a:r>
                      <a:endParaRPr lang="en-US" altLang="ja-JP" sz="32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latin typeface="ＭＳ Ｐゴシック" panose="020B0600070205080204" pitchFamily="50" charset="-128"/>
                          <a:ea typeface="ＭＳ Ｐゴシック" panose="020B0600070205080204" pitchFamily="50" charset="-128"/>
                        </a:rPr>
                        <a:t>取り組んでいきますか</a:t>
                      </a:r>
                      <a:endParaRPr lang="en-US" altLang="ja-JP" sz="32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latin typeface="ＭＳ Ｐゴシック" panose="020B0600070205080204" pitchFamily="50" charset="-128"/>
                          <a:ea typeface="ＭＳ Ｐゴシック" panose="020B0600070205080204" pitchFamily="50" charset="-128"/>
                        </a:rPr>
                        <a:t>各グループで検討しましょう</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10</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全体シェアリング</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dirty="0" smtClean="0">
                          <a:latin typeface="ＭＳ Ｐゴシック" panose="020B0600070205080204" pitchFamily="50" charset="-128"/>
                          <a:ea typeface="ＭＳ Ｐゴシック" panose="020B0600070205080204" pitchFamily="50" charset="-128"/>
                        </a:rPr>
                        <a:t>5</a:t>
                      </a:r>
                      <a:r>
                        <a:rPr kumimoji="1" lang="ja-JP" altLang="en-US" sz="2800" dirty="0" smtClean="0">
                          <a:latin typeface="ＭＳ Ｐゴシック" panose="020B0600070205080204" pitchFamily="50" charset="-128"/>
                          <a:ea typeface="ＭＳ Ｐゴシック" panose="020B0600070205080204" pitchFamily="50" charset="-128"/>
                        </a:rPr>
                        <a:t>分</a:t>
                      </a:r>
                      <a:endParaRPr kumimoji="1" lang="ja-JP" altLang="en-US" sz="28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bl>
          </a:graphicData>
        </a:graphic>
      </p:graphicFrame>
      <p:sp>
        <p:nvSpPr>
          <p:cNvPr id="2" name="フッター プレースホルダー 1"/>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Tree>
    <p:extLst>
      <p:ext uri="{BB962C8B-B14F-4D97-AF65-F5344CB8AC3E}">
        <p14:creationId xmlns:p14="http://schemas.microsoft.com/office/powerpoint/2010/main" val="2175393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smtClean="0"/>
              <a:t>④対象者</a:t>
            </a:r>
            <a:r>
              <a:rPr kumimoji="1" lang="ja-JP" altLang="en-US" dirty="0" smtClean="0"/>
              <a:t>と指定一般相談支援事業所の出会いの場面</a:t>
            </a:r>
            <a:endParaRPr kumimoji="1" lang="ja-JP" altLang="en-US" dirty="0"/>
          </a:p>
        </p:txBody>
      </p:sp>
      <p:sp>
        <p:nvSpPr>
          <p:cNvPr id="5" name="コンテンツ プレースホルダー 4"/>
          <p:cNvSpPr>
            <a:spLocks noGrp="1"/>
          </p:cNvSpPr>
          <p:nvPr>
            <p:ph idx="1"/>
          </p:nvPr>
        </p:nvSpPr>
        <p:spPr>
          <a:xfrm>
            <a:off x="457200" y="1600200"/>
            <a:ext cx="8507288" cy="4525963"/>
          </a:xfrm>
        </p:spPr>
        <p:txBody>
          <a:bodyPr/>
          <a:lstStyle/>
          <a:p>
            <a:pPr marL="0" indent="0">
              <a:buNone/>
            </a:pPr>
            <a:r>
              <a:rPr lang="ja-JP" altLang="en-US" dirty="0"/>
              <a:t>　</a:t>
            </a:r>
            <a:r>
              <a:rPr lang="ja-JP" altLang="en-US" dirty="0" smtClean="0"/>
              <a:t>　　　</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490560356"/>
              </p:ext>
            </p:extLst>
          </p:nvPr>
        </p:nvGraphicFramePr>
        <p:xfrm>
          <a:off x="647564" y="1727322"/>
          <a:ext cx="7848872" cy="4398841"/>
        </p:xfrm>
        <a:graphic>
          <a:graphicData uri="http://schemas.openxmlformats.org/drawingml/2006/table">
            <a:tbl>
              <a:tblPr firstCol="1" lastCol="1" bandRow="1" bandCol="1">
                <a:tableStyleId>{21E4AEA4-8DFA-4A89-87EB-49C32662AFE0}</a:tableStyleId>
              </a:tblPr>
              <a:tblGrid>
                <a:gridCol w="6660740"/>
                <a:gridCol w="1188132"/>
              </a:tblGrid>
              <a:tr h="1440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3200" dirty="0" smtClean="0">
                          <a:latin typeface="ＭＳ Ｐゴシック" panose="020B0600070205080204" pitchFamily="50" charset="-128"/>
                          <a:ea typeface="ＭＳ Ｐゴシック" panose="020B0600070205080204" pitchFamily="50" charset="-128"/>
                        </a:rPr>
                        <a:t>対象者</a:t>
                      </a:r>
                      <a:r>
                        <a:rPr kumimoji="1" lang="ja-JP" altLang="en-US" sz="3200" dirty="0" smtClean="0">
                          <a:latin typeface="ＭＳ Ｐゴシック" panose="020B0600070205080204" pitchFamily="50" charset="-128"/>
                          <a:ea typeface="ＭＳ Ｐゴシック" panose="020B0600070205080204" pitchFamily="50" charset="-128"/>
                        </a:rPr>
                        <a:t>と指定一般相談支援事業所の出会いの場面を設定しましょう</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3</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12347">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ロールプレイ</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10</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864096">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振り返り</a:t>
                      </a:r>
                      <a:endParaRPr kumimoji="1" lang="en-US" altLang="ja-JP" sz="3200" dirty="0" smtClean="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5</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全体シェアリング </a:t>
                      </a:r>
                      <a:r>
                        <a:rPr kumimoji="1" lang="en-US" altLang="ja-JP" sz="3200" dirty="0" smtClean="0">
                          <a:latin typeface="ＭＳ Ｐゴシック" panose="020B0600070205080204" pitchFamily="50" charset="-128"/>
                          <a:ea typeface="ＭＳ Ｐゴシック" panose="020B0600070205080204" pitchFamily="50" charset="-128"/>
                        </a:rPr>
                        <a:t>(</a:t>
                      </a:r>
                      <a:r>
                        <a:rPr kumimoji="1" lang="ja-JP" altLang="en-US" sz="3200" dirty="0" smtClean="0">
                          <a:latin typeface="ＭＳ Ｐゴシック" panose="020B0600070205080204" pitchFamily="50" charset="-128"/>
                          <a:ea typeface="ＭＳ Ｐゴシック" panose="020B0600070205080204" pitchFamily="50" charset="-128"/>
                        </a:rPr>
                        <a:t>本人役の感想</a:t>
                      </a:r>
                      <a:r>
                        <a:rPr kumimoji="1" lang="en-US" altLang="ja-JP" sz="3200" dirty="0" smtClean="0">
                          <a:latin typeface="ＭＳ Ｐゴシック" panose="020B0600070205080204" pitchFamily="50" charset="-128"/>
                          <a:ea typeface="ＭＳ Ｐゴシック" panose="020B0600070205080204" pitchFamily="50" charset="-128"/>
                        </a:rPr>
                        <a:t>)</a:t>
                      </a: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2</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bl>
          </a:graphicData>
        </a:graphic>
      </p:graphicFrame>
      <p:sp>
        <p:nvSpPr>
          <p:cNvPr id="2" name="フッター プレースホルダー 1"/>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Tree>
    <p:extLst>
      <p:ext uri="{BB962C8B-B14F-4D97-AF65-F5344CB8AC3E}">
        <p14:creationId xmlns:p14="http://schemas.microsoft.com/office/powerpoint/2010/main" val="1927186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79512" y="188640"/>
            <a:ext cx="8712968" cy="1143000"/>
          </a:xfrm>
        </p:spPr>
        <p:txBody>
          <a:bodyPr>
            <a:normAutofit fontScale="90000"/>
          </a:bodyPr>
          <a:lstStyle/>
          <a:p>
            <a:r>
              <a:rPr lang="ja-JP" altLang="en-US" dirty="0" smtClean="0"/>
              <a:t>⑤退院支援が進まなくなった時の対策</a:t>
            </a:r>
            <a:endParaRPr kumimoji="1" lang="ja-JP" altLang="en-US" dirty="0"/>
          </a:p>
        </p:txBody>
      </p:sp>
      <p:sp>
        <p:nvSpPr>
          <p:cNvPr id="5" name="コンテンツ プレースホルダー 4"/>
          <p:cNvSpPr>
            <a:spLocks noGrp="1"/>
          </p:cNvSpPr>
          <p:nvPr>
            <p:ph idx="1"/>
          </p:nvPr>
        </p:nvSpPr>
        <p:spPr>
          <a:xfrm>
            <a:off x="457200" y="1600200"/>
            <a:ext cx="8507288" cy="4525963"/>
          </a:xfrm>
        </p:spPr>
        <p:txBody>
          <a:bodyPr/>
          <a:lstStyle/>
          <a:p>
            <a:pPr marL="0" indent="0">
              <a:buNone/>
            </a:pPr>
            <a:r>
              <a:rPr lang="ja-JP" altLang="en-US" dirty="0"/>
              <a:t>　</a:t>
            </a:r>
            <a:r>
              <a:rPr lang="ja-JP" altLang="en-US" dirty="0" smtClean="0"/>
              <a:t>　　　</a:t>
            </a:r>
            <a:endParaRPr lang="en-US" altLang="ja-JP" dirty="0"/>
          </a:p>
          <a:p>
            <a:pPr marL="0" indent="0">
              <a:buNone/>
            </a:pPr>
            <a:endParaRPr kumimoji="1" lang="en-US" altLang="ja-JP" dirty="0" smtClean="0"/>
          </a:p>
          <a:p>
            <a:pPr marL="0" indent="0">
              <a:buNone/>
            </a:pPr>
            <a:endParaRPr lang="en-US" altLang="ja-JP" dirty="0"/>
          </a:p>
          <a:p>
            <a:pPr marL="0" indent="0">
              <a:buNone/>
            </a:pP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083687927"/>
              </p:ext>
            </p:extLst>
          </p:nvPr>
        </p:nvGraphicFramePr>
        <p:xfrm>
          <a:off x="647564" y="1700807"/>
          <a:ext cx="7848872" cy="4686875"/>
        </p:xfrm>
        <a:graphic>
          <a:graphicData uri="http://schemas.openxmlformats.org/drawingml/2006/table">
            <a:tbl>
              <a:tblPr firstCol="1" lastCol="1" bandRow="1" bandCol="1">
                <a:tableStyleId>{21E4AEA4-8DFA-4A89-87EB-49C32662AFE0}</a:tableStyleId>
              </a:tblPr>
              <a:tblGrid>
                <a:gridCol w="6660740"/>
                <a:gridCol w="1188132"/>
              </a:tblGrid>
              <a:tr h="14401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ＭＳ Ｐゴシック" panose="020B0600070205080204" pitchFamily="50" charset="-128"/>
                          <a:ea typeface="ＭＳ Ｐゴシック" panose="020B0600070205080204" pitchFamily="50" charset="-128"/>
                        </a:rPr>
                        <a:t>退院支援が進まなくなった時のケア</a:t>
                      </a:r>
                      <a:endParaRPr kumimoji="1" lang="en-US" altLang="ja-JP" sz="32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3200" dirty="0" smtClean="0">
                          <a:latin typeface="ＭＳ Ｐゴシック" panose="020B0600070205080204" pitchFamily="50" charset="-128"/>
                          <a:ea typeface="ＭＳ Ｐゴシック" panose="020B0600070205080204" pitchFamily="50" charset="-128"/>
                        </a:rPr>
                        <a:t>会議を設定しましょう</a:t>
                      </a:r>
                      <a:endParaRPr kumimoji="1" lang="en-US" altLang="ja-JP" sz="3200" dirty="0" smtClean="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3</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ロールプレイ</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10</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振り返り</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5</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r h="1082238">
                <a:tc>
                  <a:txBody>
                    <a:bodyPr/>
                    <a:lstStyle/>
                    <a:p>
                      <a:r>
                        <a:rPr kumimoji="1" lang="ja-JP" altLang="en-US" sz="3200" dirty="0" smtClean="0">
                          <a:latin typeface="ＭＳ Ｐゴシック" panose="020B0600070205080204" pitchFamily="50" charset="-128"/>
                          <a:ea typeface="ＭＳ Ｐゴシック" panose="020B0600070205080204" pitchFamily="50" charset="-128"/>
                        </a:rPr>
                        <a:t>全体シェアリング（本人役の感想）</a:t>
                      </a:r>
                      <a:endParaRPr kumimoji="1" lang="ja-JP" altLang="en-US" sz="3200"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c>
                  <a:txBody>
                    <a:bodyPr/>
                    <a:lstStyle/>
                    <a:p>
                      <a:pPr algn="ctr"/>
                      <a:r>
                        <a:rPr kumimoji="1" lang="en-US" altLang="ja-JP" sz="2800" b="1" dirty="0" smtClean="0">
                          <a:latin typeface="ＭＳ Ｐゴシック" panose="020B0600070205080204" pitchFamily="50" charset="-128"/>
                          <a:ea typeface="ＭＳ Ｐゴシック" panose="020B0600070205080204" pitchFamily="50" charset="-128"/>
                        </a:rPr>
                        <a:t>2</a:t>
                      </a:r>
                      <a:r>
                        <a:rPr kumimoji="1" lang="ja-JP" altLang="en-US" sz="2800" b="1" dirty="0" smtClean="0">
                          <a:latin typeface="ＭＳ Ｐゴシック" panose="020B0600070205080204" pitchFamily="50" charset="-128"/>
                          <a:ea typeface="ＭＳ Ｐゴシック" panose="020B0600070205080204" pitchFamily="50" charset="-128"/>
                        </a:rPr>
                        <a:t>分</a:t>
                      </a:r>
                      <a:endParaRPr kumimoji="1" lang="ja-JP" altLang="en-US" sz="2800" b="1" dirty="0">
                        <a:latin typeface="ＭＳ Ｐゴシック" panose="020B0600070205080204" pitchFamily="50" charset="-128"/>
                        <a:ea typeface="ＭＳ Ｐゴシック" panose="020B0600070205080204" pitchFamily="50" charset="-128"/>
                      </a:endParaRPr>
                    </a:p>
                  </a:txBody>
                  <a:tcPr anchor="ctr">
                    <a:solidFill>
                      <a:schemeClr val="tx1">
                        <a:lumMod val="50000"/>
                        <a:lumOff val="50000"/>
                      </a:schemeClr>
                    </a:solidFill>
                  </a:tcPr>
                </a:tc>
              </a:tr>
            </a:tbl>
          </a:graphicData>
        </a:graphic>
      </p:graphicFrame>
      <p:sp>
        <p:nvSpPr>
          <p:cNvPr id="2" name="フッター プレースホルダー 1"/>
          <p:cNvSpPr>
            <a:spLocks noGrp="1"/>
          </p:cNvSpPr>
          <p:nvPr>
            <p:ph type="ftr" sz="quarter" idx="11"/>
          </p:nvPr>
        </p:nvSpPr>
        <p:spPr/>
        <p:txBody>
          <a:bodyPr/>
          <a:lstStyle/>
          <a:p>
            <a:r>
              <a:rPr kumimoji="1" lang="en-US" altLang="ja-JP" smtClean="0"/>
              <a:t>@2016</a:t>
            </a:r>
            <a:r>
              <a:rPr kumimoji="1" lang="ja-JP" altLang="en-US" smtClean="0"/>
              <a:t>　公益社団法人日本精神保健福祉士協会</a:t>
            </a:r>
            <a:endParaRPr kumimoji="1" lang="ja-JP" altLang="en-US"/>
          </a:p>
        </p:txBody>
      </p:sp>
    </p:spTree>
    <p:extLst>
      <p:ext uri="{BB962C8B-B14F-4D97-AF65-F5344CB8AC3E}">
        <p14:creationId xmlns:p14="http://schemas.microsoft.com/office/powerpoint/2010/main" val="2417873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Words>
  <Application>Microsoft Office PowerPoint</Application>
  <PresentationFormat>画面に合わせる (4:3)</PresentationFormat>
  <Paragraphs>77</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演習の流れ</vt:lpstr>
      <vt:lpstr>①退院意欲の喚起をする方法</vt:lpstr>
      <vt:lpstr>②退院支援意欲を喚起をする方法</vt:lpstr>
      <vt:lpstr>③ピアサポーターとの連携</vt:lpstr>
      <vt:lpstr>④対象者と指定一般相談支援事業所の出会いの場面</vt:lpstr>
      <vt:lpstr>⑤退院支援が進まなくなった時の対策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公益社団法人日本精神保健福祉士協会</dc:creator>
  <cp:lastModifiedBy>yoda</cp:lastModifiedBy>
  <cp:revision>32</cp:revision>
  <dcterms:created xsi:type="dcterms:W3CDTF">2016-12-15T12:40:40Z</dcterms:created>
  <dcterms:modified xsi:type="dcterms:W3CDTF">2017-04-27T04:31:37Z</dcterms:modified>
</cp:coreProperties>
</file>