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8" r:id="rId3"/>
    <p:sldId id="260" r:id="rId4"/>
    <p:sldId id="266" r:id="rId5"/>
    <p:sldId id="263" r:id="rId6"/>
    <p:sldId id="257" r:id="rId7"/>
    <p:sldId id="259"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map1zuFegZh1THurRwf5hA==" hashData="6xCac0xSMEy2mc+8J844xXSyBx8="/>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102"/>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BDA99-75D9-4039-9F27-13DC679C1C55}" type="datetimeFigureOut">
              <a:rPr kumimoji="1" lang="ja-JP" altLang="en-US" smtClean="0"/>
              <a:t>2017/4/27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28BD0B-BEF9-4C9E-B2C5-73CC4F66E66F}" type="slidenum">
              <a:rPr kumimoji="1" lang="ja-JP" altLang="en-US" smtClean="0"/>
              <a:t>‹#›</a:t>
            </a:fld>
            <a:endParaRPr kumimoji="1" lang="ja-JP" altLang="en-US"/>
          </a:p>
        </p:txBody>
      </p:sp>
    </p:spTree>
    <p:extLst>
      <p:ext uri="{BB962C8B-B14F-4D97-AF65-F5344CB8AC3E}">
        <p14:creationId xmlns:p14="http://schemas.microsoft.com/office/powerpoint/2010/main" val="2576479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6"/>
          <p:cNvSpPr>
            <a:spLocks noGrp="1" noChangeArrowheads="1"/>
          </p:cNvSpPr>
          <p:nvPr>
            <p:ph type="sldNum" sz="quarter"/>
          </p:nvPr>
        </p:nvSpPr>
        <p:spPr>
          <a:noFill/>
        </p:spPr>
        <p:txBody>
          <a:bodyPr/>
          <a:lstStyle>
            <a:lvl1pPr>
              <a:spcBef>
                <a:spcPct val="30000"/>
              </a:spcBef>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ea typeface="游ゴシック" pitchFamily="50" charset="-128"/>
              </a:defRPr>
            </a:lvl1pPr>
            <a:lvl2pPr marL="651344" indent="-250517">
              <a:spcBef>
                <a:spcPct val="30000"/>
              </a:spcBef>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ea typeface="游ゴシック" pitchFamily="50" charset="-128"/>
              </a:defRPr>
            </a:lvl2pPr>
            <a:lvl3pPr marL="1002068" indent="-200414">
              <a:spcBef>
                <a:spcPct val="30000"/>
              </a:spcBef>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ea typeface="游ゴシック" pitchFamily="50" charset="-128"/>
              </a:defRPr>
            </a:lvl3pPr>
            <a:lvl4pPr marL="1402895" indent="-200414">
              <a:spcBef>
                <a:spcPct val="30000"/>
              </a:spcBef>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ea typeface="游ゴシック" pitchFamily="50" charset="-128"/>
              </a:defRPr>
            </a:lvl4pPr>
            <a:lvl5pPr marL="1803723" indent="-200414">
              <a:spcBef>
                <a:spcPct val="30000"/>
              </a:spcBef>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ea typeface="游ゴシック" pitchFamily="50" charset="-128"/>
              </a:defRPr>
            </a:lvl5pPr>
            <a:lvl6pPr marL="2204550" indent="-200414" eaLnBrk="0" fontAlgn="base" hangingPunct="0">
              <a:spcBef>
                <a:spcPct val="30000"/>
              </a:spcBef>
              <a:spcAft>
                <a:spcPct val="0"/>
              </a:spcAft>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ea typeface="游ゴシック" pitchFamily="50" charset="-128"/>
              </a:defRPr>
            </a:lvl6pPr>
            <a:lvl7pPr marL="2605377" indent="-200414" eaLnBrk="0" fontAlgn="base" hangingPunct="0">
              <a:spcBef>
                <a:spcPct val="30000"/>
              </a:spcBef>
              <a:spcAft>
                <a:spcPct val="0"/>
              </a:spcAft>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ea typeface="游ゴシック" pitchFamily="50" charset="-128"/>
              </a:defRPr>
            </a:lvl7pPr>
            <a:lvl8pPr marL="3006204" indent="-200414" eaLnBrk="0" fontAlgn="base" hangingPunct="0">
              <a:spcBef>
                <a:spcPct val="30000"/>
              </a:spcBef>
              <a:spcAft>
                <a:spcPct val="0"/>
              </a:spcAft>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ea typeface="游ゴシック" pitchFamily="50" charset="-128"/>
              </a:defRPr>
            </a:lvl8pPr>
            <a:lvl9pPr marL="3407032" indent="-200414" eaLnBrk="0" fontAlgn="base" hangingPunct="0">
              <a:spcBef>
                <a:spcPct val="30000"/>
              </a:spcBef>
              <a:spcAft>
                <a:spcPct val="0"/>
              </a:spcAft>
              <a:buClr>
                <a:srgbClr val="000000"/>
              </a:buClr>
              <a:buSzPct val="100000"/>
              <a:buFont typeface="Times New Roman" pitchFamily="18" charset="0"/>
              <a:tabLst>
                <a:tab pos="634643" algn="l"/>
                <a:tab pos="1269286" algn="l"/>
                <a:tab pos="1903929" algn="l"/>
                <a:tab pos="2538573" algn="l"/>
              </a:tabLst>
              <a:defRPr sz="1100">
                <a:solidFill>
                  <a:srgbClr val="000000"/>
                </a:solidFill>
                <a:latin typeface="Times New Roman" pitchFamily="18" charset="0"/>
                <a:ea typeface="游ゴシック" pitchFamily="50" charset="-128"/>
              </a:defRPr>
            </a:lvl9pPr>
          </a:lstStyle>
          <a:p>
            <a:pPr>
              <a:spcBef>
                <a:spcPct val="0"/>
              </a:spcBef>
              <a:buSzPct val="45000"/>
              <a:buFont typeface="Wingdings" pitchFamily="2" charset="2"/>
              <a:buNone/>
            </a:pPr>
            <a:fld id="{F8817B6C-B5DC-4DE4-ADC5-CA3F14A79370}" type="slidenum">
              <a:rPr lang="en-US" altLang="ja-JP" sz="1200">
                <a:ea typeface="ＭＳ Ｐ明朝" pitchFamily="18" charset="-128"/>
              </a:rPr>
              <a:pPr>
                <a:spcBef>
                  <a:spcPct val="0"/>
                </a:spcBef>
                <a:buSzPct val="45000"/>
                <a:buFont typeface="Wingdings" pitchFamily="2" charset="2"/>
                <a:buNone/>
              </a:pPr>
              <a:t>1</a:t>
            </a:fld>
            <a:endParaRPr lang="en-US" altLang="ja-JP" sz="1200">
              <a:ea typeface="ＭＳ Ｐ明朝" pitchFamily="18" charset="-128"/>
            </a:endParaRPr>
          </a:p>
        </p:txBody>
      </p:sp>
      <p:sp>
        <p:nvSpPr>
          <p:cNvPr id="6147" name="Rectangle 1"/>
          <p:cNvSpPr>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p:cNvSpPr>
            <a:spLocks noGrp="1" noChangeArrowheads="1"/>
          </p:cNvSpPr>
          <p:nvPr>
            <p:ph type="body" idx="1"/>
          </p:nvPr>
        </p:nvSpPr>
        <p:spPr>
          <a:xfrm>
            <a:off x="685512" y="4343230"/>
            <a:ext cx="5486976" cy="4115139"/>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dirty="0" smtClean="0">
              <a:ea typeface="ＭＳ Ｐゴシック" pitchFamily="50" charset="-128"/>
            </a:endParaRPr>
          </a:p>
        </p:txBody>
      </p:sp>
    </p:spTree>
    <p:extLst>
      <p:ext uri="{BB962C8B-B14F-4D97-AF65-F5344CB8AC3E}">
        <p14:creationId xmlns:p14="http://schemas.microsoft.com/office/powerpoint/2010/main" val="292518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6694386-8974-47B7-8682-C0534904F00F}" type="datetime1">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6" name="スライド番号プレースホルダー 5"/>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36572297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93C858-0230-4CC1-9516-835BAF1391CC}" type="datetime1">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6" name="スライド番号プレースホルダー 5"/>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102695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FA06BE-E17E-4153-A821-D414BA532711}" type="datetime1">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6" name="スライド番号プレースホルダー 5"/>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197855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B03E822-F3EC-45AE-825E-E1601616F0FD}" type="datetime1">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6" name="スライド番号プレースホルダー 5"/>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153680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A544B58-EA29-4BA9-9004-1B8C0758259F}" type="datetime1">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6" name="スライド番号プレースホルダー 5"/>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340559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AD41E35-BAEF-461F-BEB9-D15E678EA44D}" type="datetime1">
              <a:rPr kumimoji="1" lang="ja-JP" altLang="en-US" smtClean="0"/>
              <a:t>2017/4/27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7" name="スライド番号プレースホルダー 6"/>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193623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481FCED-291A-4533-ADE6-8C6B01D66734}" type="datetime1">
              <a:rPr kumimoji="1" lang="ja-JP" altLang="en-US" smtClean="0"/>
              <a:t>2017/4/27</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9" name="スライド番号プレースホルダー 8"/>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251093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769D08A-5A96-4153-AA4C-9F083ACA9B78}" type="datetime1">
              <a:rPr kumimoji="1" lang="ja-JP" altLang="en-US" smtClean="0"/>
              <a:t>2017/4/27</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5" name="スライド番号プレースホルダー 4"/>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231690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74EC71-9998-4174-98B3-2ABADCFB0E7B}" type="datetime1">
              <a:rPr kumimoji="1" lang="ja-JP" altLang="en-US" smtClean="0"/>
              <a:t>2017/4/27</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4" name="スライド番号プレースホルダー 3"/>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264008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6FB9F7-02A2-453D-9C1F-E8DE36627008}" type="datetime1">
              <a:rPr kumimoji="1" lang="ja-JP" altLang="en-US" smtClean="0"/>
              <a:t>2017/4/27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7" name="スライド番号プレースホルダー 6"/>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192534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297B4A-24C9-458A-8ED8-45B50EA8615E}" type="datetime1">
              <a:rPr kumimoji="1" lang="ja-JP" altLang="en-US" smtClean="0"/>
              <a:t>2017/4/27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
        <p:nvSpPr>
          <p:cNvPr id="7" name="スライド番号プレースホルダー 6"/>
          <p:cNvSpPr>
            <a:spLocks noGrp="1"/>
          </p:cNvSpPr>
          <p:nvPr>
            <p:ph type="sldNum" sz="quarter" idx="12"/>
          </p:nvPr>
        </p:nvSpPr>
        <p:spPr/>
        <p:txBody>
          <a:body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238054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D7498-B764-4142-87DD-7855A7AB575A}" type="datetime1">
              <a:rPr kumimoji="1" lang="ja-JP" altLang="en-US" smtClean="0"/>
              <a:t>2017/4/27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mn-ea"/>
                <a:ea typeface="+mn-ea"/>
              </a:defRPr>
            </a:lvl1pPr>
          </a:lstStyle>
          <a:p>
            <a:r>
              <a:rPr lang="en-US" altLang="ja-JP" dirty="0" smtClean="0"/>
              <a:t>@2016</a:t>
            </a:r>
            <a:r>
              <a:rPr lang="ja-JP" altLang="en-US" dirty="0" smtClean="0"/>
              <a:t>　公益社団法人日本精神保健福祉士協会</a:t>
            </a:r>
            <a:endParaRPr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2D0A0-9502-464F-AB18-B17B10BA933B}" type="slidenum">
              <a:rPr kumimoji="1" lang="ja-JP" altLang="en-US" smtClean="0"/>
              <a:t>‹#›</a:t>
            </a:fld>
            <a:endParaRPr kumimoji="1" lang="ja-JP" altLang="en-US"/>
          </a:p>
        </p:txBody>
      </p:sp>
    </p:spTree>
    <p:extLst>
      <p:ext uri="{BB962C8B-B14F-4D97-AF65-F5344CB8AC3E}">
        <p14:creationId xmlns:p14="http://schemas.microsoft.com/office/powerpoint/2010/main" val="340757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bwMode="auto">
          <a:xfrm>
            <a:off x="1331640" y="5805262"/>
            <a:ext cx="72136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lstStyle>
            <a:lvl1pPr defTabSz="1006475">
              <a:lnSpc>
                <a:spcPct val="90000"/>
              </a:lnSpc>
              <a:spcBef>
                <a:spcPts val="825"/>
              </a:spcBef>
              <a:buFont typeface="Arial" pitchFamily="34" charset="0"/>
              <a:buChar char="•"/>
              <a:defRPr kumimoji="1" sz="2300">
                <a:solidFill>
                  <a:schemeClr val="tx1"/>
                </a:solidFill>
                <a:latin typeface="游ゴシック" pitchFamily="50" charset="-128"/>
                <a:ea typeface="游ゴシック" pitchFamily="50" charset="-128"/>
              </a:defRPr>
            </a:lvl1pPr>
            <a:lvl2pPr marL="817563" indent="-314325" defTabSz="1006475">
              <a:lnSpc>
                <a:spcPct val="90000"/>
              </a:lnSpc>
              <a:spcBef>
                <a:spcPts val="413"/>
              </a:spcBef>
              <a:buFont typeface="Arial" pitchFamily="34" charset="0"/>
              <a:buChar char="•"/>
              <a:defRPr kumimoji="1" sz="1900">
                <a:solidFill>
                  <a:schemeClr val="tx1"/>
                </a:solidFill>
                <a:latin typeface="游ゴシック" pitchFamily="50" charset="-128"/>
                <a:ea typeface="游ゴシック" pitchFamily="50" charset="-128"/>
              </a:defRPr>
            </a:lvl2pPr>
            <a:lvl3pPr marL="1258888" indent="-250825" defTabSz="1006475">
              <a:lnSpc>
                <a:spcPct val="90000"/>
              </a:lnSpc>
              <a:spcBef>
                <a:spcPts val="413"/>
              </a:spcBef>
              <a:buFont typeface="Arial" pitchFamily="34" charset="0"/>
              <a:buChar char="•"/>
              <a:defRPr kumimoji="1" sz="1600">
                <a:solidFill>
                  <a:schemeClr val="tx1"/>
                </a:solidFill>
                <a:latin typeface="游ゴシック" pitchFamily="50" charset="-128"/>
                <a:ea typeface="游ゴシック" pitchFamily="50" charset="-128"/>
              </a:defRPr>
            </a:lvl3pPr>
            <a:lvl4pPr marL="1763713" indent="-250825" defTabSz="1006475">
              <a:lnSpc>
                <a:spcPct val="90000"/>
              </a:lnSpc>
              <a:spcBef>
                <a:spcPts val="413"/>
              </a:spcBef>
              <a:buFont typeface="Arial" pitchFamily="34" charset="0"/>
              <a:buChar char="•"/>
              <a:defRPr kumimoji="1" sz="1400">
                <a:solidFill>
                  <a:schemeClr val="tx1"/>
                </a:solidFill>
                <a:latin typeface="游ゴシック" pitchFamily="50" charset="-128"/>
                <a:ea typeface="游ゴシック" pitchFamily="50" charset="-128"/>
              </a:defRPr>
            </a:lvl4pPr>
            <a:lvl5pPr marL="2266950" indent="-250825" defTabSz="1006475">
              <a:lnSpc>
                <a:spcPct val="90000"/>
              </a:lnSpc>
              <a:spcBef>
                <a:spcPts val="413"/>
              </a:spcBef>
              <a:buFont typeface="Arial" pitchFamily="34" charset="0"/>
              <a:buChar char="•"/>
              <a:defRPr kumimoji="1" sz="1400">
                <a:solidFill>
                  <a:schemeClr val="tx1"/>
                </a:solidFill>
                <a:latin typeface="游ゴシック" pitchFamily="50" charset="-128"/>
                <a:ea typeface="游ゴシック" pitchFamily="50" charset="-128"/>
              </a:defRPr>
            </a:lvl5pPr>
            <a:lvl6pPr marL="2724150" indent="-250825" defTabSz="1006475" eaLnBrk="0" fontAlgn="base" hangingPunct="0">
              <a:lnSpc>
                <a:spcPct val="90000"/>
              </a:lnSpc>
              <a:spcBef>
                <a:spcPts val="413"/>
              </a:spcBef>
              <a:spcAft>
                <a:spcPct val="0"/>
              </a:spcAft>
              <a:buFont typeface="Arial" pitchFamily="34" charset="0"/>
              <a:buChar char="•"/>
              <a:defRPr kumimoji="1" sz="1400">
                <a:solidFill>
                  <a:schemeClr val="tx1"/>
                </a:solidFill>
                <a:latin typeface="游ゴシック" pitchFamily="50" charset="-128"/>
                <a:ea typeface="游ゴシック" pitchFamily="50" charset="-128"/>
              </a:defRPr>
            </a:lvl6pPr>
            <a:lvl7pPr marL="3181350" indent="-250825" defTabSz="1006475" eaLnBrk="0" fontAlgn="base" hangingPunct="0">
              <a:lnSpc>
                <a:spcPct val="90000"/>
              </a:lnSpc>
              <a:spcBef>
                <a:spcPts val="413"/>
              </a:spcBef>
              <a:spcAft>
                <a:spcPct val="0"/>
              </a:spcAft>
              <a:buFont typeface="Arial" pitchFamily="34" charset="0"/>
              <a:buChar char="•"/>
              <a:defRPr kumimoji="1" sz="1400">
                <a:solidFill>
                  <a:schemeClr val="tx1"/>
                </a:solidFill>
                <a:latin typeface="游ゴシック" pitchFamily="50" charset="-128"/>
                <a:ea typeface="游ゴシック" pitchFamily="50" charset="-128"/>
              </a:defRPr>
            </a:lvl7pPr>
            <a:lvl8pPr marL="3638550" indent="-250825" defTabSz="1006475" eaLnBrk="0" fontAlgn="base" hangingPunct="0">
              <a:lnSpc>
                <a:spcPct val="90000"/>
              </a:lnSpc>
              <a:spcBef>
                <a:spcPts val="413"/>
              </a:spcBef>
              <a:spcAft>
                <a:spcPct val="0"/>
              </a:spcAft>
              <a:buFont typeface="Arial" pitchFamily="34" charset="0"/>
              <a:buChar char="•"/>
              <a:defRPr kumimoji="1" sz="1400">
                <a:solidFill>
                  <a:schemeClr val="tx1"/>
                </a:solidFill>
                <a:latin typeface="游ゴシック" pitchFamily="50" charset="-128"/>
                <a:ea typeface="游ゴシック" pitchFamily="50" charset="-128"/>
              </a:defRPr>
            </a:lvl8pPr>
            <a:lvl9pPr marL="4095750" indent="-250825" defTabSz="1006475" eaLnBrk="0" fontAlgn="base" hangingPunct="0">
              <a:lnSpc>
                <a:spcPct val="90000"/>
              </a:lnSpc>
              <a:spcBef>
                <a:spcPts val="413"/>
              </a:spcBef>
              <a:spcAft>
                <a:spcPct val="0"/>
              </a:spcAft>
              <a:buFont typeface="Arial" pitchFamily="34" charset="0"/>
              <a:buChar char="•"/>
              <a:defRPr kumimoji="1" sz="1400">
                <a:solidFill>
                  <a:schemeClr val="tx1"/>
                </a:solidFill>
                <a:latin typeface="游ゴシック" pitchFamily="50" charset="-128"/>
                <a:ea typeface="游ゴシック" pitchFamily="50" charset="-128"/>
              </a:defRPr>
            </a:lvl9pPr>
          </a:lstStyle>
          <a:p>
            <a:pPr algn="r">
              <a:lnSpc>
                <a:spcPct val="100000"/>
              </a:lnSpc>
              <a:spcBef>
                <a:spcPct val="20000"/>
              </a:spcBef>
              <a:buFont typeface="Arial" pitchFamily="34" charset="0"/>
              <a:buNone/>
            </a:pPr>
            <a:r>
              <a:rPr lang="ja-JP" altLang="en-US" sz="2800" dirty="0">
                <a:solidFill>
                  <a:srgbClr val="000000"/>
                </a:solidFill>
                <a:latin typeface="ＭＳ Ｐゴシック" pitchFamily="50" charset="-128"/>
                <a:ea typeface="ＭＳ Ｐゴシック" pitchFamily="50" charset="-128"/>
              </a:rPr>
              <a:t>公益社団法人　日本精神保健福祉士協会　　　　　　</a:t>
            </a:r>
            <a:endParaRPr lang="ja-JP" altLang="en-US" sz="3500" dirty="0">
              <a:latin typeface="ＭＳ Ｐゴシック" pitchFamily="50" charset="-128"/>
              <a:ea typeface="ＭＳ Ｐゴシック" pitchFamily="50" charset="-128"/>
            </a:endParaRPr>
          </a:p>
        </p:txBody>
      </p:sp>
      <p:sp>
        <p:nvSpPr>
          <p:cNvPr id="5" name="タイトル 1"/>
          <p:cNvSpPr txBox="1">
            <a:spLocks/>
          </p:cNvSpPr>
          <p:nvPr/>
        </p:nvSpPr>
        <p:spPr bwMode="auto">
          <a:xfrm>
            <a:off x="429409" y="836712"/>
            <a:ext cx="8731250"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lstStyle>
            <a:lvl1pPr defTabSz="1006475">
              <a:spcBef>
                <a:spcPct val="20000"/>
              </a:spcBef>
              <a:buFont typeface="Arial" panose="020B0604020202020204" pitchFamily="34" charset="0"/>
              <a:buChar char="•"/>
              <a:defRPr kumimoji="1" sz="3500">
                <a:solidFill>
                  <a:schemeClr val="tx1"/>
                </a:solidFill>
                <a:latin typeface="Calibri" panose="020F0502020204030204" pitchFamily="34" charset="0"/>
                <a:ea typeface="ＭＳ Ｐゴシック" panose="020B0600070205080204" pitchFamily="50" charset="-128"/>
              </a:defRPr>
            </a:lvl1pPr>
            <a:lvl2pPr marL="817563" indent="-314325" defTabSz="1006475">
              <a:spcBef>
                <a:spcPct val="20000"/>
              </a:spcBef>
              <a:buFont typeface="Arial" panose="020B0604020202020204" pitchFamily="34" charset="0"/>
              <a:buChar char="–"/>
              <a:defRPr kumimoji="1" sz="3100">
                <a:solidFill>
                  <a:schemeClr val="tx1"/>
                </a:solidFill>
                <a:latin typeface="Calibri" panose="020F0502020204030204" pitchFamily="34" charset="0"/>
                <a:ea typeface="ＭＳ Ｐゴシック" panose="020B0600070205080204" pitchFamily="50" charset="-128"/>
              </a:defRPr>
            </a:lvl2pPr>
            <a:lvl3pPr marL="1258888" indent="-250825" defTabSz="1006475">
              <a:spcBef>
                <a:spcPct val="20000"/>
              </a:spcBef>
              <a:buFont typeface="Arial" panose="020B0604020202020204" pitchFamily="34" charset="0"/>
              <a:buChar char="•"/>
              <a:defRPr kumimoji="1" sz="2600">
                <a:solidFill>
                  <a:schemeClr val="tx1"/>
                </a:solidFill>
                <a:latin typeface="Calibri" panose="020F0502020204030204" pitchFamily="34" charset="0"/>
                <a:ea typeface="ＭＳ Ｐゴシック" panose="020B0600070205080204" pitchFamily="50" charset="-128"/>
              </a:defRPr>
            </a:lvl3pPr>
            <a:lvl4pPr marL="1763713" indent="-250825" defTabSz="1006475">
              <a:spcBef>
                <a:spcPct val="20000"/>
              </a:spcBef>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4pPr>
            <a:lvl5pPr marL="2266950" indent="-250825" defTabSz="1006475">
              <a:spcBef>
                <a:spcPct val="20000"/>
              </a:spcBef>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5pPr>
            <a:lvl6pPr marL="2724150" indent="-250825" defTabSz="1006475" eaLnBrk="0" fontAlgn="base" hangingPunct="0">
              <a:spcBef>
                <a:spcPct val="20000"/>
              </a:spcBef>
              <a:spcAft>
                <a:spcPct val="0"/>
              </a:spcAft>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6pPr>
            <a:lvl7pPr marL="3181350" indent="-250825" defTabSz="1006475" eaLnBrk="0" fontAlgn="base" hangingPunct="0">
              <a:spcBef>
                <a:spcPct val="20000"/>
              </a:spcBef>
              <a:spcAft>
                <a:spcPct val="0"/>
              </a:spcAft>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7pPr>
            <a:lvl8pPr marL="3638550" indent="-250825" defTabSz="1006475" eaLnBrk="0" fontAlgn="base" hangingPunct="0">
              <a:spcBef>
                <a:spcPct val="20000"/>
              </a:spcBef>
              <a:spcAft>
                <a:spcPct val="0"/>
              </a:spcAft>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8pPr>
            <a:lvl9pPr marL="4095750" indent="-250825" defTabSz="1006475" eaLnBrk="0" fontAlgn="base" hangingPunct="0">
              <a:spcBef>
                <a:spcPct val="20000"/>
              </a:spcBef>
              <a:spcAft>
                <a:spcPct val="0"/>
              </a:spcAft>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9pPr>
          </a:lstStyle>
          <a:p>
            <a:pPr>
              <a:buNone/>
            </a:pPr>
            <a:r>
              <a:rPr lang="en-US" altLang="ja-JP" sz="4400" dirty="0" smtClean="0">
                <a:latin typeface="ＭＳ Ｐゴシック" panose="020B0600070205080204" pitchFamily="50" charset="-128"/>
              </a:rPr>
              <a:t>【</a:t>
            </a:r>
            <a:r>
              <a:rPr lang="ja-JP" altLang="en-US" sz="4400" dirty="0" smtClean="0">
                <a:latin typeface="ＭＳ ゴシック" pitchFamily="49" charset="-128"/>
                <a:ea typeface="ＭＳ ゴシック" pitchFamily="49" charset="-128"/>
              </a:rPr>
              <a:t>演習</a:t>
            </a:r>
            <a:r>
              <a:rPr lang="en-US" altLang="ja-JP" sz="4400" dirty="0" smtClean="0">
                <a:latin typeface="ＭＳ Ｐゴシック" panose="020B0600070205080204" pitchFamily="50" charset="-128"/>
              </a:rPr>
              <a:t>】</a:t>
            </a:r>
            <a:br>
              <a:rPr lang="en-US" altLang="ja-JP" sz="4400" dirty="0" smtClean="0">
                <a:latin typeface="ＭＳ Ｐゴシック" panose="020B0600070205080204" pitchFamily="50" charset="-128"/>
              </a:rPr>
            </a:br>
            <a:r>
              <a:rPr lang="en-US" altLang="ja-JP" sz="4400" dirty="0" smtClean="0">
                <a:latin typeface="ＭＳ Ｐゴシック" panose="020B0600070205080204" pitchFamily="50" charset="-128"/>
              </a:rPr>
              <a:t/>
            </a:r>
            <a:br>
              <a:rPr lang="en-US" altLang="ja-JP" sz="4400" dirty="0" smtClean="0">
                <a:latin typeface="ＭＳ Ｐゴシック" panose="020B0600070205080204" pitchFamily="50" charset="-128"/>
              </a:rPr>
            </a:br>
            <a:r>
              <a:rPr lang="ja-JP" altLang="en-US" sz="4400" dirty="0" smtClean="0">
                <a:latin typeface="ＭＳ Ｐゴシック" panose="020B0600070205080204" pitchFamily="50" charset="-128"/>
              </a:rPr>
              <a:t>病院と指定一般相談支援事業所が連携した地域移行の進め方</a:t>
            </a:r>
            <a:endParaRPr lang="ja-JP" altLang="en-US" sz="4000" dirty="0">
              <a:latin typeface="ＭＳ Ｐゴシック" panose="020B0600070205080204" pitchFamily="50" charset="-128"/>
            </a:endParaRPr>
          </a:p>
        </p:txBody>
      </p:sp>
    </p:spTree>
    <p:extLst>
      <p:ext uri="{BB962C8B-B14F-4D97-AF65-F5344CB8AC3E}">
        <p14:creationId xmlns:p14="http://schemas.microsoft.com/office/powerpoint/2010/main" val="16031963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404664"/>
            <a:ext cx="8208912" cy="864096"/>
          </a:xfrm>
        </p:spPr>
        <p:txBody>
          <a:bodyPr>
            <a:normAutofit/>
          </a:bodyPr>
          <a:lstStyle/>
          <a:p>
            <a:r>
              <a:rPr kumimoji="1" lang="ja-JP" altLang="en-US" dirty="0" smtClean="0"/>
              <a:t>演習の流れ</a:t>
            </a:r>
            <a:endParaRPr kumimoji="1" lang="ja-JP" altLang="en-US" dirty="0"/>
          </a:p>
        </p:txBody>
      </p:sp>
      <p:sp>
        <p:nvSpPr>
          <p:cNvPr id="5" name="コンテンツ プレースホルダー 4"/>
          <p:cNvSpPr>
            <a:spLocks noGrp="1"/>
          </p:cNvSpPr>
          <p:nvPr>
            <p:ph idx="1"/>
          </p:nvPr>
        </p:nvSpPr>
        <p:spPr>
          <a:xfrm>
            <a:off x="457200" y="1600200"/>
            <a:ext cx="8507288" cy="4525963"/>
          </a:xfrm>
        </p:spPr>
        <p:txBody>
          <a:bodyPr/>
          <a:lstStyle/>
          <a:p>
            <a:pPr marL="0" indent="0">
              <a:buNone/>
            </a:pPr>
            <a:r>
              <a:rPr lang="ja-JP" altLang="en-US" dirty="0"/>
              <a:t>　</a:t>
            </a:r>
            <a:r>
              <a:rPr lang="ja-JP" altLang="en-US" dirty="0" smtClean="0"/>
              <a:t>　　　</a:t>
            </a: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940447935"/>
              </p:ext>
            </p:extLst>
          </p:nvPr>
        </p:nvGraphicFramePr>
        <p:xfrm>
          <a:off x="503548" y="1556792"/>
          <a:ext cx="8136904" cy="4762872"/>
        </p:xfrm>
        <a:graphic>
          <a:graphicData uri="http://schemas.openxmlformats.org/drawingml/2006/table">
            <a:tbl>
              <a:tblPr firstCol="1" lastCol="1" bandRow="1" bandCol="1">
                <a:tableStyleId>{5C22544A-7EE6-4342-B048-85BDC9FD1C3A}</a:tableStyleId>
              </a:tblPr>
              <a:tblGrid>
                <a:gridCol w="6300700"/>
                <a:gridCol w="1836204"/>
              </a:tblGrid>
              <a:tr h="1273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ＭＳ Ｐゴシック" panose="020B0600070205080204" pitchFamily="50" charset="-128"/>
                          <a:ea typeface="ＭＳ Ｐゴシック" panose="020B0600070205080204" pitchFamily="50" charset="-128"/>
                        </a:rPr>
                        <a:t>テーマ①～③</a:t>
                      </a:r>
                      <a:endParaRPr kumimoji="1" lang="en-US" altLang="ja-JP" sz="28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ＭＳ Ｐゴシック" panose="020B0600070205080204" pitchFamily="50" charset="-128"/>
                          <a:ea typeface="ＭＳ Ｐゴシック" panose="020B0600070205080204" pitchFamily="50" charset="-128"/>
                        </a:rPr>
                        <a:t>　　・各グループで話し合い</a:t>
                      </a:r>
                      <a:endParaRPr kumimoji="1" lang="en-US" altLang="ja-JP" sz="28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ＭＳ Ｐゴシック" panose="020B0600070205080204" pitchFamily="50" charset="-128"/>
                          <a:ea typeface="ＭＳ Ｐゴシック" panose="020B0600070205080204" pitchFamily="50" charset="-128"/>
                        </a:rPr>
                        <a:t>　　・全体シェアリング</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bg1">
                        <a:lumMod val="50000"/>
                      </a:schemeClr>
                    </a:solidFill>
                  </a:tcPr>
                </a:tc>
                <a:tc>
                  <a:txBody>
                    <a:bodyPr/>
                    <a:lstStyle/>
                    <a:p>
                      <a:pPr algn="ctr"/>
                      <a:r>
                        <a:rPr kumimoji="1" lang="en-US" altLang="ja-JP" sz="2400" dirty="0" smtClean="0">
                          <a:latin typeface="ＭＳ Ｐゴシック" panose="020B0600070205080204" pitchFamily="50" charset="-128"/>
                          <a:ea typeface="ＭＳ Ｐゴシック" panose="020B0600070205080204" pitchFamily="50" charset="-128"/>
                        </a:rPr>
                        <a:t>15</a:t>
                      </a:r>
                      <a:r>
                        <a:rPr kumimoji="1" lang="ja-JP" altLang="en-US" sz="2400" dirty="0" smtClean="0">
                          <a:latin typeface="ＭＳ Ｐゴシック" panose="020B0600070205080204" pitchFamily="50" charset="-128"/>
                          <a:ea typeface="ＭＳ Ｐゴシック" panose="020B0600070205080204" pitchFamily="50" charset="-128"/>
                        </a:rPr>
                        <a:t>分</a:t>
                      </a:r>
                      <a:r>
                        <a:rPr kumimoji="1" lang="en-US" altLang="ja-JP" sz="2400" dirty="0" smtClean="0">
                          <a:latin typeface="ＭＳ Ｐゴシック" panose="020B0600070205080204" pitchFamily="50" charset="-128"/>
                          <a:ea typeface="ＭＳ Ｐゴシック" panose="020B0600070205080204" pitchFamily="50" charset="-128"/>
                        </a:rPr>
                        <a:t>×3</a:t>
                      </a:r>
                    </a:p>
                    <a:p>
                      <a:pPr algn="ctr"/>
                      <a:r>
                        <a:rPr kumimoji="1" lang="ja-JP" altLang="en-US" sz="2400" dirty="0" smtClean="0">
                          <a:latin typeface="ＭＳ Ｐゴシック" panose="020B0600070205080204" pitchFamily="50" charset="-128"/>
                          <a:ea typeface="ＭＳ Ｐゴシック" panose="020B0600070205080204" pitchFamily="50" charset="-128"/>
                        </a:rPr>
                        <a:t>（</a:t>
                      </a:r>
                      <a:r>
                        <a:rPr kumimoji="1" lang="en-US" altLang="ja-JP" sz="2400" dirty="0" smtClean="0">
                          <a:latin typeface="ＭＳ Ｐゴシック" panose="020B0600070205080204" pitchFamily="50" charset="-128"/>
                          <a:ea typeface="ＭＳ Ｐゴシック" panose="020B0600070205080204" pitchFamily="50" charset="-128"/>
                        </a:rPr>
                        <a:t>45</a:t>
                      </a:r>
                      <a:r>
                        <a:rPr kumimoji="1" lang="ja-JP" altLang="en-US" sz="2400" dirty="0" smtClean="0">
                          <a:latin typeface="ＭＳ Ｐゴシック" panose="020B0600070205080204" pitchFamily="50" charset="-128"/>
                          <a:ea typeface="ＭＳ Ｐゴシック" panose="020B0600070205080204" pitchFamily="50" charset="-128"/>
                        </a:rPr>
                        <a:t>分）</a:t>
                      </a:r>
                      <a:endParaRPr kumimoji="1" lang="en-US" altLang="ja-JP" sz="2400" dirty="0" smtClean="0">
                        <a:latin typeface="ＭＳ Ｐゴシック" panose="020B0600070205080204" pitchFamily="50" charset="-128"/>
                        <a:ea typeface="ＭＳ Ｐゴシック" panose="020B0600070205080204" pitchFamily="50" charset="-128"/>
                      </a:endParaRPr>
                    </a:p>
                  </a:txBody>
                  <a:tcPr anchor="ctr">
                    <a:solidFill>
                      <a:schemeClr val="bg1">
                        <a:lumMod val="50000"/>
                      </a:schemeClr>
                    </a:solidFill>
                  </a:tcPr>
                </a:tc>
              </a:tr>
              <a:tr h="1894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ＭＳ Ｐゴシック" panose="020B0600070205080204" pitchFamily="50" charset="-128"/>
                          <a:ea typeface="ＭＳ Ｐゴシック" panose="020B0600070205080204" pitchFamily="50" charset="-128"/>
                        </a:rPr>
                        <a:t>テーマ④⑤</a:t>
                      </a:r>
                      <a:endParaRPr kumimoji="1" lang="en-US" altLang="ja-JP" sz="28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ＭＳ Ｐゴシック" panose="020B0600070205080204" pitchFamily="50" charset="-128"/>
                          <a:ea typeface="ＭＳ Ｐゴシック" panose="020B0600070205080204" pitchFamily="50" charset="-128"/>
                        </a:rPr>
                        <a:t>　　・テーマに沿って場面設定</a:t>
                      </a:r>
                      <a:endParaRPr kumimoji="1" lang="en-US" altLang="ja-JP" sz="28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ＭＳ Ｐゴシック" panose="020B0600070205080204" pitchFamily="50" charset="-128"/>
                          <a:ea typeface="ＭＳ Ｐゴシック" panose="020B0600070205080204" pitchFamily="50" charset="-128"/>
                        </a:rPr>
                        <a:t>　　・ロールプレイ</a:t>
                      </a:r>
                      <a:endParaRPr kumimoji="1" lang="en-US" altLang="ja-JP" sz="28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ＭＳ Ｐゴシック" panose="020B0600070205080204" pitchFamily="50" charset="-128"/>
                          <a:ea typeface="ＭＳ Ｐゴシック" panose="020B0600070205080204" pitchFamily="50" charset="-128"/>
                        </a:rPr>
                        <a:t>　　・振り返り</a:t>
                      </a:r>
                      <a:endParaRPr kumimoji="1" lang="en-US" altLang="ja-JP" sz="28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ＭＳ Ｐゴシック" panose="020B0600070205080204" pitchFamily="50" charset="-128"/>
                          <a:ea typeface="ＭＳ Ｐゴシック" panose="020B0600070205080204" pitchFamily="50" charset="-128"/>
                        </a:rPr>
                        <a:t>　　・全体シェアリング</a:t>
                      </a:r>
                      <a:endParaRPr kumimoji="1" lang="en-US" altLang="ja-JP" sz="2800" dirty="0" smtClean="0">
                        <a:latin typeface="ＭＳ Ｐゴシック" panose="020B0600070205080204" pitchFamily="50" charset="-128"/>
                        <a:ea typeface="ＭＳ Ｐゴシック" panose="020B0600070205080204" pitchFamily="50" charset="-128"/>
                      </a:endParaRPr>
                    </a:p>
                  </a:txBody>
                  <a:tcPr anchor="ctr">
                    <a:solidFill>
                      <a:schemeClr val="bg1">
                        <a:lumMod val="50000"/>
                      </a:schemeClr>
                    </a:solidFill>
                  </a:tcPr>
                </a:tc>
                <a:tc>
                  <a:txBody>
                    <a:bodyPr/>
                    <a:lstStyle/>
                    <a:p>
                      <a:pPr algn="ctr"/>
                      <a:r>
                        <a:rPr kumimoji="1" lang="en-US" altLang="ja-JP" sz="2400" dirty="0" smtClean="0">
                          <a:latin typeface="ＭＳ Ｐゴシック" panose="020B0600070205080204" pitchFamily="50" charset="-128"/>
                          <a:ea typeface="ＭＳ Ｐゴシック" panose="020B0600070205080204" pitchFamily="50" charset="-128"/>
                        </a:rPr>
                        <a:t>20</a:t>
                      </a:r>
                      <a:r>
                        <a:rPr kumimoji="1" lang="ja-JP" altLang="en-US" sz="2400" dirty="0" smtClean="0">
                          <a:latin typeface="ＭＳ Ｐゴシック" panose="020B0600070205080204" pitchFamily="50" charset="-128"/>
                          <a:ea typeface="ＭＳ Ｐゴシック" panose="020B0600070205080204" pitchFamily="50" charset="-128"/>
                        </a:rPr>
                        <a:t>分</a:t>
                      </a:r>
                      <a:r>
                        <a:rPr kumimoji="1" lang="en-US" altLang="ja-JP" sz="2400" dirty="0" smtClean="0">
                          <a:latin typeface="ＭＳ Ｐゴシック" panose="020B0600070205080204" pitchFamily="50" charset="-128"/>
                          <a:ea typeface="ＭＳ Ｐゴシック" panose="020B0600070205080204" pitchFamily="50" charset="-128"/>
                        </a:rPr>
                        <a:t>×2</a:t>
                      </a:r>
                    </a:p>
                    <a:p>
                      <a:pPr algn="ctr"/>
                      <a:r>
                        <a:rPr kumimoji="1" lang="ja-JP" altLang="en-US" sz="2400" dirty="0" smtClean="0">
                          <a:latin typeface="ＭＳ Ｐゴシック" panose="020B0600070205080204" pitchFamily="50" charset="-128"/>
                          <a:ea typeface="ＭＳ Ｐゴシック" panose="020B0600070205080204" pitchFamily="50" charset="-128"/>
                        </a:rPr>
                        <a:t>（</a:t>
                      </a:r>
                      <a:r>
                        <a:rPr kumimoji="1" lang="en-US" altLang="ja-JP" sz="2400" dirty="0" smtClean="0">
                          <a:latin typeface="ＭＳ Ｐゴシック" panose="020B0600070205080204" pitchFamily="50" charset="-128"/>
                          <a:ea typeface="ＭＳ Ｐゴシック" panose="020B0600070205080204" pitchFamily="50" charset="-128"/>
                        </a:rPr>
                        <a:t>40</a:t>
                      </a:r>
                      <a:r>
                        <a:rPr kumimoji="1" lang="ja-JP" altLang="en-US" sz="2400" dirty="0" smtClean="0">
                          <a:latin typeface="ＭＳ Ｐゴシック" panose="020B0600070205080204" pitchFamily="50" charset="-128"/>
                          <a:ea typeface="ＭＳ Ｐゴシック" panose="020B0600070205080204" pitchFamily="50" charset="-128"/>
                        </a:rPr>
                        <a:t>分）</a:t>
                      </a:r>
                      <a:endParaRPr kumimoji="1" lang="ja-JP" altLang="en-US" sz="2400" dirty="0">
                        <a:latin typeface="ＭＳ Ｐゴシック" panose="020B0600070205080204" pitchFamily="50" charset="-128"/>
                        <a:ea typeface="ＭＳ Ｐゴシック" panose="020B0600070205080204" pitchFamily="50" charset="-128"/>
                      </a:endParaRPr>
                    </a:p>
                  </a:txBody>
                  <a:tcPr anchor="ctr">
                    <a:solidFill>
                      <a:schemeClr val="bg1">
                        <a:lumMod val="50000"/>
                      </a:schemeClr>
                    </a:solidFill>
                  </a:tcPr>
                </a:tc>
              </a:tr>
              <a:tr h="478472">
                <a:tc>
                  <a:txBody>
                    <a:bodyPr/>
                    <a:lstStyle/>
                    <a:p>
                      <a:r>
                        <a:rPr kumimoji="1" lang="ja-JP" altLang="en-US" sz="2800" dirty="0" smtClean="0">
                          <a:latin typeface="ＭＳ Ｐゴシック" panose="020B0600070205080204" pitchFamily="50" charset="-128"/>
                          <a:ea typeface="ＭＳ Ｐゴシック" panose="020B0600070205080204" pitchFamily="50" charset="-128"/>
                        </a:rPr>
                        <a:t>休憩</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bg1">
                        <a:lumMod val="50000"/>
                      </a:schemeClr>
                    </a:solidFill>
                  </a:tcPr>
                </a:tc>
                <a:tc>
                  <a:txBody>
                    <a:bodyPr/>
                    <a:lstStyle/>
                    <a:p>
                      <a:pPr algn="ctr"/>
                      <a:r>
                        <a:rPr kumimoji="1" lang="en-US" altLang="ja-JP" sz="2800" dirty="0" smtClean="0">
                          <a:latin typeface="ＭＳ Ｐゴシック" panose="020B0600070205080204" pitchFamily="50" charset="-128"/>
                          <a:ea typeface="ＭＳ Ｐゴシック" panose="020B0600070205080204" pitchFamily="50" charset="-128"/>
                        </a:rPr>
                        <a:t>5</a:t>
                      </a:r>
                      <a:r>
                        <a:rPr kumimoji="1" lang="ja-JP" altLang="en-US" sz="2800" dirty="0" smtClean="0">
                          <a:latin typeface="ＭＳ Ｐゴシック" panose="020B0600070205080204" pitchFamily="50" charset="-128"/>
                          <a:ea typeface="ＭＳ Ｐゴシック" panose="020B0600070205080204" pitchFamily="50" charset="-128"/>
                        </a:rPr>
                        <a:t>分</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bg1">
                        <a:lumMod val="50000"/>
                      </a:schemeClr>
                    </a:solidFill>
                  </a:tcPr>
                </a:tc>
              </a:tr>
              <a:tr h="648072">
                <a:tc>
                  <a:txBody>
                    <a:bodyPr/>
                    <a:lstStyle/>
                    <a:p>
                      <a:r>
                        <a:rPr kumimoji="1" lang="ja-JP" altLang="en-US" sz="2800" b="1" dirty="0" smtClean="0">
                          <a:latin typeface="ＭＳ Ｐゴシック" panose="020B0600070205080204" pitchFamily="50" charset="-128"/>
                          <a:ea typeface="ＭＳ Ｐゴシック" panose="020B0600070205080204" pitchFamily="50" charset="-128"/>
                        </a:rPr>
                        <a:t>演習振り返り</a:t>
                      </a:r>
                      <a:endParaRPr kumimoji="1" lang="ja-JP" altLang="en-US" sz="2800" b="1" dirty="0">
                        <a:latin typeface="ＭＳ Ｐゴシック" panose="020B0600070205080204" pitchFamily="50" charset="-128"/>
                        <a:ea typeface="ＭＳ Ｐゴシック" panose="020B0600070205080204" pitchFamily="50" charset="-128"/>
                      </a:endParaRPr>
                    </a:p>
                  </a:txBody>
                  <a:tcPr anchor="ctr">
                    <a:solidFill>
                      <a:schemeClr val="bg1">
                        <a:lumMod val="50000"/>
                      </a:schemeClr>
                    </a:solidFill>
                  </a:tcPr>
                </a:tc>
                <a:tc>
                  <a:txBody>
                    <a:bodyPr/>
                    <a:lstStyle/>
                    <a:p>
                      <a:pPr algn="ctr"/>
                      <a:r>
                        <a:rPr kumimoji="1" lang="en-US" altLang="ja-JP" sz="2800" dirty="0" smtClean="0">
                          <a:latin typeface="ＭＳ Ｐゴシック" panose="020B0600070205080204" pitchFamily="50" charset="-128"/>
                          <a:ea typeface="ＭＳ Ｐゴシック" panose="020B0600070205080204" pitchFamily="50" charset="-128"/>
                        </a:rPr>
                        <a:t>20</a:t>
                      </a:r>
                      <a:r>
                        <a:rPr kumimoji="1" lang="ja-JP" altLang="en-US" sz="2800" dirty="0" smtClean="0">
                          <a:latin typeface="ＭＳ Ｐゴシック" panose="020B0600070205080204" pitchFamily="50" charset="-128"/>
                          <a:ea typeface="ＭＳ Ｐゴシック" panose="020B0600070205080204" pitchFamily="50" charset="-128"/>
                        </a:rPr>
                        <a:t>分</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bg1">
                        <a:lumMod val="50000"/>
                      </a:schemeClr>
                    </a:solidFill>
                  </a:tcPr>
                </a:tc>
              </a:tr>
            </a:tbl>
          </a:graphicData>
        </a:graphic>
      </p:graphicFrame>
      <p:sp>
        <p:nvSpPr>
          <p:cNvPr id="2" name="フッター プレースホルダー 1"/>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Tree>
    <p:extLst>
      <p:ext uri="{BB962C8B-B14F-4D97-AF65-F5344CB8AC3E}">
        <p14:creationId xmlns:p14="http://schemas.microsoft.com/office/powerpoint/2010/main" val="3151774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①退院意欲の喚起をする方法</a:t>
            </a:r>
            <a:endParaRPr kumimoji="1" lang="ja-JP" altLang="en-US" dirty="0"/>
          </a:p>
        </p:txBody>
      </p:sp>
      <p:sp>
        <p:nvSpPr>
          <p:cNvPr id="5" name="コンテンツ プレースホルダー 4"/>
          <p:cNvSpPr>
            <a:spLocks noGrp="1"/>
          </p:cNvSpPr>
          <p:nvPr>
            <p:ph idx="1"/>
          </p:nvPr>
        </p:nvSpPr>
        <p:spPr>
          <a:xfrm>
            <a:off x="457200" y="1600200"/>
            <a:ext cx="8507288" cy="4525963"/>
          </a:xfrm>
        </p:spPr>
        <p:txBody>
          <a:bodyPr/>
          <a:lstStyle/>
          <a:p>
            <a:pPr marL="0" indent="0">
              <a:buNone/>
            </a:pPr>
            <a:r>
              <a:rPr lang="ja-JP" altLang="en-US" dirty="0"/>
              <a:t>　</a:t>
            </a:r>
            <a:r>
              <a:rPr lang="ja-JP" altLang="en-US" dirty="0" smtClean="0"/>
              <a:t>　　　</a:t>
            </a: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586033484"/>
              </p:ext>
            </p:extLst>
          </p:nvPr>
        </p:nvGraphicFramePr>
        <p:xfrm>
          <a:off x="647564" y="2204864"/>
          <a:ext cx="7848872" cy="3098463"/>
        </p:xfrm>
        <a:graphic>
          <a:graphicData uri="http://schemas.openxmlformats.org/drawingml/2006/table">
            <a:tbl>
              <a:tblPr firstCol="1" lastCol="1" bandRow="1" bandCol="1">
                <a:tableStyleId>{21E4AEA4-8DFA-4A89-87EB-49C32662AFE0}</a:tableStyleId>
              </a:tblPr>
              <a:tblGrid>
                <a:gridCol w="6444716"/>
                <a:gridCol w="1404156"/>
              </a:tblGrid>
              <a:tr h="20162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smtClean="0">
                          <a:latin typeface="ＭＳ Ｐゴシック" panose="020B0600070205080204" pitchFamily="50" charset="-128"/>
                          <a:ea typeface="ＭＳ Ｐゴシック" panose="020B0600070205080204" pitchFamily="50" charset="-128"/>
                        </a:rPr>
                        <a:t>退院意欲を喚起するにはどのような</a:t>
                      </a:r>
                      <a:endParaRPr kumimoji="1" lang="en-US" altLang="ja-JP" sz="3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smtClean="0">
                          <a:latin typeface="ＭＳ Ｐゴシック" panose="020B0600070205080204" pitchFamily="50" charset="-128"/>
                          <a:ea typeface="ＭＳ Ｐゴシック" panose="020B0600070205080204" pitchFamily="50" charset="-128"/>
                        </a:rPr>
                        <a:t>方法が考えられるでしょうか</a:t>
                      </a:r>
                      <a:endParaRPr kumimoji="1" lang="en-US" altLang="ja-JP" sz="3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smtClean="0">
                          <a:latin typeface="ＭＳ Ｐゴシック" panose="020B0600070205080204" pitchFamily="50" charset="-128"/>
                          <a:ea typeface="ＭＳ Ｐゴシック" panose="020B0600070205080204" pitchFamily="50" charset="-128"/>
                        </a:rPr>
                        <a:t>各グループで検討しましょう</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dirty="0" smtClean="0">
                          <a:latin typeface="ＭＳ Ｐゴシック" panose="020B0600070205080204" pitchFamily="50" charset="-128"/>
                          <a:ea typeface="ＭＳ Ｐゴシック" panose="020B0600070205080204" pitchFamily="50" charset="-128"/>
                        </a:rPr>
                        <a:t>10</a:t>
                      </a:r>
                      <a:r>
                        <a:rPr kumimoji="1" lang="ja-JP" altLang="en-US" sz="2800" dirty="0" smtClean="0">
                          <a:latin typeface="ＭＳ Ｐゴシック" panose="020B0600070205080204" pitchFamily="50" charset="-128"/>
                          <a:ea typeface="ＭＳ Ｐゴシック" panose="020B0600070205080204" pitchFamily="50" charset="-128"/>
                        </a:rPr>
                        <a:t>分</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r h="1082238">
                <a:tc>
                  <a:txBody>
                    <a:bodyPr/>
                    <a:lstStyle/>
                    <a:p>
                      <a:r>
                        <a:rPr kumimoji="1" lang="ja-JP" altLang="en-US" sz="3200" dirty="0" smtClean="0">
                          <a:latin typeface="ＭＳ Ｐゴシック" panose="020B0600070205080204" pitchFamily="50" charset="-128"/>
                          <a:ea typeface="ＭＳ Ｐゴシック" panose="020B0600070205080204" pitchFamily="50" charset="-128"/>
                        </a:rPr>
                        <a:t>全体シェアリング</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dirty="0" smtClean="0">
                          <a:latin typeface="ＭＳ Ｐゴシック" panose="020B0600070205080204" pitchFamily="50" charset="-128"/>
                          <a:ea typeface="ＭＳ Ｐゴシック" panose="020B0600070205080204" pitchFamily="50" charset="-128"/>
                        </a:rPr>
                        <a:t>5</a:t>
                      </a:r>
                      <a:r>
                        <a:rPr kumimoji="1" lang="ja-JP" altLang="en-US" sz="2800" dirty="0" smtClean="0">
                          <a:latin typeface="ＭＳ Ｐゴシック" panose="020B0600070205080204" pitchFamily="50" charset="-128"/>
                          <a:ea typeface="ＭＳ Ｐゴシック" panose="020B0600070205080204" pitchFamily="50" charset="-128"/>
                        </a:rPr>
                        <a:t>分</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bl>
          </a:graphicData>
        </a:graphic>
      </p:graphicFrame>
      <p:sp>
        <p:nvSpPr>
          <p:cNvPr id="2" name="フッター プレースホルダー 1"/>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Tree>
    <p:extLst>
      <p:ext uri="{BB962C8B-B14F-4D97-AF65-F5344CB8AC3E}">
        <p14:creationId xmlns:p14="http://schemas.microsoft.com/office/powerpoint/2010/main" val="802030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smtClean="0"/>
              <a:t>②退院支援意欲を喚起をする方法</a:t>
            </a:r>
            <a:endParaRPr kumimoji="1" lang="ja-JP" altLang="en-US" dirty="0"/>
          </a:p>
        </p:txBody>
      </p:sp>
      <p:sp>
        <p:nvSpPr>
          <p:cNvPr id="5" name="コンテンツ プレースホルダー 4"/>
          <p:cNvSpPr>
            <a:spLocks noGrp="1"/>
          </p:cNvSpPr>
          <p:nvPr>
            <p:ph idx="1"/>
          </p:nvPr>
        </p:nvSpPr>
        <p:spPr>
          <a:xfrm>
            <a:off x="457200" y="1600200"/>
            <a:ext cx="8507288" cy="4525963"/>
          </a:xfrm>
        </p:spPr>
        <p:txBody>
          <a:bodyPr/>
          <a:lstStyle/>
          <a:p>
            <a:pPr marL="0" indent="0">
              <a:buNone/>
            </a:pPr>
            <a:r>
              <a:rPr lang="ja-JP" altLang="en-US" dirty="0"/>
              <a:t>　</a:t>
            </a:r>
            <a:r>
              <a:rPr lang="ja-JP" altLang="en-US" dirty="0" smtClean="0"/>
              <a:t>　　　</a:t>
            </a: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919454440"/>
              </p:ext>
            </p:extLst>
          </p:nvPr>
        </p:nvGraphicFramePr>
        <p:xfrm>
          <a:off x="647564" y="2348880"/>
          <a:ext cx="7848872" cy="3026455"/>
        </p:xfrm>
        <a:graphic>
          <a:graphicData uri="http://schemas.openxmlformats.org/drawingml/2006/table">
            <a:tbl>
              <a:tblPr firstCol="1" lastCol="1" bandRow="1" bandCol="1">
                <a:tableStyleId>{21E4AEA4-8DFA-4A89-87EB-49C32662AFE0}</a:tableStyleId>
              </a:tblPr>
              <a:tblGrid>
                <a:gridCol w="6228692"/>
                <a:gridCol w="1620180"/>
              </a:tblGrid>
              <a:tr h="1944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smtClean="0">
                          <a:latin typeface="ＭＳ Ｐゴシック" panose="020B0600070205080204" pitchFamily="50" charset="-128"/>
                          <a:ea typeface="ＭＳ Ｐゴシック" panose="020B0600070205080204" pitchFamily="50" charset="-128"/>
                        </a:rPr>
                        <a:t>退院支援意欲を喚起するにはどのような方法が考えられるでしょうか</a:t>
                      </a:r>
                      <a:endParaRPr kumimoji="1" lang="en-US" altLang="ja-JP" sz="3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smtClean="0">
                          <a:latin typeface="ＭＳ Ｐゴシック" panose="020B0600070205080204" pitchFamily="50" charset="-128"/>
                          <a:ea typeface="ＭＳ Ｐゴシック" panose="020B0600070205080204" pitchFamily="50" charset="-128"/>
                        </a:rPr>
                        <a:t>各グループで検討しましょう</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dirty="0" smtClean="0">
                          <a:latin typeface="ＭＳ Ｐゴシック" panose="020B0600070205080204" pitchFamily="50" charset="-128"/>
                          <a:ea typeface="ＭＳ Ｐゴシック" panose="020B0600070205080204" pitchFamily="50" charset="-128"/>
                        </a:rPr>
                        <a:t>10</a:t>
                      </a:r>
                      <a:r>
                        <a:rPr kumimoji="1" lang="ja-JP" altLang="en-US" sz="2800" dirty="0" smtClean="0">
                          <a:latin typeface="ＭＳ Ｐゴシック" panose="020B0600070205080204" pitchFamily="50" charset="-128"/>
                          <a:ea typeface="ＭＳ Ｐゴシック" panose="020B0600070205080204" pitchFamily="50" charset="-128"/>
                        </a:rPr>
                        <a:t>分</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r h="1082238">
                <a:tc>
                  <a:txBody>
                    <a:bodyPr/>
                    <a:lstStyle/>
                    <a:p>
                      <a:r>
                        <a:rPr kumimoji="1" lang="ja-JP" altLang="en-US" sz="3200" dirty="0" smtClean="0">
                          <a:latin typeface="ＭＳ Ｐゴシック" panose="020B0600070205080204" pitchFamily="50" charset="-128"/>
                          <a:ea typeface="ＭＳ Ｐゴシック" panose="020B0600070205080204" pitchFamily="50" charset="-128"/>
                        </a:rPr>
                        <a:t>全体シェアリング</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dirty="0" smtClean="0">
                          <a:latin typeface="ＭＳ Ｐゴシック" panose="020B0600070205080204" pitchFamily="50" charset="-128"/>
                          <a:ea typeface="ＭＳ Ｐゴシック" panose="020B0600070205080204" pitchFamily="50" charset="-128"/>
                        </a:rPr>
                        <a:t>5</a:t>
                      </a:r>
                      <a:r>
                        <a:rPr kumimoji="1" lang="ja-JP" altLang="en-US" sz="2800" dirty="0" smtClean="0">
                          <a:latin typeface="ＭＳ Ｐゴシック" panose="020B0600070205080204" pitchFamily="50" charset="-128"/>
                          <a:ea typeface="ＭＳ Ｐゴシック" panose="020B0600070205080204" pitchFamily="50" charset="-128"/>
                        </a:rPr>
                        <a:t>分</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bl>
          </a:graphicData>
        </a:graphic>
      </p:graphicFrame>
      <p:sp>
        <p:nvSpPr>
          <p:cNvPr id="2" name="フッター プレースホルダー 1"/>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Tree>
    <p:extLst>
      <p:ext uri="{BB962C8B-B14F-4D97-AF65-F5344CB8AC3E}">
        <p14:creationId xmlns:p14="http://schemas.microsoft.com/office/powerpoint/2010/main" val="1644120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③ピアサポーターとの連携</a:t>
            </a:r>
            <a:endParaRPr kumimoji="1" lang="ja-JP" altLang="en-US" dirty="0"/>
          </a:p>
        </p:txBody>
      </p:sp>
      <p:sp>
        <p:nvSpPr>
          <p:cNvPr id="5" name="コンテンツ プレースホルダー 4"/>
          <p:cNvSpPr>
            <a:spLocks noGrp="1"/>
          </p:cNvSpPr>
          <p:nvPr>
            <p:ph idx="1"/>
          </p:nvPr>
        </p:nvSpPr>
        <p:spPr>
          <a:xfrm>
            <a:off x="457200" y="1600200"/>
            <a:ext cx="8507288" cy="4525963"/>
          </a:xfrm>
        </p:spPr>
        <p:txBody>
          <a:bodyPr/>
          <a:lstStyle/>
          <a:p>
            <a:pPr marL="0" indent="0">
              <a:buNone/>
            </a:pPr>
            <a:r>
              <a:rPr lang="ja-JP" altLang="en-US" dirty="0"/>
              <a:t>　</a:t>
            </a:r>
            <a:r>
              <a:rPr lang="ja-JP" altLang="en-US" dirty="0" smtClean="0"/>
              <a:t>　　　</a:t>
            </a: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4232040276"/>
              </p:ext>
            </p:extLst>
          </p:nvPr>
        </p:nvGraphicFramePr>
        <p:xfrm>
          <a:off x="647564" y="2420888"/>
          <a:ext cx="7848872" cy="3026455"/>
        </p:xfrm>
        <a:graphic>
          <a:graphicData uri="http://schemas.openxmlformats.org/drawingml/2006/table">
            <a:tbl>
              <a:tblPr firstCol="1" lastCol="1" bandRow="1" bandCol="1">
                <a:tableStyleId>{21E4AEA4-8DFA-4A89-87EB-49C32662AFE0}</a:tableStyleId>
              </a:tblPr>
              <a:tblGrid>
                <a:gridCol w="6228692"/>
                <a:gridCol w="1620180"/>
              </a:tblGrid>
              <a:tr h="1944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smtClean="0">
                          <a:latin typeface="ＭＳ Ｐゴシック" panose="020B0600070205080204" pitchFamily="50" charset="-128"/>
                          <a:ea typeface="ＭＳ Ｐゴシック" panose="020B0600070205080204" pitchFamily="50" charset="-128"/>
                        </a:rPr>
                        <a:t>ピサポーターとどのように一緒に</a:t>
                      </a:r>
                      <a:endParaRPr lang="en-US" altLang="ja-JP" sz="3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smtClean="0">
                          <a:latin typeface="ＭＳ Ｐゴシック" panose="020B0600070205080204" pitchFamily="50" charset="-128"/>
                          <a:ea typeface="ＭＳ Ｐゴシック" panose="020B0600070205080204" pitchFamily="50" charset="-128"/>
                        </a:rPr>
                        <a:t>取り組んでいきますか</a:t>
                      </a:r>
                      <a:endParaRPr lang="en-US" altLang="ja-JP" sz="3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smtClean="0">
                          <a:latin typeface="ＭＳ Ｐゴシック" panose="020B0600070205080204" pitchFamily="50" charset="-128"/>
                          <a:ea typeface="ＭＳ Ｐゴシック" panose="020B0600070205080204" pitchFamily="50" charset="-128"/>
                        </a:rPr>
                        <a:t>各グループで検討しましょう</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dirty="0" smtClean="0">
                          <a:latin typeface="ＭＳ Ｐゴシック" panose="020B0600070205080204" pitchFamily="50" charset="-128"/>
                          <a:ea typeface="ＭＳ Ｐゴシック" panose="020B0600070205080204" pitchFamily="50" charset="-128"/>
                        </a:rPr>
                        <a:t>10</a:t>
                      </a:r>
                      <a:r>
                        <a:rPr kumimoji="1" lang="ja-JP" altLang="en-US" sz="2800" dirty="0" smtClean="0">
                          <a:latin typeface="ＭＳ Ｐゴシック" panose="020B0600070205080204" pitchFamily="50" charset="-128"/>
                          <a:ea typeface="ＭＳ Ｐゴシック" panose="020B0600070205080204" pitchFamily="50" charset="-128"/>
                        </a:rPr>
                        <a:t>分</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r h="1082238">
                <a:tc>
                  <a:txBody>
                    <a:bodyPr/>
                    <a:lstStyle/>
                    <a:p>
                      <a:r>
                        <a:rPr kumimoji="1" lang="ja-JP" altLang="en-US" sz="3200" dirty="0" smtClean="0">
                          <a:latin typeface="ＭＳ Ｐゴシック" panose="020B0600070205080204" pitchFamily="50" charset="-128"/>
                          <a:ea typeface="ＭＳ Ｐゴシック" panose="020B0600070205080204" pitchFamily="50" charset="-128"/>
                        </a:rPr>
                        <a:t>全体シェアリング</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dirty="0" smtClean="0">
                          <a:latin typeface="ＭＳ Ｐゴシック" panose="020B0600070205080204" pitchFamily="50" charset="-128"/>
                          <a:ea typeface="ＭＳ Ｐゴシック" panose="020B0600070205080204" pitchFamily="50" charset="-128"/>
                        </a:rPr>
                        <a:t>5</a:t>
                      </a:r>
                      <a:r>
                        <a:rPr kumimoji="1" lang="ja-JP" altLang="en-US" sz="2800" dirty="0" smtClean="0">
                          <a:latin typeface="ＭＳ Ｐゴシック" panose="020B0600070205080204" pitchFamily="50" charset="-128"/>
                          <a:ea typeface="ＭＳ Ｐゴシック" panose="020B0600070205080204" pitchFamily="50" charset="-128"/>
                        </a:rPr>
                        <a:t>分</a:t>
                      </a:r>
                      <a:endParaRPr kumimoji="1" lang="ja-JP" altLang="en-US" sz="28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bl>
          </a:graphicData>
        </a:graphic>
      </p:graphicFrame>
      <p:sp>
        <p:nvSpPr>
          <p:cNvPr id="2" name="フッター プレースホルダー 1"/>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Tree>
    <p:extLst>
      <p:ext uri="{BB962C8B-B14F-4D97-AF65-F5344CB8AC3E}">
        <p14:creationId xmlns:p14="http://schemas.microsoft.com/office/powerpoint/2010/main" val="2175393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smtClean="0"/>
              <a:t>④対象者</a:t>
            </a:r>
            <a:r>
              <a:rPr kumimoji="1" lang="ja-JP" altLang="en-US" dirty="0" smtClean="0"/>
              <a:t>と指定一般相談支援事業所の出会いの場面</a:t>
            </a:r>
            <a:endParaRPr kumimoji="1" lang="ja-JP" altLang="en-US" dirty="0"/>
          </a:p>
        </p:txBody>
      </p:sp>
      <p:sp>
        <p:nvSpPr>
          <p:cNvPr id="5" name="コンテンツ プレースホルダー 4"/>
          <p:cNvSpPr>
            <a:spLocks noGrp="1"/>
          </p:cNvSpPr>
          <p:nvPr>
            <p:ph idx="1"/>
          </p:nvPr>
        </p:nvSpPr>
        <p:spPr>
          <a:xfrm>
            <a:off x="457200" y="1600200"/>
            <a:ext cx="8507288" cy="4525963"/>
          </a:xfrm>
        </p:spPr>
        <p:txBody>
          <a:bodyPr/>
          <a:lstStyle/>
          <a:p>
            <a:pPr marL="0" indent="0">
              <a:buNone/>
            </a:pPr>
            <a:r>
              <a:rPr lang="ja-JP" altLang="en-US" dirty="0"/>
              <a:t>　</a:t>
            </a:r>
            <a:r>
              <a:rPr lang="ja-JP" altLang="en-US" dirty="0" smtClean="0"/>
              <a:t>　　　</a:t>
            </a: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490560356"/>
              </p:ext>
            </p:extLst>
          </p:nvPr>
        </p:nvGraphicFramePr>
        <p:xfrm>
          <a:off x="647564" y="1727322"/>
          <a:ext cx="7848872" cy="4398841"/>
        </p:xfrm>
        <a:graphic>
          <a:graphicData uri="http://schemas.openxmlformats.org/drawingml/2006/table">
            <a:tbl>
              <a:tblPr firstCol="1" lastCol="1" bandRow="1" bandCol="1">
                <a:tableStyleId>{21E4AEA4-8DFA-4A89-87EB-49C32662AFE0}</a:tableStyleId>
              </a:tblPr>
              <a:tblGrid>
                <a:gridCol w="6660740"/>
                <a:gridCol w="1188132"/>
              </a:tblGrid>
              <a:tr h="1440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smtClean="0">
                          <a:latin typeface="ＭＳ Ｐゴシック" panose="020B0600070205080204" pitchFamily="50" charset="-128"/>
                          <a:ea typeface="ＭＳ Ｐゴシック" panose="020B0600070205080204" pitchFamily="50" charset="-128"/>
                        </a:rPr>
                        <a:t>対象者</a:t>
                      </a:r>
                      <a:r>
                        <a:rPr kumimoji="1" lang="ja-JP" altLang="en-US" sz="3200" dirty="0" smtClean="0">
                          <a:latin typeface="ＭＳ Ｐゴシック" panose="020B0600070205080204" pitchFamily="50" charset="-128"/>
                          <a:ea typeface="ＭＳ Ｐゴシック" panose="020B0600070205080204" pitchFamily="50" charset="-128"/>
                        </a:rPr>
                        <a:t>と指定一般相談支援事業所の出会いの場面を設定しましょう</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b="1" dirty="0" smtClean="0">
                          <a:latin typeface="ＭＳ Ｐゴシック" panose="020B0600070205080204" pitchFamily="50" charset="-128"/>
                          <a:ea typeface="ＭＳ Ｐゴシック" panose="020B0600070205080204" pitchFamily="50" charset="-128"/>
                        </a:rPr>
                        <a:t>3</a:t>
                      </a:r>
                      <a:r>
                        <a:rPr kumimoji="1" lang="ja-JP" altLang="en-US" sz="2800" b="1" dirty="0" smtClean="0">
                          <a:latin typeface="ＭＳ Ｐゴシック" panose="020B0600070205080204" pitchFamily="50" charset="-128"/>
                          <a:ea typeface="ＭＳ Ｐゴシック" panose="020B0600070205080204" pitchFamily="50" charset="-128"/>
                        </a:rPr>
                        <a:t>分</a:t>
                      </a:r>
                      <a:endParaRPr kumimoji="1" lang="ja-JP" altLang="en-US" sz="2800" b="1"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r h="1012347">
                <a:tc>
                  <a:txBody>
                    <a:bodyPr/>
                    <a:lstStyle/>
                    <a:p>
                      <a:r>
                        <a:rPr kumimoji="1" lang="ja-JP" altLang="en-US" sz="3200" dirty="0" smtClean="0">
                          <a:latin typeface="ＭＳ Ｐゴシック" panose="020B0600070205080204" pitchFamily="50" charset="-128"/>
                          <a:ea typeface="ＭＳ Ｐゴシック" panose="020B0600070205080204" pitchFamily="50" charset="-128"/>
                        </a:rPr>
                        <a:t>ロールプレイ</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b="1" dirty="0" smtClean="0">
                          <a:latin typeface="ＭＳ Ｐゴシック" panose="020B0600070205080204" pitchFamily="50" charset="-128"/>
                          <a:ea typeface="ＭＳ Ｐゴシック" panose="020B0600070205080204" pitchFamily="50" charset="-128"/>
                        </a:rPr>
                        <a:t>10</a:t>
                      </a:r>
                      <a:r>
                        <a:rPr kumimoji="1" lang="ja-JP" altLang="en-US" sz="2800" b="1" dirty="0" smtClean="0">
                          <a:latin typeface="ＭＳ Ｐゴシック" panose="020B0600070205080204" pitchFamily="50" charset="-128"/>
                          <a:ea typeface="ＭＳ Ｐゴシック" panose="020B0600070205080204" pitchFamily="50" charset="-128"/>
                        </a:rPr>
                        <a:t>分</a:t>
                      </a:r>
                      <a:endParaRPr kumimoji="1" lang="ja-JP" altLang="en-US" sz="2800" b="1"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r h="864096">
                <a:tc>
                  <a:txBody>
                    <a:bodyPr/>
                    <a:lstStyle/>
                    <a:p>
                      <a:r>
                        <a:rPr kumimoji="1" lang="ja-JP" altLang="en-US" sz="3200" dirty="0" smtClean="0">
                          <a:latin typeface="ＭＳ Ｐゴシック" panose="020B0600070205080204" pitchFamily="50" charset="-128"/>
                          <a:ea typeface="ＭＳ Ｐゴシック" panose="020B0600070205080204" pitchFamily="50" charset="-128"/>
                        </a:rPr>
                        <a:t>振り返り</a:t>
                      </a:r>
                      <a:endParaRPr kumimoji="1" lang="en-US" altLang="ja-JP" sz="3200" dirty="0" smtClean="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b="1" dirty="0" smtClean="0">
                          <a:latin typeface="ＭＳ Ｐゴシック" panose="020B0600070205080204" pitchFamily="50" charset="-128"/>
                          <a:ea typeface="ＭＳ Ｐゴシック" panose="020B0600070205080204" pitchFamily="50" charset="-128"/>
                        </a:rPr>
                        <a:t>5</a:t>
                      </a:r>
                      <a:r>
                        <a:rPr kumimoji="1" lang="ja-JP" altLang="en-US" sz="2800" b="1" dirty="0" smtClean="0">
                          <a:latin typeface="ＭＳ Ｐゴシック" panose="020B0600070205080204" pitchFamily="50" charset="-128"/>
                          <a:ea typeface="ＭＳ Ｐゴシック" panose="020B0600070205080204" pitchFamily="50" charset="-128"/>
                        </a:rPr>
                        <a:t>分</a:t>
                      </a:r>
                      <a:endParaRPr kumimoji="1" lang="ja-JP" altLang="en-US" sz="2800" b="1"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r h="1082238">
                <a:tc>
                  <a:txBody>
                    <a:bodyPr/>
                    <a:lstStyle/>
                    <a:p>
                      <a:r>
                        <a:rPr kumimoji="1" lang="ja-JP" altLang="en-US" sz="3200" dirty="0" smtClean="0">
                          <a:latin typeface="ＭＳ Ｐゴシック" panose="020B0600070205080204" pitchFamily="50" charset="-128"/>
                          <a:ea typeface="ＭＳ Ｐゴシック" panose="020B0600070205080204" pitchFamily="50" charset="-128"/>
                        </a:rPr>
                        <a:t>全体シェアリング </a:t>
                      </a:r>
                      <a:r>
                        <a:rPr kumimoji="1" lang="en-US" altLang="ja-JP" sz="3200" dirty="0" smtClean="0">
                          <a:latin typeface="ＭＳ Ｐゴシック" panose="020B0600070205080204" pitchFamily="50" charset="-128"/>
                          <a:ea typeface="ＭＳ Ｐゴシック" panose="020B0600070205080204" pitchFamily="50" charset="-128"/>
                        </a:rPr>
                        <a:t>(</a:t>
                      </a:r>
                      <a:r>
                        <a:rPr kumimoji="1" lang="ja-JP" altLang="en-US" sz="3200" dirty="0" smtClean="0">
                          <a:latin typeface="ＭＳ Ｐゴシック" panose="020B0600070205080204" pitchFamily="50" charset="-128"/>
                          <a:ea typeface="ＭＳ Ｐゴシック" panose="020B0600070205080204" pitchFamily="50" charset="-128"/>
                        </a:rPr>
                        <a:t>本人役の感想</a:t>
                      </a:r>
                      <a:r>
                        <a:rPr kumimoji="1" lang="en-US" altLang="ja-JP" sz="3200" dirty="0" smtClean="0">
                          <a:latin typeface="ＭＳ Ｐゴシック" panose="020B0600070205080204" pitchFamily="50" charset="-128"/>
                          <a:ea typeface="ＭＳ Ｐゴシック" panose="020B0600070205080204" pitchFamily="50" charset="-128"/>
                        </a:rPr>
                        <a:t>)</a:t>
                      </a:r>
                    </a:p>
                  </a:txBody>
                  <a:tcPr anchor="ctr">
                    <a:solidFill>
                      <a:schemeClr val="tx1">
                        <a:lumMod val="50000"/>
                        <a:lumOff val="50000"/>
                      </a:schemeClr>
                    </a:solidFill>
                  </a:tcPr>
                </a:tc>
                <a:tc>
                  <a:txBody>
                    <a:bodyPr/>
                    <a:lstStyle/>
                    <a:p>
                      <a:pPr algn="ctr"/>
                      <a:r>
                        <a:rPr kumimoji="1" lang="en-US" altLang="ja-JP" sz="2800" b="1" dirty="0" smtClean="0">
                          <a:latin typeface="ＭＳ Ｐゴシック" panose="020B0600070205080204" pitchFamily="50" charset="-128"/>
                          <a:ea typeface="ＭＳ Ｐゴシック" panose="020B0600070205080204" pitchFamily="50" charset="-128"/>
                        </a:rPr>
                        <a:t>2</a:t>
                      </a:r>
                      <a:r>
                        <a:rPr kumimoji="1" lang="ja-JP" altLang="en-US" sz="2800" b="1" dirty="0" smtClean="0">
                          <a:latin typeface="ＭＳ Ｐゴシック" panose="020B0600070205080204" pitchFamily="50" charset="-128"/>
                          <a:ea typeface="ＭＳ Ｐゴシック" panose="020B0600070205080204" pitchFamily="50" charset="-128"/>
                        </a:rPr>
                        <a:t>分</a:t>
                      </a:r>
                      <a:endParaRPr kumimoji="1" lang="ja-JP" altLang="en-US" sz="2800" b="1"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bl>
          </a:graphicData>
        </a:graphic>
      </p:graphicFrame>
      <p:sp>
        <p:nvSpPr>
          <p:cNvPr id="2" name="フッター プレースホルダー 1"/>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Tree>
    <p:extLst>
      <p:ext uri="{BB962C8B-B14F-4D97-AF65-F5344CB8AC3E}">
        <p14:creationId xmlns:p14="http://schemas.microsoft.com/office/powerpoint/2010/main" val="1927186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79512" y="188640"/>
            <a:ext cx="8712968" cy="1143000"/>
          </a:xfrm>
        </p:spPr>
        <p:txBody>
          <a:bodyPr>
            <a:normAutofit fontScale="90000"/>
          </a:bodyPr>
          <a:lstStyle/>
          <a:p>
            <a:r>
              <a:rPr lang="ja-JP" altLang="en-US" dirty="0" smtClean="0"/>
              <a:t>⑤退院支援が進まなくなった時の対策</a:t>
            </a:r>
            <a:endParaRPr kumimoji="1" lang="ja-JP" altLang="en-US" dirty="0"/>
          </a:p>
        </p:txBody>
      </p:sp>
      <p:sp>
        <p:nvSpPr>
          <p:cNvPr id="5" name="コンテンツ プレースホルダー 4"/>
          <p:cNvSpPr>
            <a:spLocks noGrp="1"/>
          </p:cNvSpPr>
          <p:nvPr>
            <p:ph idx="1"/>
          </p:nvPr>
        </p:nvSpPr>
        <p:spPr>
          <a:xfrm>
            <a:off x="457200" y="1600200"/>
            <a:ext cx="8507288" cy="4525963"/>
          </a:xfrm>
        </p:spPr>
        <p:txBody>
          <a:bodyPr/>
          <a:lstStyle/>
          <a:p>
            <a:pPr marL="0" indent="0">
              <a:buNone/>
            </a:pPr>
            <a:r>
              <a:rPr lang="ja-JP" altLang="en-US" dirty="0"/>
              <a:t>　</a:t>
            </a:r>
            <a:r>
              <a:rPr lang="ja-JP" altLang="en-US" dirty="0" smtClean="0"/>
              <a:t>　　　</a:t>
            </a: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083687927"/>
              </p:ext>
            </p:extLst>
          </p:nvPr>
        </p:nvGraphicFramePr>
        <p:xfrm>
          <a:off x="647564" y="1700807"/>
          <a:ext cx="7848872" cy="4686875"/>
        </p:xfrm>
        <a:graphic>
          <a:graphicData uri="http://schemas.openxmlformats.org/drawingml/2006/table">
            <a:tbl>
              <a:tblPr firstCol="1" lastCol="1" bandRow="1" bandCol="1">
                <a:tableStyleId>{21E4AEA4-8DFA-4A89-87EB-49C32662AFE0}</a:tableStyleId>
              </a:tblPr>
              <a:tblGrid>
                <a:gridCol w="6660740"/>
                <a:gridCol w="1188132"/>
              </a:tblGrid>
              <a:tr h="14401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smtClean="0">
                          <a:latin typeface="ＭＳ Ｐゴシック" panose="020B0600070205080204" pitchFamily="50" charset="-128"/>
                          <a:ea typeface="ＭＳ Ｐゴシック" panose="020B0600070205080204" pitchFamily="50" charset="-128"/>
                        </a:rPr>
                        <a:t>退院支援が進まなくなった時のケア</a:t>
                      </a:r>
                      <a:endParaRPr kumimoji="1" lang="en-US" altLang="ja-JP" sz="3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smtClean="0">
                          <a:latin typeface="ＭＳ Ｐゴシック" panose="020B0600070205080204" pitchFamily="50" charset="-128"/>
                          <a:ea typeface="ＭＳ Ｐゴシック" panose="020B0600070205080204" pitchFamily="50" charset="-128"/>
                        </a:rPr>
                        <a:t>会議を設定しましょう</a:t>
                      </a:r>
                      <a:endParaRPr kumimoji="1" lang="en-US" altLang="ja-JP" sz="3200" dirty="0" smtClean="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b="1" dirty="0" smtClean="0">
                          <a:latin typeface="ＭＳ Ｐゴシック" panose="020B0600070205080204" pitchFamily="50" charset="-128"/>
                          <a:ea typeface="ＭＳ Ｐゴシック" panose="020B0600070205080204" pitchFamily="50" charset="-128"/>
                        </a:rPr>
                        <a:t>3</a:t>
                      </a:r>
                      <a:r>
                        <a:rPr kumimoji="1" lang="ja-JP" altLang="en-US" sz="2800" b="1" dirty="0" smtClean="0">
                          <a:latin typeface="ＭＳ Ｐゴシック" panose="020B0600070205080204" pitchFamily="50" charset="-128"/>
                          <a:ea typeface="ＭＳ Ｐゴシック" panose="020B0600070205080204" pitchFamily="50" charset="-128"/>
                        </a:rPr>
                        <a:t>分</a:t>
                      </a:r>
                      <a:endParaRPr kumimoji="1" lang="ja-JP" altLang="en-US" sz="2800" b="1"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r h="1082238">
                <a:tc>
                  <a:txBody>
                    <a:bodyPr/>
                    <a:lstStyle/>
                    <a:p>
                      <a:r>
                        <a:rPr kumimoji="1" lang="ja-JP" altLang="en-US" sz="3200" dirty="0" smtClean="0">
                          <a:latin typeface="ＭＳ Ｐゴシック" panose="020B0600070205080204" pitchFamily="50" charset="-128"/>
                          <a:ea typeface="ＭＳ Ｐゴシック" panose="020B0600070205080204" pitchFamily="50" charset="-128"/>
                        </a:rPr>
                        <a:t>ロールプレイ</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b="1" dirty="0" smtClean="0">
                          <a:latin typeface="ＭＳ Ｐゴシック" panose="020B0600070205080204" pitchFamily="50" charset="-128"/>
                          <a:ea typeface="ＭＳ Ｐゴシック" panose="020B0600070205080204" pitchFamily="50" charset="-128"/>
                        </a:rPr>
                        <a:t>10</a:t>
                      </a:r>
                      <a:r>
                        <a:rPr kumimoji="1" lang="ja-JP" altLang="en-US" sz="2800" b="1" dirty="0" smtClean="0">
                          <a:latin typeface="ＭＳ Ｐゴシック" panose="020B0600070205080204" pitchFamily="50" charset="-128"/>
                          <a:ea typeface="ＭＳ Ｐゴシック" panose="020B0600070205080204" pitchFamily="50" charset="-128"/>
                        </a:rPr>
                        <a:t>分</a:t>
                      </a:r>
                      <a:endParaRPr kumimoji="1" lang="ja-JP" altLang="en-US" sz="2800" b="1"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r h="1082238">
                <a:tc>
                  <a:txBody>
                    <a:bodyPr/>
                    <a:lstStyle/>
                    <a:p>
                      <a:r>
                        <a:rPr kumimoji="1" lang="ja-JP" altLang="en-US" sz="3200" dirty="0" smtClean="0">
                          <a:latin typeface="ＭＳ Ｐゴシック" panose="020B0600070205080204" pitchFamily="50" charset="-128"/>
                          <a:ea typeface="ＭＳ Ｐゴシック" panose="020B0600070205080204" pitchFamily="50" charset="-128"/>
                        </a:rPr>
                        <a:t>振り返り</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b="1" dirty="0" smtClean="0">
                          <a:latin typeface="ＭＳ Ｐゴシック" panose="020B0600070205080204" pitchFamily="50" charset="-128"/>
                          <a:ea typeface="ＭＳ Ｐゴシック" panose="020B0600070205080204" pitchFamily="50" charset="-128"/>
                        </a:rPr>
                        <a:t>5</a:t>
                      </a:r>
                      <a:r>
                        <a:rPr kumimoji="1" lang="ja-JP" altLang="en-US" sz="2800" b="1" dirty="0" smtClean="0">
                          <a:latin typeface="ＭＳ Ｐゴシック" panose="020B0600070205080204" pitchFamily="50" charset="-128"/>
                          <a:ea typeface="ＭＳ Ｐゴシック" panose="020B0600070205080204" pitchFamily="50" charset="-128"/>
                        </a:rPr>
                        <a:t>分</a:t>
                      </a:r>
                      <a:endParaRPr kumimoji="1" lang="ja-JP" altLang="en-US" sz="2800" b="1"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r h="1082238">
                <a:tc>
                  <a:txBody>
                    <a:bodyPr/>
                    <a:lstStyle/>
                    <a:p>
                      <a:r>
                        <a:rPr kumimoji="1" lang="ja-JP" altLang="en-US" sz="3200" dirty="0" smtClean="0">
                          <a:latin typeface="ＭＳ Ｐゴシック" panose="020B0600070205080204" pitchFamily="50" charset="-128"/>
                          <a:ea typeface="ＭＳ Ｐゴシック" panose="020B0600070205080204" pitchFamily="50" charset="-128"/>
                        </a:rPr>
                        <a:t>全体シェアリング（本人役の感想）</a:t>
                      </a:r>
                      <a:endParaRPr kumimoji="1" lang="ja-JP" altLang="en-US" sz="3200"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c>
                  <a:txBody>
                    <a:bodyPr/>
                    <a:lstStyle/>
                    <a:p>
                      <a:pPr algn="ctr"/>
                      <a:r>
                        <a:rPr kumimoji="1" lang="en-US" altLang="ja-JP" sz="2800" b="1" dirty="0" smtClean="0">
                          <a:latin typeface="ＭＳ Ｐゴシック" panose="020B0600070205080204" pitchFamily="50" charset="-128"/>
                          <a:ea typeface="ＭＳ Ｐゴシック" panose="020B0600070205080204" pitchFamily="50" charset="-128"/>
                        </a:rPr>
                        <a:t>2</a:t>
                      </a:r>
                      <a:r>
                        <a:rPr kumimoji="1" lang="ja-JP" altLang="en-US" sz="2800" b="1" dirty="0" smtClean="0">
                          <a:latin typeface="ＭＳ Ｐゴシック" panose="020B0600070205080204" pitchFamily="50" charset="-128"/>
                          <a:ea typeface="ＭＳ Ｐゴシック" panose="020B0600070205080204" pitchFamily="50" charset="-128"/>
                        </a:rPr>
                        <a:t>分</a:t>
                      </a:r>
                      <a:endParaRPr kumimoji="1" lang="ja-JP" altLang="en-US" sz="2800" b="1" dirty="0">
                        <a:latin typeface="ＭＳ Ｐゴシック" panose="020B0600070205080204" pitchFamily="50" charset="-128"/>
                        <a:ea typeface="ＭＳ Ｐゴシック" panose="020B0600070205080204" pitchFamily="50" charset="-128"/>
                      </a:endParaRPr>
                    </a:p>
                  </a:txBody>
                  <a:tcPr anchor="ctr">
                    <a:solidFill>
                      <a:schemeClr val="tx1">
                        <a:lumMod val="50000"/>
                        <a:lumOff val="50000"/>
                      </a:schemeClr>
                    </a:solidFill>
                  </a:tcPr>
                </a:tc>
              </a:tr>
            </a:tbl>
          </a:graphicData>
        </a:graphic>
      </p:graphicFrame>
      <p:sp>
        <p:nvSpPr>
          <p:cNvPr id="2" name="フッター プレースホルダー 1"/>
          <p:cNvSpPr>
            <a:spLocks noGrp="1"/>
          </p:cNvSpPr>
          <p:nvPr>
            <p:ph type="ftr" sz="quarter" idx="11"/>
          </p:nvPr>
        </p:nvSpPr>
        <p:spPr/>
        <p:txBody>
          <a:bodyPr/>
          <a:lstStyle/>
          <a:p>
            <a:r>
              <a:rPr kumimoji="1" lang="en-US" altLang="ja-JP" smtClean="0"/>
              <a:t>@2016</a:t>
            </a:r>
            <a:r>
              <a:rPr kumimoji="1" lang="ja-JP" altLang="en-US" smtClean="0"/>
              <a:t>　公益社団法人日本精神保健福祉士協会</a:t>
            </a:r>
            <a:endParaRPr kumimoji="1" lang="ja-JP" altLang="en-US"/>
          </a:p>
        </p:txBody>
      </p:sp>
    </p:spTree>
    <p:extLst>
      <p:ext uri="{BB962C8B-B14F-4D97-AF65-F5344CB8AC3E}">
        <p14:creationId xmlns:p14="http://schemas.microsoft.com/office/powerpoint/2010/main" val="2417873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226</Words>
  <Application>Microsoft Office PowerPoint</Application>
  <PresentationFormat>画面に合わせる (4:3)</PresentationFormat>
  <Paragraphs>77</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演習の流れ</vt:lpstr>
      <vt:lpstr>①退院意欲の喚起をする方法</vt:lpstr>
      <vt:lpstr>②退院支援意欲を喚起をする方法</vt:lpstr>
      <vt:lpstr>③ピアサポーターとの連携</vt:lpstr>
      <vt:lpstr>④対象者と指定一般相談支援事業所の出会いの場面</vt:lpstr>
      <vt:lpstr>⑤退院支援が進まなくなった時の対策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公益社団法人日本精神保健福祉士協会</dc:creator>
  <cp:lastModifiedBy>yoda</cp:lastModifiedBy>
  <cp:revision>32</cp:revision>
  <dcterms:created xsi:type="dcterms:W3CDTF">2016-12-15T12:40:40Z</dcterms:created>
  <dcterms:modified xsi:type="dcterms:W3CDTF">2017-04-27T04:31:37Z</dcterms:modified>
</cp:coreProperties>
</file>