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6.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7.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theme/theme8.xml" ContentType="application/vnd.openxmlformats-officedocument.theme+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theme/theme9.xml" ContentType="application/vnd.openxmlformats-officedocument.theme+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7" r:id="rId2"/>
    <p:sldMasterId id="2147483709" r:id="rId3"/>
    <p:sldMasterId id="2147483724" r:id="rId4"/>
    <p:sldMasterId id="2147483748" r:id="rId5"/>
    <p:sldMasterId id="2147483762" r:id="rId6"/>
    <p:sldMasterId id="2147483775" r:id="rId7"/>
    <p:sldMasterId id="2147483787" r:id="rId8"/>
    <p:sldMasterId id="2147483799" r:id="rId9"/>
    <p:sldMasterId id="2147483811" r:id="rId10"/>
  </p:sldMasterIdLst>
  <p:notesMasterIdLst>
    <p:notesMasterId r:id="rId36"/>
  </p:notesMasterIdLst>
  <p:sldIdLst>
    <p:sldId id="318" r:id="rId11"/>
    <p:sldId id="304" r:id="rId12"/>
    <p:sldId id="305" r:id="rId13"/>
    <p:sldId id="310" r:id="rId14"/>
    <p:sldId id="312" r:id="rId15"/>
    <p:sldId id="311" r:id="rId16"/>
    <p:sldId id="287" r:id="rId17"/>
    <p:sldId id="288" r:id="rId18"/>
    <p:sldId id="289" r:id="rId19"/>
    <p:sldId id="282" r:id="rId20"/>
    <p:sldId id="290" r:id="rId21"/>
    <p:sldId id="291" r:id="rId22"/>
    <p:sldId id="292" r:id="rId23"/>
    <p:sldId id="293" r:id="rId24"/>
    <p:sldId id="294" r:id="rId25"/>
    <p:sldId id="283" r:id="rId26"/>
    <p:sldId id="284" r:id="rId27"/>
    <p:sldId id="313" r:id="rId28"/>
    <p:sldId id="314" r:id="rId29"/>
    <p:sldId id="307" r:id="rId30"/>
    <p:sldId id="317" r:id="rId31"/>
    <p:sldId id="308" r:id="rId32"/>
    <p:sldId id="309" r:id="rId33"/>
    <p:sldId id="315" r:id="rId34"/>
    <p:sldId id="316" r:id="rId35"/>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MNbhB+eKydAhV1lE30vNNA==" hashData="qUNM0/ENosdl+RH2ku9eF1Pt4zs="/>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CCFFCC"/>
    <a:srgbClr val="FFCCCC"/>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68" autoAdjust="0"/>
    <p:restoredTop sz="94660"/>
  </p:normalViewPr>
  <p:slideViewPr>
    <p:cSldViewPr showGuides="1">
      <p:cViewPr varScale="1">
        <p:scale>
          <a:sx n="96" d="100"/>
          <a:sy n="96" d="100"/>
        </p:scale>
        <p:origin x="-96" y="-23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1.xml"/><Relationship Id="rId34" Type="http://schemas.openxmlformats.org/officeDocument/2006/relationships/slide" Target="slides/slide24.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notesMaster" Target="notesMasters/notesMaster1.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slide" Target="slides/slide2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6F3A3E1B-EC35-4D36-B407-2D5B7DC06DD2}" type="datetimeFigureOut">
              <a:rPr kumimoji="1" lang="ja-JP" altLang="en-US" smtClean="0"/>
              <a:t>2017/4/27</a:t>
            </a:fld>
            <a:endParaRPr kumimoji="1" lang="ja-JP" altLang="en-US"/>
          </a:p>
        </p:txBody>
      </p:sp>
      <p:sp>
        <p:nvSpPr>
          <p:cNvPr id="4" name="スライド イメージ プレースホルダー 3"/>
          <p:cNvSpPr>
            <a:spLocks noGrp="1" noRot="1" noChangeAspect="1"/>
          </p:cNvSpPr>
          <p:nvPr>
            <p:ph type="sldImg" idx="2"/>
          </p:nvPr>
        </p:nvSpPr>
        <p:spPr>
          <a:xfrm>
            <a:off x="779463" y="768350"/>
            <a:ext cx="5540375" cy="3836988"/>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4D66DE2A-093B-43BF-963A-F2B0DE6181AE}" type="slidenum">
              <a:rPr kumimoji="1" lang="ja-JP" altLang="en-US" smtClean="0"/>
              <a:t>‹#›</a:t>
            </a:fld>
            <a:endParaRPr kumimoji="1" lang="ja-JP" altLang="en-US"/>
          </a:p>
        </p:txBody>
      </p:sp>
    </p:spTree>
    <p:extLst>
      <p:ext uri="{BB962C8B-B14F-4D97-AF65-F5344CB8AC3E}">
        <p14:creationId xmlns:p14="http://schemas.microsoft.com/office/powerpoint/2010/main" val="28142266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6"/>
          <p:cNvSpPr>
            <a:spLocks noGrp="1" noChangeArrowheads="1"/>
          </p:cNvSpPr>
          <p:nvPr>
            <p:ph type="sldNum" sz="quarter"/>
          </p:nvPr>
        </p:nvSpPr>
        <p:spPr>
          <a:noFill/>
        </p:spPr>
        <p:txBody>
          <a:bodyPr/>
          <a:lstStyle>
            <a:lvl1pPr>
              <a:spcBef>
                <a:spcPct val="30000"/>
              </a:spcBef>
              <a:buClr>
                <a:srgbClr val="000000"/>
              </a:buClr>
              <a:buSzPct val="100000"/>
              <a:buFont typeface="Times New Roman" pitchFamily="18" charset="0"/>
              <a:tabLst>
                <a:tab pos="687445" algn="l"/>
                <a:tab pos="1374891" algn="l"/>
                <a:tab pos="2062336" algn="l"/>
                <a:tab pos="2749782" algn="l"/>
              </a:tabLst>
              <a:defRPr sz="1200">
                <a:solidFill>
                  <a:srgbClr val="000000"/>
                </a:solidFill>
                <a:latin typeface="Times New Roman" pitchFamily="18" charset="0"/>
                <a:ea typeface="游ゴシック" pitchFamily="50" charset="-128"/>
              </a:defRPr>
            </a:lvl1pPr>
            <a:lvl2pPr marL="705536" indent="-271360">
              <a:spcBef>
                <a:spcPct val="30000"/>
              </a:spcBef>
              <a:buClr>
                <a:srgbClr val="000000"/>
              </a:buClr>
              <a:buSzPct val="100000"/>
              <a:buFont typeface="Times New Roman" pitchFamily="18" charset="0"/>
              <a:tabLst>
                <a:tab pos="687445" algn="l"/>
                <a:tab pos="1374891" algn="l"/>
                <a:tab pos="2062336" algn="l"/>
                <a:tab pos="2749782" algn="l"/>
              </a:tabLst>
              <a:defRPr sz="1200">
                <a:solidFill>
                  <a:srgbClr val="000000"/>
                </a:solidFill>
                <a:latin typeface="Times New Roman" pitchFamily="18" charset="0"/>
                <a:ea typeface="游ゴシック" pitchFamily="50" charset="-128"/>
              </a:defRPr>
            </a:lvl2pPr>
            <a:lvl3pPr marL="1085440" indent="-217088">
              <a:spcBef>
                <a:spcPct val="30000"/>
              </a:spcBef>
              <a:buClr>
                <a:srgbClr val="000000"/>
              </a:buClr>
              <a:buSzPct val="100000"/>
              <a:buFont typeface="Times New Roman" pitchFamily="18" charset="0"/>
              <a:tabLst>
                <a:tab pos="687445" algn="l"/>
                <a:tab pos="1374891" algn="l"/>
                <a:tab pos="2062336" algn="l"/>
                <a:tab pos="2749782" algn="l"/>
              </a:tabLst>
              <a:defRPr sz="1200">
                <a:solidFill>
                  <a:srgbClr val="000000"/>
                </a:solidFill>
                <a:latin typeface="Times New Roman" pitchFamily="18" charset="0"/>
                <a:ea typeface="游ゴシック" pitchFamily="50" charset="-128"/>
              </a:defRPr>
            </a:lvl3pPr>
            <a:lvl4pPr marL="1519616" indent="-217088">
              <a:spcBef>
                <a:spcPct val="30000"/>
              </a:spcBef>
              <a:buClr>
                <a:srgbClr val="000000"/>
              </a:buClr>
              <a:buSzPct val="100000"/>
              <a:buFont typeface="Times New Roman" pitchFamily="18" charset="0"/>
              <a:tabLst>
                <a:tab pos="687445" algn="l"/>
                <a:tab pos="1374891" algn="l"/>
                <a:tab pos="2062336" algn="l"/>
                <a:tab pos="2749782" algn="l"/>
              </a:tabLst>
              <a:defRPr sz="1200">
                <a:solidFill>
                  <a:srgbClr val="000000"/>
                </a:solidFill>
                <a:latin typeface="Times New Roman" pitchFamily="18" charset="0"/>
                <a:ea typeface="游ゴシック" pitchFamily="50" charset="-128"/>
              </a:defRPr>
            </a:lvl4pPr>
            <a:lvl5pPr marL="1953793" indent="-217088">
              <a:spcBef>
                <a:spcPct val="30000"/>
              </a:spcBef>
              <a:buClr>
                <a:srgbClr val="000000"/>
              </a:buClr>
              <a:buSzPct val="100000"/>
              <a:buFont typeface="Times New Roman" pitchFamily="18" charset="0"/>
              <a:tabLst>
                <a:tab pos="687445" algn="l"/>
                <a:tab pos="1374891" algn="l"/>
                <a:tab pos="2062336" algn="l"/>
                <a:tab pos="2749782" algn="l"/>
              </a:tabLst>
              <a:defRPr sz="1200">
                <a:solidFill>
                  <a:srgbClr val="000000"/>
                </a:solidFill>
                <a:latin typeface="Times New Roman" pitchFamily="18" charset="0"/>
                <a:ea typeface="游ゴシック" pitchFamily="50" charset="-128"/>
              </a:defRPr>
            </a:lvl5pPr>
            <a:lvl6pPr marL="2387969" indent="-217088" eaLnBrk="0" fontAlgn="base" hangingPunct="0">
              <a:spcBef>
                <a:spcPct val="30000"/>
              </a:spcBef>
              <a:spcAft>
                <a:spcPct val="0"/>
              </a:spcAft>
              <a:buClr>
                <a:srgbClr val="000000"/>
              </a:buClr>
              <a:buSzPct val="100000"/>
              <a:buFont typeface="Times New Roman" pitchFamily="18" charset="0"/>
              <a:tabLst>
                <a:tab pos="687445" algn="l"/>
                <a:tab pos="1374891" algn="l"/>
                <a:tab pos="2062336" algn="l"/>
                <a:tab pos="2749782" algn="l"/>
              </a:tabLst>
              <a:defRPr sz="1200">
                <a:solidFill>
                  <a:srgbClr val="000000"/>
                </a:solidFill>
                <a:latin typeface="Times New Roman" pitchFamily="18" charset="0"/>
                <a:ea typeface="游ゴシック" pitchFamily="50" charset="-128"/>
              </a:defRPr>
            </a:lvl6pPr>
            <a:lvl7pPr marL="2822144" indent="-217088" eaLnBrk="0" fontAlgn="base" hangingPunct="0">
              <a:spcBef>
                <a:spcPct val="30000"/>
              </a:spcBef>
              <a:spcAft>
                <a:spcPct val="0"/>
              </a:spcAft>
              <a:buClr>
                <a:srgbClr val="000000"/>
              </a:buClr>
              <a:buSzPct val="100000"/>
              <a:buFont typeface="Times New Roman" pitchFamily="18" charset="0"/>
              <a:tabLst>
                <a:tab pos="687445" algn="l"/>
                <a:tab pos="1374891" algn="l"/>
                <a:tab pos="2062336" algn="l"/>
                <a:tab pos="2749782" algn="l"/>
              </a:tabLst>
              <a:defRPr sz="1200">
                <a:solidFill>
                  <a:srgbClr val="000000"/>
                </a:solidFill>
                <a:latin typeface="Times New Roman" pitchFamily="18" charset="0"/>
                <a:ea typeface="游ゴシック" pitchFamily="50" charset="-128"/>
              </a:defRPr>
            </a:lvl7pPr>
            <a:lvl8pPr marL="3256320" indent="-217088" eaLnBrk="0" fontAlgn="base" hangingPunct="0">
              <a:spcBef>
                <a:spcPct val="30000"/>
              </a:spcBef>
              <a:spcAft>
                <a:spcPct val="0"/>
              </a:spcAft>
              <a:buClr>
                <a:srgbClr val="000000"/>
              </a:buClr>
              <a:buSzPct val="100000"/>
              <a:buFont typeface="Times New Roman" pitchFamily="18" charset="0"/>
              <a:tabLst>
                <a:tab pos="687445" algn="l"/>
                <a:tab pos="1374891" algn="l"/>
                <a:tab pos="2062336" algn="l"/>
                <a:tab pos="2749782" algn="l"/>
              </a:tabLst>
              <a:defRPr sz="1200">
                <a:solidFill>
                  <a:srgbClr val="000000"/>
                </a:solidFill>
                <a:latin typeface="Times New Roman" pitchFamily="18" charset="0"/>
                <a:ea typeface="游ゴシック" pitchFamily="50" charset="-128"/>
              </a:defRPr>
            </a:lvl8pPr>
            <a:lvl9pPr marL="3690497" indent="-217088" eaLnBrk="0" fontAlgn="base" hangingPunct="0">
              <a:spcBef>
                <a:spcPct val="30000"/>
              </a:spcBef>
              <a:spcAft>
                <a:spcPct val="0"/>
              </a:spcAft>
              <a:buClr>
                <a:srgbClr val="000000"/>
              </a:buClr>
              <a:buSzPct val="100000"/>
              <a:buFont typeface="Times New Roman" pitchFamily="18" charset="0"/>
              <a:tabLst>
                <a:tab pos="687445" algn="l"/>
                <a:tab pos="1374891" algn="l"/>
                <a:tab pos="2062336" algn="l"/>
                <a:tab pos="2749782" algn="l"/>
              </a:tabLst>
              <a:defRPr sz="1200">
                <a:solidFill>
                  <a:srgbClr val="000000"/>
                </a:solidFill>
                <a:latin typeface="Times New Roman" pitchFamily="18" charset="0"/>
                <a:ea typeface="游ゴシック" pitchFamily="50" charset="-128"/>
              </a:defRPr>
            </a:lvl9pPr>
          </a:lstStyle>
          <a:p>
            <a:pPr>
              <a:spcBef>
                <a:spcPct val="0"/>
              </a:spcBef>
              <a:buSzPct val="45000"/>
              <a:buFont typeface="Wingdings" pitchFamily="2" charset="2"/>
              <a:buNone/>
            </a:pPr>
            <a:fld id="{14A66E78-5781-4104-AAE8-CB5AD1865369}" type="slidenum">
              <a:rPr lang="en-US" altLang="ja-JP" sz="1300">
                <a:ea typeface="ＭＳ Ｐ明朝" pitchFamily="18" charset="-128"/>
              </a:rPr>
              <a:pPr>
                <a:spcBef>
                  <a:spcPct val="0"/>
                </a:spcBef>
                <a:buSzPct val="45000"/>
                <a:buFont typeface="Wingdings" pitchFamily="2" charset="2"/>
                <a:buNone/>
              </a:pPr>
              <a:t>1</a:t>
            </a:fld>
            <a:endParaRPr lang="en-US" altLang="ja-JP" sz="1300">
              <a:ea typeface="ＭＳ Ｐ明朝" pitchFamily="18" charset="-128"/>
            </a:endParaRPr>
          </a:p>
        </p:txBody>
      </p:sp>
      <p:sp>
        <p:nvSpPr>
          <p:cNvPr id="37891" name="Rectangle 1"/>
          <p:cNvSpPr>
            <a:spLocks noGrp="1" noRot="1" noChangeAspect="1" noChangeArrowheads="1" noTextEdit="1"/>
          </p:cNvSpPr>
          <p:nvPr>
            <p:ph type="sldImg"/>
          </p:nvPr>
        </p:nvSpPr>
        <p:spPr>
          <a:xfrm>
            <a:off x="777875" y="777875"/>
            <a:ext cx="5541963" cy="383698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2" name="Rectangle 2"/>
          <p:cNvSpPr>
            <a:spLocks noGrp="1" noChangeArrowheads="1"/>
          </p:cNvSpPr>
          <p:nvPr>
            <p:ph type="body" idx="1"/>
          </p:nvPr>
        </p:nvSpPr>
        <p:spPr>
          <a:xfrm>
            <a:off x="709632" y="4861252"/>
            <a:ext cx="5680036" cy="4605955"/>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smtClean="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spect="1" noChangeArrowheads="1" noTextEdit="1"/>
          </p:cNvSpPr>
          <p:nvPr>
            <p:ph type="sldImg"/>
          </p:nvPr>
        </p:nvSpPr>
        <p:spPr>
          <a:xfrm>
            <a:off x="511175" y="833438"/>
            <a:ext cx="6018213" cy="4167187"/>
          </a:xfrm>
          <a:ln/>
        </p:spPr>
      </p:sp>
      <p:sp>
        <p:nvSpPr>
          <p:cNvPr id="145411" name="Rectangle 3"/>
          <p:cNvSpPr>
            <a:spLocks noGrp="1" noChangeArrowheads="1"/>
          </p:cNvSpPr>
          <p:nvPr>
            <p:ph type="body" idx="1"/>
          </p:nvPr>
        </p:nvSpPr>
        <p:spPr>
          <a:xfrm>
            <a:off x="935405" y="5275804"/>
            <a:ext cx="5166048" cy="5002519"/>
          </a:xfrm>
          <a:noFill/>
          <a:ln/>
        </p:spPr>
        <p:txBody>
          <a:bodyPr/>
          <a:lstStyle/>
          <a:p>
            <a:pPr eaLnBrk="1" hangingPunct="1"/>
            <a:endParaRPr lang="ja-JP" altLang="ja-JP" smtClean="0">
              <a:ea typeface="ＭＳ Ｐ明朝" charset="-128"/>
            </a:endParaRPr>
          </a:p>
        </p:txBody>
      </p:sp>
      <p:sp>
        <p:nvSpPr>
          <p:cNvPr id="145412" name="スライド番号プレースホルダ 4"/>
          <p:cNvSpPr>
            <a:spLocks noGrp="1"/>
          </p:cNvSpPr>
          <p:nvPr>
            <p:ph type="sldNum" sz="quarter" idx="5"/>
          </p:nvPr>
        </p:nvSpPr>
        <p:spPr>
          <a:noFill/>
        </p:spPr>
        <p:txBody>
          <a:bodyPr/>
          <a:lstStyle/>
          <a:p>
            <a:pPr defTabSz="988667" fontAlgn="base">
              <a:spcBef>
                <a:spcPct val="0"/>
              </a:spcBef>
              <a:spcAft>
                <a:spcPct val="0"/>
              </a:spcAft>
              <a:defRPr/>
            </a:pPr>
            <a:fld id="{19B8DCCA-CF0F-48BD-A509-72E997CAC9E7}" type="slidenum">
              <a:rPr lang="en-US" altLang="ja-JP" sz="1400">
                <a:solidFill>
                  <a:prstClr val="black"/>
                </a:solidFill>
                <a:latin typeface="Arial" pitchFamily="34" charset="0"/>
                <a:ea typeface="ＭＳ Ｐゴシック" pitchFamily="50" charset="-128"/>
              </a:rPr>
              <a:pPr defTabSz="988667" fontAlgn="base">
                <a:spcBef>
                  <a:spcPct val="0"/>
                </a:spcBef>
                <a:spcAft>
                  <a:spcPct val="0"/>
                </a:spcAft>
                <a:defRPr/>
              </a:pPr>
              <a:t>3</a:t>
            </a:fld>
            <a:endParaRPr lang="en-US" altLang="ja-JP" sz="1400" dirty="0">
              <a:solidFill>
                <a:prstClr val="black"/>
              </a:solidFill>
              <a:latin typeface="Arial" pitchFamily="34" charset="0"/>
              <a:ea typeface="ＭＳ Ｐゴシック" pitchFamily="50" charset="-128"/>
            </a:endParaRPr>
          </a:p>
        </p:txBody>
      </p:sp>
    </p:spTree>
    <p:extLst>
      <p:ext uri="{BB962C8B-B14F-4D97-AF65-F5344CB8AC3E}">
        <p14:creationId xmlns:p14="http://schemas.microsoft.com/office/powerpoint/2010/main" val="862628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スライド イメージ プレースホルダ 1"/>
          <p:cNvSpPr>
            <a:spLocks noGrp="1" noRot="1" noChangeAspect="1" noTextEdit="1"/>
          </p:cNvSpPr>
          <p:nvPr>
            <p:ph type="sldImg"/>
          </p:nvPr>
        </p:nvSpPr>
        <p:spPr>
          <a:xfrm>
            <a:off x="574675" y="860425"/>
            <a:ext cx="6202363" cy="4294188"/>
          </a:xfrm>
          <a:ln/>
        </p:spPr>
      </p:sp>
      <p:sp>
        <p:nvSpPr>
          <p:cNvPr id="154627" name="ノート プレースホルダ 2"/>
          <p:cNvSpPr>
            <a:spLocks noGrp="1"/>
          </p:cNvSpPr>
          <p:nvPr>
            <p:ph type="body" idx="1"/>
          </p:nvPr>
        </p:nvSpPr>
        <p:spPr>
          <a:noFill/>
          <a:ln/>
        </p:spPr>
        <p:txBody>
          <a:bodyPr/>
          <a:lstStyle/>
          <a:p>
            <a:endParaRPr lang="ja-JP" altLang="en-US" smtClean="0">
              <a:ea typeface="ＭＳ Ｐ明朝" charset="-128"/>
            </a:endParaRPr>
          </a:p>
        </p:txBody>
      </p:sp>
      <p:sp>
        <p:nvSpPr>
          <p:cNvPr id="154628" name="スライド番号プレースホルダ 3"/>
          <p:cNvSpPr>
            <a:spLocks noGrp="1"/>
          </p:cNvSpPr>
          <p:nvPr>
            <p:ph type="sldNum" sz="quarter" idx="5"/>
          </p:nvPr>
        </p:nvSpPr>
        <p:spPr>
          <a:noFill/>
        </p:spPr>
        <p:txBody>
          <a:bodyPr/>
          <a:lstStyle/>
          <a:p>
            <a:pPr defTabSz="1021431" fontAlgn="base">
              <a:spcBef>
                <a:spcPct val="0"/>
              </a:spcBef>
              <a:spcAft>
                <a:spcPct val="0"/>
              </a:spcAft>
              <a:defRPr/>
            </a:pPr>
            <a:fld id="{6C494D78-4E3C-4345-B92D-D01FA548E1EB}" type="slidenum">
              <a:rPr lang="en-US" altLang="ja-JP">
                <a:solidFill>
                  <a:srgbClr val="000000"/>
                </a:solidFill>
                <a:latin typeface="Arial" charset="0"/>
                <a:ea typeface="ＭＳ Ｐゴシック" pitchFamily="50" charset="-128"/>
              </a:rPr>
              <a:pPr defTabSz="1021431" fontAlgn="base">
                <a:spcBef>
                  <a:spcPct val="0"/>
                </a:spcBef>
                <a:spcAft>
                  <a:spcPct val="0"/>
                </a:spcAft>
                <a:defRPr/>
              </a:pPr>
              <a:t>12</a:t>
            </a:fld>
            <a:endParaRPr lang="en-US" altLang="ja-JP">
              <a:solidFill>
                <a:srgbClr val="000000"/>
              </a:solidFill>
              <a:latin typeface="Arial" charset="0"/>
              <a:ea typeface="ＭＳ Ｐゴシック" pitchFamily="50" charset="-128"/>
            </a:endParaRPr>
          </a:p>
        </p:txBody>
      </p:sp>
    </p:spTree>
    <p:extLst>
      <p:ext uri="{BB962C8B-B14F-4D97-AF65-F5344CB8AC3E}">
        <p14:creationId xmlns:p14="http://schemas.microsoft.com/office/powerpoint/2010/main" val="4119730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スライド イメージ プレースホルダ 1"/>
          <p:cNvSpPr>
            <a:spLocks noGrp="1" noRot="1" noChangeAspect="1" noTextEdit="1"/>
          </p:cNvSpPr>
          <p:nvPr>
            <p:ph type="sldImg"/>
          </p:nvPr>
        </p:nvSpPr>
        <p:spPr>
          <a:xfrm>
            <a:off x="574675" y="860425"/>
            <a:ext cx="6202363" cy="4294188"/>
          </a:xfrm>
          <a:ln/>
        </p:spPr>
      </p:sp>
      <p:sp>
        <p:nvSpPr>
          <p:cNvPr id="155651" name="ノート プレースホルダ 2"/>
          <p:cNvSpPr>
            <a:spLocks noGrp="1"/>
          </p:cNvSpPr>
          <p:nvPr>
            <p:ph type="body" idx="1"/>
          </p:nvPr>
        </p:nvSpPr>
        <p:spPr>
          <a:noFill/>
          <a:ln/>
        </p:spPr>
        <p:txBody>
          <a:bodyPr/>
          <a:lstStyle/>
          <a:p>
            <a:endParaRPr lang="ja-JP" altLang="en-US" smtClean="0">
              <a:ea typeface="ＭＳ Ｐ明朝" charset="-128"/>
            </a:endParaRPr>
          </a:p>
        </p:txBody>
      </p:sp>
      <p:sp>
        <p:nvSpPr>
          <p:cNvPr id="155652" name="スライド番号プレースホルダ 3"/>
          <p:cNvSpPr>
            <a:spLocks noGrp="1"/>
          </p:cNvSpPr>
          <p:nvPr>
            <p:ph type="sldNum" sz="quarter" idx="5"/>
          </p:nvPr>
        </p:nvSpPr>
        <p:spPr>
          <a:noFill/>
        </p:spPr>
        <p:txBody>
          <a:bodyPr/>
          <a:lstStyle/>
          <a:p>
            <a:pPr defTabSz="1021335" fontAlgn="base">
              <a:spcBef>
                <a:spcPct val="0"/>
              </a:spcBef>
              <a:spcAft>
                <a:spcPct val="0"/>
              </a:spcAft>
              <a:defRPr/>
            </a:pPr>
            <a:fld id="{5503BA28-D5BF-43C4-8248-BF6905705C30}" type="slidenum">
              <a:rPr lang="en-US" altLang="ja-JP">
                <a:solidFill>
                  <a:srgbClr val="000000"/>
                </a:solidFill>
                <a:latin typeface="Arial" charset="0"/>
                <a:ea typeface="ＭＳ Ｐゴシック" pitchFamily="50" charset="-128"/>
              </a:rPr>
              <a:pPr defTabSz="1021335" fontAlgn="base">
                <a:spcBef>
                  <a:spcPct val="0"/>
                </a:spcBef>
                <a:spcAft>
                  <a:spcPct val="0"/>
                </a:spcAft>
                <a:defRPr/>
              </a:pPr>
              <a:t>13</a:t>
            </a:fld>
            <a:endParaRPr lang="en-US" altLang="ja-JP">
              <a:solidFill>
                <a:srgbClr val="000000"/>
              </a:solidFill>
              <a:latin typeface="Arial" charset="0"/>
              <a:ea typeface="ＭＳ Ｐゴシック" pitchFamily="50" charset="-128"/>
            </a:endParaRPr>
          </a:p>
        </p:txBody>
      </p:sp>
    </p:spTree>
    <p:extLst>
      <p:ext uri="{BB962C8B-B14F-4D97-AF65-F5344CB8AC3E}">
        <p14:creationId xmlns:p14="http://schemas.microsoft.com/office/powerpoint/2010/main" val="2854069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スライド イメージ プレースホルダ 1"/>
          <p:cNvSpPr>
            <a:spLocks noGrp="1" noRot="1" noChangeAspect="1" noTextEdit="1"/>
          </p:cNvSpPr>
          <p:nvPr>
            <p:ph type="sldImg"/>
          </p:nvPr>
        </p:nvSpPr>
        <p:spPr>
          <a:xfrm>
            <a:off x="574675" y="860425"/>
            <a:ext cx="6202363" cy="4294188"/>
          </a:xfrm>
          <a:ln/>
        </p:spPr>
      </p:sp>
      <p:sp>
        <p:nvSpPr>
          <p:cNvPr id="156675" name="ノート プレースホルダ 2"/>
          <p:cNvSpPr>
            <a:spLocks noGrp="1"/>
          </p:cNvSpPr>
          <p:nvPr>
            <p:ph type="body" idx="1"/>
          </p:nvPr>
        </p:nvSpPr>
        <p:spPr>
          <a:noFill/>
          <a:ln/>
        </p:spPr>
        <p:txBody>
          <a:bodyPr/>
          <a:lstStyle/>
          <a:p>
            <a:endParaRPr lang="ja-JP" altLang="en-US" smtClean="0">
              <a:ea typeface="ＭＳ Ｐ明朝" charset="-128"/>
            </a:endParaRPr>
          </a:p>
        </p:txBody>
      </p:sp>
      <p:sp>
        <p:nvSpPr>
          <p:cNvPr id="156676" name="スライド番号プレースホルダ 3"/>
          <p:cNvSpPr>
            <a:spLocks noGrp="1"/>
          </p:cNvSpPr>
          <p:nvPr>
            <p:ph type="sldNum" sz="quarter" idx="5"/>
          </p:nvPr>
        </p:nvSpPr>
        <p:spPr>
          <a:noFill/>
        </p:spPr>
        <p:txBody>
          <a:bodyPr/>
          <a:lstStyle/>
          <a:p>
            <a:pPr defTabSz="1021335" fontAlgn="base">
              <a:spcBef>
                <a:spcPct val="0"/>
              </a:spcBef>
              <a:spcAft>
                <a:spcPct val="0"/>
              </a:spcAft>
              <a:defRPr/>
            </a:pPr>
            <a:fld id="{36A39E6A-A4D8-4F82-BCA0-7C0F93228404}" type="slidenum">
              <a:rPr lang="en-US" altLang="ja-JP">
                <a:solidFill>
                  <a:srgbClr val="000000"/>
                </a:solidFill>
                <a:latin typeface="Arial" charset="0"/>
                <a:ea typeface="ＭＳ Ｐゴシック" pitchFamily="50" charset="-128"/>
              </a:rPr>
              <a:pPr defTabSz="1021335" fontAlgn="base">
                <a:spcBef>
                  <a:spcPct val="0"/>
                </a:spcBef>
                <a:spcAft>
                  <a:spcPct val="0"/>
                </a:spcAft>
                <a:defRPr/>
              </a:pPr>
              <a:t>14</a:t>
            </a:fld>
            <a:endParaRPr lang="en-US" altLang="ja-JP">
              <a:solidFill>
                <a:srgbClr val="000000"/>
              </a:solidFill>
              <a:latin typeface="Arial" charset="0"/>
              <a:ea typeface="ＭＳ Ｐゴシック" pitchFamily="50" charset="-128"/>
            </a:endParaRPr>
          </a:p>
        </p:txBody>
      </p:sp>
    </p:spTree>
    <p:extLst>
      <p:ext uri="{BB962C8B-B14F-4D97-AF65-F5344CB8AC3E}">
        <p14:creationId xmlns:p14="http://schemas.microsoft.com/office/powerpoint/2010/main" val="1745519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69913" y="858838"/>
            <a:ext cx="6208712" cy="4298950"/>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pPr defTabSz="1028804" fontAlgn="base">
              <a:spcBef>
                <a:spcPct val="0"/>
              </a:spcBef>
              <a:spcAft>
                <a:spcPct val="0"/>
              </a:spcAft>
              <a:defRPr/>
            </a:pPr>
            <a:fld id="{CC6E6145-E342-49EF-A36E-3D5C35CCF238}" type="slidenum">
              <a:rPr lang="ja-JP" altLang="en-US">
                <a:solidFill>
                  <a:prstClr val="black"/>
                </a:solidFill>
                <a:latin typeface="Arial" charset="0"/>
                <a:ea typeface="ＭＳ Ｐゴシック" pitchFamily="50" charset="-128"/>
              </a:rPr>
              <a:pPr defTabSz="1028804" fontAlgn="base">
                <a:spcBef>
                  <a:spcPct val="0"/>
                </a:spcBef>
                <a:spcAft>
                  <a:spcPct val="0"/>
                </a:spcAft>
                <a:defRPr/>
              </a:pPr>
              <a:t>15</a:t>
            </a:fld>
            <a:endParaRPr lang="ja-JP" altLang="en-US">
              <a:solidFill>
                <a:prstClr val="black"/>
              </a:solidFill>
              <a:latin typeface="Arial" charset="0"/>
              <a:ea typeface="ＭＳ Ｐゴシック" pitchFamily="50" charset="-128"/>
            </a:endParaRPr>
          </a:p>
        </p:txBody>
      </p:sp>
    </p:spTree>
    <p:extLst>
      <p:ext uri="{BB962C8B-B14F-4D97-AF65-F5344CB8AC3E}">
        <p14:creationId xmlns:p14="http://schemas.microsoft.com/office/powerpoint/2010/main" val="3539612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11175" y="833438"/>
            <a:ext cx="6016625" cy="41671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90478" fontAlgn="base">
              <a:spcBef>
                <a:spcPct val="0"/>
              </a:spcBef>
              <a:spcAft>
                <a:spcPct val="0"/>
              </a:spcAft>
              <a:defRPr/>
            </a:pPr>
            <a:fld id="{37976347-805E-4FFF-9923-2C031D7650CD}" type="slidenum">
              <a:rPr lang="ja-JP" altLang="en-US" sz="1400">
                <a:solidFill>
                  <a:prstClr val="black"/>
                </a:solidFill>
                <a:latin typeface="Arial" pitchFamily="34" charset="0"/>
                <a:ea typeface="ＭＳ Ｐゴシック" pitchFamily="50" charset="-128"/>
              </a:rPr>
              <a:pPr defTabSz="990478" fontAlgn="base">
                <a:spcBef>
                  <a:spcPct val="0"/>
                </a:spcBef>
                <a:spcAft>
                  <a:spcPct val="0"/>
                </a:spcAft>
                <a:defRPr/>
              </a:pPr>
              <a:t>20</a:t>
            </a:fld>
            <a:endParaRPr lang="ja-JP" altLang="en-US" sz="1400" dirty="0">
              <a:solidFill>
                <a:prstClr val="black"/>
              </a:solidFill>
              <a:latin typeface="Arial" pitchFamily="34" charset="0"/>
              <a:ea typeface="ＭＳ Ｐゴシック" pitchFamily="50" charset="-128"/>
            </a:endParaRPr>
          </a:p>
        </p:txBody>
      </p:sp>
    </p:spTree>
    <p:extLst>
      <p:ext uri="{BB962C8B-B14F-4D97-AF65-F5344CB8AC3E}">
        <p14:creationId xmlns:p14="http://schemas.microsoft.com/office/powerpoint/2010/main" val="568775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1" y="2130655"/>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6980" indent="0" algn="ctr">
              <a:buNone/>
              <a:defRPr>
                <a:solidFill>
                  <a:schemeClr val="tx1">
                    <a:tint val="75000"/>
                  </a:schemeClr>
                </a:solidFill>
              </a:defRPr>
            </a:lvl2pPr>
            <a:lvl3pPr marL="913960" indent="0" algn="ctr">
              <a:buNone/>
              <a:defRPr>
                <a:solidFill>
                  <a:schemeClr val="tx1">
                    <a:tint val="75000"/>
                  </a:schemeClr>
                </a:solidFill>
              </a:defRPr>
            </a:lvl3pPr>
            <a:lvl4pPr marL="1370941" indent="0" algn="ctr">
              <a:buNone/>
              <a:defRPr>
                <a:solidFill>
                  <a:schemeClr val="tx1">
                    <a:tint val="75000"/>
                  </a:schemeClr>
                </a:solidFill>
              </a:defRPr>
            </a:lvl4pPr>
            <a:lvl5pPr marL="1827921" indent="0" algn="ctr">
              <a:buNone/>
              <a:defRPr>
                <a:solidFill>
                  <a:schemeClr val="tx1">
                    <a:tint val="75000"/>
                  </a:schemeClr>
                </a:solidFill>
              </a:defRPr>
            </a:lvl5pPr>
            <a:lvl6pPr marL="2284902" indent="0" algn="ctr">
              <a:buNone/>
              <a:defRPr>
                <a:solidFill>
                  <a:schemeClr val="tx1">
                    <a:tint val="75000"/>
                  </a:schemeClr>
                </a:solidFill>
              </a:defRPr>
            </a:lvl6pPr>
            <a:lvl7pPr marL="2741882" indent="0" algn="ctr">
              <a:buNone/>
              <a:defRPr>
                <a:solidFill>
                  <a:schemeClr val="tx1">
                    <a:tint val="75000"/>
                  </a:schemeClr>
                </a:solidFill>
              </a:defRPr>
            </a:lvl7pPr>
            <a:lvl8pPr marL="3198862" indent="0" algn="ctr">
              <a:buNone/>
              <a:defRPr>
                <a:solidFill>
                  <a:schemeClr val="tx1">
                    <a:tint val="75000"/>
                  </a:schemeClr>
                </a:solidFill>
              </a:defRPr>
            </a:lvl8pPr>
            <a:lvl9pPr marL="3655841"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27920ED-3975-4ED5-8DBD-6C1D9B6C59B5}" type="datetime1">
              <a:rPr lang="ja-JP" altLang="en-US" smtClean="0">
                <a:solidFill>
                  <a:prstClr val="black">
                    <a:tint val="75000"/>
                  </a:prstClr>
                </a:solidFill>
              </a:rPr>
              <a:t>2017/4/27</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r>
              <a:rPr lang="en-US" altLang="ja-JP" smtClean="0">
                <a:solidFill>
                  <a:prstClr val="black">
                    <a:tint val="75000"/>
                  </a:prstClr>
                </a:solidFill>
              </a:rPr>
              <a:t>@2016</a:t>
            </a:r>
            <a:r>
              <a:rPr lang="ja-JP" altLang="en-US" smtClean="0">
                <a:solidFill>
                  <a:prstClr val="black">
                    <a:tint val="75000"/>
                  </a:prstClr>
                </a:solidFill>
              </a:rPr>
              <a:t>　公益社団法人日本精神保健福祉士協会</a:t>
            </a:r>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solidFill>
                  <a:schemeClr val="tx1"/>
                </a:solidFill>
              </a:defRPr>
            </a:lvl1pPr>
          </a:lstStyle>
          <a:p>
            <a:fld id="{5A02BD7A-635E-43A0-8464-FD5073BFE4FA}"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05768501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9F61EAB-C82F-4C80-A2C3-C83403BB8C9E}" type="datetime1">
              <a:rPr lang="ja-JP" altLang="en-US" smtClean="0">
                <a:solidFill>
                  <a:prstClr val="black">
                    <a:tint val="75000"/>
                  </a:prstClr>
                </a:solidFill>
              </a:rPr>
              <a:t>2017/4/27</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r>
              <a:rPr lang="en-US" altLang="ja-JP" smtClean="0">
                <a:solidFill>
                  <a:prstClr val="black">
                    <a:tint val="75000"/>
                  </a:prstClr>
                </a:solidFill>
              </a:rPr>
              <a:t>@2016</a:t>
            </a:r>
            <a:r>
              <a:rPr lang="ja-JP" altLang="en-US" smtClean="0">
                <a:solidFill>
                  <a:prstClr val="black">
                    <a:tint val="75000"/>
                  </a:prstClr>
                </a:solidFill>
              </a:rPr>
              <a:t>　公益社団法人日本精神保健福祉士協会</a:t>
            </a:r>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88994810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4"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4"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3"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3"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B44ED513-469B-46DA-B280-97CD0BE6CFF7}"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8" name="フッター プレースホルダー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9" name="スライド番号プレースホルダー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2062352-2886-4CD3-ABDD-6A404AFB1779}"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310771630"/>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652EBCF-9228-4984-B9D1-725DC87407CE}"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4" name="フッター プレースホルダー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5" name="スライド番号プレースホルダー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2062352-2886-4CD3-ABDD-6A404AFB1779}"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74080919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ACE0E2D8-0CB3-4A5E-AACD-9F56F3CFEB93}"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3" name="フッター プレースホルダー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2062352-2886-4CD3-ABDD-6A404AFB1779}"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506964896"/>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200"/>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EBFD069-3821-4A0A-8AE2-7ADA67C303EE}"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6" name="フッター プレースホルダー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7" name="スライド番号プレースホルダー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2062352-2886-4CD3-ABDD-6A404AFB1779}"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65105089"/>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351050A-ABF8-4407-841E-A40198D303B2}"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6" name="フッター プレースホルダー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7" name="スライド番号プレースホルダー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2062352-2886-4CD3-ABDD-6A404AFB1779}"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31095318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E1F3969-784E-44DB-B981-67D91760E7B9}"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2062352-2886-4CD3-ABDD-6A404AFB1779}"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73299284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788"/>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4" y="274788"/>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1B06E27D-6E01-4DCA-9E19-8BD7E7598060}"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2062352-2886-4CD3-ABDD-6A404AFB1779}"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122888274"/>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000" y="2130642"/>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5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1CB0D882-EB44-4F7F-8ED6-EB4BA82EFF60}" type="datetime1">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1F3852E-26CA-4289-AEF2-BFA90C44DCC3}" type="slidenum">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201818750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5C3325B3-C3D7-4999-8465-5EFB33333E71}" type="datetime1">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1F3852E-26CA-4289-AEF2-BFA90C44DCC3}" type="slidenum">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170134518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56" y="4407117"/>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5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4AE57D72-8EF7-457B-9F13-A268DA1353D1}" type="datetime1">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1F3852E-26CA-4289-AEF2-BFA90C44DCC3}" type="slidenum">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3236180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68"/>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14" y="274668"/>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37EE6A8-6375-40E1-8B6D-3FA91EF4144E}" type="datetime1">
              <a:rPr lang="ja-JP" altLang="en-US" smtClean="0">
                <a:solidFill>
                  <a:prstClr val="black">
                    <a:tint val="75000"/>
                  </a:prstClr>
                </a:solidFill>
              </a:rPr>
              <a:t>2017/4/27</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r>
              <a:rPr lang="en-US" altLang="ja-JP" smtClean="0">
                <a:solidFill>
                  <a:prstClr val="black">
                    <a:tint val="75000"/>
                  </a:prstClr>
                </a:solidFill>
              </a:rPr>
              <a:t>@2016</a:t>
            </a:r>
            <a:r>
              <a:rPr lang="ja-JP" altLang="en-US" smtClean="0">
                <a:solidFill>
                  <a:prstClr val="black">
                    <a:tint val="75000"/>
                  </a:prstClr>
                </a:solidFill>
              </a:rPr>
              <a:t>　公益社団法人日本精神保健福祉士協会</a:t>
            </a:r>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895590826"/>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587DC61D-778C-4105-8DC7-648F63BD8646}" type="datetime1">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6" name="フッター プレースホルダー 5"/>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7" name="スライド番号プレースホルダー 6"/>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1F3852E-26CA-4289-AEF2-BFA90C44DCC3}" type="slidenum">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288493965"/>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5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5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67"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67"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ED37B68E-D12A-49E2-8E16-6E2F7C83D940}" type="datetime1">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8" name="フッター プレースホルダー 7"/>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9" name="スライド番号プレースホルダー 8"/>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1F3852E-26CA-4289-AEF2-BFA90C44DCC3}" type="slidenum">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375374267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787242B9-FC6D-4AED-9137-37E1789DBD9E}" type="datetime1">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4" name="フッター プレースホルダー 3"/>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5" name="スライド番号プレースホルダー 4"/>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1F3852E-26CA-4289-AEF2-BFA90C44DCC3}" type="slidenum">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274885151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BF5577E4-7567-471B-B05B-E55865021640}" type="datetime1">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3" name="フッター プレースホルダー 2"/>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4" name="スライド番号プレースホルダー 3"/>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1F3852E-26CA-4289-AEF2-BFA90C44DCC3}" type="slidenum">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207107707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3024" y="27319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3E299FBA-83B6-4E27-838B-A384568FF25F}" type="datetime1">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6" name="フッター プレースホルダー 5"/>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7" name="スライド番号プレースホルダー 6"/>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1F3852E-26CA-4289-AEF2-BFA90C44DCC3}" type="slidenum">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414450147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DD87B357-5A8A-44BB-92B6-8FB763B3A340}" type="datetime1">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6" name="フッター プレースホルダー 5"/>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7" name="スライド番号プレースホルダー 6"/>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1F3852E-26CA-4289-AEF2-BFA90C44DCC3}" type="slidenum">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648521850"/>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118DE975-8183-4883-AE15-870D7EBDFF2C}" type="datetime1">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1F3852E-26CA-4289-AEF2-BFA90C44DCC3}" type="slidenum">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2148750313"/>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784"/>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50" y="274784"/>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B06057C3-A383-4230-B562-88828D1DC34B}" type="datetime1">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1F3852E-26CA-4289-AEF2-BFA90C44DCC3}" type="slidenum">
              <a:rPr kumimoji="1" lang="ja-JP" altLang="en-US" sz="1200" b="0" i="0" u="none" strike="noStrike" kern="1200" cap="none" spc="0" normalizeH="0" baseline="0" noProof="0" smtClean="0">
                <a:ln>
                  <a:noFill/>
                </a:ln>
                <a:solidFill>
                  <a:prstClr val="black">
                    <a:tint val="75000"/>
                  </a:prstClr>
                </a:solidFill>
                <a:effectLst/>
                <a:uLnTx/>
                <a:uFillTx/>
                <a:latin typeface="Arial" pitchFamily="34"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759739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2959" y="609600"/>
            <a:ext cx="8420101"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fontAlgn="base">
              <a:spcBef>
                <a:spcPct val="0"/>
              </a:spcBef>
              <a:spcAft>
                <a:spcPct val="0"/>
              </a:spcAft>
              <a:defRPr sz="1138" dirty="0">
                <a:solidFill>
                  <a:srgbClr val="000000"/>
                </a:solidFill>
                <a:latin typeface="Times New Roman" charset="0"/>
              </a:defRPr>
            </a:lvl1pPr>
          </a:lstStyle>
          <a:p>
            <a:pPr>
              <a:defRPr/>
            </a:pPr>
            <a:fld id="{CD134FFA-BF14-4CFB-BE72-71149B49BE7A}" type="datetime1">
              <a:rPr lang="ja-JP" altLang="en-US" smtClean="0"/>
              <a:t>2017/4/27</a:t>
            </a:fld>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sz="1138" dirty="0">
                <a:solidFill>
                  <a:srgbClr val="000000"/>
                </a:solidFill>
                <a:latin typeface="Times New Roman" charset="0"/>
              </a:defRPr>
            </a:lvl1pPr>
          </a:lstStyle>
          <a:p>
            <a:pPr>
              <a:defRPr/>
            </a:pPr>
            <a:r>
              <a:rPr lang="en-US" altLang="ja-JP" smtClean="0"/>
              <a:t>@2016</a:t>
            </a:r>
            <a:r>
              <a:rPr lang="ja-JP" altLang="en-US" smtClean="0"/>
              <a:t>　公益社団法人日本精神保健福祉士協会</a:t>
            </a: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sz="1138">
                <a:solidFill>
                  <a:srgbClr val="000000"/>
                </a:solidFill>
                <a:latin typeface="ＭＳ Ｐゴシック"/>
              </a:defRPr>
            </a:lvl1pPr>
          </a:lstStyle>
          <a:p>
            <a:pPr>
              <a:defRPr/>
            </a:pPr>
            <a:fld id="{ACB748A7-5FAB-4F13-8F2A-20487A5D7F1A}" type="slidenum">
              <a:rPr lang="en-US" altLang="ja-JP" smtClean="0"/>
              <a:pPr>
                <a:defRPr/>
              </a:pPr>
              <a:t>‹#›</a:t>
            </a:fld>
            <a:endParaRPr lang="en-US" altLang="ja-JP" dirty="0"/>
          </a:p>
        </p:txBody>
      </p:sp>
    </p:spTree>
    <p:extLst>
      <p:ext uri="{BB962C8B-B14F-4D97-AF65-F5344CB8AC3E}">
        <p14:creationId xmlns:p14="http://schemas.microsoft.com/office/powerpoint/2010/main" val="768851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1"/>
            <a:ext cx="6934200" cy="1752600"/>
          </a:xfrm>
        </p:spPr>
        <p:txBody>
          <a:bodyPr/>
          <a:lstStyle>
            <a:lvl1pPr marL="0" indent="0" algn="ctr">
              <a:buNone/>
              <a:defRPr>
                <a:solidFill>
                  <a:schemeClr val="tx1">
                    <a:tint val="75000"/>
                  </a:schemeClr>
                </a:solidFill>
              </a:defRPr>
            </a:lvl1pPr>
            <a:lvl2pPr marL="457203" indent="0" algn="ctr">
              <a:buNone/>
              <a:defRPr>
                <a:solidFill>
                  <a:schemeClr val="tx1">
                    <a:tint val="75000"/>
                  </a:schemeClr>
                </a:solidFill>
              </a:defRPr>
            </a:lvl2pPr>
            <a:lvl3pPr marL="914406" indent="0" algn="ctr">
              <a:buNone/>
              <a:defRPr>
                <a:solidFill>
                  <a:schemeClr val="tx1">
                    <a:tint val="75000"/>
                  </a:schemeClr>
                </a:solidFill>
              </a:defRPr>
            </a:lvl3pPr>
            <a:lvl4pPr marL="1371609" indent="0" algn="ctr">
              <a:buNone/>
              <a:defRPr>
                <a:solidFill>
                  <a:schemeClr val="tx1">
                    <a:tint val="75000"/>
                  </a:schemeClr>
                </a:solidFill>
              </a:defRPr>
            </a:lvl4pPr>
            <a:lvl5pPr marL="1828812" indent="0" algn="ctr">
              <a:buNone/>
              <a:defRPr>
                <a:solidFill>
                  <a:schemeClr val="tx1">
                    <a:tint val="75000"/>
                  </a:schemeClr>
                </a:solidFill>
              </a:defRPr>
            </a:lvl5pPr>
            <a:lvl6pPr marL="2286015" indent="0" algn="ctr">
              <a:buNone/>
              <a:defRPr>
                <a:solidFill>
                  <a:schemeClr val="tx1">
                    <a:tint val="75000"/>
                  </a:schemeClr>
                </a:solidFill>
              </a:defRPr>
            </a:lvl6pPr>
            <a:lvl7pPr marL="2743218" indent="0" algn="ctr">
              <a:buNone/>
              <a:defRPr>
                <a:solidFill>
                  <a:schemeClr val="tx1">
                    <a:tint val="75000"/>
                  </a:schemeClr>
                </a:solidFill>
              </a:defRPr>
            </a:lvl7pPr>
            <a:lvl8pPr marL="3200421" indent="0" algn="ctr">
              <a:buNone/>
              <a:defRPr>
                <a:solidFill>
                  <a:schemeClr val="tx1">
                    <a:tint val="75000"/>
                  </a:schemeClr>
                </a:solidFill>
              </a:defRPr>
            </a:lvl8pPr>
            <a:lvl9pPr marL="3657624"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fld id="{F5413ED4-5C43-4A8F-970F-7A3B7F7B3E7B}" type="datetime1">
              <a:rPr lang="ja-JP" altLang="en-US" smtClean="0"/>
              <a:t>2017/4/27</a:t>
            </a:fld>
            <a:endParaRPr lang="ja-JP" altLang="en-US"/>
          </a:p>
        </p:txBody>
      </p:sp>
      <p:sp>
        <p:nvSpPr>
          <p:cNvPr id="5" name="フッター プレースホルダー 4"/>
          <p:cNvSpPr>
            <a:spLocks noGrp="1"/>
          </p:cNvSpPr>
          <p:nvPr>
            <p:ph type="ftr" sz="quarter" idx="11"/>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r>
              <a:rPr lang="en-US" altLang="ja-JP" smtClean="0"/>
              <a:t>@2016</a:t>
            </a:r>
            <a:r>
              <a:rPr lang="ja-JP" altLang="en-US" smtClean="0"/>
              <a:t>　公益社団法人日本精神保健福祉士協会</a:t>
            </a:r>
            <a:endParaRPr lang="ja-JP" altLang="en-US"/>
          </a:p>
        </p:txBody>
      </p:sp>
      <p:sp>
        <p:nvSpPr>
          <p:cNvPr id="6" name="スライド番号プレースホルダー 5"/>
          <p:cNvSpPr>
            <a:spLocks noGrp="1"/>
          </p:cNvSpPr>
          <p:nvPr>
            <p:ph type="sldNum" sz="quarter" idx="12"/>
          </p:nvPr>
        </p:nvSpPr>
        <p:spPr/>
        <p:txBody>
          <a:bodyPr/>
          <a:lstStyle>
            <a:lvl1pPr defTabSz="829544" eaLnBrk="0" hangingPunct="0">
              <a:defRPr>
                <a:latin typeface="游ゴシック" panose="020B0400000000000000" pitchFamily="50" charset="-128"/>
                <a:ea typeface="游ゴシック" panose="020B0400000000000000" pitchFamily="50" charset="-128"/>
              </a:defRPr>
            </a:lvl1pPr>
          </a:lstStyle>
          <a:p>
            <a:pPr fontAlgn="base">
              <a:spcBef>
                <a:spcPct val="0"/>
              </a:spcBef>
              <a:spcAft>
                <a:spcPct val="0"/>
              </a:spcAft>
            </a:pPr>
            <a:fld id="{21BCACF1-083B-4AD7-960A-B38845F542F4}" type="slidenum">
              <a:rPr lang="ja-JP" altLang="en-US" smtClean="0"/>
              <a:pPr fontAlgn="base">
                <a:spcBef>
                  <a:spcPct val="0"/>
                </a:spcBef>
                <a:spcAft>
                  <a:spcPct val="0"/>
                </a:spcAft>
              </a:pPr>
              <a:t>‹#›</a:t>
            </a:fld>
            <a:endParaRPr lang="ja-JP" altLang="en-US" smtClean="0"/>
          </a:p>
        </p:txBody>
      </p:sp>
    </p:spTree>
    <p:extLst>
      <p:ext uri="{BB962C8B-B14F-4D97-AF65-F5344CB8AC3E}">
        <p14:creationId xmlns:p14="http://schemas.microsoft.com/office/powerpoint/2010/main" val="105666206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fld id="{F22A2B4F-4612-44ED-B453-2051EF36A98B}" type="datetime1">
              <a:rPr lang="ja-JP" altLang="en-US" smtClean="0"/>
              <a:t>2017/4/27</a:t>
            </a:fld>
            <a:endParaRPr lang="ja-JP" altLang="en-US"/>
          </a:p>
        </p:txBody>
      </p:sp>
      <p:sp>
        <p:nvSpPr>
          <p:cNvPr id="5" name="フッター プレースホルダー 4"/>
          <p:cNvSpPr>
            <a:spLocks noGrp="1"/>
          </p:cNvSpPr>
          <p:nvPr>
            <p:ph type="ftr" sz="quarter" idx="11"/>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r>
              <a:rPr lang="en-US" altLang="ja-JP" smtClean="0"/>
              <a:t>@2016</a:t>
            </a:r>
            <a:r>
              <a:rPr lang="ja-JP" altLang="en-US" smtClean="0"/>
              <a:t>　公益社団法人日本精神保健福祉士協会</a:t>
            </a:r>
            <a:endParaRPr lang="ja-JP" altLang="en-US"/>
          </a:p>
        </p:txBody>
      </p:sp>
      <p:sp>
        <p:nvSpPr>
          <p:cNvPr id="6" name="スライド番号プレースホルダー 5"/>
          <p:cNvSpPr>
            <a:spLocks noGrp="1"/>
          </p:cNvSpPr>
          <p:nvPr>
            <p:ph type="sldNum" sz="quarter" idx="12"/>
          </p:nvPr>
        </p:nvSpPr>
        <p:spPr/>
        <p:txBody>
          <a:bodyPr/>
          <a:lstStyle>
            <a:lvl1pPr defTabSz="829544" eaLnBrk="0" hangingPunct="0">
              <a:defRPr sz="2359">
                <a:solidFill>
                  <a:srgbClr val="000000"/>
                </a:solidFill>
                <a:latin typeface="ＭＳ Ｐゴシック" panose="020B0600070205080204" pitchFamily="50" charset="-128"/>
              </a:defRPr>
            </a:lvl1pPr>
          </a:lstStyle>
          <a:p>
            <a:pPr fontAlgn="base">
              <a:spcBef>
                <a:spcPct val="0"/>
              </a:spcBef>
              <a:spcAft>
                <a:spcPct val="0"/>
              </a:spcAft>
            </a:pPr>
            <a:fld id="{3128F6BD-D904-43DD-9364-802CF45BC0C8}" type="slidenum">
              <a:rPr lang="ja-JP" altLang="en-US" smtClean="0"/>
              <a:pPr fontAlgn="base">
                <a:spcBef>
                  <a:spcPct val="0"/>
                </a:spcBef>
                <a:spcAft>
                  <a:spcPct val="0"/>
                </a:spcAft>
              </a:pPr>
              <a:t>‹#›</a:t>
            </a:fld>
            <a:endParaRPr lang="ja-JP" altLang="en-US" smtClean="0"/>
          </a:p>
        </p:txBody>
      </p:sp>
    </p:spTree>
    <p:extLst>
      <p:ext uri="{BB962C8B-B14F-4D97-AF65-F5344CB8AC3E}">
        <p14:creationId xmlns:p14="http://schemas.microsoft.com/office/powerpoint/2010/main" val="4803178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3992"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1996">
                <a:solidFill>
                  <a:schemeClr val="tx1">
                    <a:tint val="75000"/>
                  </a:schemeClr>
                </a:solidFill>
              </a:defRPr>
            </a:lvl1pPr>
            <a:lvl2pPr marL="457203" indent="0">
              <a:buNone/>
              <a:defRPr sz="1814">
                <a:solidFill>
                  <a:schemeClr val="tx1">
                    <a:tint val="75000"/>
                  </a:schemeClr>
                </a:solidFill>
              </a:defRPr>
            </a:lvl2pPr>
            <a:lvl3pPr marL="914406" indent="0">
              <a:buNone/>
              <a:defRPr sz="1633">
                <a:solidFill>
                  <a:schemeClr val="tx1">
                    <a:tint val="75000"/>
                  </a:schemeClr>
                </a:solidFill>
              </a:defRPr>
            </a:lvl3pPr>
            <a:lvl4pPr marL="1371609" indent="0">
              <a:buNone/>
              <a:defRPr sz="1361">
                <a:solidFill>
                  <a:schemeClr val="tx1">
                    <a:tint val="75000"/>
                  </a:schemeClr>
                </a:solidFill>
              </a:defRPr>
            </a:lvl4pPr>
            <a:lvl5pPr marL="1828812" indent="0">
              <a:buNone/>
              <a:defRPr sz="1361">
                <a:solidFill>
                  <a:schemeClr val="tx1">
                    <a:tint val="75000"/>
                  </a:schemeClr>
                </a:solidFill>
              </a:defRPr>
            </a:lvl5pPr>
            <a:lvl6pPr marL="2286015" indent="0">
              <a:buNone/>
              <a:defRPr sz="1361">
                <a:solidFill>
                  <a:schemeClr val="tx1">
                    <a:tint val="75000"/>
                  </a:schemeClr>
                </a:solidFill>
              </a:defRPr>
            </a:lvl6pPr>
            <a:lvl7pPr marL="2743218" indent="0">
              <a:buNone/>
              <a:defRPr sz="1361">
                <a:solidFill>
                  <a:schemeClr val="tx1">
                    <a:tint val="75000"/>
                  </a:schemeClr>
                </a:solidFill>
              </a:defRPr>
            </a:lvl7pPr>
            <a:lvl8pPr marL="3200421" indent="0">
              <a:buNone/>
              <a:defRPr sz="1361">
                <a:solidFill>
                  <a:schemeClr val="tx1">
                    <a:tint val="75000"/>
                  </a:schemeClr>
                </a:solidFill>
              </a:defRPr>
            </a:lvl8pPr>
            <a:lvl9pPr marL="3657624" indent="0">
              <a:buNone/>
              <a:defRPr sz="1361">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fld id="{B62C6545-027F-4376-A796-42C0C1DA9A09}" type="datetime1">
              <a:rPr lang="ja-JP" altLang="en-US" smtClean="0"/>
              <a:t>2017/4/27</a:t>
            </a:fld>
            <a:endParaRPr lang="ja-JP" altLang="en-US"/>
          </a:p>
        </p:txBody>
      </p:sp>
      <p:sp>
        <p:nvSpPr>
          <p:cNvPr id="5" name="フッター プレースホルダー 4"/>
          <p:cNvSpPr>
            <a:spLocks noGrp="1"/>
          </p:cNvSpPr>
          <p:nvPr>
            <p:ph type="ftr" sz="quarter" idx="11"/>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r>
              <a:rPr lang="en-US" altLang="ja-JP" smtClean="0"/>
              <a:t>@2016</a:t>
            </a:r>
            <a:r>
              <a:rPr lang="ja-JP" altLang="en-US" smtClean="0"/>
              <a:t>　公益社団法人日本精神保健福祉士協会</a:t>
            </a:r>
            <a:endParaRPr lang="ja-JP" altLang="en-US"/>
          </a:p>
        </p:txBody>
      </p:sp>
      <p:sp>
        <p:nvSpPr>
          <p:cNvPr id="6" name="スライド番号プレースホルダー 5"/>
          <p:cNvSpPr>
            <a:spLocks noGrp="1"/>
          </p:cNvSpPr>
          <p:nvPr>
            <p:ph type="sldNum" sz="quarter" idx="12"/>
          </p:nvPr>
        </p:nvSpPr>
        <p:spPr/>
        <p:txBody>
          <a:bodyPr/>
          <a:lstStyle>
            <a:lvl1pPr defTabSz="829544" eaLnBrk="0" hangingPunct="0">
              <a:defRPr>
                <a:latin typeface="游ゴシック" panose="020B0400000000000000" pitchFamily="50" charset="-128"/>
                <a:ea typeface="游ゴシック" panose="020B0400000000000000" pitchFamily="50" charset="-128"/>
              </a:defRPr>
            </a:lvl1pPr>
          </a:lstStyle>
          <a:p>
            <a:pPr fontAlgn="base">
              <a:spcBef>
                <a:spcPct val="0"/>
              </a:spcBef>
              <a:spcAft>
                <a:spcPct val="0"/>
              </a:spcAft>
            </a:pPr>
            <a:fld id="{7CAAAB05-85E2-4EAD-A5DE-842FD556EA5A}" type="slidenum">
              <a:rPr lang="ja-JP" altLang="en-US" smtClean="0"/>
              <a:pPr fontAlgn="base">
                <a:spcBef>
                  <a:spcPct val="0"/>
                </a:spcBef>
                <a:spcAft>
                  <a:spcPct val="0"/>
                </a:spcAft>
              </a:pPr>
              <a:t>‹#›</a:t>
            </a:fld>
            <a:endParaRPr lang="ja-JP" altLang="en-US" smtClean="0"/>
          </a:p>
        </p:txBody>
      </p:sp>
    </p:spTree>
    <p:extLst>
      <p:ext uri="{BB962C8B-B14F-4D97-AF65-F5344CB8AC3E}">
        <p14:creationId xmlns:p14="http://schemas.microsoft.com/office/powerpoint/2010/main" val="8540432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12"/>
            </a:lvl1pPr>
            <a:lvl2pPr>
              <a:defRPr sz="2359"/>
            </a:lvl2pPr>
            <a:lvl3pPr>
              <a:defRPr sz="1996"/>
            </a:lvl3pPr>
            <a:lvl4pPr>
              <a:defRPr sz="1814"/>
            </a:lvl4pPr>
            <a:lvl5pPr>
              <a:defRPr sz="1814"/>
            </a:lvl5pPr>
            <a:lvl6pPr>
              <a:defRPr sz="1814"/>
            </a:lvl6pPr>
            <a:lvl7pPr>
              <a:defRPr sz="1814"/>
            </a:lvl7pPr>
            <a:lvl8pPr>
              <a:defRPr sz="1814"/>
            </a:lvl8pPr>
            <a:lvl9pPr>
              <a:defRPr sz="1814"/>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12"/>
            </a:lvl1pPr>
            <a:lvl2pPr>
              <a:defRPr sz="2359"/>
            </a:lvl2pPr>
            <a:lvl3pPr>
              <a:defRPr sz="1996"/>
            </a:lvl3pPr>
            <a:lvl4pPr>
              <a:defRPr sz="1814"/>
            </a:lvl4pPr>
            <a:lvl5pPr>
              <a:defRPr sz="1814"/>
            </a:lvl5pPr>
            <a:lvl6pPr>
              <a:defRPr sz="1814"/>
            </a:lvl6pPr>
            <a:lvl7pPr>
              <a:defRPr sz="1814"/>
            </a:lvl7pPr>
            <a:lvl8pPr>
              <a:defRPr sz="1814"/>
            </a:lvl8pPr>
            <a:lvl9pPr>
              <a:defRPr sz="1814"/>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fld id="{CDB706A3-1789-4BF2-BE37-D5D3084AF9AF}" type="datetime1">
              <a:rPr lang="ja-JP" altLang="en-US" smtClean="0"/>
              <a:t>2017/4/27</a:t>
            </a:fld>
            <a:endParaRPr lang="ja-JP" altLang="en-US"/>
          </a:p>
        </p:txBody>
      </p:sp>
      <p:sp>
        <p:nvSpPr>
          <p:cNvPr id="6" name="フッター プレースホルダー 5"/>
          <p:cNvSpPr>
            <a:spLocks noGrp="1"/>
          </p:cNvSpPr>
          <p:nvPr>
            <p:ph type="ftr" sz="quarter" idx="11"/>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r>
              <a:rPr lang="en-US" altLang="ja-JP" smtClean="0"/>
              <a:t>@2016</a:t>
            </a:r>
            <a:r>
              <a:rPr lang="ja-JP" altLang="en-US" smtClean="0"/>
              <a:t>　公益社団法人日本精神保健福祉士協会</a:t>
            </a:r>
            <a:endParaRPr lang="ja-JP" altLang="en-US"/>
          </a:p>
        </p:txBody>
      </p:sp>
      <p:sp>
        <p:nvSpPr>
          <p:cNvPr id="7" name="スライド番号プレースホルダー 6"/>
          <p:cNvSpPr>
            <a:spLocks noGrp="1"/>
          </p:cNvSpPr>
          <p:nvPr>
            <p:ph type="sldNum" sz="quarter" idx="12"/>
          </p:nvPr>
        </p:nvSpPr>
        <p:spPr/>
        <p:txBody>
          <a:bodyPr/>
          <a:lstStyle>
            <a:lvl1pPr defTabSz="829544" eaLnBrk="0" hangingPunct="0">
              <a:defRPr>
                <a:latin typeface="游ゴシック" panose="020B0400000000000000" pitchFamily="50" charset="-128"/>
                <a:ea typeface="游ゴシック" panose="020B0400000000000000" pitchFamily="50" charset="-128"/>
              </a:defRPr>
            </a:lvl1pPr>
          </a:lstStyle>
          <a:p>
            <a:pPr fontAlgn="base">
              <a:spcBef>
                <a:spcPct val="0"/>
              </a:spcBef>
              <a:spcAft>
                <a:spcPct val="0"/>
              </a:spcAft>
            </a:pPr>
            <a:fld id="{1CF5E233-900F-41EC-9508-0380B6EA7E1D}" type="slidenum">
              <a:rPr lang="ja-JP" altLang="en-US" smtClean="0"/>
              <a:pPr fontAlgn="base">
                <a:spcBef>
                  <a:spcPct val="0"/>
                </a:spcBef>
                <a:spcAft>
                  <a:spcPct val="0"/>
                </a:spcAft>
              </a:pPr>
              <a:t>‹#›</a:t>
            </a:fld>
            <a:endParaRPr lang="ja-JP" altLang="en-US" smtClean="0"/>
          </a:p>
        </p:txBody>
      </p:sp>
    </p:spTree>
    <p:extLst>
      <p:ext uri="{BB962C8B-B14F-4D97-AF65-F5344CB8AC3E}">
        <p14:creationId xmlns:p14="http://schemas.microsoft.com/office/powerpoint/2010/main" val="9885462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4"/>
            <a:ext cx="4376871" cy="639762"/>
          </a:xfrm>
        </p:spPr>
        <p:txBody>
          <a:bodyPr anchor="b"/>
          <a:lstStyle>
            <a:lvl1pPr marL="0" indent="0">
              <a:buNone/>
              <a:defRPr sz="2359" b="1"/>
            </a:lvl1pPr>
            <a:lvl2pPr marL="457203" indent="0">
              <a:buNone/>
              <a:defRPr sz="1996" b="1"/>
            </a:lvl2pPr>
            <a:lvl3pPr marL="914406" indent="0">
              <a:buNone/>
              <a:defRPr sz="1814" b="1"/>
            </a:lvl3pPr>
            <a:lvl4pPr marL="1371609" indent="0">
              <a:buNone/>
              <a:defRPr sz="1633" b="1"/>
            </a:lvl4pPr>
            <a:lvl5pPr marL="1828812" indent="0">
              <a:buNone/>
              <a:defRPr sz="1633" b="1"/>
            </a:lvl5pPr>
            <a:lvl6pPr marL="2286015" indent="0">
              <a:buNone/>
              <a:defRPr sz="1633" b="1"/>
            </a:lvl6pPr>
            <a:lvl7pPr marL="2743218" indent="0">
              <a:buNone/>
              <a:defRPr sz="1633" b="1"/>
            </a:lvl7pPr>
            <a:lvl8pPr marL="3200421" indent="0">
              <a:buNone/>
              <a:defRPr sz="1633" b="1"/>
            </a:lvl8pPr>
            <a:lvl9pPr marL="3657624" indent="0">
              <a:buNone/>
              <a:defRPr sz="1633"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1" cy="3951288"/>
          </a:xfrm>
        </p:spPr>
        <p:txBody>
          <a:bodyPr/>
          <a:lstStyle>
            <a:lvl1pPr>
              <a:defRPr sz="2359"/>
            </a:lvl1pPr>
            <a:lvl2pPr>
              <a:defRPr sz="1996"/>
            </a:lvl2pPr>
            <a:lvl3pPr>
              <a:defRPr sz="1814"/>
            </a:lvl3pPr>
            <a:lvl4pPr>
              <a:defRPr sz="1633"/>
            </a:lvl4pPr>
            <a:lvl5pPr>
              <a:defRPr sz="1633"/>
            </a:lvl5pPr>
            <a:lvl6pPr>
              <a:defRPr sz="1633"/>
            </a:lvl6pPr>
            <a:lvl7pPr>
              <a:defRPr sz="1633"/>
            </a:lvl7pPr>
            <a:lvl8pPr>
              <a:defRPr sz="1633"/>
            </a:lvl8pPr>
            <a:lvl9pPr>
              <a:defRPr sz="163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1" y="1535114"/>
            <a:ext cx="4378589" cy="639762"/>
          </a:xfrm>
        </p:spPr>
        <p:txBody>
          <a:bodyPr anchor="b"/>
          <a:lstStyle>
            <a:lvl1pPr marL="0" indent="0">
              <a:buNone/>
              <a:defRPr sz="2359" b="1"/>
            </a:lvl1pPr>
            <a:lvl2pPr marL="457203" indent="0">
              <a:buNone/>
              <a:defRPr sz="1996" b="1"/>
            </a:lvl2pPr>
            <a:lvl3pPr marL="914406" indent="0">
              <a:buNone/>
              <a:defRPr sz="1814" b="1"/>
            </a:lvl3pPr>
            <a:lvl4pPr marL="1371609" indent="0">
              <a:buNone/>
              <a:defRPr sz="1633" b="1"/>
            </a:lvl4pPr>
            <a:lvl5pPr marL="1828812" indent="0">
              <a:buNone/>
              <a:defRPr sz="1633" b="1"/>
            </a:lvl5pPr>
            <a:lvl6pPr marL="2286015" indent="0">
              <a:buNone/>
              <a:defRPr sz="1633" b="1"/>
            </a:lvl6pPr>
            <a:lvl7pPr marL="2743218" indent="0">
              <a:buNone/>
              <a:defRPr sz="1633" b="1"/>
            </a:lvl7pPr>
            <a:lvl8pPr marL="3200421" indent="0">
              <a:buNone/>
              <a:defRPr sz="1633" b="1"/>
            </a:lvl8pPr>
            <a:lvl9pPr marL="3657624" indent="0">
              <a:buNone/>
              <a:defRPr sz="1633"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89" cy="3951288"/>
          </a:xfrm>
        </p:spPr>
        <p:txBody>
          <a:bodyPr/>
          <a:lstStyle>
            <a:lvl1pPr>
              <a:defRPr sz="2359"/>
            </a:lvl1pPr>
            <a:lvl2pPr>
              <a:defRPr sz="1996"/>
            </a:lvl2pPr>
            <a:lvl3pPr>
              <a:defRPr sz="1814"/>
            </a:lvl3pPr>
            <a:lvl4pPr>
              <a:defRPr sz="1633"/>
            </a:lvl4pPr>
            <a:lvl5pPr>
              <a:defRPr sz="1633"/>
            </a:lvl5pPr>
            <a:lvl6pPr>
              <a:defRPr sz="1633"/>
            </a:lvl6pPr>
            <a:lvl7pPr>
              <a:defRPr sz="1633"/>
            </a:lvl7pPr>
            <a:lvl8pPr>
              <a:defRPr sz="1633"/>
            </a:lvl8pPr>
            <a:lvl9pPr>
              <a:defRPr sz="163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fld id="{1F8BC464-3A26-47E7-B525-224177E2263B}" type="datetime1">
              <a:rPr lang="ja-JP" altLang="en-US" smtClean="0"/>
              <a:t>2017/4/27</a:t>
            </a:fld>
            <a:endParaRPr lang="ja-JP" altLang="en-US"/>
          </a:p>
        </p:txBody>
      </p:sp>
      <p:sp>
        <p:nvSpPr>
          <p:cNvPr id="8" name="フッター プレースホルダー 7"/>
          <p:cNvSpPr>
            <a:spLocks noGrp="1"/>
          </p:cNvSpPr>
          <p:nvPr>
            <p:ph type="ftr" sz="quarter" idx="11"/>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r>
              <a:rPr lang="en-US" altLang="ja-JP" smtClean="0"/>
              <a:t>@2016</a:t>
            </a:r>
            <a:r>
              <a:rPr lang="ja-JP" altLang="en-US" smtClean="0"/>
              <a:t>　公益社団法人日本精神保健福祉士協会</a:t>
            </a:r>
            <a:endParaRPr lang="ja-JP" altLang="en-US"/>
          </a:p>
        </p:txBody>
      </p:sp>
      <p:sp>
        <p:nvSpPr>
          <p:cNvPr id="9" name="スライド番号プレースホルダー 8"/>
          <p:cNvSpPr>
            <a:spLocks noGrp="1"/>
          </p:cNvSpPr>
          <p:nvPr>
            <p:ph type="sldNum" sz="quarter" idx="12"/>
          </p:nvPr>
        </p:nvSpPr>
        <p:spPr/>
        <p:txBody>
          <a:bodyPr/>
          <a:lstStyle>
            <a:lvl1pPr defTabSz="829544" eaLnBrk="0" hangingPunct="0">
              <a:defRPr>
                <a:latin typeface="游ゴシック" panose="020B0400000000000000" pitchFamily="50" charset="-128"/>
                <a:ea typeface="游ゴシック" panose="020B0400000000000000" pitchFamily="50" charset="-128"/>
              </a:defRPr>
            </a:lvl1pPr>
          </a:lstStyle>
          <a:p>
            <a:pPr fontAlgn="base">
              <a:spcBef>
                <a:spcPct val="0"/>
              </a:spcBef>
              <a:spcAft>
                <a:spcPct val="0"/>
              </a:spcAft>
            </a:pPr>
            <a:fld id="{9745A228-AD6C-4A55-ACDF-CAFE7CE2625F}" type="slidenum">
              <a:rPr lang="ja-JP" altLang="en-US" smtClean="0"/>
              <a:pPr fontAlgn="base">
                <a:spcBef>
                  <a:spcPct val="0"/>
                </a:spcBef>
                <a:spcAft>
                  <a:spcPct val="0"/>
                </a:spcAft>
              </a:pPr>
              <a:t>‹#›</a:t>
            </a:fld>
            <a:endParaRPr lang="ja-JP" altLang="en-US" smtClean="0"/>
          </a:p>
        </p:txBody>
      </p:sp>
    </p:spTree>
    <p:extLst>
      <p:ext uri="{BB962C8B-B14F-4D97-AF65-F5344CB8AC3E}">
        <p14:creationId xmlns:p14="http://schemas.microsoft.com/office/powerpoint/2010/main" val="2404509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fld id="{556874FB-76CC-4601-AF3C-CA96A6A82140}" type="datetime1">
              <a:rPr lang="ja-JP" altLang="en-US" smtClean="0"/>
              <a:t>2017/4/27</a:t>
            </a:fld>
            <a:endParaRPr lang="ja-JP" altLang="en-US"/>
          </a:p>
        </p:txBody>
      </p:sp>
      <p:sp>
        <p:nvSpPr>
          <p:cNvPr id="4" name="フッター プレースホルダー 3"/>
          <p:cNvSpPr>
            <a:spLocks noGrp="1"/>
          </p:cNvSpPr>
          <p:nvPr>
            <p:ph type="ftr" sz="quarter" idx="11"/>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r>
              <a:rPr lang="en-US" altLang="ja-JP" smtClean="0"/>
              <a:t>@2016</a:t>
            </a:r>
            <a:r>
              <a:rPr lang="ja-JP" altLang="en-US" smtClean="0"/>
              <a:t>　公益社団法人日本精神保健福祉士協会</a:t>
            </a:r>
            <a:endParaRPr lang="ja-JP" altLang="en-US"/>
          </a:p>
        </p:txBody>
      </p:sp>
      <p:sp>
        <p:nvSpPr>
          <p:cNvPr id="5" name="スライド番号プレースホルダー 4"/>
          <p:cNvSpPr>
            <a:spLocks noGrp="1"/>
          </p:cNvSpPr>
          <p:nvPr>
            <p:ph type="sldNum" sz="quarter" idx="12"/>
          </p:nvPr>
        </p:nvSpPr>
        <p:spPr/>
        <p:txBody>
          <a:bodyPr/>
          <a:lstStyle>
            <a:lvl1pPr defTabSz="829544" eaLnBrk="0" hangingPunct="0">
              <a:defRPr>
                <a:latin typeface="游ゴシック" panose="020B0400000000000000" pitchFamily="50" charset="-128"/>
                <a:ea typeface="游ゴシック" panose="020B0400000000000000" pitchFamily="50" charset="-128"/>
              </a:defRPr>
            </a:lvl1pPr>
          </a:lstStyle>
          <a:p>
            <a:pPr fontAlgn="base">
              <a:spcBef>
                <a:spcPct val="0"/>
              </a:spcBef>
              <a:spcAft>
                <a:spcPct val="0"/>
              </a:spcAft>
            </a:pPr>
            <a:fld id="{61C2AE8E-F76A-4A2E-9CAB-67F52E870FD0}" type="slidenum">
              <a:rPr lang="ja-JP" altLang="en-US" smtClean="0"/>
              <a:pPr fontAlgn="base">
                <a:spcBef>
                  <a:spcPct val="0"/>
                </a:spcBef>
                <a:spcAft>
                  <a:spcPct val="0"/>
                </a:spcAft>
              </a:pPr>
              <a:t>‹#›</a:t>
            </a:fld>
            <a:endParaRPr lang="ja-JP" altLang="en-US" smtClean="0"/>
          </a:p>
        </p:txBody>
      </p:sp>
    </p:spTree>
    <p:extLst>
      <p:ext uri="{BB962C8B-B14F-4D97-AF65-F5344CB8AC3E}">
        <p14:creationId xmlns:p14="http://schemas.microsoft.com/office/powerpoint/2010/main" val="17926868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fld id="{D1231F99-B5F0-4373-897D-21C90D19C755}" type="datetime1">
              <a:rPr lang="ja-JP" altLang="en-US" smtClean="0"/>
              <a:t>2017/4/27</a:t>
            </a:fld>
            <a:endParaRPr lang="ja-JP" altLang="en-US"/>
          </a:p>
        </p:txBody>
      </p:sp>
      <p:sp>
        <p:nvSpPr>
          <p:cNvPr id="3" name="フッター プレースホルダー 2"/>
          <p:cNvSpPr>
            <a:spLocks noGrp="1"/>
          </p:cNvSpPr>
          <p:nvPr>
            <p:ph type="ftr" sz="quarter" idx="11"/>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r>
              <a:rPr lang="en-US" altLang="ja-JP" smtClean="0"/>
              <a:t>@2016</a:t>
            </a:r>
            <a:r>
              <a:rPr lang="ja-JP" altLang="en-US" smtClean="0"/>
              <a:t>　公益社団法人日本精神保健福祉士協会</a:t>
            </a:r>
            <a:endParaRPr lang="ja-JP" altLang="en-US"/>
          </a:p>
        </p:txBody>
      </p:sp>
      <p:sp>
        <p:nvSpPr>
          <p:cNvPr id="4" name="スライド番号プレースホルダー 3"/>
          <p:cNvSpPr>
            <a:spLocks noGrp="1"/>
          </p:cNvSpPr>
          <p:nvPr>
            <p:ph type="sldNum" sz="quarter" idx="12"/>
          </p:nvPr>
        </p:nvSpPr>
        <p:spPr/>
        <p:txBody>
          <a:bodyPr/>
          <a:lstStyle>
            <a:lvl1pPr defTabSz="829544" eaLnBrk="0" hangingPunct="0">
              <a:defRPr>
                <a:latin typeface="游ゴシック" panose="020B0400000000000000" pitchFamily="50" charset="-128"/>
                <a:ea typeface="游ゴシック" panose="020B0400000000000000" pitchFamily="50" charset="-128"/>
              </a:defRPr>
            </a:lvl1pPr>
          </a:lstStyle>
          <a:p>
            <a:pPr fontAlgn="base">
              <a:spcBef>
                <a:spcPct val="0"/>
              </a:spcBef>
              <a:spcAft>
                <a:spcPct val="0"/>
              </a:spcAft>
            </a:pPr>
            <a:fld id="{3B9A25E6-B3B6-4D6F-A749-8C93A34BF8FB}" type="slidenum">
              <a:rPr lang="ja-JP" altLang="en-US" smtClean="0"/>
              <a:pPr fontAlgn="base">
                <a:spcBef>
                  <a:spcPct val="0"/>
                </a:spcBef>
                <a:spcAft>
                  <a:spcPct val="0"/>
                </a:spcAft>
              </a:pPr>
              <a:t>‹#›</a:t>
            </a:fld>
            <a:endParaRPr lang="ja-JP" altLang="en-US" smtClean="0"/>
          </a:p>
        </p:txBody>
      </p:sp>
    </p:spTree>
    <p:extLst>
      <p:ext uri="{BB962C8B-B14F-4D97-AF65-F5344CB8AC3E}">
        <p14:creationId xmlns:p14="http://schemas.microsoft.com/office/powerpoint/2010/main" val="250769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ACDCF27-AFCC-474A-96B1-63852C934C34}" type="datetime1">
              <a:rPr lang="ja-JP" altLang="en-US" smtClean="0">
                <a:solidFill>
                  <a:prstClr val="black">
                    <a:tint val="75000"/>
                  </a:prstClr>
                </a:solidFill>
              </a:rPr>
              <a:t>2017/4/27</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r>
              <a:rPr lang="en-US" altLang="ja-JP" smtClean="0">
                <a:solidFill>
                  <a:prstClr val="black">
                    <a:tint val="75000"/>
                  </a:prstClr>
                </a:solidFill>
              </a:rPr>
              <a:t>@2016</a:t>
            </a:r>
            <a:r>
              <a:rPr lang="ja-JP" altLang="en-US" smtClean="0">
                <a:solidFill>
                  <a:prstClr val="black">
                    <a:tint val="75000"/>
                  </a:prstClr>
                </a:solidFill>
              </a:rPr>
              <a:t>　公益社団法人日本精神保健福祉士協会</a:t>
            </a:r>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644264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1996"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051"/>
            <a:ext cx="5537729" cy="5853113"/>
          </a:xfrm>
        </p:spPr>
        <p:txBody>
          <a:bodyPr/>
          <a:lstStyle>
            <a:lvl1pPr>
              <a:defRPr sz="3175"/>
            </a:lvl1pPr>
            <a:lvl2pPr>
              <a:defRPr sz="2812"/>
            </a:lvl2pPr>
            <a:lvl3pPr>
              <a:defRPr sz="2359"/>
            </a:lvl3pPr>
            <a:lvl4pPr>
              <a:defRPr sz="1996"/>
            </a:lvl4pPr>
            <a:lvl5pPr>
              <a:defRPr sz="1996"/>
            </a:lvl5pPr>
            <a:lvl6pPr>
              <a:defRPr sz="1996"/>
            </a:lvl6pPr>
            <a:lvl7pPr>
              <a:defRPr sz="1996"/>
            </a:lvl7pPr>
            <a:lvl8pPr>
              <a:defRPr sz="1996"/>
            </a:lvl8pPr>
            <a:lvl9pPr>
              <a:defRPr sz="1996"/>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361"/>
            </a:lvl1pPr>
            <a:lvl2pPr marL="457203" indent="0">
              <a:buNone/>
              <a:defRPr sz="1179"/>
            </a:lvl2pPr>
            <a:lvl3pPr marL="914406" indent="0">
              <a:buNone/>
              <a:defRPr sz="998"/>
            </a:lvl3pPr>
            <a:lvl4pPr marL="1371609" indent="0">
              <a:buNone/>
              <a:defRPr sz="907"/>
            </a:lvl4pPr>
            <a:lvl5pPr marL="1828812" indent="0">
              <a:buNone/>
              <a:defRPr sz="907"/>
            </a:lvl5pPr>
            <a:lvl6pPr marL="2286015" indent="0">
              <a:buNone/>
              <a:defRPr sz="907"/>
            </a:lvl6pPr>
            <a:lvl7pPr marL="2743218" indent="0">
              <a:buNone/>
              <a:defRPr sz="907"/>
            </a:lvl7pPr>
            <a:lvl8pPr marL="3200421" indent="0">
              <a:buNone/>
              <a:defRPr sz="907"/>
            </a:lvl8pPr>
            <a:lvl9pPr marL="3657624" indent="0">
              <a:buNone/>
              <a:defRPr sz="907"/>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fld id="{5AE9E5A5-75A4-499F-8E19-476D6426461A}" type="datetime1">
              <a:rPr lang="ja-JP" altLang="en-US" smtClean="0"/>
              <a:t>2017/4/27</a:t>
            </a:fld>
            <a:endParaRPr lang="ja-JP" altLang="en-US"/>
          </a:p>
        </p:txBody>
      </p:sp>
      <p:sp>
        <p:nvSpPr>
          <p:cNvPr id="6" name="フッター プレースホルダー 5"/>
          <p:cNvSpPr>
            <a:spLocks noGrp="1"/>
          </p:cNvSpPr>
          <p:nvPr>
            <p:ph type="ftr" sz="quarter" idx="11"/>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r>
              <a:rPr lang="en-US" altLang="ja-JP" smtClean="0"/>
              <a:t>@2016</a:t>
            </a:r>
            <a:r>
              <a:rPr lang="ja-JP" altLang="en-US" smtClean="0"/>
              <a:t>　公益社団法人日本精神保健福祉士協会</a:t>
            </a:r>
            <a:endParaRPr lang="ja-JP" altLang="en-US"/>
          </a:p>
        </p:txBody>
      </p:sp>
      <p:sp>
        <p:nvSpPr>
          <p:cNvPr id="7" name="スライド番号プレースホルダー 6"/>
          <p:cNvSpPr>
            <a:spLocks noGrp="1"/>
          </p:cNvSpPr>
          <p:nvPr>
            <p:ph type="sldNum" sz="quarter" idx="12"/>
          </p:nvPr>
        </p:nvSpPr>
        <p:spPr/>
        <p:txBody>
          <a:bodyPr/>
          <a:lstStyle>
            <a:lvl1pPr defTabSz="829544" eaLnBrk="0" hangingPunct="0">
              <a:defRPr>
                <a:latin typeface="游ゴシック" panose="020B0400000000000000" pitchFamily="50" charset="-128"/>
                <a:ea typeface="游ゴシック" panose="020B0400000000000000" pitchFamily="50" charset="-128"/>
              </a:defRPr>
            </a:lvl1pPr>
          </a:lstStyle>
          <a:p>
            <a:pPr fontAlgn="base">
              <a:spcBef>
                <a:spcPct val="0"/>
              </a:spcBef>
              <a:spcAft>
                <a:spcPct val="0"/>
              </a:spcAft>
            </a:pPr>
            <a:fld id="{4580C58E-0A74-4596-9727-14C03FC99781}" type="slidenum">
              <a:rPr lang="ja-JP" altLang="en-US" smtClean="0"/>
              <a:pPr fontAlgn="base">
                <a:spcBef>
                  <a:spcPct val="0"/>
                </a:spcBef>
                <a:spcAft>
                  <a:spcPct val="0"/>
                </a:spcAft>
              </a:pPr>
              <a:t>‹#›</a:t>
            </a:fld>
            <a:endParaRPr lang="ja-JP" altLang="en-US" smtClean="0"/>
          </a:p>
        </p:txBody>
      </p:sp>
    </p:spTree>
    <p:extLst>
      <p:ext uri="{BB962C8B-B14F-4D97-AF65-F5344CB8AC3E}">
        <p14:creationId xmlns:p14="http://schemas.microsoft.com/office/powerpoint/2010/main" val="27660828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1996"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6" y="612775"/>
            <a:ext cx="5943600" cy="4114800"/>
          </a:xfrm>
        </p:spPr>
        <p:txBody>
          <a:bodyPr rtlCol="0">
            <a:normAutofit/>
          </a:bodyPr>
          <a:lstStyle>
            <a:lvl1pPr marL="0" indent="0">
              <a:buNone/>
              <a:defRPr sz="3175"/>
            </a:lvl1pPr>
            <a:lvl2pPr marL="457203" indent="0">
              <a:buNone/>
              <a:defRPr sz="2812"/>
            </a:lvl2pPr>
            <a:lvl3pPr marL="914406" indent="0">
              <a:buNone/>
              <a:defRPr sz="2359"/>
            </a:lvl3pPr>
            <a:lvl4pPr marL="1371609" indent="0">
              <a:buNone/>
              <a:defRPr sz="1996"/>
            </a:lvl4pPr>
            <a:lvl5pPr marL="1828812" indent="0">
              <a:buNone/>
              <a:defRPr sz="1996"/>
            </a:lvl5pPr>
            <a:lvl6pPr marL="2286015" indent="0">
              <a:buNone/>
              <a:defRPr sz="1996"/>
            </a:lvl6pPr>
            <a:lvl7pPr marL="2743218" indent="0">
              <a:buNone/>
              <a:defRPr sz="1996"/>
            </a:lvl7pPr>
            <a:lvl8pPr marL="3200421" indent="0">
              <a:buNone/>
              <a:defRPr sz="1996"/>
            </a:lvl8pPr>
            <a:lvl9pPr marL="3657624" indent="0">
              <a:buNone/>
              <a:defRPr sz="1996"/>
            </a:lvl9pPr>
          </a:lstStyle>
          <a:p>
            <a:pPr lvl="0"/>
            <a:endParaRPr lang="ja-JP" altLang="en-US" noProof="0"/>
          </a:p>
        </p:txBody>
      </p:sp>
      <p:sp>
        <p:nvSpPr>
          <p:cNvPr id="4" name="テキスト プレースホルダー 3"/>
          <p:cNvSpPr>
            <a:spLocks noGrp="1"/>
          </p:cNvSpPr>
          <p:nvPr>
            <p:ph type="body" sz="half" idx="2"/>
          </p:nvPr>
        </p:nvSpPr>
        <p:spPr>
          <a:xfrm>
            <a:off x="1941646" y="5367338"/>
            <a:ext cx="5943600" cy="804862"/>
          </a:xfrm>
        </p:spPr>
        <p:txBody>
          <a:bodyPr/>
          <a:lstStyle>
            <a:lvl1pPr marL="0" indent="0">
              <a:buNone/>
              <a:defRPr sz="1361"/>
            </a:lvl1pPr>
            <a:lvl2pPr marL="457203" indent="0">
              <a:buNone/>
              <a:defRPr sz="1179"/>
            </a:lvl2pPr>
            <a:lvl3pPr marL="914406" indent="0">
              <a:buNone/>
              <a:defRPr sz="998"/>
            </a:lvl3pPr>
            <a:lvl4pPr marL="1371609" indent="0">
              <a:buNone/>
              <a:defRPr sz="907"/>
            </a:lvl4pPr>
            <a:lvl5pPr marL="1828812" indent="0">
              <a:buNone/>
              <a:defRPr sz="907"/>
            </a:lvl5pPr>
            <a:lvl6pPr marL="2286015" indent="0">
              <a:buNone/>
              <a:defRPr sz="907"/>
            </a:lvl6pPr>
            <a:lvl7pPr marL="2743218" indent="0">
              <a:buNone/>
              <a:defRPr sz="907"/>
            </a:lvl7pPr>
            <a:lvl8pPr marL="3200421" indent="0">
              <a:buNone/>
              <a:defRPr sz="907"/>
            </a:lvl8pPr>
            <a:lvl9pPr marL="3657624" indent="0">
              <a:buNone/>
              <a:defRPr sz="907"/>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fld id="{7E719732-E669-4C8E-8DF2-C30305F0C494}" type="datetime1">
              <a:rPr lang="ja-JP" altLang="en-US" smtClean="0"/>
              <a:t>2017/4/27</a:t>
            </a:fld>
            <a:endParaRPr lang="ja-JP" altLang="en-US"/>
          </a:p>
        </p:txBody>
      </p:sp>
      <p:sp>
        <p:nvSpPr>
          <p:cNvPr id="6" name="フッター プレースホルダー 5"/>
          <p:cNvSpPr>
            <a:spLocks noGrp="1"/>
          </p:cNvSpPr>
          <p:nvPr>
            <p:ph type="ftr" sz="quarter" idx="11"/>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r>
              <a:rPr lang="en-US" altLang="ja-JP" smtClean="0"/>
              <a:t>@2016</a:t>
            </a:r>
            <a:r>
              <a:rPr lang="ja-JP" altLang="en-US" smtClean="0"/>
              <a:t>　公益社団法人日本精神保健福祉士協会</a:t>
            </a:r>
            <a:endParaRPr lang="ja-JP" altLang="en-US"/>
          </a:p>
        </p:txBody>
      </p:sp>
      <p:sp>
        <p:nvSpPr>
          <p:cNvPr id="7" name="スライド番号プレースホルダー 6"/>
          <p:cNvSpPr>
            <a:spLocks noGrp="1"/>
          </p:cNvSpPr>
          <p:nvPr>
            <p:ph type="sldNum" sz="quarter" idx="12"/>
          </p:nvPr>
        </p:nvSpPr>
        <p:spPr/>
        <p:txBody>
          <a:bodyPr/>
          <a:lstStyle>
            <a:lvl1pPr defTabSz="829544" eaLnBrk="0" hangingPunct="0">
              <a:defRPr>
                <a:latin typeface="游ゴシック" panose="020B0400000000000000" pitchFamily="50" charset="-128"/>
                <a:ea typeface="游ゴシック" panose="020B0400000000000000" pitchFamily="50" charset="-128"/>
              </a:defRPr>
            </a:lvl1pPr>
          </a:lstStyle>
          <a:p>
            <a:pPr fontAlgn="base">
              <a:spcBef>
                <a:spcPct val="0"/>
              </a:spcBef>
              <a:spcAft>
                <a:spcPct val="0"/>
              </a:spcAft>
            </a:pPr>
            <a:fld id="{860704B5-CE1E-4567-BC06-2A1DA69F0F9A}" type="slidenum">
              <a:rPr lang="ja-JP" altLang="en-US" smtClean="0"/>
              <a:pPr fontAlgn="base">
                <a:spcBef>
                  <a:spcPct val="0"/>
                </a:spcBef>
                <a:spcAft>
                  <a:spcPct val="0"/>
                </a:spcAft>
              </a:pPr>
              <a:t>‹#›</a:t>
            </a:fld>
            <a:endParaRPr lang="ja-JP" altLang="en-US" smtClean="0"/>
          </a:p>
        </p:txBody>
      </p:sp>
    </p:spTree>
    <p:extLst>
      <p:ext uri="{BB962C8B-B14F-4D97-AF65-F5344CB8AC3E}">
        <p14:creationId xmlns:p14="http://schemas.microsoft.com/office/powerpoint/2010/main" val="18894262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fld id="{283A5D14-C3D0-4287-9D4F-7BFD1863344A}" type="datetime1">
              <a:rPr lang="ja-JP" altLang="en-US" smtClean="0"/>
              <a:t>2017/4/27</a:t>
            </a:fld>
            <a:endParaRPr lang="ja-JP" altLang="en-US"/>
          </a:p>
        </p:txBody>
      </p:sp>
      <p:sp>
        <p:nvSpPr>
          <p:cNvPr id="5" name="フッター プレースホルダー 4"/>
          <p:cNvSpPr>
            <a:spLocks noGrp="1"/>
          </p:cNvSpPr>
          <p:nvPr>
            <p:ph type="ftr" sz="quarter" idx="11"/>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r>
              <a:rPr lang="en-US" altLang="ja-JP" smtClean="0"/>
              <a:t>@2016</a:t>
            </a:r>
            <a:r>
              <a:rPr lang="ja-JP" altLang="en-US" smtClean="0"/>
              <a:t>　公益社団法人日本精神保健福祉士協会</a:t>
            </a:r>
            <a:endParaRPr lang="ja-JP" altLang="en-US"/>
          </a:p>
        </p:txBody>
      </p:sp>
      <p:sp>
        <p:nvSpPr>
          <p:cNvPr id="6" name="スライド番号プレースホルダー 5"/>
          <p:cNvSpPr>
            <a:spLocks noGrp="1"/>
          </p:cNvSpPr>
          <p:nvPr>
            <p:ph type="sldNum" sz="quarter" idx="12"/>
          </p:nvPr>
        </p:nvSpPr>
        <p:spPr/>
        <p:txBody>
          <a:bodyPr/>
          <a:lstStyle>
            <a:lvl1pPr defTabSz="829544" eaLnBrk="0" hangingPunct="0">
              <a:defRPr>
                <a:latin typeface="游ゴシック" panose="020B0400000000000000" pitchFamily="50" charset="-128"/>
                <a:ea typeface="游ゴシック" panose="020B0400000000000000" pitchFamily="50" charset="-128"/>
              </a:defRPr>
            </a:lvl1pPr>
          </a:lstStyle>
          <a:p>
            <a:pPr fontAlgn="base">
              <a:spcBef>
                <a:spcPct val="0"/>
              </a:spcBef>
              <a:spcAft>
                <a:spcPct val="0"/>
              </a:spcAft>
            </a:pPr>
            <a:fld id="{595E17F5-0E3E-4457-926F-9CC301B89F6F}" type="slidenum">
              <a:rPr lang="ja-JP" altLang="en-US" smtClean="0"/>
              <a:pPr fontAlgn="base">
                <a:spcBef>
                  <a:spcPct val="0"/>
                </a:spcBef>
                <a:spcAft>
                  <a:spcPct val="0"/>
                </a:spcAft>
              </a:pPr>
              <a:t>‹#›</a:t>
            </a:fld>
            <a:endParaRPr lang="ja-JP" altLang="en-US" smtClean="0"/>
          </a:p>
        </p:txBody>
      </p:sp>
    </p:spTree>
    <p:extLst>
      <p:ext uri="{BB962C8B-B14F-4D97-AF65-F5344CB8AC3E}">
        <p14:creationId xmlns:p14="http://schemas.microsoft.com/office/powerpoint/2010/main" val="39236199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39"/>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fld id="{121811D8-B732-49E4-8D33-2870F3329E5C}" type="datetime1">
              <a:rPr lang="ja-JP" altLang="en-US" smtClean="0"/>
              <a:t>2017/4/27</a:t>
            </a:fld>
            <a:endParaRPr lang="ja-JP" altLang="en-US"/>
          </a:p>
        </p:txBody>
      </p:sp>
      <p:sp>
        <p:nvSpPr>
          <p:cNvPr id="5" name="フッター プレースホルダー 4"/>
          <p:cNvSpPr>
            <a:spLocks noGrp="1"/>
          </p:cNvSpPr>
          <p:nvPr>
            <p:ph type="ftr" sz="quarter" idx="11"/>
          </p:nvPr>
        </p:nvSpPr>
        <p:spPr/>
        <p:txBody>
          <a:bodyPr/>
          <a:lstStyle>
            <a:lvl1pPr defTabSz="829544" eaLnBrk="0" fontAlgn="base" hangingPunct="0">
              <a:spcBef>
                <a:spcPct val="0"/>
              </a:spcBef>
              <a:spcAft>
                <a:spcPct val="0"/>
              </a:spcAft>
              <a:defRPr>
                <a:latin typeface="游ゴシック" pitchFamily="50" charset="-128"/>
                <a:ea typeface="游ゴシック" pitchFamily="50" charset="-128"/>
              </a:defRPr>
            </a:lvl1pPr>
          </a:lstStyle>
          <a:p>
            <a:pPr>
              <a:defRPr/>
            </a:pPr>
            <a:r>
              <a:rPr lang="en-US" altLang="ja-JP" smtClean="0"/>
              <a:t>@2016</a:t>
            </a:r>
            <a:r>
              <a:rPr lang="ja-JP" altLang="en-US" smtClean="0"/>
              <a:t>　公益社団法人日本精神保健福祉士協会</a:t>
            </a:r>
            <a:endParaRPr lang="ja-JP" altLang="en-US"/>
          </a:p>
        </p:txBody>
      </p:sp>
      <p:sp>
        <p:nvSpPr>
          <p:cNvPr id="6" name="スライド番号プレースホルダー 5"/>
          <p:cNvSpPr>
            <a:spLocks noGrp="1"/>
          </p:cNvSpPr>
          <p:nvPr>
            <p:ph type="sldNum" sz="quarter" idx="12"/>
          </p:nvPr>
        </p:nvSpPr>
        <p:spPr/>
        <p:txBody>
          <a:bodyPr/>
          <a:lstStyle>
            <a:lvl1pPr defTabSz="829544" eaLnBrk="0" hangingPunct="0">
              <a:defRPr>
                <a:latin typeface="游ゴシック" panose="020B0400000000000000" pitchFamily="50" charset="-128"/>
                <a:ea typeface="游ゴシック" panose="020B0400000000000000" pitchFamily="50" charset="-128"/>
              </a:defRPr>
            </a:lvl1pPr>
          </a:lstStyle>
          <a:p>
            <a:pPr fontAlgn="base">
              <a:spcBef>
                <a:spcPct val="0"/>
              </a:spcBef>
              <a:spcAft>
                <a:spcPct val="0"/>
              </a:spcAft>
            </a:pPr>
            <a:fld id="{0B06BC6D-571C-4682-86E1-EE65196847CE}" type="slidenum">
              <a:rPr lang="ja-JP" altLang="en-US" smtClean="0"/>
              <a:pPr fontAlgn="base">
                <a:spcBef>
                  <a:spcPct val="0"/>
                </a:spcBef>
                <a:spcAft>
                  <a:spcPct val="0"/>
                </a:spcAft>
              </a:pPr>
              <a:t>‹#›</a:t>
            </a:fld>
            <a:endParaRPr lang="ja-JP" altLang="en-US" smtClean="0"/>
          </a:p>
        </p:txBody>
      </p:sp>
    </p:spTree>
    <p:extLst>
      <p:ext uri="{BB962C8B-B14F-4D97-AF65-F5344CB8AC3E}">
        <p14:creationId xmlns:p14="http://schemas.microsoft.com/office/powerpoint/2010/main" val="35628888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81" y="2131231"/>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31"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043855A4-30A7-49C0-8515-132DB07336E9}" type="datetime1">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BFCB9526-0B34-458B-8F55-1E2FCF29D642}" type="slidenum">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879019665"/>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5D40435F-ECDB-4198-82D2-56A7C844E2BE}" type="datetime1">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22103A9E-2724-4189-A637-B6E2A802369F}" type="slidenum">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160838463"/>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61" y="4407706"/>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61"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866843B7-597B-40AD-8A07-D2618826D5BF}" type="datetime1">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ECE35685-6535-473B-9086-FFEDC34ACB6E}" type="slidenum">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861870230"/>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476"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417"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AE6E1259-C577-4158-A26D-70AF6193FD8B}" type="datetime1">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C73627A3-B096-4574-B164-165081668BB0}" type="slidenum">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9654717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13"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13"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571"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57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4E911B85-ECAE-4E9B-A497-3A413E1E2E45}" type="datetime1">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3091F2B2-CB15-4CC2-A596-B21A45BC8B3E}" type="slidenum">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3120988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E85CB6FF-4ADE-4335-A1C1-DC9C5C2C3FC0}" type="datetime1">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CA1C2944-6153-4090-909D-8F48E93CC57C}" type="slidenum">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248707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130"/>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22"/>
            <a:ext cx="8420100" cy="1500187"/>
          </a:xfrm>
        </p:spPr>
        <p:txBody>
          <a:bodyPr anchor="b"/>
          <a:lstStyle>
            <a:lvl1pPr marL="0" indent="0">
              <a:buNone/>
              <a:defRPr sz="2000">
                <a:solidFill>
                  <a:schemeClr val="tx1">
                    <a:tint val="75000"/>
                  </a:schemeClr>
                </a:solidFill>
              </a:defRPr>
            </a:lvl1pPr>
            <a:lvl2pPr marL="456980" indent="0">
              <a:buNone/>
              <a:defRPr sz="1800">
                <a:solidFill>
                  <a:schemeClr val="tx1">
                    <a:tint val="75000"/>
                  </a:schemeClr>
                </a:solidFill>
              </a:defRPr>
            </a:lvl2pPr>
            <a:lvl3pPr marL="913960" indent="0">
              <a:buNone/>
              <a:defRPr sz="1600">
                <a:solidFill>
                  <a:schemeClr val="tx1">
                    <a:tint val="75000"/>
                  </a:schemeClr>
                </a:solidFill>
              </a:defRPr>
            </a:lvl3pPr>
            <a:lvl4pPr marL="1370941" indent="0">
              <a:buNone/>
              <a:defRPr sz="1400">
                <a:solidFill>
                  <a:schemeClr val="tx1">
                    <a:tint val="75000"/>
                  </a:schemeClr>
                </a:solidFill>
              </a:defRPr>
            </a:lvl4pPr>
            <a:lvl5pPr marL="1827921" indent="0">
              <a:buNone/>
              <a:defRPr sz="1400">
                <a:solidFill>
                  <a:schemeClr val="tx1">
                    <a:tint val="75000"/>
                  </a:schemeClr>
                </a:solidFill>
              </a:defRPr>
            </a:lvl5pPr>
            <a:lvl6pPr marL="2284902" indent="0">
              <a:buNone/>
              <a:defRPr sz="1400">
                <a:solidFill>
                  <a:schemeClr val="tx1">
                    <a:tint val="75000"/>
                  </a:schemeClr>
                </a:solidFill>
              </a:defRPr>
            </a:lvl6pPr>
            <a:lvl7pPr marL="2741882" indent="0">
              <a:buNone/>
              <a:defRPr sz="1400">
                <a:solidFill>
                  <a:schemeClr val="tx1">
                    <a:tint val="75000"/>
                  </a:schemeClr>
                </a:solidFill>
              </a:defRPr>
            </a:lvl7pPr>
            <a:lvl8pPr marL="3198862" indent="0">
              <a:buNone/>
              <a:defRPr sz="1400">
                <a:solidFill>
                  <a:schemeClr val="tx1">
                    <a:tint val="75000"/>
                  </a:schemeClr>
                </a:solidFill>
              </a:defRPr>
            </a:lvl8pPr>
            <a:lvl9pPr marL="3655841"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DB06367E-1623-4B53-BCD0-32988B23815B}" type="datetime1">
              <a:rPr lang="ja-JP" altLang="en-US" smtClean="0">
                <a:solidFill>
                  <a:prstClr val="black">
                    <a:tint val="75000"/>
                  </a:prstClr>
                </a:solidFill>
              </a:rPr>
              <a:t>2017/4/27</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r>
              <a:rPr lang="en-US" altLang="ja-JP" smtClean="0">
                <a:solidFill>
                  <a:prstClr val="black">
                    <a:tint val="75000"/>
                  </a:prstClr>
                </a:solidFill>
              </a:rPr>
              <a:t>@2016</a:t>
            </a:r>
            <a:r>
              <a:rPr lang="ja-JP" altLang="en-US" smtClean="0">
                <a:solidFill>
                  <a:prstClr val="black">
                    <a:tint val="75000"/>
                  </a:prstClr>
                </a:solidFill>
              </a:rPr>
              <a:t>　公益社団法人日本精神保健福祉士協会</a:t>
            </a:r>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8938040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B8F07213-9B04-4919-82C2-0B2F61727CE3}" type="datetime1">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0E8B4272-DFC5-49C3-8D7C-20B781A55445}" type="slidenum">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5662043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643" y="2738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9"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0EACC116-0237-4471-AAD4-75C4DEBBE90E}" type="datetime1">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BDEAF656-30A2-45C5-A347-2C7903EE0DAA}" type="slidenum">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6795560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EEEFDA41-A2A1-4FE1-84AF-D5B50EBC266E}" type="datetime1">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09502ACB-0D27-4AA7-98B1-1BF867BEFFE2}" type="slidenum">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8896700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0041D94F-03DC-41CF-B595-D3E17CD83413}" type="datetime1">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5EE918BB-7DE6-4A3F-A800-A710C09B94C9}" type="slidenum">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2523458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5440"/>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21" y="275440"/>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4245540C-F35E-456D-9051-68966CF8A3EA}" type="datetime1">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4BE7397D-DCD7-407A-B67D-55A4FD0AFC29}" type="slidenum">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3715635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0" y="274638"/>
            <a:ext cx="89154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95476" y="1600206"/>
            <a:ext cx="4381501"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417" y="1600206"/>
            <a:ext cx="4381501"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2033B297-6E33-49EB-9D01-978573537732}" type="datetime1">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DE3CD764-E1D8-4C24-8E6F-9AAC59B1BE96}" type="slidenum">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9220233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20" y="275440"/>
            <a:ext cx="89154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36CA2C14-8E16-4413-B0C9-D62D5E12541E}" type="datetime1">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821BE55C-06BF-440D-AD85-7FA4BFBAF403}" type="slidenum">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1758795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0" y="274638"/>
            <a:ext cx="89154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95320" y="1600206"/>
            <a:ext cx="89154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DD22146C-72B7-4384-B2ED-04D52F0F98A1}" type="datetime1">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98446E5F-960D-4AF8-A065-64B9DFBA82BB}" type="slidenum">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35170086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85" y="2131471"/>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35" y="3886201"/>
            <a:ext cx="6934200" cy="1752600"/>
          </a:xfrm>
        </p:spPr>
        <p:txBody>
          <a:bodyPr/>
          <a:lstStyle>
            <a:lvl1pPr marL="0" indent="0" algn="ctr">
              <a:buNone/>
              <a:defRPr>
                <a:solidFill>
                  <a:schemeClr val="tx1">
                    <a:tint val="75000"/>
                  </a:schemeClr>
                </a:solidFill>
              </a:defRPr>
            </a:lvl1pPr>
            <a:lvl2pPr marL="456502" indent="0" algn="ctr">
              <a:buNone/>
              <a:defRPr>
                <a:solidFill>
                  <a:schemeClr val="tx1">
                    <a:tint val="75000"/>
                  </a:schemeClr>
                </a:solidFill>
              </a:defRPr>
            </a:lvl2pPr>
            <a:lvl3pPr marL="913003" indent="0" algn="ctr">
              <a:buNone/>
              <a:defRPr>
                <a:solidFill>
                  <a:schemeClr val="tx1">
                    <a:tint val="75000"/>
                  </a:schemeClr>
                </a:solidFill>
              </a:defRPr>
            </a:lvl3pPr>
            <a:lvl4pPr marL="1369509" indent="0" algn="ctr">
              <a:buNone/>
              <a:defRPr>
                <a:solidFill>
                  <a:schemeClr val="tx1">
                    <a:tint val="75000"/>
                  </a:schemeClr>
                </a:solidFill>
              </a:defRPr>
            </a:lvl4pPr>
            <a:lvl5pPr marL="1826008" indent="0" algn="ctr">
              <a:buNone/>
              <a:defRPr>
                <a:solidFill>
                  <a:schemeClr val="tx1">
                    <a:tint val="75000"/>
                  </a:schemeClr>
                </a:solidFill>
              </a:defRPr>
            </a:lvl5pPr>
            <a:lvl6pPr marL="2282513" indent="0" algn="ctr">
              <a:buNone/>
              <a:defRPr>
                <a:solidFill>
                  <a:schemeClr val="tx1">
                    <a:tint val="75000"/>
                  </a:schemeClr>
                </a:solidFill>
              </a:defRPr>
            </a:lvl6pPr>
            <a:lvl7pPr marL="2739017" indent="0" algn="ctr">
              <a:buNone/>
              <a:defRPr>
                <a:solidFill>
                  <a:schemeClr val="tx1">
                    <a:tint val="75000"/>
                  </a:schemeClr>
                </a:solidFill>
              </a:defRPr>
            </a:lvl7pPr>
            <a:lvl8pPr marL="3195517" indent="0" algn="ctr">
              <a:buNone/>
              <a:defRPr>
                <a:solidFill>
                  <a:schemeClr val="tx1">
                    <a:tint val="75000"/>
                  </a:schemeClr>
                </a:solidFill>
              </a:defRPr>
            </a:lvl8pPr>
            <a:lvl9pPr marL="3652019"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rtlCol="0"/>
          <a:lstStyle>
            <a:lvl1pPr>
              <a:defRPr>
                <a:solidFill>
                  <a:prstClr val="black">
                    <a:tint val="75000"/>
                  </a:prstClr>
                </a:solidFill>
                <a:latin typeface="Arial"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DCFDADEA-1ED9-4D7B-85CC-06D3BB1EFFC5}" type="datetime1">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2017/4/27</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5" name="フッター プレースホルダ 4"/>
          <p:cNvSpPr>
            <a:spLocks noGrp="1"/>
          </p:cNvSpPr>
          <p:nvPr>
            <p:ph type="ftr" sz="quarter" idx="11"/>
          </p:nvPr>
        </p:nvSpPr>
        <p:spPr/>
        <p:txBody>
          <a:bodyPr rtlCol="0"/>
          <a:lstStyle>
            <a:lvl1pPr>
              <a:defRPr>
                <a:solidFill>
                  <a:prstClr val="black">
                    <a:tint val="75000"/>
                  </a:prstClr>
                </a:solidFill>
                <a:latin typeface="Arial"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@2016</a:t>
            </a:r>
            <a:r>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　公益社団法人日本精神保健福祉士協会</a:t>
            </a:r>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6" name="スライド番号プレースホルダ 5"/>
          <p:cNvSpPr>
            <a:spLocks noGrp="1"/>
          </p:cNvSpPr>
          <p:nvPr>
            <p:ph type="sldNum" sz="quarter" idx="12"/>
          </p:nvPr>
        </p:nvSpPr>
        <p:spPr/>
        <p:txBody>
          <a:bodyPr rtlCol="0"/>
          <a:lstStyle>
            <a:lvl1pPr>
              <a:defRPr>
                <a:solidFill>
                  <a:prstClr val="black">
                    <a:tint val="75000"/>
                  </a:prstClr>
                </a:solidFill>
                <a:latin typeface="Arial" charset="0"/>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5C1A858A-7C8C-4B9D-9780-58B453E18043}" type="slidenum">
              <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9901549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rtlCol="0"/>
          <a:lstStyle>
            <a:lvl1pPr>
              <a:defRPr>
                <a:solidFill>
                  <a:prstClr val="black">
                    <a:tint val="75000"/>
                  </a:prstClr>
                </a:solidFill>
                <a:latin typeface="Arial"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4FA017CD-819C-4F22-B7DB-4870BD3DD2AC}" type="datetime1">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2017/4/27</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5" name="フッター プレースホルダ 4"/>
          <p:cNvSpPr>
            <a:spLocks noGrp="1"/>
          </p:cNvSpPr>
          <p:nvPr>
            <p:ph type="ftr" sz="quarter" idx="11"/>
          </p:nvPr>
        </p:nvSpPr>
        <p:spPr/>
        <p:txBody>
          <a:bodyPr rtlCol="0"/>
          <a:lstStyle>
            <a:lvl1pPr>
              <a:defRPr>
                <a:solidFill>
                  <a:prstClr val="black">
                    <a:tint val="75000"/>
                  </a:prstClr>
                </a:solidFill>
                <a:latin typeface="Arial"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@2016</a:t>
            </a:r>
            <a:r>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　公益社団法人日本精神保健福祉士協会</a:t>
            </a:r>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6" name="スライド番号プレースホルダ 5"/>
          <p:cNvSpPr>
            <a:spLocks noGrp="1"/>
          </p:cNvSpPr>
          <p:nvPr>
            <p:ph type="sldNum" sz="quarter" idx="12"/>
          </p:nvPr>
        </p:nvSpPr>
        <p:spPr/>
        <p:txBody>
          <a:bodyPr rtlCol="0"/>
          <a:lstStyle>
            <a:lvl1pPr>
              <a:defRPr>
                <a:solidFill>
                  <a:prstClr val="black">
                    <a:tint val="75000"/>
                  </a:prstClr>
                </a:solidFill>
                <a:latin typeface="Arial" charset="0"/>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9CED2472-0B68-4A3A-838E-5F8542F66CA0}" type="slidenum">
              <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807675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19" y="160021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1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4A2FBF-F1B5-4B4F-BCF5-5AD11112C508}" type="datetime1">
              <a:rPr lang="ja-JP" altLang="en-US" smtClean="0">
                <a:solidFill>
                  <a:prstClr val="black">
                    <a:tint val="75000"/>
                  </a:prstClr>
                </a:solidFill>
              </a:rPr>
              <a:t>2017/4/27</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r>
              <a:rPr lang="en-US" altLang="ja-JP" smtClean="0">
                <a:solidFill>
                  <a:prstClr val="black">
                    <a:tint val="75000"/>
                  </a:prstClr>
                </a:solidFill>
              </a:rPr>
              <a:t>@2016</a:t>
            </a:r>
            <a:r>
              <a:rPr lang="ja-JP" altLang="en-US" smtClean="0">
                <a:solidFill>
                  <a:prstClr val="black">
                    <a:tint val="75000"/>
                  </a:prstClr>
                </a:solidFill>
              </a:rPr>
              <a:t>　公益社団法人日本精神保健福祉士協会</a:t>
            </a:r>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72419538"/>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17" y="4407927"/>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17" y="2906722"/>
            <a:ext cx="8420100" cy="1500187"/>
          </a:xfrm>
        </p:spPr>
        <p:txBody>
          <a:bodyPr anchor="b"/>
          <a:lstStyle>
            <a:lvl1pPr marL="0" indent="0">
              <a:buNone/>
              <a:defRPr sz="2000">
                <a:solidFill>
                  <a:schemeClr val="tx1">
                    <a:tint val="75000"/>
                  </a:schemeClr>
                </a:solidFill>
              </a:defRPr>
            </a:lvl1pPr>
            <a:lvl2pPr marL="456502" indent="0">
              <a:buNone/>
              <a:defRPr sz="1800">
                <a:solidFill>
                  <a:schemeClr val="tx1">
                    <a:tint val="75000"/>
                  </a:schemeClr>
                </a:solidFill>
              </a:defRPr>
            </a:lvl2pPr>
            <a:lvl3pPr marL="913003" indent="0">
              <a:buNone/>
              <a:defRPr sz="1600">
                <a:solidFill>
                  <a:schemeClr val="tx1">
                    <a:tint val="75000"/>
                  </a:schemeClr>
                </a:solidFill>
              </a:defRPr>
            </a:lvl3pPr>
            <a:lvl4pPr marL="1369509" indent="0">
              <a:buNone/>
              <a:defRPr sz="1400">
                <a:solidFill>
                  <a:schemeClr val="tx1">
                    <a:tint val="75000"/>
                  </a:schemeClr>
                </a:solidFill>
              </a:defRPr>
            </a:lvl4pPr>
            <a:lvl5pPr marL="1826008" indent="0">
              <a:buNone/>
              <a:defRPr sz="1400">
                <a:solidFill>
                  <a:schemeClr val="tx1">
                    <a:tint val="75000"/>
                  </a:schemeClr>
                </a:solidFill>
              </a:defRPr>
            </a:lvl5pPr>
            <a:lvl6pPr marL="2282513" indent="0">
              <a:buNone/>
              <a:defRPr sz="1400">
                <a:solidFill>
                  <a:schemeClr val="tx1">
                    <a:tint val="75000"/>
                  </a:schemeClr>
                </a:solidFill>
              </a:defRPr>
            </a:lvl6pPr>
            <a:lvl7pPr marL="2739017" indent="0">
              <a:buNone/>
              <a:defRPr sz="1400">
                <a:solidFill>
                  <a:schemeClr val="tx1">
                    <a:tint val="75000"/>
                  </a:schemeClr>
                </a:solidFill>
              </a:defRPr>
            </a:lvl7pPr>
            <a:lvl8pPr marL="3195517" indent="0">
              <a:buNone/>
              <a:defRPr sz="1400">
                <a:solidFill>
                  <a:schemeClr val="tx1">
                    <a:tint val="75000"/>
                  </a:schemeClr>
                </a:solidFill>
              </a:defRPr>
            </a:lvl8pPr>
            <a:lvl9pPr marL="3652019"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rtlCol="0"/>
          <a:lstStyle>
            <a:lvl1pPr>
              <a:defRPr>
                <a:solidFill>
                  <a:prstClr val="black">
                    <a:tint val="75000"/>
                  </a:prstClr>
                </a:solidFill>
                <a:latin typeface="Arial"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F68324EB-4313-41B9-B13F-642415289DD2}" type="datetime1">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2017/4/27</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5" name="フッター プレースホルダ 4"/>
          <p:cNvSpPr>
            <a:spLocks noGrp="1"/>
          </p:cNvSpPr>
          <p:nvPr>
            <p:ph type="ftr" sz="quarter" idx="11"/>
          </p:nvPr>
        </p:nvSpPr>
        <p:spPr/>
        <p:txBody>
          <a:bodyPr rtlCol="0"/>
          <a:lstStyle>
            <a:lvl1pPr>
              <a:defRPr>
                <a:solidFill>
                  <a:prstClr val="black">
                    <a:tint val="75000"/>
                  </a:prstClr>
                </a:solidFill>
                <a:latin typeface="Arial"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@2016</a:t>
            </a:r>
            <a:r>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　公益社団法人日本精神保健福祉士協会</a:t>
            </a:r>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6" name="スライド番号プレースホルダ 5"/>
          <p:cNvSpPr>
            <a:spLocks noGrp="1"/>
          </p:cNvSpPr>
          <p:nvPr>
            <p:ph type="sldNum" sz="quarter" idx="12"/>
          </p:nvPr>
        </p:nvSpPr>
        <p:spPr/>
        <p:txBody>
          <a:bodyPr rtlCol="0"/>
          <a:lstStyle>
            <a:lvl1pPr>
              <a:defRPr>
                <a:solidFill>
                  <a:prstClr val="black">
                    <a:tint val="75000"/>
                  </a:prstClr>
                </a:solidFill>
                <a:latin typeface="Arial" charset="0"/>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E460391E-6DC0-4E3F-95A3-BB4C2720F800}" type="slidenum">
              <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56392173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93488" y="2239966"/>
            <a:ext cx="6158575" cy="633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7016900" y="2239966"/>
            <a:ext cx="6158575" cy="633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rtlCol="0"/>
          <a:lstStyle>
            <a:lvl1pPr>
              <a:defRPr>
                <a:solidFill>
                  <a:prstClr val="black">
                    <a:tint val="75000"/>
                  </a:prstClr>
                </a:solidFill>
                <a:latin typeface="Arial"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447E12CC-B88C-48EF-A882-AF91F77AE30A}" type="datetime1">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2017/4/27</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6" name="フッター プレースホルダ 5"/>
          <p:cNvSpPr>
            <a:spLocks noGrp="1"/>
          </p:cNvSpPr>
          <p:nvPr>
            <p:ph type="ftr" sz="quarter" idx="11"/>
          </p:nvPr>
        </p:nvSpPr>
        <p:spPr/>
        <p:txBody>
          <a:bodyPr rtlCol="0"/>
          <a:lstStyle>
            <a:lvl1pPr>
              <a:defRPr>
                <a:solidFill>
                  <a:prstClr val="black">
                    <a:tint val="75000"/>
                  </a:prstClr>
                </a:solidFill>
                <a:latin typeface="Arial"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@2016</a:t>
            </a:r>
            <a:r>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　公益社団法人日本精神保健福祉士協会</a:t>
            </a:r>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7" name="スライド番号プレースホルダ 6"/>
          <p:cNvSpPr>
            <a:spLocks noGrp="1"/>
          </p:cNvSpPr>
          <p:nvPr>
            <p:ph type="sldNum" sz="quarter" idx="12"/>
          </p:nvPr>
        </p:nvSpPr>
        <p:spPr/>
        <p:txBody>
          <a:bodyPr rtlCol="0"/>
          <a:lstStyle>
            <a:lvl1pPr>
              <a:defRPr>
                <a:solidFill>
                  <a:prstClr val="black">
                    <a:tint val="75000"/>
                  </a:prstClr>
                </a:solidFill>
                <a:latin typeface="Arial" charset="0"/>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542B1303-5B6C-49A5-B9A4-24FA4441EEEE}" type="slidenum">
              <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07150482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4" y="274640"/>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12" y="1535116"/>
            <a:ext cx="4376870" cy="639762"/>
          </a:xfrm>
        </p:spPr>
        <p:txBody>
          <a:bodyPr anchor="b"/>
          <a:lstStyle>
            <a:lvl1pPr marL="0" indent="0">
              <a:buNone/>
              <a:defRPr sz="2400" b="1"/>
            </a:lvl1pPr>
            <a:lvl2pPr marL="456502" indent="0">
              <a:buNone/>
              <a:defRPr sz="2000" b="1"/>
            </a:lvl2pPr>
            <a:lvl3pPr marL="913003" indent="0">
              <a:buNone/>
              <a:defRPr sz="1800" b="1"/>
            </a:lvl3pPr>
            <a:lvl4pPr marL="1369509" indent="0">
              <a:buNone/>
              <a:defRPr sz="1600" b="1"/>
            </a:lvl4pPr>
            <a:lvl5pPr marL="1826008" indent="0">
              <a:buNone/>
              <a:defRPr sz="1600" b="1"/>
            </a:lvl5pPr>
            <a:lvl6pPr marL="2282513" indent="0">
              <a:buNone/>
              <a:defRPr sz="1600" b="1"/>
            </a:lvl6pPr>
            <a:lvl7pPr marL="2739017" indent="0">
              <a:buNone/>
              <a:defRPr sz="1600" b="1"/>
            </a:lvl7pPr>
            <a:lvl8pPr marL="3195517" indent="0">
              <a:buNone/>
              <a:defRPr sz="1600" b="1"/>
            </a:lvl8pPr>
            <a:lvl9pPr marL="3652019"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12" y="2174876"/>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33" y="1535116"/>
            <a:ext cx="4378589" cy="639762"/>
          </a:xfrm>
        </p:spPr>
        <p:txBody>
          <a:bodyPr anchor="b"/>
          <a:lstStyle>
            <a:lvl1pPr marL="0" indent="0">
              <a:buNone/>
              <a:defRPr sz="2400" b="1"/>
            </a:lvl1pPr>
            <a:lvl2pPr marL="456502" indent="0">
              <a:buNone/>
              <a:defRPr sz="2000" b="1"/>
            </a:lvl2pPr>
            <a:lvl3pPr marL="913003" indent="0">
              <a:buNone/>
              <a:defRPr sz="1800" b="1"/>
            </a:lvl3pPr>
            <a:lvl4pPr marL="1369509" indent="0">
              <a:buNone/>
              <a:defRPr sz="1600" b="1"/>
            </a:lvl4pPr>
            <a:lvl5pPr marL="1826008" indent="0">
              <a:buNone/>
              <a:defRPr sz="1600" b="1"/>
            </a:lvl5pPr>
            <a:lvl6pPr marL="2282513" indent="0">
              <a:buNone/>
              <a:defRPr sz="1600" b="1"/>
            </a:lvl6pPr>
            <a:lvl7pPr marL="2739017" indent="0">
              <a:buNone/>
              <a:defRPr sz="1600" b="1"/>
            </a:lvl7pPr>
            <a:lvl8pPr marL="3195517" indent="0">
              <a:buNone/>
              <a:defRPr sz="1600" b="1"/>
            </a:lvl8pPr>
            <a:lvl9pPr marL="3652019"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33" y="2174876"/>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rtlCol="0"/>
          <a:lstStyle>
            <a:lvl1pPr>
              <a:defRPr>
                <a:solidFill>
                  <a:prstClr val="black">
                    <a:tint val="75000"/>
                  </a:prstClr>
                </a:solidFill>
                <a:latin typeface="Arial"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967682BC-1AA7-4F2F-8580-952CBBE31342}" type="datetime1">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2017/4/27</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8" name="フッター プレースホルダ 7"/>
          <p:cNvSpPr>
            <a:spLocks noGrp="1"/>
          </p:cNvSpPr>
          <p:nvPr>
            <p:ph type="ftr" sz="quarter" idx="11"/>
          </p:nvPr>
        </p:nvSpPr>
        <p:spPr/>
        <p:txBody>
          <a:bodyPr rtlCol="0"/>
          <a:lstStyle>
            <a:lvl1pPr>
              <a:defRPr>
                <a:solidFill>
                  <a:prstClr val="black">
                    <a:tint val="75000"/>
                  </a:prstClr>
                </a:solidFill>
                <a:latin typeface="Arial"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@2016</a:t>
            </a:r>
            <a:r>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　公益社団法人日本精神保健福祉士協会</a:t>
            </a:r>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9" name="スライド番号プレースホルダ 8"/>
          <p:cNvSpPr>
            <a:spLocks noGrp="1"/>
          </p:cNvSpPr>
          <p:nvPr>
            <p:ph type="sldNum" sz="quarter" idx="12"/>
          </p:nvPr>
        </p:nvSpPr>
        <p:spPr/>
        <p:txBody>
          <a:bodyPr rtlCol="0"/>
          <a:lstStyle>
            <a:lvl1pPr>
              <a:defRPr>
                <a:solidFill>
                  <a:prstClr val="black">
                    <a:tint val="75000"/>
                  </a:prstClr>
                </a:solidFill>
                <a:latin typeface="Arial" charset="0"/>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4E82922E-0A7B-4A87-AFFA-4ED13FA27D86}" type="slidenum">
              <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38197399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rtlCol="0"/>
          <a:lstStyle>
            <a:lvl1pPr>
              <a:defRPr>
                <a:solidFill>
                  <a:prstClr val="black">
                    <a:tint val="75000"/>
                  </a:prstClr>
                </a:solidFill>
                <a:latin typeface="Arial"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0FE4D0FF-A6AA-4C7C-ACBD-3CC3647F6202}" type="datetime1">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2017/4/27</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4" name="フッター プレースホルダ 3"/>
          <p:cNvSpPr>
            <a:spLocks noGrp="1"/>
          </p:cNvSpPr>
          <p:nvPr>
            <p:ph type="ftr" sz="quarter" idx="11"/>
          </p:nvPr>
        </p:nvSpPr>
        <p:spPr/>
        <p:txBody>
          <a:bodyPr rtlCol="0"/>
          <a:lstStyle>
            <a:lvl1pPr>
              <a:defRPr>
                <a:solidFill>
                  <a:prstClr val="black">
                    <a:tint val="75000"/>
                  </a:prstClr>
                </a:solidFill>
                <a:latin typeface="Arial"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@2016</a:t>
            </a:r>
            <a:r>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　公益社団法人日本精神保健福祉士協会</a:t>
            </a:r>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5" name="スライド番号プレースホルダ 4"/>
          <p:cNvSpPr>
            <a:spLocks noGrp="1"/>
          </p:cNvSpPr>
          <p:nvPr>
            <p:ph type="sldNum" sz="quarter" idx="12"/>
          </p:nvPr>
        </p:nvSpPr>
        <p:spPr/>
        <p:txBody>
          <a:bodyPr rtlCol="0"/>
          <a:lstStyle>
            <a:lvl1pPr>
              <a:defRPr>
                <a:solidFill>
                  <a:prstClr val="black">
                    <a:tint val="75000"/>
                  </a:prstClr>
                </a:solidFill>
                <a:latin typeface="Arial" charset="0"/>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0EF76CB2-ABFA-44DE-9289-1A74F3719BEE}" type="slidenum">
              <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99934586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rtlCol="0"/>
          <a:lstStyle>
            <a:lvl1pPr>
              <a:defRPr>
                <a:solidFill>
                  <a:prstClr val="black">
                    <a:tint val="75000"/>
                  </a:prstClr>
                </a:solidFill>
                <a:latin typeface="Arial"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D0F09626-07E7-4636-AA4F-9DDC6E3A2F3D}" type="datetime1">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2017/4/27</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3" name="フッター プレースホルダ 2"/>
          <p:cNvSpPr>
            <a:spLocks noGrp="1"/>
          </p:cNvSpPr>
          <p:nvPr>
            <p:ph type="ftr" sz="quarter" idx="11"/>
          </p:nvPr>
        </p:nvSpPr>
        <p:spPr/>
        <p:txBody>
          <a:bodyPr rtlCol="0"/>
          <a:lstStyle>
            <a:lvl1pPr>
              <a:defRPr>
                <a:solidFill>
                  <a:prstClr val="black">
                    <a:tint val="75000"/>
                  </a:prstClr>
                </a:solidFill>
                <a:latin typeface="Arial"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@2016</a:t>
            </a:r>
            <a:r>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　公益社団法人日本精神保健福祉士協会</a:t>
            </a:r>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4" name="スライド番号プレースホルダ 3"/>
          <p:cNvSpPr>
            <a:spLocks noGrp="1"/>
          </p:cNvSpPr>
          <p:nvPr>
            <p:ph type="sldNum" sz="quarter" idx="12"/>
          </p:nvPr>
        </p:nvSpPr>
        <p:spPr/>
        <p:txBody>
          <a:bodyPr rtlCol="0"/>
          <a:lstStyle>
            <a:lvl1pPr>
              <a:defRPr>
                <a:solidFill>
                  <a:prstClr val="black">
                    <a:tint val="75000"/>
                  </a:prstClr>
                </a:solidFill>
                <a:latin typeface="Arial" charset="0"/>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BDED81E9-842E-4AF1-BC16-69C19CADE769}" type="slidenum">
              <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03435214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1"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98" y="27407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21" y="1435103"/>
            <a:ext cx="3259006" cy="4691063"/>
          </a:xfrm>
        </p:spPr>
        <p:txBody>
          <a:bodyPr/>
          <a:lstStyle>
            <a:lvl1pPr marL="0" indent="0">
              <a:buNone/>
              <a:defRPr sz="1400"/>
            </a:lvl1pPr>
            <a:lvl2pPr marL="456502" indent="0">
              <a:buNone/>
              <a:defRPr sz="1200"/>
            </a:lvl2pPr>
            <a:lvl3pPr marL="913003" indent="0">
              <a:buNone/>
              <a:defRPr sz="1000"/>
            </a:lvl3pPr>
            <a:lvl4pPr marL="1369509" indent="0">
              <a:buNone/>
              <a:defRPr sz="1000"/>
            </a:lvl4pPr>
            <a:lvl5pPr marL="1826008" indent="0">
              <a:buNone/>
              <a:defRPr sz="1000"/>
            </a:lvl5pPr>
            <a:lvl6pPr marL="2282513" indent="0">
              <a:buNone/>
              <a:defRPr sz="1000"/>
            </a:lvl6pPr>
            <a:lvl7pPr marL="2739017" indent="0">
              <a:buNone/>
              <a:defRPr sz="1000"/>
            </a:lvl7pPr>
            <a:lvl8pPr marL="3195517" indent="0">
              <a:buNone/>
              <a:defRPr sz="1000"/>
            </a:lvl8pPr>
            <a:lvl9pPr marL="3652019" indent="0">
              <a:buNone/>
              <a:defRPr sz="10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rtlCol="0"/>
          <a:lstStyle>
            <a:lvl1pPr>
              <a:defRPr>
                <a:solidFill>
                  <a:prstClr val="black">
                    <a:tint val="75000"/>
                  </a:prstClr>
                </a:solidFill>
                <a:latin typeface="Arial"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7C11EFC0-BE64-431D-9EAE-F80A0A00752B}" type="datetime1">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2017/4/27</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6" name="フッター プレースホルダ 5"/>
          <p:cNvSpPr>
            <a:spLocks noGrp="1"/>
          </p:cNvSpPr>
          <p:nvPr>
            <p:ph type="ftr" sz="quarter" idx="11"/>
          </p:nvPr>
        </p:nvSpPr>
        <p:spPr/>
        <p:txBody>
          <a:bodyPr rtlCol="0"/>
          <a:lstStyle>
            <a:lvl1pPr>
              <a:defRPr>
                <a:solidFill>
                  <a:prstClr val="black">
                    <a:tint val="75000"/>
                  </a:prstClr>
                </a:solidFill>
                <a:latin typeface="Arial"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@2016</a:t>
            </a:r>
            <a:r>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　公益社団法人日本精神保健福祉士協会</a:t>
            </a:r>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7" name="スライド番号プレースホルダ 6"/>
          <p:cNvSpPr>
            <a:spLocks noGrp="1"/>
          </p:cNvSpPr>
          <p:nvPr>
            <p:ph type="sldNum" sz="quarter" idx="12"/>
          </p:nvPr>
        </p:nvSpPr>
        <p:spPr/>
        <p:txBody>
          <a:bodyPr rtlCol="0"/>
          <a:lstStyle>
            <a:lvl1pPr>
              <a:defRPr>
                <a:solidFill>
                  <a:prstClr val="black">
                    <a:tint val="75000"/>
                  </a:prstClr>
                </a:solidFill>
                <a:latin typeface="Arial" charset="0"/>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A1E8F34A-FCDC-4EC1-A41E-5BD6BBCD774B}" type="slidenum">
              <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57568853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80"/>
            <a:ext cx="5943600" cy="4114800"/>
          </a:xfrm>
        </p:spPr>
        <p:txBody>
          <a:bodyPr rtlCol="0">
            <a:normAutofit/>
          </a:bodyPr>
          <a:lstStyle>
            <a:lvl1pPr marL="0" indent="0">
              <a:buNone/>
              <a:defRPr sz="3200"/>
            </a:lvl1pPr>
            <a:lvl2pPr marL="456502" indent="0">
              <a:buNone/>
              <a:defRPr sz="2800"/>
            </a:lvl2pPr>
            <a:lvl3pPr marL="913003" indent="0">
              <a:buNone/>
              <a:defRPr sz="2400"/>
            </a:lvl3pPr>
            <a:lvl4pPr marL="1369509" indent="0">
              <a:buNone/>
              <a:defRPr sz="2000"/>
            </a:lvl4pPr>
            <a:lvl5pPr marL="1826008" indent="0">
              <a:buNone/>
              <a:defRPr sz="2000"/>
            </a:lvl5pPr>
            <a:lvl6pPr marL="2282513" indent="0">
              <a:buNone/>
              <a:defRPr sz="2000"/>
            </a:lvl6pPr>
            <a:lvl7pPr marL="2739017" indent="0">
              <a:buNone/>
              <a:defRPr sz="2000"/>
            </a:lvl7pPr>
            <a:lvl8pPr marL="3195517" indent="0">
              <a:buNone/>
              <a:defRPr sz="2000"/>
            </a:lvl8pPr>
            <a:lvl9pPr marL="3652019"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43"/>
            <a:ext cx="5943600" cy="804862"/>
          </a:xfrm>
        </p:spPr>
        <p:txBody>
          <a:bodyPr/>
          <a:lstStyle>
            <a:lvl1pPr marL="0" indent="0">
              <a:buNone/>
              <a:defRPr sz="1400"/>
            </a:lvl1pPr>
            <a:lvl2pPr marL="456502" indent="0">
              <a:buNone/>
              <a:defRPr sz="1200"/>
            </a:lvl2pPr>
            <a:lvl3pPr marL="913003" indent="0">
              <a:buNone/>
              <a:defRPr sz="1000"/>
            </a:lvl3pPr>
            <a:lvl4pPr marL="1369509" indent="0">
              <a:buNone/>
              <a:defRPr sz="1000"/>
            </a:lvl4pPr>
            <a:lvl5pPr marL="1826008" indent="0">
              <a:buNone/>
              <a:defRPr sz="1000"/>
            </a:lvl5pPr>
            <a:lvl6pPr marL="2282513" indent="0">
              <a:buNone/>
              <a:defRPr sz="1000"/>
            </a:lvl6pPr>
            <a:lvl7pPr marL="2739017" indent="0">
              <a:buNone/>
              <a:defRPr sz="1000"/>
            </a:lvl7pPr>
            <a:lvl8pPr marL="3195517" indent="0">
              <a:buNone/>
              <a:defRPr sz="1000"/>
            </a:lvl8pPr>
            <a:lvl9pPr marL="3652019" indent="0">
              <a:buNone/>
              <a:defRPr sz="10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rtlCol="0"/>
          <a:lstStyle>
            <a:lvl1pPr>
              <a:defRPr>
                <a:solidFill>
                  <a:prstClr val="black">
                    <a:tint val="75000"/>
                  </a:prstClr>
                </a:solidFill>
                <a:latin typeface="Arial"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7B3CCDEA-1EE3-4275-83A6-FDC5BD55469C}" type="datetime1">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2017/4/27</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6" name="フッター プレースホルダ 5"/>
          <p:cNvSpPr>
            <a:spLocks noGrp="1"/>
          </p:cNvSpPr>
          <p:nvPr>
            <p:ph type="ftr" sz="quarter" idx="11"/>
          </p:nvPr>
        </p:nvSpPr>
        <p:spPr/>
        <p:txBody>
          <a:bodyPr rtlCol="0"/>
          <a:lstStyle>
            <a:lvl1pPr>
              <a:defRPr>
                <a:solidFill>
                  <a:prstClr val="black">
                    <a:tint val="75000"/>
                  </a:prstClr>
                </a:solidFill>
                <a:latin typeface="Arial"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@2016</a:t>
            </a:r>
            <a:r>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　公益社団法人日本精神保健福祉士協会</a:t>
            </a:r>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7" name="スライド番号プレースホルダ 6"/>
          <p:cNvSpPr>
            <a:spLocks noGrp="1"/>
          </p:cNvSpPr>
          <p:nvPr>
            <p:ph type="sldNum" sz="quarter" idx="12"/>
          </p:nvPr>
        </p:nvSpPr>
        <p:spPr/>
        <p:txBody>
          <a:bodyPr rtlCol="0"/>
          <a:lstStyle>
            <a:lvl1pPr>
              <a:defRPr>
                <a:solidFill>
                  <a:prstClr val="black">
                    <a:tint val="75000"/>
                  </a:prstClr>
                </a:solidFill>
                <a:latin typeface="Arial" charset="0"/>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819C04CD-DF5D-4227-9758-0B0C4DF108EF}" type="slidenum">
              <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73581293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rtlCol="0"/>
          <a:lstStyle>
            <a:lvl1pPr>
              <a:defRPr>
                <a:solidFill>
                  <a:prstClr val="black">
                    <a:tint val="75000"/>
                  </a:prstClr>
                </a:solidFill>
                <a:latin typeface="Arial"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FD863AD1-F7BA-48E4-BF26-63E9B101C252}" type="datetime1">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2017/4/27</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5" name="フッター プレースホルダ 4"/>
          <p:cNvSpPr>
            <a:spLocks noGrp="1"/>
          </p:cNvSpPr>
          <p:nvPr>
            <p:ph type="ftr" sz="quarter" idx="11"/>
          </p:nvPr>
        </p:nvSpPr>
        <p:spPr/>
        <p:txBody>
          <a:bodyPr rtlCol="0"/>
          <a:lstStyle>
            <a:lvl1pPr>
              <a:defRPr>
                <a:solidFill>
                  <a:prstClr val="black">
                    <a:tint val="75000"/>
                  </a:prstClr>
                </a:solidFill>
                <a:latin typeface="Arial"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@2016</a:t>
            </a:r>
            <a:r>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　公益社団法人日本精神保健福祉士協会</a:t>
            </a:r>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6" name="スライド番号プレースホルダ 5"/>
          <p:cNvSpPr>
            <a:spLocks noGrp="1"/>
          </p:cNvSpPr>
          <p:nvPr>
            <p:ph type="sldNum" sz="quarter" idx="12"/>
          </p:nvPr>
        </p:nvSpPr>
        <p:spPr/>
        <p:txBody>
          <a:bodyPr rtlCol="0"/>
          <a:lstStyle>
            <a:lvl1pPr>
              <a:defRPr>
                <a:solidFill>
                  <a:prstClr val="black">
                    <a:tint val="75000"/>
                  </a:prstClr>
                </a:solidFill>
                <a:latin typeface="Arial" charset="0"/>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5A314E22-2E8F-4E68-982F-56C1F1C723C2}" type="slidenum">
              <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9224157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055653" y="385213"/>
            <a:ext cx="3119702" cy="81930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93251" y="385213"/>
            <a:ext cx="9197447" cy="81930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rtlCol="0"/>
          <a:lstStyle>
            <a:lvl1pPr>
              <a:defRPr>
                <a:solidFill>
                  <a:prstClr val="black">
                    <a:tint val="75000"/>
                  </a:prstClr>
                </a:solidFill>
                <a:latin typeface="Arial"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2680905B-A5F0-42B2-9E19-40A593E035C1}" type="datetime1">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2017/4/27</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5" name="フッター プレースホルダ 4"/>
          <p:cNvSpPr>
            <a:spLocks noGrp="1"/>
          </p:cNvSpPr>
          <p:nvPr>
            <p:ph type="ftr" sz="quarter" idx="11"/>
          </p:nvPr>
        </p:nvSpPr>
        <p:spPr/>
        <p:txBody>
          <a:bodyPr rtlCol="0"/>
          <a:lstStyle>
            <a:lvl1pPr>
              <a:defRPr>
                <a:solidFill>
                  <a:prstClr val="black">
                    <a:tint val="75000"/>
                  </a:prstClr>
                </a:solidFill>
                <a:latin typeface="Arial"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@2016</a:t>
            </a:r>
            <a:r>
              <a:rPr kumimoji="1" lang="ja-JP" altLang="en-US" sz="1800" b="0" i="0" u="none" strike="noStrike" kern="1200" cap="none" spc="0" normalizeH="0" baseline="0" noProof="0" smtClean="0">
                <a:ln>
                  <a:noFill/>
                </a:ln>
                <a:solidFill>
                  <a:prstClr val="black">
                    <a:tint val="75000"/>
                  </a:prstClr>
                </a:solidFill>
                <a:effectLst/>
                <a:uLnTx/>
                <a:uFillTx/>
                <a:latin typeface="Arial" charset="0"/>
                <a:ea typeface="ＭＳ Ｐゴシック" pitchFamily="50" charset="-128"/>
                <a:cs typeface="+mn-cs"/>
              </a:rPr>
              <a:t>　公益社団法人日本精神保健福祉士協会</a:t>
            </a:r>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
        <p:nvSpPr>
          <p:cNvPr id="6" name="スライド番号プレースホルダ 5"/>
          <p:cNvSpPr>
            <a:spLocks noGrp="1"/>
          </p:cNvSpPr>
          <p:nvPr>
            <p:ph type="sldNum" sz="quarter" idx="12"/>
          </p:nvPr>
        </p:nvSpPr>
        <p:spPr/>
        <p:txBody>
          <a:bodyPr rtlCol="0"/>
          <a:lstStyle>
            <a:lvl1pPr>
              <a:defRPr>
                <a:solidFill>
                  <a:prstClr val="black">
                    <a:tint val="75000"/>
                  </a:prstClr>
                </a:solidFill>
                <a:latin typeface="Arial" charset="0"/>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F5ACBFCF-F59A-4F89-B11D-80CC22F53F3F}" type="slidenum">
              <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ja-JP" altLang="en-US" sz="1800"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10326710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023" y="2130752"/>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73" y="3886200"/>
            <a:ext cx="6934200" cy="1752600"/>
          </a:xfrm>
        </p:spPr>
        <p:txBody>
          <a:bodyPr/>
          <a:lstStyle>
            <a:lvl1pPr marL="0" indent="0" algn="ctr">
              <a:buNone/>
              <a:defRPr/>
            </a:lvl1pPr>
            <a:lvl2pPr marL="456214" indent="0" algn="ctr">
              <a:buNone/>
              <a:defRPr/>
            </a:lvl2pPr>
            <a:lvl3pPr marL="912428" indent="0" algn="ctr">
              <a:buNone/>
              <a:defRPr/>
            </a:lvl3pPr>
            <a:lvl4pPr marL="1368642" indent="0" algn="ctr">
              <a:buNone/>
              <a:defRPr/>
            </a:lvl4pPr>
            <a:lvl5pPr marL="1824857" indent="0" algn="ctr">
              <a:buNone/>
              <a:defRPr/>
            </a:lvl5pPr>
            <a:lvl6pPr marL="2281069" indent="0" algn="ctr">
              <a:buNone/>
              <a:defRPr/>
            </a:lvl6pPr>
            <a:lvl7pPr marL="2737282" indent="0" algn="ctr">
              <a:buNone/>
              <a:defRPr/>
            </a:lvl7pPr>
            <a:lvl8pPr marL="3193495" indent="0" algn="ctr">
              <a:buNone/>
              <a:defRPr/>
            </a:lvl8pPr>
            <a:lvl9pPr marL="3649709"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3FE9D2E1-D6C2-44CF-B236-B2956F06F069}" type="datetime1">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132C9BDF-3DAB-4F39-8074-B0CF74399C12}" type="slidenum">
              <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617940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4"/>
            <a:ext cx="4376870" cy="639762"/>
          </a:xfrm>
        </p:spPr>
        <p:txBody>
          <a:bodyPr anchor="b"/>
          <a:lstStyle>
            <a:lvl1pPr marL="0" indent="0">
              <a:buNone/>
              <a:defRPr sz="2400" b="1"/>
            </a:lvl1pPr>
            <a:lvl2pPr marL="456980" indent="0">
              <a:buNone/>
              <a:defRPr sz="2000" b="1"/>
            </a:lvl2pPr>
            <a:lvl3pPr marL="913960" indent="0">
              <a:buNone/>
              <a:defRPr sz="1800" b="1"/>
            </a:lvl3pPr>
            <a:lvl4pPr marL="1370941" indent="0">
              <a:buNone/>
              <a:defRPr sz="1600" b="1"/>
            </a:lvl4pPr>
            <a:lvl5pPr marL="1827921" indent="0">
              <a:buNone/>
              <a:defRPr sz="1600" b="1"/>
            </a:lvl5pPr>
            <a:lvl6pPr marL="2284902" indent="0">
              <a:buNone/>
              <a:defRPr sz="1600" b="1"/>
            </a:lvl6pPr>
            <a:lvl7pPr marL="2741882" indent="0">
              <a:buNone/>
              <a:defRPr sz="1600" b="1"/>
            </a:lvl7pPr>
            <a:lvl8pPr marL="3198862" indent="0">
              <a:buNone/>
              <a:defRPr sz="1600" b="1"/>
            </a:lvl8pPr>
            <a:lvl9pPr marL="3655841"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6" y="1535114"/>
            <a:ext cx="4378590" cy="639762"/>
          </a:xfrm>
        </p:spPr>
        <p:txBody>
          <a:bodyPr anchor="b"/>
          <a:lstStyle>
            <a:lvl1pPr marL="0" indent="0">
              <a:buNone/>
              <a:defRPr sz="2400" b="1"/>
            </a:lvl1pPr>
            <a:lvl2pPr marL="456980" indent="0">
              <a:buNone/>
              <a:defRPr sz="2000" b="1"/>
            </a:lvl2pPr>
            <a:lvl3pPr marL="913960" indent="0">
              <a:buNone/>
              <a:defRPr sz="1800" b="1"/>
            </a:lvl3pPr>
            <a:lvl4pPr marL="1370941" indent="0">
              <a:buNone/>
              <a:defRPr sz="1600" b="1"/>
            </a:lvl4pPr>
            <a:lvl5pPr marL="1827921" indent="0">
              <a:buNone/>
              <a:defRPr sz="1600" b="1"/>
            </a:lvl5pPr>
            <a:lvl6pPr marL="2284902" indent="0">
              <a:buNone/>
              <a:defRPr sz="1600" b="1"/>
            </a:lvl6pPr>
            <a:lvl7pPr marL="2741882" indent="0">
              <a:buNone/>
              <a:defRPr sz="1600" b="1"/>
            </a:lvl7pPr>
            <a:lvl8pPr marL="3198862" indent="0">
              <a:buNone/>
              <a:defRPr sz="1600" b="1"/>
            </a:lvl8pPr>
            <a:lvl9pPr marL="3655841"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6"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6957394-86DE-436D-A209-6F627B33D964}" type="datetime1">
              <a:rPr lang="ja-JP" altLang="en-US" smtClean="0">
                <a:solidFill>
                  <a:prstClr val="black">
                    <a:tint val="75000"/>
                  </a:prstClr>
                </a:solidFill>
              </a:rPr>
              <a:t>2017/4/27</a:t>
            </a:fld>
            <a:endParaRPr lang="ja-JP" altLang="en-US" dirty="0">
              <a:solidFill>
                <a:prstClr val="black">
                  <a:tint val="75000"/>
                </a:prstClr>
              </a:solidFill>
            </a:endParaRPr>
          </a:p>
        </p:txBody>
      </p:sp>
      <p:sp>
        <p:nvSpPr>
          <p:cNvPr id="8" name="フッター プレースホルダ 7"/>
          <p:cNvSpPr>
            <a:spLocks noGrp="1"/>
          </p:cNvSpPr>
          <p:nvPr>
            <p:ph type="ftr" sz="quarter" idx="11"/>
          </p:nvPr>
        </p:nvSpPr>
        <p:spPr/>
        <p:txBody>
          <a:bodyPr/>
          <a:lstStyle/>
          <a:p>
            <a:r>
              <a:rPr lang="en-US" altLang="ja-JP" smtClean="0">
                <a:solidFill>
                  <a:prstClr val="black">
                    <a:tint val="75000"/>
                  </a:prstClr>
                </a:solidFill>
              </a:rPr>
              <a:t>@2016</a:t>
            </a:r>
            <a:r>
              <a:rPr lang="ja-JP" altLang="en-US" smtClean="0">
                <a:solidFill>
                  <a:prstClr val="black">
                    <a:tint val="75000"/>
                  </a:prstClr>
                </a:solidFill>
              </a:rPr>
              <a:t>　公益社団法人日本精神保健福祉士協会</a:t>
            </a:r>
            <a:endParaRPr lang="ja-JP" altLang="en-US" dirty="0">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01750355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D0DC2AA8-B421-4B89-BF9C-719F5C88D5DA}" type="datetime1">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28111373-AF96-435E-B421-EF15E0FA5871}" type="slidenum">
              <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8926395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96" y="4407240"/>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96" y="2906732"/>
            <a:ext cx="8420100" cy="1500187"/>
          </a:xfrm>
        </p:spPr>
        <p:txBody>
          <a:bodyPr anchor="b"/>
          <a:lstStyle>
            <a:lvl1pPr marL="0" indent="0">
              <a:buNone/>
              <a:defRPr sz="2000"/>
            </a:lvl1pPr>
            <a:lvl2pPr marL="456214" indent="0">
              <a:buNone/>
              <a:defRPr sz="1800"/>
            </a:lvl2pPr>
            <a:lvl3pPr marL="912428" indent="0">
              <a:buNone/>
              <a:defRPr sz="1600"/>
            </a:lvl3pPr>
            <a:lvl4pPr marL="1368642" indent="0">
              <a:buNone/>
              <a:defRPr sz="1400"/>
            </a:lvl4pPr>
            <a:lvl5pPr marL="1824857" indent="0">
              <a:buNone/>
              <a:defRPr sz="1400"/>
            </a:lvl5pPr>
            <a:lvl6pPr marL="2281069" indent="0">
              <a:buNone/>
              <a:defRPr sz="1400"/>
            </a:lvl6pPr>
            <a:lvl7pPr marL="2737282" indent="0">
              <a:buNone/>
              <a:defRPr sz="1400"/>
            </a:lvl7pPr>
            <a:lvl8pPr marL="3193495" indent="0">
              <a:buNone/>
              <a:defRPr sz="1400"/>
            </a:lvl8pPr>
            <a:lvl9pPr marL="3649709"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EF774E6C-CDDA-4308-9ADC-376A6FCDAB76}" type="datetime1">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3AEE9BEE-295D-4308-9E56-782ACE3A79BA}" type="slidenum">
              <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75213314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81" y="160021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87" y="160021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131D4B46-32FF-4863-9BB7-7D8B17148316}" type="datetime1">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B65B6F1E-B9DF-4196-ACEC-16AAA5895139}" type="slidenum">
              <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89087252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65" y="1535113"/>
            <a:ext cx="4376738" cy="639762"/>
          </a:xfrm>
        </p:spPr>
        <p:txBody>
          <a:bodyPr anchor="b"/>
          <a:lstStyle>
            <a:lvl1pPr marL="0" indent="0">
              <a:buNone/>
              <a:defRPr sz="2400" b="1"/>
            </a:lvl1pPr>
            <a:lvl2pPr marL="456214" indent="0">
              <a:buNone/>
              <a:defRPr sz="2000" b="1"/>
            </a:lvl2pPr>
            <a:lvl3pPr marL="912428" indent="0">
              <a:buNone/>
              <a:defRPr sz="1800" b="1"/>
            </a:lvl3pPr>
            <a:lvl4pPr marL="1368642" indent="0">
              <a:buNone/>
              <a:defRPr sz="1600" b="1"/>
            </a:lvl4pPr>
            <a:lvl5pPr marL="1824857" indent="0">
              <a:buNone/>
              <a:defRPr sz="1600" b="1"/>
            </a:lvl5pPr>
            <a:lvl6pPr marL="2281069" indent="0">
              <a:buNone/>
              <a:defRPr sz="1600" b="1"/>
            </a:lvl6pPr>
            <a:lvl7pPr marL="2737282" indent="0">
              <a:buNone/>
              <a:defRPr sz="1600" b="1"/>
            </a:lvl7pPr>
            <a:lvl8pPr marL="3193495" indent="0">
              <a:buNone/>
              <a:defRPr sz="1600" b="1"/>
            </a:lvl8pPr>
            <a:lvl9pPr marL="3649709"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65" y="2174882"/>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6214" indent="0">
              <a:buNone/>
              <a:defRPr sz="2000" b="1"/>
            </a:lvl2pPr>
            <a:lvl3pPr marL="912428" indent="0">
              <a:buNone/>
              <a:defRPr sz="1800" b="1"/>
            </a:lvl3pPr>
            <a:lvl4pPr marL="1368642" indent="0">
              <a:buNone/>
              <a:defRPr sz="1600" b="1"/>
            </a:lvl4pPr>
            <a:lvl5pPr marL="1824857" indent="0">
              <a:buNone/>
              <a:defRPr sz="1600" b="1"/>
            </a:lvl5pPr>
            <a:lvl6pPr marL="2281069" indent="0">
              <a:buNone/>
              <a:defRPr sz="1600" b="1"/>
            </a:lvl6pPr>
            <a:lvl7pPr marL="2737282" indent="0">
              <a:buNone/>
              <a:defRPr sz="1600" b="1"/>
            </a:lvl7pPr>
            <a:lvl8pPr marL="3193495" indent="0">
              <a:buNone/>
              <a:defRPr sz="1600" b="1"/>
            </a:lvl8pPr>
            <a:lvl9pPr marL="3649709"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415" y="2174882"/>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4B4ED7E1-7F2C-494C-A5CA-79B6FA842E03}" type="datetime1">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2152A923-8549-4046-B314-2E41CA9C49D4}" type="slidenum">
              <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35488031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F8E05E35-8907-4FD2-AD6C-34985221B73B}" type="datetime1">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11BE0065-5178-4AB2-8CC4-07902E3F039B}" type="slidenum">
              <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72056500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FC5783C5-B220-4E05-B5D8-14AE41D88B03}" type="datetime1">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062F2BD6-A3CF-46F2-99E4-EF223DD9C4D6}" type="slidenum">
              <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49597470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0" y="273057"/>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87" y="273234"/>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10" y="1435133"/>
            <a:ext cx="3259138" cy="4691063"/>
          </a:xfrm>
        </p:spPr>
        <p:txBody>
          <a:bodyPr/>
          <a:lstStyle>
            <a:lvl1pPr marL="0" indent="0">
              <a:buNone/>
              <a:defRPr sz="1400"/>
            </a:lvl1pPr>
            <a:lvl2pPr marL="456214" indent="0">
              <a:buNone/>
              <a:defRPr sz="1200"/>
            </a:lvl2pPr>
            <a:lvl3pPr marL="912428" indent="0">
              <a:buNone/>
              <a:defRPr sz="1000"/>
            </a:lvl3pPr>
            <a:lvl4pPr marL="1368642" indent="0">
              <a:buNone/>
              <a:defRPr sz="900"/>
            </a:lvl4pPr>
            <a:lvl5pPr marL="1824857" indent="0">
              <a:buNone/>
              <a:defRPr sz="900"/>
            </a:lvl5pPr>
            <a:lvl6pPr marL="2281069" indent="0">
              <a:buNone/>
              <a:defRPr sz="900"/>
            </a:lvl6pPr>
            <a:lvl7pPr marL="2737282" indent="0">
              <a:buNone/>
              <a:defRPr sz="900"/>
            </a:lvl7pPr>
            <a:lvl8pPr marL="3193495" indent="0">
              <a:buNone/>
              <a:defRPr sz="900"/>
            </a:lvl8pPr>
            <a:lvl9pPr marL="3649709"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FEDA4ACE-1AE9-4D21-9B59-854EEBEFCFDA}" type="datetime1">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F0E49E2B-BFDC-43A0-A3BE-4CEB23989527}" type="slidenum">
              <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419006477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31"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31" y="612775"/>
            <a:ext cx="5943600" cy="4114800"/>
          </a:xfrm>
        </p:spPr>
        <p:txBody>
          <a:bodyPr/>
          <a:lstStyle>
            <a:lvl1pPr marL="0" indent="0">
              <a:buNone/>
              <a:defRPr sz="3200"/>
            </a:lvl1pPr>
            <a:lvl2pPr marL="456214" indent="0">
              <a:buNone/>
              <a:defRPr sz="2800"/>
            </a:lvl2pPr>
            <a:lvl3pPr marL="912428" indent="0">
              <a:buNone/>
              <a:defRPr sz="2400"/>
            </a:lvl3pPr>
            <a:lvl4pPr marL="1368642" indent="0">
              <a:buNone/>
              <a:defRPr sz="2000"/>
            </a:lvl4pPr>
            <a:lvl5pPr marL="1824857" indent="0">
              <a:buNone/>
              <a:defRPr sz="2000"/>
            </a:lvl5pPr>
            <a:lvl6pPr marL="2281069" indent="0">
              <a:buNone/>
              <a:defRPr sz="2000"/>
            </a:lvl6pPr>
            <a:lvl7pPr marL="2737282" indent="0">
              <a:buNone/>
              <a:defRPr sz="2000"/>
            </a:lvl7pPr>
            <a:lvl8pPr marL="3193495" indent="0">
              <a:buNone/>
              <a:defRPr sz="2000"/>
            </a:lvl8pPr>
            <a:lvl9pPr marL="3649709"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531" y="5367348"/>
            <a:ext cx="5943600" cy="804862"/>
          </a:xfrm>
        </p:spPr>
        <p:txBody>
          <a:bodyPr/>
          <a:lstStyle>
            <a:lvl1pPr marL="0" indent="0">
              <a:buNone/>
              <a:defRPr sz="1400"/>
            </a:lvl1pPr>
            <a:lvl2pPr marL="456214" indent="0">
              <a:buNone/>
              <a:defRPr sz="1200"/>
            </a:lvl2pPr>
            <a:lvl3pPr marL="912428" indent="0">
              <a:buNone/>
              <a:defRPr sz="1000"/>
            </a:lvl3pPr>
            <a:lvl4pPr marL="1368642" indent="0">
              <a:buNone/>
              <a:defRPr sz="900"/>
            </a:lvl4pPr>
            <a:lvl5pPr marL="1824857" indent="0">
              <a:buNone/>
              <a:defRPr sz="900"/>
            </a:lvl5pPr>
            <a:lvl6pPr marL="2281069" indent="0">
              <a:buNone/>
              <a:defRPr sz="900"/>
            </a:lvl6pPr>
            <a:lvl7pPr marL="2737282" indent="0">
              <a:buNone/>
              <a:defRPr sz="900"/>
            </a:lvl7pPr>
            <a:lvl8pPr marL="3193495" indent="0">
              <a:buNone/>
              <a:defRPr sz="900"/>
            </a:lvl8pPr>
            <a:lvl9pPr marL="3649709"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6DE2B4E4-CAF4-4B36-A4C1-6BFB06FF5566}" type="datetime1">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29959786-4FAC-4027-AD1B-1FF62043121E}" type="slidenum">
              <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99094655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7775FB94-75CF-4FA7-A2BD-6DCA37D79C53}" type="datetime1">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7FACE429-CF6A-4095-91F8-020E60CBCBE1}" type="slidenum">
              <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65027343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809"/>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73" y="274809"/>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B777A3D6-6C65-4757-98AB-5C0F791BCA9C}" type="datetime1">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8357AE07-023F-417E-8568-3F885A456746}" type="slidenum">
              <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97669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1E0E0C7-CA31-45A6-A17A-6DE682E2C193}" type="datetime1">
              <a:rPr lang="ja-JP" altLang="en-US" smtClean="0">
                <a:solidFill>
                  <a:prstClr val="black">
                    <a:tint val="75000"/>
                  </a:prstClr>
                </a:solidFill>
              </a:rPr>
              <a:t>2017/4/27</a:t>
            </a:fld>
            <a:endParaRPr lang="ja-JP" altLang="en-US" dirty="0">
              <a:solidFill>
                <a:prstClr val="black">
                  <a:tint val="75000"/>
                </a:prstClr>
              </a:solidFill>
            </a:endParaRPr>
          </a:p>
        </p:txBody>
      </p:sp>
      <p:sp>
        <p:nvSpPr>
          <p:cNvPr id="4" name="フッター プレースホルダ 3"/>
          <p:cNvSpPr>
            <a:spLocks noGrp="1"/>
          </p:cNvSpPr>
          <p:nvPr>
            <p:ph type="ftr" sz="quarter" idx="11"/>
          </p:nvPr>
        </p:nvSpPr>
        <p:spPr/>
        <p:txBody>
          <a:bodyPr/>
          <a:lstStyle/>
          <a:p>
            <a:r>
              <a:rPr lang="en-US" altLang="ja-JP" smtClean="0">
                <a:solidFill>
                  <a:prstClr val="black">
                    <a:tint val="75000"/>
                  </a:prstClr>
                </a:solidFill>
              </a:rPr>
              <a:t>@2016</a:t>
            </a:r>
            <a:r>
              <a:rPr lang="ja-JP" altLang="en-US" smtClean="0">
                <a:solidFill>
                  <a:prstClr val="black">
                    <a:tint val="75000"/>
                  </a:prstClr>
                </a:solidFill>
              </a:rPr>
              <a:t>　公益社団法人日本精神保健福祉士協会</a:t>
            </a:r>
            <a:endParaRPr lang="ja-JP" altLang="en-US" dirty="0">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92933420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45"/>
            <a:ext cx="89154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95301" y="1600216"/>
            <a:ext cx="89154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C0CF186D-1BB3-43D9-A2C8-81D9DE069FF8}" type="datetime1">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066CBC2C-FEE6-479C-9BF9-78CFBFF169EA}" type="slidenum">
              <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3915712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1" y="274809"/>
            <a:ext cx="89154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6E6D44A9-A9FD-422F-B022-3232AC56A283}" type="datetime1">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@2016</a:t>
            </a:r>
            <a:r>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　公益社団法人日本精神保健福祉士協会</a:t>
            </a:r>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71981C63-A0E2-43AD-9010-E10DD17E3286}" type="slidenum">
              <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35348428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1" y="1122363"/>
            <a:ext cx="74295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238251"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日付プレースホルダ 3"/>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fld id="{C5D98663-3211-4E8F-9FA4-25C263835A73}" type="datetime1">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2017/4/27</a:t>
            </a:fld>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50" charset="-128"/>
              <a:cs typeface="+mn-cs"/>
            </a:endParaRPr>
          </a:p>
        </p:txBody>
      </p:sp>
      <p:sp>
        <p:nvSpPr>
          <p:cNvPr id="5" name="フッター プレースホルダ 4"/>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en-US" altLang="ja-JP"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　公益社団法人日本精神保健福祉士協会</a:t>
            </a:r>
            <a:endParaRPr kumimoji="1" lang="ja-JP" altLang="ja-JP" sz="1200" b="0" i="0" u="none" strike="noStrike" kern="1200" cap="none" spc="0" normalizeH="0" baseline="0" noProof="0">
              <a:ln>
                <a:noFill/>
              </a:ln>
              <a:solidFill>
                <a:srgbClr val="898989"/>
              </a:solidFill>
              <a:effectLst/>
              <a:uLnTx/>
              <a:uFillTx/>
              <a:latin typeface="Arial" panose="020B0604020202020204" pitchFamily="34" charset="0"/>
              <a:ea typeface="ＭＳ Ｐゴシック" pitchFamily="50" charset="-128"/>
              <a:cs typeface="+mn-cs"/>
            </a:endParaRPr>
          </a:p>
        </p:txBody>
      </p:sp>
      <p:sp>
        <p:nvSpPr>
          <p:cNvPr id="6" name="スライド番号プレースホルダ 5"/>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charset="0"/>
              <a:buNone/>
              <a:tabLst/>
              <a:defRPr/>
            </a:pPr>
            <a:fld id="{7633C728-5636-4599-98ED-F23C48137F02}" type="slidenum">
              <a:rPr kumimoji="1" lang="ja-JP" altLang="en-US" sz="1200" b="0" i="0" u="none" strike="noStrike" kern="1200" cap="none" spc="0" normalizeH="0" baseline="0" noProof="0">
                <a:ln>
                  <a:noFill/>
                </a:ln>
                <a:solidFill>
                  <a:srgbClr val="898989"/>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charset="0"/>
                <a:buNone/>
                <a:tabLst/>
                <a:defRPr/>
              </a:pPr>
              <a:t>‹#›</a:t>
            </a:fld>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60545639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fld id="{9F44D53D-3F5C-4923-A4B1-1A15D74FC49F}" type="datetime1">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2017/4/27</a:t>
            </a:fld>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50" charset="-128"/>
              <a:cs typeface="+mn-cs"/>
            </a:endParaRPr>
          </a:p>
        </p:txBody>
      </p:sp>
      <p:sp>
        <p:nvSpPr>
          <p:cNvPr id="5" name="フッター プレースホルダ 4"/>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en-US" altLang="ja-JP"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　公益社団法人日本精神保健福祉士協会</a:t>
            </a:r>
            <a:endParaRPr kumimoji="1" lang="ja-JP" altLang="ja-JP" sz="1200" b="0" i="0" u="none" strike="noStrike" kern="1200" cap="none" spc="0" normalizeH="0" baseline="0" noProof="0">
              <a:ln>
                <a:noFill/>
              </a:ln>
              <a:solidFill>
                <a:srgbClr val="898989"/>
              </a:solidFill>
              <a:effectLst/>
              <a:uLnTx/>
              <a:uFillTx/>
              <a:latin typeface="Arial" panose="020B0604020202020204" pitchFamily="34" charset="0"/>
              <a:ea typeface="ＭＳ Ｐゴシック" pitchFamily="50" charset="-128"/>
              <a:cs typeface="+mn-cs"/>
            </a:endParaRPr>
          </a:p>
        </p:txBody>
      </p:sp>
      <p:sp>
        <p:nvSpPr>
          <p:cNvPr id="6" name="スライド番号プレースホルダ 5"/>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charset="0"/>
              <a:buNone/>
              <a:tabLst/>
              <a:defRPr/>
            </a:pPr>
            <a:fld id="{BB27D546-D1B4-4452-80F0-7A5A40BA5B5B}" type="slidenum">
              <a:rPr kumimoji="1" lang="ja-JP" altLang="en-US" sz="1200" b="0" i="0" u="none" strike="noStrike" kern="1200" cap="none" spc="0" normalizeH="0" baseline="0" noProof="0">
                <a:ln>
                  <a:noFill/>
                </a:ln>
                <a:solidFill>
                  <a:srgbClr val="898989"/>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charset="0"/>
                <a:buNone/>
                <a:tabLst/>
                <a:defRPr/>
              </a:pPr>
              <a:t>‹#›</a:t>
            </a:fld>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69624759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83" y="1709782"/>
            <a:ext cx="8543925"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75883" y="4589507"/>
            <a:ext cx="85439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日付プレースホルダ 3"/>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fld id="{2AE085E8-63E7-4327-A36F-E1509753DF20}" type="datetime1">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2017/4/27</a:t>
            </a:fld>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50" charset="-128"/>
              <a:cs typeface="+mn-cs"/>
            </a:endParaRPr>
          </a:p>
        </p:txBody>
      </p:sp>
      <p:sp>
        <p:nvSpPr>
          <p:cNvPr id="5" name="フッター プレースホルダ 4"/>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en-US" altLang="ja-JP"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　公益社団法人日本精神保健福祉士協会</a:t>
            </a:r>
            <a:endParaRPr kumimoji="1" lang="ja-JP" altLang="ja-JP" sz="1200" b="0" i="0" u="none" strike="noStrike" kern="1200" cap="none" spc="0" normalizeH="0" baseline="0" noProof="0">
              <a:ln>
                <a:noFill/>
              </a:ln>
              <a:solidFill>
                <a:srgbClr val="898989"/>
              </a:solidFill>
              <a:effectLst/>
              <a:uLnTx/>
              <a:uFillTx/>
              <a:latin typeface="Arial" panose="020B0604020202020204" pitchFamily="34" charset="0"/>
              <a:ea typeface="ＭＳ Ｐゴシック" pitchFamily="50" charset="-128"/>
              <a:cs typeface="+mn-cs"/>
            </a:endParaRPr>
          </a:p>
        </p:txBody>
      </p:sp>
      <p:sp>
        <p:nvSpPr>
          <p:cNvPr id="6" name="スライド番号プレースホルダ 5"/>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charset="0"/>
              <a:buNone/>
              <a:tabLst/>
              <a:defRPr/>
            </a:pPr>
            <a:fld id="{23B5A465-DE98-4A23-92E3-49C6FACDC15B}" type="slidenum">
              <a:rPr kumimoji="1" lang="ja-JP" altLang="en-US" sz="1200" b="0" i="0" u="none" strike="noStrike" kern="1200" cap="none" spc="0" normalizeH="0" baseline="0" noProof="0">
                <a:ln>
                  <a:noFill/>
                </a:ln>
                <a:solidFill>
                  <a:srgbClr val="898989"/>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charset="0"/>
                <a:buNone/>
                <a:tabLst/>
                <a:defRPr/>
              </a:pPr>
              <a:t>‹#›</a:t>
            </a:fld>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319356466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2" y="1600206"/>
            <a:ext cx="437515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6"/>
            <a:ext cx="437515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fld id="{3E6B659E-A17F-484A-81A0-7A7B5DAD87A3}" type="datetime1">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2017/4/27</a:t>
            </a:fld>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50" charset="-128"/>
              <a:cs typeface="+mn-cs"/>
            </a:endParaRPr>
          </a:p>
        </p:txBody>
      </p:sp>
      <p:sp>
        <p:nvSpPr>
          <p:cNvPr id="6" name="フッター プレースホルダ 4"/>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en-US" altLang="ja-JP"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　公益社団法人日本精神保健福祉士協会</a:t>
            </a:r>
            <a:endParaRPr kumimoji="1" lang="ja-JP" altLang="ja-JP" sz="1200" b="0" i="0" u="none" strike="noStrike" kern="1200" cap="none" spc="0" normalizeH="0" baseline="0" noProof="0">
              <a:ln>
                <a:noFill/>
              </a:ln>
              <a:solidFill>
                <a:srgbClr val="898989"/>
              </a:solidFill>
              <a:effectLst/>
              <a:uLnTx/>
              <a:uFillTx/>
              <a:latin typeface="Arial" panose="020B0604020202020204" pitchFamily="34" charset="0"/>
              <a:ea typeface="ＭＳ Ｐゴシック" pitchFamily="50" charset="-128"/>
              <a:cs typeface="+mn-cs"/>
            </a:endParaRPr>
          </a:p>
        </p:txBody>
      </p:sp>
      <p:sp>
        <p:nvSpPr>
          <p:cNvPr id="7" name="スライド番号プレースホルダ 5"/>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charset="0"/>
              <a:buNone/>
              <a:tabLst/>
              <a:defRPr/>
            </a:pPr>
            <a:fld id="{AAA89C46-BA19-49A8-8F6E-1DF31D4F3571}" type="slidenum">
              <a:rPr kumimoji="1" lang="ja-JP" altLang="en-US" sz="1200" b="0" i="0" u="none" strike="noStrike" kern="1200" cap="none" spc="0" normalizeH="0" baseline="0" noProof="0">
                <a:ln>
                  <a:noFill/>
                </a:ln>
                <a:solidFill>
                  <a:srgbClr val="898989"/>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charset="0"/>
                <a:buNone/>
                <a:tabLst/>
                <a:defRPr/>
              </a:pPr>
              <a:t>‹#›</a:t>
            </a:fld>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99419968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760" y="365129"/>
            <a:ext cx="8543925"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82762" y="1681163"/>
            <a:ext cx="419113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82762" y="2505075"/>
            <a:ext cx="419113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14934" y="1681163"/>
            <a:ext cx="421177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14934" y="2505075"/>
            <a:ext cx="421177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fld id="{B42CDD6B-73E2-4BE2-96F5-4BBC7F66D324}" type="datetime1">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2017/4/27</a:t>
            </a:fld>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50" charset="-128"/>
              <a:cs typeface="+mn-cs"/>
            </a:endParaRPr>
          </a:p>
        </p:txBody>
      </p:sp>
      <p:sp>
        <p:nvSpPr>
          <p:cNvPr id="8" name="フッター プレースホルダ 4"/>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en-US" altLang="ja-JP"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　公益社団法人日本精神保健福祉士協会</a:t>
            </a:r>
            <a:endParaRPr kumimoji="1" lang="ja-JP" altLang="ja-JP" sz="1200" b="0" i="0" u="none" strike="noStrike" kern="1200" cap="none" spc="0" normalizeH="0" baseline="0" noProof="0">
              <a:ln>
                <a:noFill/>
              </a:ln>
              <a:solidFill>
                <a:srgbClr val="898989"/>
              </a:solidFill>
              <a:effectLst/>
              <a:uLnTx/>
              <a:uFillTx/>
              <a:latin typeface="Arial" panose="020B0604020202020204" pitchFamily="34" charset="0"/>
              <a:ea typeface="ＭＳ Ｐゴシック" pitchFamily="50" charset="-128"/>
              <a:cs typeface="+mn-cs"/>
            </a:endParaRPr>
          </a:p>
        </p:txBody>
      </p:sp>
      <p:sp>
        <p:nvSpPr>
          <p:cNvPr id="9" name="スライド番号プレースホルダ 5"/>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charset="0"/>
              <a:buNone/>
              <a:tabLst/>
              <a:defRPr/>
            </a:pPr>
            <a:fld id="{043EE043-FDB0-4B03-A830-1813B9698ECD}" type="slidenum">
              <a:rPr kumimoji="1" lang="ja-JP" altLang="en-US" sz="1200" b="0" i="0" u="none" strike="noStrike" kern="1200" cap="none" spc="0" normalizeH="0" baseline="0" noProof="0">
                <a:ln>
                  <a:noFill/>
                </a:ln>
                <a:solidFill>
                  <a:srgbClr val="898989"/>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charset="0"/>
                <a:buNone/>
                <a:tabLst/>
                <a:defRPr/>
              </a:pPr>
              <a:t>‹#›</a:t>
            </a:fld>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46327802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 3"/>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fld id="{1B865177-5D75-482A-9F1A-B5DF8CCE7802}" type="datetime1">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2017/4/27</a:t>
            </a:fld>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50" charset="-128"/>
              <a:cs typeface="+mn-cs"/>
            </a:endParaRPr>
          </a:p>
        </p:txBody>
      </p:sp>
      <p:sp>
        <p:nvSpPr>
          <p:cNvPr id="4" name="フッター プレースホルダ 4"/>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en-US" altLang="ja-JP"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　公益社団法人日本精神保健福祉士協会</a:t>
            </a:r>
            <a:endParaRPr kumimoji="1" lang="ja-JP" altLang="ja-JP" sz="1200" b="0" i="0" u="none" strike="noStrike" kern="1200" cap="none" spc="0" normalizeH="0" baseline="0" noProof="0">
              <a:ln>
                <a:noFill/>
              </a:ln>
              <a:solidFill>
                <a:srgbClr val="898989"/>
              </a:solidFill>
              <a:effectLst/>
              <a:uLnTx/>
              <a:uFillTx/>
              <a:latin typeface="Arial" panose="020B0604020202020204" pitchFamily="34" charset="0"/>
              <a:ea typeface="ＭＳ Ｐゴシック" pitchFamily="50" charset="-128"/>
              <a:cs typeface="+mn-cs"/>
            </a:endParaRPr>
          </a:p>
        </p:txBody>
      </p:sp>
      <p:sp>
        <p:nvSpPr>
          <p:cNvPr id="5" name="スライド番号プレースホルダ 5"/>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charset="0"/>
              <a:buNone/>
              <a:tabLst/>
              <a:defRPr/>
            </a:pPr>
            <a:fld id="{B923F7AC-0E49-4F66-946B-836593505C49}" type="slidenum">
              <a:rPr kumimoji="1" lang="ja-JP" altLang="en-US" sz="1200" b="0" i="0" u="none" strike="noStrike" kern="1200" cap="none" spc="0" normalizeH="0" baseline="0" noProof="0">
                <a:ln>
                  <a:noFill/>
                </a:ln>
                <a:solidFill>
                  <a:srgbClr val="898989"/>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charset="0"/>
                <a:buNone/>
                <a:tabLst/>
                <a:defRPr/>
              </a:pPr>
              <a:t>‹#›</a:t>
            </a:fld>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40341349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fld id="{32B5E252-9D55-46C7-9CA3-27CA2CAF9843}" type="datetime1">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2017/4/27</a:t>
            </a:fld>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50" charset="-128"/>
              <a:cs typeface="+mn-cs"/>
            </a:endParaRPr>
          </a:p>
        </p:txBody>
      </p:sp>
      <p:sp>
        <p:nvSpPr>
          <p:cNvPr id="3" name="フッター プレースホルダ 4"/>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en-US" altLang="ja-JP"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　公益社団法人日本精神保健福祉士協会</a:t>
            </a:r>
            <a:endParaRPr kumimoji="1" lang="ja-JP" altLang="ja-JP" sz="1200" b="0" i="0" u="none" strike="noStrike" kern="1200" cap="none" spc="0" normalizeH="0" baseline="0" noProof="0">
              <a:ln>
                <a:noFill/>
              </a:ln>
              <a:solidFill>
                <a:srgbClr val="898989"/>
              </a:solidFill>
              <a:effectLst/>
              <a:uLnTx/>
              <a:uFillTx/>
              <a:latin typeface="Arial" panose="020B0604020202020204" pitchFamily="34" charset="0"/>
              <a:ea typeface="ＭＳ Ｐゴシック" pitchFamily="50" charset="-128"/>
              <a:cs typeface="+mn-cs"/>
            </a:endParaRPr>
          </a:p>
        </p:txBody>
      </p:sp>
      <p:sp>
        <p:nvSpPr>
          <p:cNvPr id="4" name="スライド番号プレースホルダ 5"/>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charset="0"/>
              <a:buNone/>
              <a:tabLst/>
              <a:defRPr/>
            </a:pPr>
            <a:fld id="{C0A41AEA-D6AC-4284-A455-BFFDB6C0B70E}" type="slidenum">
              <a:rPr kumimoji="1" lang="ja-JP" altLang="en-US" sz="1200" b="0" i="0" u="none" strike="noStrike" kern="1200" cap="none" spc="0" normalizeH="0" baseline="0" noProof="0">
                <a:ln>
                  <a:noFill/>
                </a:ln>
                <a:solidFill>
                  <a:srgbClr val="898989"/>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charset="0"/>
                <a:buNone/>
                <a:tabLst/>
                <a:defRPr/>
              </a:pPr>
              <a:t>‹#›</a:t>
            </a:fld>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339719532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782" y="457200"/>
            <a:ext cx="3195373"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211770" y="987469"/>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82782" y="2057400"/>
            <a:ext cx="319537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 3"/>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fld id="{DBB67E8C-A5EA-46AE-A7B9-1141433F4D57}" type="datetime1">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2017/4/27</a:t>
            </a:fld>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50" charset="-128"/>
              <a:cs typeface="+mn-cs"/>
            </a:endParaRPr>
          </a:p>
        </p:txBody>
      </p:sp>
      <p:sp>
        <p:nvSpPr>
          <p:cNvPr id="6" name="フッター プレースホルダ 4"/>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en-US" altLang="ja-JP"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　公益社団法人日本精神保健福祉士協会</a:t>
            </a:r>
            <a:endParaRPr kumimoji="1" lang="ja-JP" altLang="ja-JP" sz="1200" b="0" i="0" u="none" strike="noStrike" kern="1200" cap="none" spc="0" normalizeH="0" baseline="0" noProof="0">
              <a:ln>
                <a:noFill/>
              </a:ln>
              <a:solidFill>
                <a:srgbClr val="898989"/>
              </a:solidFill>
              <a:effectLst/>
              <a:uLnTx/>
              <a:uFillTx/>
              <a:latin typeface="Arial" panose="020B0604020202020204" pitchFamily="34" charset="0"/>
              <a:ea typeface="ＭＳ Ｐゴシック" pitchFamily="50" charset="-128"/>
              <a:cs typeface="+mn-cs"/>
            </a:endParaRPr>
          </a:p>
        </p:txBody>
      </p:sp>
      <p:sp>
        <p:nvSpPr>
          <p:cNvPr id="7" name="スライド番号プレースホルダ 5"/>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charset="0"/>
              <a:buNone/>
              <a:tabLst/>
              <a:defRPr/>
            </a:pPr>
            <a:fld id="{70DFB8CB-2C15-43B0-AAEB-AA15CAC65157}" type="slidenum">
              <a:rPr kumimoji="1" lang="ja-JP" altLang="en-US" sz="1200" b="0" i="0" u="none" strike="noStrike" kern="1200" cap="none" spc="0" normalizeH="0" baseline="0" noProof="0">
                <a:ln>
                  <a:noFill/>
                </a:ln>
                <a:solidFill>
                  <a:srgbClr val="898989"/>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charset="0"/>
                <a:buNone/>
                <a:tabLst/>
                <a:defRPr/>
              </a:pPr>
              <a:t>‹#›</a:t>
            </a:fld>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2361167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A764B5E-4755-4F23-8A35-4FDDB7922518}" type="datetime1">
              <a:rPr lang="ja-JP" altLang="en-US" smtClean="0">
                <a:solidFill>
                  <a:prstClr val="black">
                    <a:tint val="75000"/>
                  </a:prstClr>
                </a:solidFill>
              </a:rPr>
              <a:t>2017/4/27</a:t>
            </a:fld>
            <a:endParaRPr lang="ja-JP" altLang="en-US" dirty="0">
              <a:solidFill>
                <a:prstClr val="black">
                  <a:tint val="75000"/>
                </a:prstClr>
              </a:solidFill>
            </a:endParaRPr>
          </a:p>
        </p:txBody>
      </p:sp>
      <p:sp>
        <p:nvSpPr>
          <p:cNvPr id="3" name="フッター プレースホルダ 2"/>
          <p:cNvSpPr>
            <a:spLocks noGrp="1"/>
          </p:cNvSpPr>
          <p:nvPr>
            <p:ph type="ftr" sz="quarter" idx="11"/>
          </p:nvPr>
        </p:nvSpPr>
        <p:spPr/>
        <p:txBody>
          <a:bodyPr/>
          <a:lstStyle/>
          <a:p>
            <a:r>
              <a:rPr lang="en-US" altLang="ja-JP" smtClean="0">
                <a:solidFill>
                  <a:prstClr val="black">
                    <a:tint val="75000"/>
                  </a:prstClr>
                </a:solidFill>
              </a:rPr>
              <a:t>@2016</a:t>
            </a:r>
            <a:r>
              <a:rPr lang="ja-JP" altLang="en-US" smtClean="0">
                <a:solidFill>
                  <a:prstClr val="black">
                    <a:tint val="75000"/>
                  </a:prstClr>
                </a:solidFill>
              </a:rPr>
              <a:t>　公益社団法人日本精神保健福祉士協会</a:t>
            </a:r>
            <a:endParaRPr lang="ja-JP" altLang="en-US" dirty="0">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50513428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782" y="457200"/>
            <a:ext cx="3195373"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4211770" y="987469"/>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sym typeface="Calibri" panose="020F0502020204030204" pitchFamily="34" charset="0"/>
            </a:endParaRPr>
          </a:p>
        </p:txBody>
      </p:sp>
      <p:sp>
        <p:nvSpPr>
          <p:cNvPr id="4" name="テキスト プレースホルダー 3"/>
          <p:cNvSpPr>
            <a:spLocks noGrp="1"/>
          </p:cNvSpPr>
          <p:nvPr>
            <p:ph type="body" sz="half" idx="2"/>
          </p:nvPr>
        </p:nvSpPr>
        <p:spPr>
          <a:xfrm>
            <a:off x="682782" y="2057400"/>
            <a:ext cx="319537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 3"/>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fld id="{DC0F04F5-980E-461F-A741-EFAA3528C0F6}" type="datetime1">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2017/4/27</a:t>
            </a:fld>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50" charset="-128"/>
              <a:cs typeface="+mn-cs"/>
            </a:endParaRPr>
          </a:p>
        </p:txBody>
      </p:sp>
      <p:sp>
        <p:nvSpPr>
          <p:cNvPr id="6" name="フッター プレースホルダ 4"/>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en-US" altLang="ja-JP"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　公益社団法人日本精神保健福祉士協会</a:t>
            </a:r>
            <a:endParaRPr kumimoji="1" lang="ja-JP" altLang="ja-JP" sz="1200" b="0" i="0" u="none" strike="noStrike" kern="1200" cap="none" spc="0" normalizeH="0" baseline="0" noProof="0">
              <a:ln>
                <a:noFill/>
              </a:ln>
              <a:solidFill>
                <a:srgbClr val="898989"/>
              </a:solidFill>
              <a:effectLst/>
              <a:uLnTx/>
              <a:uFillTx/>
              <a:latin typeface="Arial" panose="020B0604020202020204" pitchFamily="34" charset="0"/>
              <a:ea typeface="ＭＳ Ｐゴシック" pitchFamily="50" charset="-128"/>
              <a:cs typeface="+mn-cs"/>
            </a:endParaRPr>
          </a:p>
        </p:txBody>
      </p:sp>
      <p:sp>
        <p:nvSpPr>
          <p:cNvPr id="7" name="スライド番号プレースホルダ 5"/>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charset="0"/>
              <a:buNone/>
              <a:tabLst/>
              <a:defRPr/>
            </a:pPr>
            <a:fld id="{FD4E6E1E-4D80-432B-A99A-9714185D54F3}" type="slidenum">
              <a:rPr kumimoji="1" lang="ja-JP" altLang="en-US" sz="1200" b="0" i="0" u="none" strike="noStrike" kern="1200" cap="none" spc="0" normalizeH="0" baseline="0" noProof="0">
                <a:ln>
                  <a:noFill/>
                </a:ln>
                <a:solidFill>
                  <a:srgbClr val="898989"/>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charset="0"/>
                <a:buNone/>
                <a:tabLst/>
                <a:defRPr/>
              </a:pPr>
              <a:t>‹#›</a:t>
            </a:fld>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340782428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fld id="{50F7189F-5BD0-4F85-BB4C-78031BFE0903}" type="datetime1">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2017/4/27</a:t>
            </a:fld>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50" charset="-128"/>
              <a:cs typeface="+mn-cs"/>
            </a:endParaRPr>
          </a:p>
        </p:txBody>
      </p:sp>
      <p:sp>
        <p:nvSpPr>
          <p:cNvPr id="5" name="フッター プレースホルダ 4"/>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en-US" altLang="ja-JP"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　公益社団法人日本精神保健福祉士協会</a:t>
            </a:r>
            <a:endParaRPr kumimoji="1" lang="ja-JP" altLang="ja-JP" sz="1200" b="0" i="0" u="none" strike="noStrike" kern="1200" cap="none" spc="0" normalizeH="0" baseline="0" noProof="0">
              <a:ln>
                <a:noFill/>
              </a:ln>
              <a:solidFill>
                <a:srgbClr val="898989"/>
              </a:solidFill>
              <a:effectLst/>
              <a:uLnTx/>
              <a:uFillTx/>
              <a:latin typeface="Arial" panose="020B0604020202020204" pitchFamily="34" charset="0"/>
              <a:ea typeface="ＭＳ Ｐゴシック" pitchFamily="50" charset="-128"/>
              <a:cs typeface="+mn-cs"/>
            </a:endParaRPr>
          </a:p>
        </p:txBody>
      </p:sp>
      <p:sp>
        <p:nvSpPr>
          <p:cNvPr id="6" name="スライド番号プレースホルダ 5"/>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charset="0"/>
              <a:buNone/>
              <a:tabLst/>
              <a:defRPr/>
            </a:pPr>
            <a:fld id="{DD2745C9-6835-4B02-9F5F-0F96189124C1}" type="slidenum">
              <a:rPr kumimoji="1" lang="ja-JP" altLang="en-US" sz="1200" b="0" i="0" u="none" strike="noStrike" kern="1200" cap="none" spc="0" normalizeH="0" baseline="0" noProof="0">
                <a:ln>
                  <a:noFill/>
                </a:ln>
                <a:solidFill>
                  <a:srgbClr val="898989"/>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charset="0"/>
                <a:buNone/>
                <a:tabLst/>
                <a:defRPr/>
              </a:pPr>
              <a:t>‹#›</a:t>
            </a:fld>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315856266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82"/>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2" y="274682"/>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fld id="{515D3E23-D618-4D8C-9C82-3CA1AFA8EF64}" type="datetime1">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2017/4/27</a:t>
            </a:fld>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50" charset="-128"/>
              <a:cs typeface="+mn-cs"/>
            </a:endParaRPr>
          </a:p>
        </p:txBody>
      </p:sp>
      <p:sp>
        <p:nvSpPr>
          <p:cNvPr id="5" name="フッター プレースホルダ 4"/>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en-US" altLang="ja-JP"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　公益社団法人日本精神保健福祉士協会</a:t>
            </a:r>
            <a:endParaRPr kumimoji="1" lang="ja-JP" altLang="ja-JP" sz="1200" b="0" i="0" u="none" strike="noStrike" kern="1200" cap="none" spc="0" normalizeH="0" baseline="0" noProof="0">
              <a:ln>
                <a:noFill/>
              </a:ln>
              <a:solidFill>
                <a:srgbClr val="898989"/>
              </a:solidFill>
              <a:effectLst/>
              <a:uLnTx/>
              <a:uFillTx/>
              <a:latin typeface="Arial" panose="020B0604020202020204" pitchFamily="34" charset="0"/>
              <a:ea typeface="ＭＳ Ｐゴシック" pitchFamily="50" charset="-128"/>
              <a:cs typeface="+mn-cs"/>
            </a:endParaRPr>
          </a:p>
        </p:txBody>
      </p:sp>
      <p:sp>
        <p:nvSpPr>
          <p:cNvPr id="6" name="スライド番号プレースホルダ 5"/>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charset="0"/>
              <a:buNone/>
              <a:tabLst/>
              <a:defRPr/>
            </a:pPr>
            <a:fld id="{64E06480-5BB8-4071-9457-3BB3E94BA967}" type="slidenum">
              <a:rPr kumimoji="1" lang="ja-JP" altLang="en-US" sz="1200" b="0" i="0" u="none" strike="noStrike" kern="1200" cap="none" spc="0" normalizeH="0" baseline="0" noProof="0">
                <a:ln>
                  <a:noFill/>
                </a:ln>
                <a:solidFill>
                  <a:srgbClr val="898989"/>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charset="0"/>
                <a:buNone/>
                <a:tabLst/>
                <a:defRPr/>
              </a:pPr>
              <a:t>‹#›</a:t>
            </a:fld>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189290882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1143000"/>
          </a:xfrm>
        </p:spPr>
        <p:txBody>
          <a:bodyPr/>
          <a:lstStyle/>
          <a:p>
            <a:r>
              <a:rPr lang="ja-JP" altLang="en-US" smtClean="0"/>
              <a:t>マスター タイトルの書式設定</a:t>
            </a:r>
            <a:endParaRPr lang="ja-JP" altLang="en-US"/>
          </a:p>
        </p:txBody>
      </p:sp>
      <p:sp>
        <p:nvSpPr>
          <p:cNvPr id="3" name="日付プレースホルダ 3"/>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fld id="{6E15DEE5-E877-432C-BF37-731D3400E3CB}" type="datetime1">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2017/4/27</a:t>
            </a:fld>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50" charset="-128"/>
              <a:cs typeface="+mn-cs"/>
            </a:endParaRPr>
          </a:p>
        </p:txBody>
      </p:sp>
      <p:sp>
        <p:nvSpPr>
          <p:cNvPr id="4" name="フッター プレースホルダ 4"/>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en-US" altLang="ja-JP"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@2016</a:t>
            </a:r>
            <a:r>
              <a:rPr kumimoji="1"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　公益社団法人日本精神保健福祉士協会</a:t>
            </a:r>
            <a:endParaRPr kumimoji="1" lang="ja-JP" altLang="ja-JP" sz="1200" b="0" i="0" u="none" strike="noStrike" kern="1200" cap="none" spc="0" normalizeH="0" baseline="0" noProof="0">
              <a:ln>
                <a:noFill/>
              </a:ln>
              <a:solidFill>
                <a:srgbClr val="898989"/>
              </a:solidFill>
              <a:effectLst/>
              <a:uLnTx/>
              <a:uFillTx/>
              <a:latin typeface="Arial" panose="020B0604020202020204" pitchFamily="34" charset="0"/>
              <a:ea typeface="ＭＳ Ｐゴシック" pitchFamily="50" charset="-128"/>
              <a:cs typeface="+mn-cs"/>
            </a:endParaRPr>
          </a:p>
        </p:txBody>
      </p:sp>
      <p:sp>
        <p:nvSpPr>
          <p:cNvPr id="5" name="スライド番号プレースホルダ 5"/>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charset="0"/>
              <a:buNone/>
              <a:tabLst/>
              <a:defRPr/>
            </a:pPr>
            <a:fld id="{0306BFD0-2507-4301-8965-F706DAF4384E}" type="slidenum">
              <a:rPr kumimoji="1" lang="ja-JP" altLang="en-US" sz="1200" b="0" i="0" u="none" strike="noStrike" kern="1200" cap="none" spc="0" normalizeH="0" baseline="0" noProof="0">
                <a:ln>
                  <a:noFill/>
                </a:ln>
                <a:solidFill>
                  <a:srgbClr val="898989"/>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charset="0"/>
                <a:buNone/>
                <a:tabLst/>
                <a:defRPr/>
              </a:pPr>
              <a:t>‹#›</a:t>
            </a:fld>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221528352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061B77-D757-46A5-A525-DE53F70437ED}" type="datetime1">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4EBE59-C35D-4761-BDD3-ED816FF3A316}"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45913431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D5F2C2B-5763-41D3-9BE8-FFF6FB4B959D}" type="datetime1">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4EBE59-C35D-4761-BDD3-ED816FF3A316}"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138826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7A24D7D-17A0-4C98-AC2D-C7F38F3D36D8}" type="datetime1">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4EBE59-C35D-4761-BDD3-ED816FF3A316}"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57281876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2C2A392-2231-49DE-89EB-92740C04210C}" type="datetime1">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6" name="フッター プレースホルダー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7" name="スライド番号プレースホルダー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4EBE59-C35D-4761-BDD3-ED816FF3A316}"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72000788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EE5DD59-F0EB-492C-929C-1D84A05D0685}" type="datetime1">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8" name="フッター プレースホルダー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9" name="スライド番号プレースホルダー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4EBE59-C35D-4761-BDD3-ED816FF3A316}"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60963926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CBF2245-DDD8-4313-9A94-7E569D4526EA}" type="datetime1">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4" name="フッター プレースホルダー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スライド番号プレースホルダー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4EBE59-C35D-4761-BDD3-ED816FF3A316}"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374808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0" y="273053"/>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88" y="27308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20" y="1435112"/>
            <a:ext cx="3259006" cy="4691063"/>
          </a:xfrm>
        </p:spPr>
        <p:txBody>
          <a:bodyPr/>
          <a:lstStyle>
            <a:lvl1pPr marL="0" indent="0">
              <a:buNone/>
              <a:defRPr sz="1400"/>
            </a:lvl1pPr>
            <a:lvl2pPr marL="456980" indent="0">
              <a:buNone/>
              <a:defRPr sz="1200"/>
            </a:lvl2pPr>
            <a:lvl3pPr marL="913960" indent="0">
              <a:buNone/>
              <a:defRPr sz="1000"/>
            </a:lvl3pPr>
            <a:lvl4pPr marL="1370941" indent="0">
              <a:buNone/>
              <a:defRPr sz="900"/>
            </a:lvl4pPr>
            <a:lvl5pPr marL="1827921" indent="0">
              <a:buNone/>
              <a:defRPr sz="900"/>
            </a:lvl5pPr>
            <a:lvl6pPr marL="2284902" indent="0">
              <a:buNone/>
              <a:defRPr sz="900"/>
            </a:lvl6pPr>
            <a:lvl7pPr marL="2741882" indent="0">
              <a:buNone/>
              <a:defRPr sz="900"/>
            </a:lvl7pPr>
            <a:lvl8pPr marL="3198862" indent="0">
              <a:buNone/>
              <a:defRPr sz="900"/>
            </a:lvl8pPr>
            <a:lvl9pPr marL="365584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9857F7C-FBA2-46C1-8A98-D0050A7AFF35}" type="datetime1">
              <a:rPr lang="ja-JP" altLang="en-US" smtClean="0">
                <a:solidFill>
                  <a:prstClr val="black">
                    <a:tint val="75000"/>
                  </a:prstClr>
                </a:solidFill>
              </a:rPr>
              <a:t>2017/4/27</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r>
              <a:rPr lang="en-US" altLang="ja-JP" smtClean="0">
                <a:solidFill>
                  <a:prstClr val="black">
                    <a:tint val="75000"/>
                  </a:prstClr>
                </a:solidFill>
              </a:rPr>
              <a:t>@2016</a:t>
            </a:r>
            <a:r>
              <a:rPr lang="ja-JP" altLang="en-US" smtClean="0">
                <a:solidFill>
                  <a:prstClr val="black">
                    <a:tint val="75000"/>
                  </a:prstClr>
                </a:solidFill>
              </a:rPr>
              <a:t>　公益社団法人日本精神保健福祉士協会</a:t>
            </a:r>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40623913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D60DDB9-64DB-4F5D-80C2-6B06C4D29203}" type="datetime1">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3" name="フッター プレースホルダー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4EBE59-C35D-4761-BDD3-ED816FF3A316}"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335364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1A8924E-E199-487E-B304-47424C903953}" type="datetime1">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6" name="フッター プレースホルダー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7" name="スライド番号プレースホルダー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4EBE59-C35D-4761-BDD3-ED816FF3A316}"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25937558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A06D719-959D-412E-A1DD-30D7EEA0A2FE}" type="datetime1">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6" name="フッター プレースホルダー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7" name="スライド番号プレースホルダー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4EBE59-C35D-4761-BDD3-ED816FF3A316}"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7383434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F9DF359-5038-4C1D-8433-7BBDABC1555A}" type="datetime1">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4EBE59-C35D-4761-BDD3-ED816FF3A316}"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28877827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18ECAA4-727C-40AE-A7F3-961C822F20C6}" type="datetime1">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4EBE59-C35D-4761-BDD3-ED816FF3A316}"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6571762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64" y="2130841"/>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14"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B0735836-F621-4C95-A05E-816171CED530}"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6AF5E86-85B6-4711-834E-6B5A80B7FD46}"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3432909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F7955AA-7D65-4049-BF34-8E10B5608EF4}"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6AF5E86-85B6-4711-834E-6B5A80B7FD46}"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065112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17" y="4407316"/>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17"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126A431-586A-4B6B-8D20-EBF06E3374D4}"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6AF5E86-85B6-4711-834E-6B5A80B7FD46}"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5597848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18"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1"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C689805D-A5CA-4C80-9CE9-BB9B7BF1FEFA}"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6" name="フッター プレースホルダー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7" name="スライド番号プレースホルダー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6AF5E86-85B6-4711-834E-6B5A80B7FD46}"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05420237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17"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17"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28"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28"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A420AB9-D399-42D0-8E80-A0A5223CFDCC}"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8" name="フッター プレースホルダー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9" name="スライド番号プレースホルダー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6AF5E86-85B6-4711-834E-6B5A80B7FD46}"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318951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68" y="4800603"/>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68" y="612787"/>
            <a:ext cx="5943600" cy="4114800"/>
          </a:xfrm>
        </p:spPr>
        <p:txBody>
          <a:bodyPr/>
          <a:lstStyle>
            <a:lvl1pPr marL="0" indent="0">
              <a:buNone/>
              <a:defRPr sz="3200"/>
            </a:lvl1pPr>
            <a:lvl2pPr marL="456980" indent="0">
              <a:buNone/>
              <a:defRPr sz="2800"/>
            </a:lvl2pPr>
            <a:lvl3pPr marL="913960" indent="0">
              <a:buNone/>
              <a:defRPr sz="2400"/>
            </a:lvl3pPr>
            <a:lvl4pPr marL="1370941" indent="0">
              <a:buNone/>
              <a:defRPr sz="2000"/>
            </a:lvl4pPr>
            <a:lvl5pPr marL="1827921" indent="0">
              <a:buNone/>
              <a:defRPr sz="2000"/>
            </a:lvl5pPr>
            <a:lvl6pPr marL="2284902" indent="0">
              <a:buNone/>
              <a:defRPr sz="2000"/>
            </a:lvl6pPr>
            <a:lvl7pPr marL="2741882" indent="0">
              <a:buNone/>
              <a:defRPr sz="2000"/>
            </a:lvl7pPr>
            <a:lvl8pPr marL="3198862" indent="0">
              <a:buNone/>
              <a:defRPr sz="2000"/>
            </a:lvl8pPr>
            <a:lvl9pPr marL="3655841"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68" y="5367347"/>
            <a:ext cx="5943600" cy="804862"/>
          </a:xfrm>
        </p:spPr>
        <p:txBody>
          <a:bodyPr/>
          <a:lstStyle>
            <a:lvl1pPr marL="0" indent="0">
              <a:buNone/>
              <a:defRPr sz="1400"/>
            </a:lvl1pPr>
            <a:lvl2pPr marL="456980" indent="0">
              <a:buNone/>
              <a:defRPr sz="1200"/>
            </a:lvl2pPr>
            <a:lvl3pPr marL="913960" indent="0">
              <a:buNone/>
              <a:defRPr sz="1000"/>
            </a:lvl3pPr>
            <a:lvl4pPr marL="1370941" indent="0">
              <a:buNone/>
              <a:defRPr sz="900"/>
            </a:lvl4pPr>
            <a:lvl5pPr marL="1827921" indent="0">
              <a:buNone/>
              <a:defRPr sz="900"/>
            </a:lvl5pPr>
            <a:lvl6pPr marL="2284902" indent="0">
              <a:buNone/>
              <a:defRPr sz="900"/>
            </a:lvl6pPr>
            <a:lvl7pPr marL="2741882" indent="0">
              <a:buNone/>
              <a:defRPr sz="900"/>
            </a:lvl7pPr>
            <a:lvl8pPr marL="3198862" indent="0">
              <a:buNone/>
              <a:defRPr sz="900"/>
            </a:lvl8pPr>
            <a:lvl9pPr marL="365584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473BB8D-7472-41CA-B804-35B6B208A17E}" type="datetime1">
              <a:rPr lang="ja-JP" altLang="en-US" smtClean="0">
                <a:solidFill>
                  <a:prstClr val="black">
                    <a:tint val="75000"/>
                  </a:prstClr>
                </a:solidFill>
              </a:rPr>
              <a:t>2017/4/27</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r>
              <a:rPr lang="en-US" altLang="ja-JP" smtClean="0">
                <a:solidFill>
                  <a:prstClr val="black">
                    <a:tint val="75000"/>
                  </a:prstClr>
                </a:solidFill>
              </a:rPr>
              <a:t>@2016</a:t>
            </a:r>
            <a:r>
              <a:rPr lang="ja-JP" altLang="en-US" smtClean="0">
                <a:solidFill>
                  <a:prstClr val="black">
                    <a:tint val="75000"/>
                  </a:prstClr>
                </a:solidFill>
              </a:rPr>
              <a:t>　公益社団法人日本精神保健福祉士協会</a:t>
            </a:r>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929567572"/>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634246DC-17E0-41E5-85E2-451F2EDC1277}"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4" name="フッター プレースホルダー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5" name="スライド番号プレースホルダー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6AF5E86-85B6-4711-834E-6B5A80B7FD46}"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56460485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C222C3F-6030-4B75-912E-DB01B4AA545C}"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3" name="フッター プレースホルダー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6AF5E86-85B6-4711-834E-6B5A80B7FD46}"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63568803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3"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85" y="273466"/>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13"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925E3F14-C742-49BE-9022-C5874A8C0F4D}"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6" name="フッター プレースホルダー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7" name="スライド番号プレースホルダー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6AF5E86-85B6-4711-834E-6B5A80B7FD46}"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063087850"/>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C57CE848-FB85-4DD8-B1E3-AE779700075C}"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6" name="フッター プレースホルダー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7" name="スライド番号プレースホルダー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6AF5E86-85B6-4711-834E-6B5A80B7FD46}"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04006034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2F6EC71-7775-4CD8-8D84-E9455EC8EF09}"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6AF5E86-85B6-4711-834E-6B5A80B7FD46}"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25828593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5054"/>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17" y="275054"/>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B8C3446E-AA53-4AF0-A9D6-2087CF6AC23A}"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6AF5E86-85B6-4711-834E-6B5A80B7FD46}"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42553877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1" y="2130575"/>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4E26294-C2EB-4CEE-8505-2B4179C6E95A}"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2062352-2886-4CD3-ABDD-6A404AFB1779}"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30145542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3400D4F-427A-41D9-A47F-280FD50B0E7F}"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2062352-2886-4CD3-ABDD-6A404AFB1779}"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33600230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50"/>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EB76B66F-B89E-4980-BCC4-645DB5A72756}"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2062352-2886-4CD3-ABDD-6A404AFB1779}"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17946467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5"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40338A5F-4209-413F-830B-D498E09CE730}" type="datetime1">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6" name="フッター プレースホルダー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@2016</a:t>
            </a:r>
            <a:r>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t>　公益社団法人日本精神保健福祉士協会</a:t>
            </a: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7" name="スライド番号プレースホルダー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2062352-2886-4CD3-ABDD-6A404AFB1779}"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572255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4.xml"/><Relationship Id="rId3" Type="http://schemas.openxmlformats.org/officeDocument/2006/relationships/slideLayout" Target="../slideLayouts/slideLayout109.xml"/><Relationship Id="rId7" Type="http://schemas.openxmlformats.org/officeDocument/2006/relationships/slideLayout" Target="../slideLayouts/slideLayout113.xml"/><Relationship Id="rId12" Type="http://schemas.openxmlformats.org/officeDocument/2006/relationships/theme" Target="../theme/theme10.xml"/><Relationship Id="rId2" Type="http://schemas.openxmlformats.org/officeDocument/2006/relationships/slideLayout" Target="../slideLayouts/slideLayout108.xml"/><Relationship Id="rId1" Type="http://schemas.openxmlformats.org/officeDocument/2006/relationships/slideLayout" Target="../slideLayouts/slideLayout107.xml"/><Relationship Id="rId6" Type="http://schemas.openxmlformats.org/officeDocument/2006/relationships/slideLayout" Target="../slideLayouts/slideLayout112.xml"/><Relationship Id="rId11" Type="http://schemas.openxmlformats.org/officeDocument/2006/relationships/slideLayout" Target="../slideLayouts/slideLayout117.xml"/><Relationship Id="rId5" Type="http://schemas.openxmlformats.org/officeDocument/2006/relationships/slideLayout" Target="../slideLayouts/slideLayout111.xml"/><Relationship Id="rId10" Type="http://schemas.openxmlformats.org/officeDocument/2006/relationships/slideLayout" Target="../slideLayouts/slideLayout116.xml"/><Relationship Id="rId4" Type="http://schemas.openxmlformats.org/officeDocument/2006/relationships/slideLayout" Target="../slideLayouts/slideLayout110.xml"/><Relationship Id="rId9" Type="http://schemas.openxmlformats.org/officeDocument/2006/relationships/slideLayout" Target="../slideLayouts/slideLayout11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theme" Target="../theme/theme3.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theme" Target="../theme/theme6.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1.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theme" Target="../theme/theme7.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2.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theme" Target="../theme/theme8.xml"/><Relationship Id="rId2" Type="http://schemas.openxmlformats.org/officeDocument/2006/relationships/slideLayout" Target="../slideLayouts/slideLayout86.xml"/><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3.xml"/><Relationship Id="rId3" Type="http://schemas.openxmlformats.org/officeDocument/2006/relationships/slideLayout" Target="../slideLayouts/slideLayout98.xml"/><Relationship Id="rId7" Type="http://schemas.openxmlformats.org/officeDocument/2006/relationships/slideLayout" Target="../slideLayouts/slideLayout102.xml"/><Relationship Id="rId12" Type="http://schemas.openxmlformats.org/officeDocument/2006/relationships/theme" Target="../theme/theme9.xml"/><Relationship Id="rId2" Type="http://schemas.openxmlformats.org/officeDocument/2006/relationships/slideLayout" Target="../slideLayouts/slideLayout97.xml"/><Relationship Id="rId1" Type="http://schemas.openxmlformats.org/officeDocument/2006/relationships/slideLayout" Target="../slideLayouts/slideLayout96.xml"/><Relationship Id="rId6" Type="http://schemas.openxmlformats.org/officeDocument/2006/relationships/slideLayout" Target="../slideLayouts/slideLayout101.xml"/><Relationship Id="rId11" Type="http://schemas.openxmlformats.org/officeDocument/2006/relationships/slideLayout" Target="../slideLayouts/slideLayout106.xml"/><Relationship Id="rId5" Type="http://schemas.openxmlformats.org/officeDocument/2006/relationships/slideLayout" Target="../slideLayouts/slideLayout100.xml"/><Relationship Id="rId10" Type="http://schemas.openxmlformats.org/officeDocument/2006/relationships/slideLayout" Target="../slideLayouts/slideLayout105.xml"/><Relationship Id="rId4" Type="http://schemas.openxmlformats.org/officeDocument/2006/relationships/slideLayout" Target="../slideLayouts/slideLayout99.xml"/><Relationship Id="rId9" Type="http://schemas.openxmlformats.org/officeDocument/2006/relationships/slideLayout" Target="../slideLayouts/slideLayout10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1" y="274638"/>
            <a:ext cx="8915400" cy="1143000"/>
          </a:xfrm>
          <a:prstGeom prst="rect">
            <a:avLst/>
          </a:prstGeom>
        </p:spPr>
        <p:txBody>
          <a:bodyPr vert="horz" lIns="91396" tIns="45699" rIns="91396" bIns="45699"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1" y="1600215"/>
            <a:ext cx="8915400" cy="4525963"/>
          </a:xfrm>
          <a:prstGeom prst="rect">
            <a:avLst/>
          </a:prstGeom>
        </p:spPr>
        <p:txBody>
          <a:bodyPr vert="horz" lIns="91396" tIns="45699" rIns="91396" bIns="45699"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19" y="6356580"/>
            <a:ext cx="2311400" cy="365125"/>
          </a:xfrm>
          <a:prstGeom prst="rect">
            <a:avLst/>
          </a:prstGeom>
        </p:spPr>
        <p:txBody>
          <a:bodyPr vert="horz" lIns="91396" tIns="45699" rIns="91396" bIns="45699" rtlCol="0" anchor="ctr"/>
          <a:lstStyle>
            <a:lvl1pPr algn="l">
              <a:defRPr sz="1200">
                <a:solidFill>
                  <a:schemeClr val="tx1">
                    <a:tint val="75000"/>
                  </a:schemeClr>
                </a:solidFill>
              </a:defRPr>
            </a:lvl1pPr>
          </a:lstStyle>
          <a:p>
            <a:pPr defTabSz="913960"/>
            <a:fld id="{F615B262-1138-46C7-BE80-73038F5370E3}" type="datetime1">
              <a:rPr lang="ja-JP" altLang="en-US" smtClean="0">
                <a:solidFill>
                  <a:prstClr val="black">
                    <a:tint val="75000"/>
                  </a:prstClr>
                </a:solidFill>
              </a:rPr>
              <a:t>2017/4/27</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384551" y="6356580"/>
            <a:ext cx="3136900" cy="365125"/>
          </a:xfrm>
          <a:prstGeom prst="rect">
            <a:avLst/>
          </a:prstGeom>
        </p:spPr>
        <p:txBody>
          <a:bodyPr vert="horz" lIns="91396" tIns="45699" rIns="91396" bIns="45699" rtlCol="0" anchor="ctr"/>
          <a:lstStyle>
            <a:lvl1pPr algn="ctr">
              <a:defRPr sz="1000">
                <a:solidFill>
                  <a:schemeClr val="tx1">
                    <a:tint val="75000"/>
                  </a:schemeClr>
                </a:solidFill>
                <a:latin typeface="+mn-ea"/>
                <a:ea typeface="+mn-ea"/>
              </a:defRPr>
            </a:lvl1pPr>
          </a:lstStyle>
          <a:p>
            <a:pPr defTabSz="913960"/>
            <a:r>
              <a:rPr lang="en-US" altLang="ja-JP" dirty="0" smtClean="0">
                <a:solidFill>
                  <a:prstClr val="black">
                    <a:tint val="75000"/>
                  </a:prstClr>
                </a:solidFill>
              </a:rPr>
              <a:t>@2016</a:t>
            </a:r>
            <a:r>
              <a:rPr lang="ja-JP" altLang="en-US" dirty="0" smtClean="0">
                <a:solidFill>
                  <a:prstClr val="black">
                    <a:tint val="75000"/>
                  </a:prstClr>
                </a:solidFill>
              </a:rPr>
              <a:t>　公益社団法人日本精神保健福祉士協会</a:t>
            </a:r>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7594608" y="6493086"/>
            <a:ext cx="2311400" cy="365125"/>
          </a:xfrm>
          <a:prstGeom prst="rect">
            <a:avLst/>
          </a:prstGeom>
        </p:spPr>
        <p:txBody>
          <a:bodyPr vert="horz" lIns="91396" tIns="45699" rIns="91396" bIns="45699" rtlCol="0" anchor="ctr"/>
          <a:lstStyle>
            <a:lvl1pPr algn="r">
              <a:defRPr sz="1200">
                <a:solidFill>
                  <a:schemeClr val="tx1">
                    <a:tint val="75000"/>
                  </a:schemeClr>
                </a:solidFill>
              </a:defRPr>
            </a:lvl1pPr>
          </a:lstStyle>
          <a:p>
            <a:pPr defTabSz="913960"/>
            <a:fld id="{5A02BD7A-635E-43A0-8464-FD5073BFE4FA}" type="slidenum">
              <a:rPr lang="ja-JP" altLang="en-US" smtClean="0">
                <a:solidFill>
                  <a:prstClr val="black">
                    <a:tint val="75000"/>
                  </a:prstClr>
                </a:solidFill>
              </a:rPr>
              <a:pPr defTabSz="913960"/>
              <a:t>‹#›</a:t>
            </a:fld>
            <a:endParaRPr lang="ja-JP" altLang="en-US" dirty="0">
              <a:solidFill>
                <a:prstClr val="black">
                  <a:tint val="75000"/>
                </a:prstClr>
              </a:solidFill>
            </a:endParaRPr>
          </a:p>
        </p:txBody>
      </p:sp>
    </p:spTree>
    <p:extLst>
      <p:ext uri="{BB962C8B-B14F-4D97-AF65-F5344CB8AC3E}">
        <p14:creationId xmlns:p14="http://schemas.microsoft.com/office/powerpoint/2010/main" val="6740933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iming>
    <p:tnLst>
      <p:par>
        <p:cTn id="1" dur="indefinite" restart="never" nodeType="tmRoot"/>
      </p:par>
    </p:tnLst>
  </p:timing>
  <p:hf sldNum="0" hdr="0" dt="0"/>
  <p:txStyles>
    <p:titleStyle>
      <a:lvl1pPr algn="ctr" defTabSz="913960" rtl="0" eaLnBrk="1" latinLnBrk="0" hangingPunct="1">
        <a:spcBef>
          <a:spcPct val="0"/>
        </a:spcBef>
        <a:buNone/>
        <a:defRPr kumimoji="1" sz="4400" kern="1200">
          <a:solidFill>
            <a:schemeClr val="tx1"/>
          </a:solidFill>
          <a:latin typeface="+mj-lt"/>
          <a:ea typeface="+mj-ea"/>
          <a:cs typeface="+mj-cs"/>
        </a:defRPr>
      </a:lvl1pPr>
    </p:titleStyle>
    <p:bodyStyle>
      <a:lvl1pPr marL="342735" indent="-342735" algn="l" defTabSz="91396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593" indent="-285613" algn="l" defTabSz="91396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451" indent="-228491" algn="l" defTabSz="91396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432"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411"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391"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371"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352"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333"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960" rtl="0" eaLnBrk="1" latinLnBrk="0" hangingPunct="1">
        <a:defRPr kumimoji="1" sz="1800" kern="1200">
          <a:solidFill>
            <a:schemeClr val="tx1"/>
          </a:solidFill>
          <a:latin typeface="+mn-lt"/>
          <a:ea typeface="+mn-ea"/>
          <a:cs typeface="+mn-cs"/>
        </a:defRPr>
      </a:lvl1pPr>
      <a:lvl2pPr marL="456980" algn="l" defTabSz="913960" rtl="0" eaLnBrk="1" latinLnBrk="0" hangingPunct="1">
        <a:defRPr kumimoji="1" sz="1800" kern="1200">
          <a:solidFill>
            <a:schemeClr val="tx1"/>
          </a:solidFill>
          <a:latin typeface="+mn-lt"/>
          <a:ea typeface="+mn-ea"/>
          <a:cs typeface="+mn-cs"/>
        </a:defRPr>
      </a:lvl2pPr>
      <a:lvl3pPr marL="913960" algn="l" defTabSz="913960" rtl="0" eaLnBrk="1" latinLnBrk="0" hangingPunct="1">
        <a:defRPr kumimoji="1" sz="1800" kern="1200">
          <a:solidFill>
            <a:schemeClr val="tx1"/>
          </a:solidFill>
          <a:latin typeface="+mn-lt"/>
          <a:ea typeface="+mn-ea"/>
          <a:cs typeface="+mn-cs"/>
        </a:defRPr>
      </a:lvl3pPr>
      <a:lvl4pPr marL="1370941" algn="l" defTabSz="913960" rtl="0" eaLnBrk="1" latinLnBrk="0" hangingPunct="1">
        <a:defRPr kumimoji="1" sz="1800" kern="1200">
          <a:solidFill>
            <a:schemeClr val="tx1"/>
          </a:solidFill>
          <a:latin typeface="+mn-lt"/>
          <a:ea typeface="+mn-ea"/>
          <a:cs typeface="+mn-cs"/>
        </a:defRPr>
      </a:lvl4pPr>
      <a:lvl5pPr marL="1827921" algn="l" defTabSz="913960" rtl="0" eaLnBrk="1" latinLnBrk="0" hangingPunct="1">
        <a:defRPr kumimoji="1" sz="1800" kern="1200">
          <a:solidFill>
            <a:schemeClr val="tx1"/>
          </a:solidFill>
          <a:latin typeface="+mn-lt"/>
          <a:ea typeface="+mn-ea"/>
          <a:cs typeface="+mn-cs"/>
        </a:defRPr>
      </a:lvl5pPr>
      <a:lvl6pPr marL="2284902" algn="l" defTabSz="913960" rtl="0" eaLnBrk="1" latinLnBrk="0" hangingPunct="1">
        <a:defRPr kumimoji="1" sz="1800" kern="1200">
          <a:solidFill>
            <a:schemeClr val="tx1"/>
          </a:solidFill>
          <a:latin typeface="+mn-lt"/>
          <a:ea typeface="+mn-ea"/>
          <a:cs typeface="+mn-cs"/>
        </a:defRPr>
      </a:lvl6pPr>
      <a:lvl7pPr marL="2741882" algn="l" defTabSz="913960" rtl="0" eaLnBrk="1" latinLnBrk="0" hangingPunct="1">
        <a:defRPr kumimoji="1" sz="1800" kern="1200">
          <a:solidFill>
            <a:schemeClr val="tx1"/>
          </a:solidFill>
          <a:latin typeface="+mn-lt"/>
          <a:ea typeface="+mn-ea"/>
          <a:cs typeface="+mn-cs"/>
        </a:defRPr>
      </a:lvl7pPr>
      <a:lvl8pPr marL="3198862" algn="l" defTabSz="913960" rtl="0" eaLnBrk="1" latinLnBrk="0" hangingPunct="1">
        <a:defRPr kumimoji="1" sz="1800" kern="1200">
          <a:solidFill>
            <a:schemeClr val="tx1"/>
          </a:solidFill>
          <a:latin typeface="+mn-lt"/>
          <a:ea typeface="+mn-ea"/>
          <a:cs typeface="+mn-cs"/>
        </a:defRPr>
      </a:lvl8pPr>
      <a:lvl9pPr marL="3655841" algn="l" defTabSz="913960"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1"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1"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1" y="635656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3079A09-EFB7-4410-A935-7AE41995DBB0}" type="datetime1">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a:cs typeface="+mn-cs"/>
            </a:endParaRPr>
          </a:p>
        </p:txBody>
      </p:sp>
      <p:sp>
        <p:nvSpPr>
          <p:cNvPr id="5" name="フッター プレースホルダー 4"/>
          <p:cNvSpPr>
            <a:spLocks noGrp="1"/>
          </p:cNvSpPr>
          <p:nvPr>
            <p:ph type="ftr" sz="quarter" idx="3"/>
          </p:nvPr>
        </p:nvSpPr>
        <p:spPr>
          <a:xfrm>
            <a:off x="3384600" y="6356567"/>
            <a:ext cx="3136900" cy="365125"/>
          </a:xfrm>
          <a:prstGeom prst="rect">
            <a:avLst/>
          </a:prstGeom>
        </p:spPr>
        <p:txBody>
          <a:bodyPr vert="horz" lIns="91440" tIns="45720" rIns="91440" bIns="45720" rtlCol="0" anchor="ctr"/>
          <a:lstStyle>
            <a:lvl1pPr algn="ctr">
              <a:defRPr sz="1000">
                <a:solidFill>
                  <a:schemeClr val="tx1">
                    <a:tint val="75000"/>
                  </a:schemeClr>
                </a:solidFill>
                <a:latin typeface="+mn-ea"/>
                <a:ea typeface="+mn-ea"/>
              </a:defRPr>
            </a:lvl1pPr>
          </a:lstStyle>
          <a:p>
            <a:pPr>
              <a:defRPr/>
            </a:pPr>
            <a:r>
              <a:rPr lang="en-US" altLang="ja-JP" dirty="0" smtClean="0">
                <a:solidFill>
                  <a:prstClr val="black">
                    <a:tint val="75000"/>
                  </a:prstClr>
                </a:solidFill>
              </a:rPr>
              <a:t>@2016</a:t>
            </a:r>
            <a:r>
              <a:rPr lang="ja-JP" altLang="en-US" dirty="0" smtClean="0">
                <a:solidFill>
                  <a:prstClr val="black">
                    <a:tint val="75000"/>
                  </a:prstClr>
                </a:solidFill>
              </a:rPr>
              <a:t>　公益社団法人日本精神保健福祉士協会</a:t>
            </a:r>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7099301" y="635656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1F3852E-26CA-4289-AEF2-BFA90C44DCC3}"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a:cs typeface="+mn-cs"/>
            </a:endParaRPr>
          </a:p>
        </p:txBody>
      </p:sp>
    </p:spTree>
    <p:extLst>
      <p:ext uri="{BB962C8B-B14F-4D97-AF65-F5344CB8AC3E}">
        <p14:creationId xmlns:p14="http://schemas.microsoft.com/office/powerpoint/2010/main" val="1360252204"/>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Lst>
  <p:timing>
    <p:tnLst>
      <p:par>
        <p:cTn id="1" dur="indefinite" restart="never" nodeType="tmRoot"/>
      </p:par>
    </p:tnLst>
  </p:timing>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494520" y="275070"/>
            <a:ext cx="8916960" cy="1142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ctr" anchorCtr="0" compatLnSpc="1">
            <a:prstTxWarp prst="textNoShape">
              <a:avLst/>
            </a:prstTxWarp>
          </a:bodyPr>
          <a:lstStyle/>
          <a:p>
            <a:pPr lvl="0"/>
            <a:r>
              <a:rPr lang="ja-JP" altLang="en-US" smtClean="0"/>
              <a:t>マスター タイトルの書式設定</a:t>
            </a:r>
          </a:p>
        </p:txBody>
      </p:sp>
      <p:sp>
        <p:nvSpPr>
          <p:cNvPr id="2051" name="テキスト プレースホルダー 2"/>
          <p:cNvSpPr>
            <a:spLocks noGrp="1"/>
          </p:cNvSpPr>
          <p:nvPr>
            <p:ph type="body" idx="1"/>
          </p:nvPr>
        </p:nvSpPr>
        <p:spPr bwMode="auto">
          <a:xfrm>
            <a:off x="494520" y="1600008"/>
            <a:ext cx="8916960" cy="4526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4521" y="6356827"/>
            <a:ext cx="2311920" cy="364359"/>
          </a:xfrm>
          <a:prstGeom prst="rect">
            <a:avLst/>
          </a:prstGeom>
        </p:spPr>
        <p:txBody>
          <a:bodyPr vert="horz" lIns="100794" tIns="50397" rIns="100794" bIns="50397" rtlCol="0" anchor="ctr"/>
          <a:lstStyle>
            <a:lvl1pPr algn="l" defTabSz="914406" eaLnBrk="1" fontAlgn="auto" hangingPunct="1">
              <a:spcBef>
                <a:spcPts val="0"/>
              </a:spcBef>
              <a:spcAft>
                <a:spcPts val="0"/>
              </a:spcAft>
              <a:defRPr sz="1179">
                <a:solidFill>
                  <a:prstClr val="black">
                    <a:tint val="75000"/>
                  </a:prstClr>
                </a:solidFill>
                <a:latin typeface="Calibri"/>
                <a:ea typeface="ＭＳ Ｐゴシック"/>
              </a:defRPr>
            </a:lvl1pPr>
          </a:lstStyle>
          <a:p>
            <a:pPr>
              <a:defRPr/>
            </a:pPr>
            <a:fld id="{943CB710-A237-4DC4-8418-0B77A59664A5}" type="datetime1">
              <a:rPr lang="ja-JP" altLang="en-US" smtClean="0"/>
              <a:t>2017/4/27</a:t>
            </a:fld>
            <a:endParaRPr lang="ja-JP" altLang="en-US"/>
          </a:p>
        </p:txBody>
      </p:sp>
      <p:sp>
        <p:nvSpPr>
          <p:cNvPr id="5" name="フッター プレースホルダー 4"/>
          <p:cNvSpPr>
            <a:spLocks noGrp="1"/>
          </p:cNvSpPr>
          <p:nvPr>
            <p:ph type="ftr" sz="quarter" idx="3"/>
          </p:nvPr>
        </p:nvSpPr>
        <p:spPr>
          <a:xfrm>
            <a:off x="3385200" y="6356827"/>
            <a:ext cx="3135600" cy="364359"/>
          </a:xfrm>
          <a:prstGeom prst="rect">
            <a:avLst/>
          </a:prstGeom>
        </p:spPr>
        <p:txBody>
          <a:bodyPr vert="horz" lIns="100794" tIns="50397" rIns="100794" bIns="50397" rtlCol="0" anchor="ctr"/>
          <a:lstStyle>
            <a:lvl1pPr algn="ctr" defTabSz="914406" eaLnBrk="1" fontAlgn="auto" hangingPunct="1">
              <a:spcBef>
                <a:spcPts val="0"/>
              </a:spcBef>
              <a:spcAft>
                <a:spcPts val="0"/>
              </a:spcAft>
              <a:defRPr sz="1000">
                <a:solidFill>
                  <a:prstClr val="black">
                    <a:tint val="75000"/>
                  </a:prstClr>
                </a:solidFill>
                <a:latin typeface="+mn-ea"/>
                <a:ea typeface="+mn-ea"/>
              </a:defRPr>
            </a:lvl1pPr>
          </a:lstStyle>
          <a:p>
            <a:pPr>
              <a:defRPr/>
            </a:pPr>
            <a:r>
              <a:rPr lang="en-US" altLang="ja-JP" dirty="0" smtClean="0"/>
              <a:t>@2016</a:t>
            </a:r>
            <a:r>
              <a:rPr lang="ja-JP" altLang="en-US" dirty="0" smtClean="0"/>
              <a:t>　公益社団法人日本精神保健福祉士協会</a:t>
            </a:r>
            <a:endParaRPr lang="ja-JP" altLang="en-US" dirty="0"/>
          </a:p>
        </p:txBody>
      </p:sp>
      <p:sp>
        <p:nvSpPr>
          <p:cNvPr id="6" name="スライド番号プレースホルダー 5"/>
          <p:cNvSpPr>
            <a:spLocks noGrp="1"/>
          </p:cNvSpPr>
          <p:nvPr>
            <p:ph type="sldNum" sz="quarter" idx="4"/>
          </p:nvPr>
        </p:nvSpPr>
        <p:spPr>
          <a:xfrm>
            <a:off x="7099561" y="6356827"/>
            <a:ext cx="2311920" cy="364359"/>
          </a:xfrm>
          <a:prstGeom prst="rect">
            <a:avLst/>
          </a:prstGeom>
        </p:spPr>
        <p:txBody>
          <a:bodyPr vert="horz" wrap="square" lIns="100794" tIns="50397" rIns="100794" bIns="50397" numCol="1" anchor="ctr" anchorCtr="0" compatLnSpc="1">
            <a:prstTxWarp prst="textNoShape">
              <a:avLst/>
            </a:prstTxWarp>
          </a:bodyPr>
          <a:lstStyle>
            <a:lvl1pPr algn="r" defTabSz="913074" eaLnBrk="1" hangingPunct="1">
              <a:defRPr sz="1179">
                <a:solidFill>
                  <a:srgbClr val="898989"/>
                </a:solidFill>
                <a:latin typeface="Calibri" panose="020F0502020204030204" pitchFamily="34" charset="0"/>
                <a:ea typeface="ＭＳ Ｐゴシック" panose="020B0600070205080204" pitchFamily="50" charset="-128"/>
              </a:defRPr>
            </a:lvl1pPr>
          </a:lstStyle>
          <a:p>
            <a:pPr fontAlgn="base">
              <a:spcBef>
                <a:spcPct val="0"/>
              </a:spcBef>
              <a:spcAft>
                <a:spcPct val="0"/>
              </a:spcAft>
            </a:pPr>
            <a:fld id="{12F3A02F-CB69-4354-8629-C812F9502143}" type="slidenum">
              <a:rPr lang="ja-JP" altLang="en-US" smtClean="0"/>
              <a:pPr fontAlgn="base">
                <a:spcBef>
                  <a:spcPct val="0"/>
                </a:spcBef>
                <a:spcAft>
                  <a:spcPct val="0"/>
                </a:spcAft>
              </a:pPr>
              <a:t>‹#›</a:t>
            </a:fld>
            <a:endParaRPr lang="ja-JP" altLang="en-US" smtClean="0"/>
          </a:p>
        </p:txBody>
      </p:sp>
    </p:spTree>
    <p:extLst>
      <p:ext uri="{BB962C8B-B14F-4D97-AF65-F5344CB8AC3E}">
        <p14:creationId xmlns:p14="http://schemas.microsoft.com/office/powerpoint/2010/main" val="1129816727"/>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iming>
    <p:tnLst>
      <p:par>
        <p:cTn id="1" dur="indefinite" restart="never" nodeType="tmRoot"/>
      </p:par>
    </p:tnLst>
  </p:timing>
  <p:hf sldNum="0" hdr="0" dt="0"/>
  <p:txStyles>
    <p:titleStyle>
      <a:lvl1pPr algn="ctr" defTabSz="913074" rtl="0" eaLnBrk="0" fontAlgn="base" hangingPunct="0">
        <a:spcBef>
          <a:spcPct val="0"/>
        </a:spcBef>
        <a:spcAft>
          <a:spcPct val="0"/>
        </a:spcAft>
        <a:defRPr kumimoji="1" sz="4445" kern="1200">
          <a:solidFill>
            <a:schemeClr val="tx1"/>
          </a:solidFill>
          <a:latin typeface="+mj-lt"/>
          <a:ea typeface="+mj-ea"/>
          <a:cs typeface="+mj-cs"/>
        </a:defRPr>
      </a:lvl1pPr>
      <a:lvl2pPr algn="ctr" defTabSz="913074" rtl="0" eaLnBrk="0" fontAlgn="base" hangingPunct="0">
        <a:spcBef>
          <a:spcPct val="0"/>
        </a:spcBef>
        <a:spcAft>
          <a:spcPct val="0"/>
        </a:spcAft>
        <a:defRPr kumimoji="1" sz="4445">
          <a:solidFill>
            <a:schemeClr val="tx1"/>
          </a:solidFill>
          <a:latin typeface="Calibri" pitchFamily="34" charset="0"/>
          <a:ea typeface="ＭＳ Ｐゴシック" charset="-128"/>
        </a:defRPr>
      </a:lvl2pPr>
      <a:lvl3pPr algn="ctr" defTabSz="913074" rtl="0" eaLnBrk="0" fontAlgn="base" hangingPunct="0">
        <a:spcBef>
          <a:spcPct val="0"/>
        </a:spcBef>
        <a:spcAft>
          <a:spcPct val="0"/>
        </a:spcAft>
        <a:defRPr kumimoji="1" sz="4445">
          <a:solidFill>
            <a:schemeClr val="tx1"/>
          </a:solidFill>
          <a:latin typeface="Calibri" pitchFamily="34" charset="0"/>
          <a:ea typeface="ＭＳ Ｐゴシック" charset="-128"/>
        </a:defRPr>
      </a:lvl3pPr>
      <a:lvl4pPr algn="ctr" defTabSz="913074" rtl="0" eaLnBrk="0" fontAlgn="base" hangingPunct="0">
        <a:spcBef>
          <a:spcPct val="0"/>
        </a:spcBef>
        <a:spcAft>
          <a:spcPct val="0"/>
        </a:spcAft>
        <a:defRPr kumimoji="1" sz="4445">
          <a:solidFill>
            <a:schemeClr val="tx1"/>
          </a:solidFill>
          <a:latin typeface="Calibri" pitchFamily="34" charset="0"/>
          <a:ea typeface="ＭＳ Ｐゴシック" charset="-128"/>
        </a:defRPr>
      </a:lvl4pPr>
      <a:lvl5pPr algn="ctr" defTabSz="913074" rtl="0" eaLnBrk="0" fontAlgn="base" hangingPunct="0">
        <a:spcBef>
          <a:spcPct val="0"/>
        </a:spcBef>
        <a:spcAft>
          <a:spcPct val="0"/>
        </a:spcAft>
        <a:defRPr kumimoji="1" sz="4445">
          <a:solidFill>
            <a:schemeClr val="tx1"/>
          </a:solidFill>
          <a:latin typeface="Calibri" pitchFamily="34" charset="0"/>
          <a:ea typeface="ＭＳ Ｐゴシック" charset="-128"/>
        </a:defRPr>
      </a:lvl5pPr>
      <a:lvl6pPr marL="414772" algn="ctr" defTabSz="913074" rtl="0" fontAlgn="base">
        <a:spcBef>
          <a:spcPct val="0"/>
        </a:spcBef>
        <a:spcAft>
          <a:spcPct val="0"/>
        </a:spcAft>
        <a:defRPr kumimoji="1" sz="4445">
          <a:solidFill>
            <a:schemeClr val="tx1"/>
          </a:solidFill>
          <a:latin typeface="Calibri" pitchFamily="34" charset="0"/>
          <a:ea typeface="ＭＳ Ｐゴシック" charset="-128"/>
        </a:defRPr>
      </a:lvl6pPr>
      <a:lvl7pPr marL="829544" algn="ctr" defTabSz="913074" rtl="0" fontAlgn="base">
        <a:spcBef>
          <a:spcPct val="0"/>
        </a:spcBef>
        <a:spcAft>
          <a:spcPct val="0"/>
        </a:spcAft>
        <a:defRPr kumimoji="1" sz="4445">
          <a:solidFill>
            <a:schemeClr val="tx1"/>
          </a:solidFill>
          <a:latin typeface="Calibri" pitchFamily="34" charset="0"/>
          <a:ea typeface="ＭＳ Ｐゴシック" charset="-128"/>
        </a:defRPr>
      </a:lvl7pPr>
      <a:lvl8pPr marL="1244316" algn="ctr" defTabSz="913074" rtl="0" fontAlgn="base">
        <a:spcBef>
          <a:spcPct val="0"/>
        </a:spcBef>
        <a:spcAft>
          <a:spcPct val="0"/>
        </a:spcAft>
        <a:defRPr kumimoji="1" sz="4445">
          <a:solidFill>
            <a:schemeClr val="tx1"/>
          </a:solidFill>
          <a:latin typeface="Calibri" pitchFamily="34" charset="0"/>
          <a:ea typeface="ＭＳ Ｐゴシック" charset="-128"/>
        </a:defRPr>
      </a:lvl8pPr>
      <a:lvl9pPr marL="1659087" algn="ctr" defTabSz="913074" rtl="0" fontAlgn="base">
        <a:spcBef>
          <a:spcPct val="0"/>
        </a:spcBef>
        <a:spcAft>
          <a:spcPct val="0"/>
        </a:spcAft>
        <a:defRPr kumimoji="1" sz="4445">
          <a:solidFill>
            <a:schemeClr val="tx1"/>
          </a:solidFill>
          <a:latin typeface="Calibri" pitchFamily="34" charset="0"/>
          <a:ea typeface="ＭＳ Ｐゴシック" charset="-128"/>
        </a:defRPr>
      </a:lvl9pPr>
    </p:titleStyle>
    <p:bodyStyle>
      <a:lvl1pPr marL="342763" indent="-342763" algn="l" defTabSz="913074" rtl="0" eaLnBrk="0" fontAlgn="base" hangingPunct="0">
        <a:spcBef>
          <a:spcPct val="20000"/>
        </a:spcBef>
        <a:spcAft>
          <a:spcPct val="0"/>
        </a:spcAft>
        <a:buFont typeface="Arial" panose="020B0604020202020204" pitchFamily="34" charset="0"/>
        <a:buChar char="•"/>
        <a:defRPr kumimoji="1" sz="3175" kern="1200">
          <a:solidFill>
            <a:schemeClr val="tx1"/>
          </a:solidFill>
          <a:latin typeface="+mn-lt"/>
          <a:ea typeface="+mn-ea"/>
          <a:cs typeface="+mn-cs"/>
        </a:defRPr>
      </a:lvl1pPr>
      <a:lvl2pPr marL="741693" indent="-285156" algn="l" defTabSz="913074" rtl="0" eaLnBrk="0" fontAlgn="base" hangingPunct="0">
        <a:spcBef>
          <a:spcPct val="20000"/>
        </a:spcBef>
        <a:spcAft>
          <a:spcPct val="0"/>
        </a:spcAft>
        <a:buFont typeface="Arial" panose="020B0604020202020204" pitchFamily="34" charset="0"/>
        <a:buChar char="–"/>
        <a:defRPr kumimoji="1" sz="2812" kern="1200">
          <a:solidFill>
            <a:schemeClr val="tx1"/>
          </a:solidFill>
          <a:latin typeface="+mn-lt"/>
          <a:ea typeface="+mn-ea"/>
          <a:cs typeface="+mn-cs"/>
        </a:defRPr>
      </a:lvl2pPr>
      <a:lvl3pPr marL="1142063" indent="-227548" algn="l" defTabSz="913074" rtl="0" eaLnBrk="0" fontAlgn="base" hangingPunct="0">
        <a:spcBef>
          <a:spcPct val="20000"/>
        </a:spcBef>
        <a:spcAft>
          <a:spcPct val="0"/>
        </a:spcAft>
        <a:buFont typeface="Arial" panose="020B0604020202020204" pitchFamily="34" charset="0"/>
        <a:buChar char="•"/>
        <a:defRPr kumimoji="1" sz="2359" kern="1200">
          <a:solidFill>
            <a:schemeClr val="tx1"/>
          </a:solidFill>
          <a:latin typeface="+mn-lt"/>
          <a:ea typeface="+mn-ea"/>
          <a:cs typeface="+mn-cs"/>
        </a:defRPr>
      </a:lvl3pPr>
      <a:lvl4pPr marL="1600040" indent="-227548" algn="l" defTabSz="913074" rtl="0" eaLnBrk="0" fontAlgn="base" hangingPunct="0">
        <a:spcBef>
          <a:spcPct val="20000"/>
        </a:spcBef>
        <a:spcAft>
          <a:spcPct val="0"/>
        </a:spcAft>
        <a:buFont typeface="Arial" panose="020B0604020202020204" pitchFamily="34" charset="0"/>
        <a:buChar char="–"/>
        <a:defRPr kumimoji="1" sz="1996" kern="1200">
          <a:solidFill>
            <a:schemeClr val="tx1"/>
          </a:solidFill>
          <a:latin typeface="+mn-lt"/>
          <a:ea typeface="+mn-ea"/>
          <a:cs typeface="+mn-cs"/>
        </a:defRPr>
      </a:lvl4pPr>
      <a:lvl5pPr marL="2056577" indent="-227548" algn="l" defTabSz="913074" rtl="0" eaLnBrk="0" fontAlgn="base" hangingPunct="0">
        <a:spcBef>
          <a:spcPct val="20000"/>
        </a:spcBef>
        <a:spcAft>
          <a:spcPct val="0"/>
        </a:spcAft>
        <a:buFont typeface="Arial" panose="020B0604020202020204" pitchFamily="34" charset="0"/>
        <a:buChar char="»"/>
        <a:defRPr kumimoji="1" sz="1996" kern="1200">
          <a:solidFill>
            <a:schemeClr val="tx1"/>
          </a:solidFill>
          <a:latin typeface="+mn-lt"/>
          <a:ea typeface="+mn-ea"/>
          <a:cs typeface="+mn-cs"/>
        </a:defRPr>
      </a:lvl5pPr>
      <a:lvl6pPr marL="2514617" indent="-228602" algn="l" defTabSz="914406" rtl="0" eaLnBrk="1" latinLnBrk="0" hangingPunct="1">
        <a:spcBef>
          <a:spcPct val="20000"/>
        </a:spcBef>
        <a:buFont typeface="Arial" panose="020B0604020202020204" pitchFamily="34" charset="0"/>
        <a:buChar char="•"/>
        <a:defRPr kumimoji="1" sz="1996" kern="1200">
          <a:solidFill>
            <a:schemeClr val="tx1"/>
          </a:solidFill>
          <a:latin typeface="+mn-lt"/>
          <a:ea typeface="+mn-ea"/>
          <a:cs typeface="+mn-cs"/>
        </a:defRPr>
      </a:lvl6pPr>
      <a:lvl7pPr marL="2971819" indent="-228602" algn="l" defTabSz="914406" rtl="0" eaLnBrk="1" latinLnBrk="0" hangingPunct="1">
        <a:spcBef>
          <a:spcPct val="20000"/>
        </a:spcBef>
        <a:buFont typeface="Arial" panose="020B0604020202020204" pitchFamily="34" charset="0"/>
        <a:buChar char="•"/>
        <a:defRPr kumimoji="1" sz="1996" kern="1200">
          <a:solidFill>
            <a:schemeClr val="tx1"/>
          </a:solidFill>
          <a:latin typeface="+mn-lt"/>
          <a:ea typeface="+mn-ea"/>
          <a:cs typeface="+mn-cs"/>
        </a:defRPr>
      </a:lvl7pPr>
      <a:lvl8pPr marL="3429023" indent="-228602" algn="l" defTabSz="914406" rtl="0" eaLnBrk="1" latinLnBrk="0" hangingPunct="1">
        <a:spcBef>
          <a:spcPct val="20000"/>
        </a:spcBef>
        <a:buFont typeface="Arial" panose="020B0604020202020204" pitchFamily="34" charset="0"/>
        <a:buChar char="•"/>
        <a:defRPr kumimoji="1" sz="1996" kern="1200">
          <a:solidFill>
            <a:schemeClr val="tx1"/>
          </a:solidFill>
          <a:latin typeface="+mn-lt"/>
          <a:ea typeface="+mn-ea"/>
          <a:cs typeface="+mn-cs"/>
        </a:defRPr>
      </a:lvl8pPr>
      <a:lvl9pPr marL="3886225" indent="-228602" algn="l" defTabSz="914406" rtl="0" eaLnBrk="1" latinLnBrk="0" hangingPunct="1">
        <a:spcBef>
          <a:spcPct val="20000"/>
        </a:spcBef>
        <a:buFont typeface="Arial" panose="020B0604020202020204" pitchFamily="34" charset="0"/>
        <a:buChar char="•"/>
        <a:defRPr kumimoji="1" sz="1996" kern="1200">
          <a:solidFill>
            <a:schemeClr val="tx1"/>
          </a:solidFill>
          <a:latin typeface="+mn-lt"/>
          <a:ea typeface="+mn-ea"/>
          <a:cs typeface="+mn-cs"/>
        </a:defRPr>
      </a:lvl9pPr>
    </p:bodyStyle>
    <p:otherStyle>
      <a:defPPr>
        <a:defRPr lang="ja-JP"/>
      </a:defPPr>
      <a:lvl1pPr marL="0" algn="l" defTabSz="914406" rtl="0" eaLnBrk="1" latinLnBrk="0" hangingPunct="1">
        <a:defRPr kumimoji="1" sz="1814" kern="1200">
          <a:solidFill>
            <a:schemeClr val="tx1"/>
          </a:solidFill>
          <a:latin typeface="+mn-lt"/>
          <a:ea typeface="+mn-ea"/>
          <a:cs typeface="+mn-cs"/>
        </a:defRPr>
      </a:lvl1pPr>
      <a:lvl2pPr marL="457203" algn="l" defTabSz="914406" rtl="0" eaLnBrk="1" latinLnBrk="0" hangingPunct="1">
        <a:defRPr kumimoji="1" sz="1814" kern="1200">
          <a:solidFill>
            <a:schemeClr val="tx1"/>
          </a:solidFill>
          <a:latin typeface="+mn-lt"/>
          <a:ea typeface="+mn-ea"/>
          <a:cs typeface="+mn-cs"/>
        </a:defRPr>
      </a:lvl2pPr>
      <a:lvl3pPr marL="914406" algn="l" defTabSz="914406" rtl="0" eaLnBrk="1" latinLnBrk="0" hangingPunct="1">
        <a:defRPr kumimoji="1" sz="1814" kern="1200">
          <a:solidFill>
            <a:schemeClr val="tx1"/>
          </a:solidFill>
          <a:latin typeface="+mn-lt"/>
          <a:ea typeface="+mn-ea"/>
          <a:cs typeface="+mn-cs"/>
        </a:defRPr>
      </a:lvl3pPr>
      <a:lvl4pPr marL="1371609" algn="l" defTabSz="914406" rtl="0" eaLnBrk="1" latinLnBrk="0" hangingPunct="1">
        <a:defRPr kumimoji="1" sz="1814" kern="1200">
          <a:solidFill>
            <a:schemeClr val="tx1"/>
          </a:solidFill>
          <a:latin typeface="+mn-lt"/>
          <a:ea typeface="+mn-ea"/>
          <a:cs typeface="+mn-cs"/>
        </a:defRPr>
      </a:lvl4pPr>
      <a:lvl5pPr marL="1828812" algn="l" defTabSz="914406" rtl="0" eaLnBrk="1" latinLnBrk="0" hangingPunct="1">
        <a:defRPr kumimoji="1" sz="1814" kern="1200">
          <a:solidFill>
            <a:schemeClr val="tx1"/>
          </a:solidFill>
          <a:latin typeface="+mn-lt"/>
          <a:ea typeface="+mn-ea"/>
          <a:cs typeface="+mn-cs"/>
        </a:defRPr>
      </a:lvl5pPr>
      <a:lvl6pPr marL="2286015" algn="l" defTabSz="914406" rtl="0" eaLnBrk="1" latinLnBrk="0" hangingPunct="1">
        <a:defRPr kumimoji="1" sz="1814" kern="1200">
          <a:solidFill>
            <a:schemeClr val="tx1"/>
          </a:solidFill>
          <a:latin typeface="+mn-lt"/>
          <a:ea typeface="+mn-ea"/>
          <a:cs typeface="+mn-cs"/>
        </a:defRPr>
      </a:lvl6pPr>
      <a:lvl7pPr marL="2743218" algn="l" defTabSz="914406" rtl="0" eaLnBrk="1" latinLnBrk="0" hangingPunct="1">
        <a:defRPr kumimoji="1" sz="1814" kern="1200">
          <a:solidFill>
            <a:schemeClr val="tx1"/>
          </a:solidFill>
          <a:latin typeface="+mn-lt"/>
          <a:ea typeface="+mn-ea"/>
          <a:cs typeface="+mn-cs"/>
        </a:defRPr>
      </a:lvl7pPr>
      <a:lvl8pPr marL="3200421" algn="l" defTabSz="914406" rtl="0" eaLnBrk="1" latinLnBrk="0" hangingPunct="1">
        <a:defRPr kumimoji="1" sz="1814" kern="1200">
          <a:solidFill>
            <a:schemeClr val="tx1"/>
          </a:solidFill>
          <a:latin typeface="+mn-lt"/>
          <a:ea typeface="+mn-ea"/>
          <a:cs typeface="+mn-cs"/>
        </a:defRPr>
      </a:lvl8pPr>
      <a:lvl9pPr marL="3657624" algn="l" defTabSz="914406" rtl="0" eaLnBrk="1" latinLnBrk="0" hangingPunct="1">
        <a:defRPr kumimoji="1" sz="181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95612" y="274638"/>
            <a:ext cx="891478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4099" name="Rectangle 3"/>
          <p:cNvSpPr>
            <a:spLocks noGrp="1" noChangeArrowheads="1"/>
          </p:cNvSpPr>
          <p:nvPr>
            <p:ph type="body" idx="1"/>
          </p:nvPr>
        </p:nvSpPr>
        <p:spPr bwMode="auto">
          <a:xfrm>
            <a:off x="495612" y="1600206"/>
            <a:ext cx="891478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028" name="Rectangle 4"/>
          <p:cNvSpPr>
            <a:spLocks noGrp="1" noChangeArrowheads="1"/>
          </p:cNvSpPr>
          <p:nvPr>
            <p:ph type="dt" sz="half" idx="2"/>
          </p:nvPr>
        </p:nvSpPr>
        <p:spPr bwMode="auto">
          <a:xfrm>
            <a:off x="495612" y="6245225"/>
            <a:ext cx="231078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b="0">
                <a:latin typeface="Arial"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E59FF48E-B65E-433D-93FF-4A6E3AE22EEA}" type="datetime1">
              <a:rPr kumimoji="1" lang="ja-JP" altLang="en-US" sz="1400" b="0" i="0" u="none" strike="noStrike" kern="1200" cap="none" spc="0" normalizeH="0" baseline="0" noProof="0" smtClean="0">
                <a:ln>
                  <a:noFill/>
                </a:ln>
                <a:solidFill>
                  <a:srgbClr val="000000"/>
                </a:solidFill>
                <a:effectLst/>
                <a:uLnTx/>
                <a:uFillTx/>
                <a:latin typeface="Arial" charset="0"/>
                <a:ea typeface="ＭＳ Ｐゴシック"/>
                <a:cs typeface="+mn-cs"/>
              </a:rPr>
              <a:t>2017/4/27</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a:cs typeface="+mn-cs"/>
            </a:endParaRPr>
          </a:p>
        </p:txBody>
      </p:sp>
      <p:sp>
        <p:nvSpPr>
          <p:cNvPr id="1029" name="Rectangle 5"/>
          <p:cNvSpPr>
            <a:spLocks noGrp="1" noChangeArrowheads="1"/>
          </p:cNvSpPr>
          <p:nvPr>
            <p:ph type="ftr" sz="quarter" idx="3"/>
          </p:nvPr>
        </p:nvSpPr>
        <p:spPr bwMode="auto">
          <a:xfrm>
            <a:off x="3384174" y="6245225"/>
            <a:ext cx="3137830" cy="476250"/>
          </a:xfrm>
          <a:prstGeom prst="rect">
            <a:avLst/>
          </a:prstGeom>
          <a:noFill/>
          <a:ln w="9525">
            <a:noFill/>
            <a:miter lim="800000"/>
            <a:headEnd/>
            <a:tailEnd/>
          </a:ln>
          <a:effectLst/>
        </p:spPr>
        <p:txBody>
          <a:bodyPr vert="horz" wrap="square" lIns="91430" tIns="45714" rIns="91430" bIns="45714" numCol="1" anchor="ctr" anchorCtr="0" compatLnSpc="1">
            <a:prstTxWarp prst="textNoShape">
              <a:avLst/>
            </a:prstTxWarp>
          </a:bodyPr>
          <a:lstStyle>
            <a:lvl1pPr>
              <a:defRPr sz="1000" b="0">
                <a:latin typeface="+mn-ea"/>
                <a:ea typeface="+mn-ea"/>
              </a:defRPr>
            </a:lvl1pPr>
          </a:lstStyle>
          <a:p>
            <a:pPr algn="ctr" fontAlgn="base">
              <a:spcBef>
                <a:spcPct val="0"/>
              </a:spcBef>
              <a:spcAft>
                <a:spcPct val="0"/>
              </a:spcAft>
              <a:defRPr/>
            </a:pPr>
            <a:r>
              <a:rPr lang="en-US" altLang="ja-JP" dirty="0" smtClean="0">
                <a:solidFill>
                  <a:srgbClr val="000000"/>
                </a:solidFill>
              </a:rPr>
              <a:t>@2016</a:t>
            </a:r>
            <a:r>
              <a:rPr lang="ja-JP" altLang="en-US" dirty="0" smtClean="0">
                <a:solidFill>
                  <a:srgbClr val="000000"/>
                </a:solidFill>
              </a:rPr>
              <a:t>　公益社団法人日本精神保健福祉士協会</a:t>
            </a:r>
            <a:endParaRPr lang="en-US" altLang="ja-JP" dirty="0">
              <a:solidFill>
                <a:srgbClr val="000000"/>
              </a:solidFill>
            </a:endParaRPr>
          </a:p>
        </p:txBody>
      </p:sp>
      <p:sp>
        <p:nvSpPr>
          <p:cNvPr id="1030" name="Rectangle 6"/>
          <p:cNvSpPr>
            <a:spLocks noGrp="1" noChangeArrowheads="1"/>
          </p:cNvSpPr>
          <p:nvPr>
            <p:ph type="sldNum" sz="quarter" idx="4"/>
          </p:nvPr>
        </p:nvSpPr>
        <p:spPr bwMode="auto">
          <a:xfrm>
            <a:off x="7099612" y="6245225"/>
            <a:ext cx="231078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b="0">
                <a:latin typeface="Arial"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6410363-1B32-4608-95AA-A4567CD45200}" type="slidenum">
              <a:rPr kumimoji="1" lang="en-US" altLang="ja-JP" sz="1400" b="0" i="0" u="none" strike="noStrike" kern="1200" cap="none" spc="0" normalizeH="0" baseline="0" noProof="0">
                <a:ln>
                  <a:noFill/>
                </a:ln>
                <a:solidFill>
                  <a:srgbClr val="000000"/>
                </a:solidFill>
                <a:effectLst/>
                <a:uLnTx/>
                <a:uFillTx/>
                <a:latin typeface="Arial" charset="0"/>
                <a:ea typeface="ＭＳ Ｐゴシック"/>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a:cs typeface="+mn-cs"/>
            </a:endParaRPr>
          </a:p>
        </p:txBody>
      </p:sp>
    </p:spTree>
    <p:extLst>
      <p:ext uri="{BB962C8B-B14F-4D97-AF65-F5344CB8AC3E}">
        <p14:creationId xmlns:p14="http://schemas.microsoft.com/office/powerpoint/2010/main" val="1366707419"/>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Lst>
  <p:timing>
    <p:tnLst>
      <p:par>
        <p:cTn id="1" dur="indefinite" restart="never" nodeType="tmRoot"/>
      </p:par>
    </p:tnLst>
  </p:timing>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42" name="タイトル プレースホルダ 1"/>
          <p:cNvSpPr>
            <a:spLocks noGrp="1"/>
          </p:cNvSpPr>
          <p:nvPr>
            <p:ph type="title"/>
          </p:nvPr>
        </p:nvSpPr>
        <p:spPr bwMode="auto">
          <a:xfrm>
            <a:off x="495324" y="274638"/>
            <a:ext cx="8915400" cy="1143000"/>
          </a:xfrm>
          <a:prstGeom prst="rect">
            <a:avLst/>
          </a:prstGeom>
          <a:noFill/>
          <a:ln w="9525">
            <a:noFill/>
            <a:miter lim="800000"/>
            <a:headEnd/>
            <a:tailEnd/>
          </a:ln>
        </p:spPr>
        <p:txBody>
          <a:bodyPr vert="horz" wrap="square" lIns="91300" tIns="45653" rIns="91300" bIns="45653" numCol="1" anchor="ctr" anchorCtr="0" compatLnSpc="1">
            <a:prstTxWarp prst="textNoShape">
              <a:avLst/>
            </a:prstTxWarp>
          </a:bodyPr>
          <a:lstStyle/>
          <a:p>
            <a:pPr lvl="0"/>
            <a:r>
              <a:rPr lang="ja-JP" altLang="en-US" smtClean="0"/>
              <a:t>マスタ タイトルの書式設定</a:t>
            </a:r>
          </a:p>
        </p:txBody>
      </p:sp>
      <p:sp>
        <p:nvSpPr>
          <p:cNvPr id="10243" name="テキスト プレースホルダ 2"/>
          <p:cNvSpPr>
            <a:spLocks noGrp="1"/>
          </p:cNvSpPr>
          <p:nvPr>
            <p:ph type="body" idx="1"/>
          </p:nvPr>
        </p:nvSpPr>
        <p:spPr bwMode="auto">
          <a:xfrm>
            <a:off x="495324" y="1600206"/>
            <a:ext cx="8915400" cy="4525963"/>
          </a:xfrm>
          <a:prstGeom prst="rect">
            <a:avLst/>
          </a:prstGeom>
          <a:noFill/>
          <a:ln w="9525">
            <a:noFill/>
            <a:miter lim="800000"/>
            <a:headEnd/>
            <a:tailEnd/>
          </a:ln>
        </p:spPr>
        <p:txBody>
          <a:bodyPr vert="horz" wrap="square" lIns="91300" tIns="45653" rIns="91300" bIns="45653"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24" y="6357376"/>
            <a:ext cx="2311400" cy="365125"/>
          </a:xfrm>
          <a:prstGeom prst="rect">
            <a:avLst/>
          </a:prstGeom>
        </p:spPr>
        <p:txBody>
          <a:bodyPr vert="horz" wrap="square" lIns="91300" tIns="45653" rIns="91300" bIns="45653" numCol="1" anchor="ctr" anchorCtr="0" compatLnSpc="1">
            <a:prstTxWarp prst="textNoShape">
              <a:avLst/>
            </a:prstTxWarp>
          </a:bodyPr>
          <a:lstStyle>
            <a:lvl1pPr>
              <a:defRPr smtClean="0">
                <a:solidFill>
                  <a:srgbClr val="898989"/>
                </a:solidFill>
                <a:latin typeface="Calibri"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F31F63E0-F4E3-4C54-B598-1AB89A6DDACD}" type="datetime1">
              <a:rPr kumimoji="1" lang="ja-JP" altLang="en-US" sz="1200" b="0" i="0" u="none" strike="noStrike" kern="1200" cap="none" spc="0" normalizeH="0" baseline="0" noProof="0" smtClean="0">
                <a:ln>
                  <a:noFill/>
                </a:ln>
                <a:solidFill>
                  <a:srgbClr val="898989"/>
                </a:solidFill>
                <a:effectLst/>
                <a:uLnTx/>
                <a:uFillTx/>
                <a:latin typeface="Calibri" pitchFamily="34" charset="0"/>
                <a:ea typeface="ＭＳ Ｐゴシック"/>
                <a:cs typeface="+mn-cs"/>
              </a:rPr>
              <a:t>2017/4/27</a:t>
            </a:fld>
            <a:endParaRPr kumimoji="1" lang="ja-JP" altLang="en-US" sz="1200" b="0" i="0" u="none" strike="noStrike" kern="1200" cap="none" spc="0" normalizeH="0" baseline="0" noProof="0">
              <a:ln>
                <a:noFill/>
              </a:ln>
              <a:solidFill>
                <a:srgbClr val="898989"/>
              </a:solidFill>
              <a:effectLst/>
              <a:uLnTx/>
              <a:uFillTx/>
              <a:latin typeface="Calibri" pitchFamily="34" charset="0"/>
              <a:ea typeface="ＭＳ Ｐゴシック"/>
              <a:cs typeface="+mn-cs"/>
            </a:endParaRPr>
          </a:p>
        </p:txBody>
      </p:sp>
      <p:sp>
        <p:nvSpPr>
          <p:cNvPr id="5" name="フッター プレースホルダ 4"/>
          <p:cNvSpPr>
            <a:spLocks noGrp="1"/>
          </p:cNvSpPr>
          <p:nvPr>
            <p:ph type="ftr" sz="quarter" idx="3"/>
          </p:nvPr>
        </p:nvSpPr>
        <p:spPr>
          <a:xfrm>
            <a:off x="3384585" y="6357376"/>
            <a:ext cx="3136900" cy="365125"/>
          </a:xfrm>
          <a:prstGeom prst="rect">
            <a:avLst/>
          </a:prstGeom>
        </p:spPr>
        <p:txBody>
          <a:bodyPr vert="horz" wrap="square" lIns="91300" tIns="45653" rIns="91300" bIns="45653" numCol="1" anchor="ctr" anchorCtr="0" compatLnSpc="1">
            <a:prstTxWarp prst="textNoShape">
              <a:avLst/>
            </a:prstTxWarp>
          </a:bodyPr>
          <a:lstStyle>
            <a:lvl1pPr algn="ctr">
              <a:defRPr sz="1000" smtClean="0">
                <a:solidFill>
                  <a:srgbClr val="898989"/>
                </a:solidFill>
                <a:latin typeface="+mn-ea"/>
                <a:ea typeface="+mn-ea"/>
              </a:defRPr>
            </a:lvl1pPr>
          </a:lstStyle>
          <a:p>
            <a:pPr fontAlgn="base">
              <a:spcBef>
                <a:spcPct val="0"/>
              </a:spcBef>
              <a:spcAft>
                <a:spcPct val="0"/>
              </a:spcAft>
              <a:defRPr/>
            </a:pPr>
            <a:r>
              <a:rPr lang="en-US" altLang="ja-JP" dirty="0" smtClean="0"/>
              <a:t>@2016</a:t>
            </a:r>
            <a:r>
              <a:rPr lang="ja-JP" altLang="en-US" dirty="0" smtClean="0"/>
              <a:t>　公益社団法人日本精神保健福祉士協会</a:t>
            </a:r>
            <a:endParaRPr lang="ja-JP" altLang="en-US" dirty="0"/>
          </a:p>
        </p:txBody>
      </p:sp>
      <p:sp>
        <p:nvSpPr>
          <p:cNvPr id="6" name="スライド番号プレースホルダ 5"/>
          <p:cNvSpPr>
            <a:spLocks noGrp="1"/>
          </p:cNvSpPr>
          <p:nvPr>
            <p:ph type="sldNum" sz="quarter" idx="4"/>
          </p:nvPr>
        </p:nvSpPr>
        <p:spPr>
          <a:xfrm>
            <a:off x="7099324" y="6357376"/>
            <a:ext cx="2311400" cy="365125"/>
          </a:xfrm>
          <a:prstGeom prst="rect">
            <a:avLst/>
          </a:prstGeom>
        </p:spPr>
        <p:txBody>
          <a:bodyPr vert="horz" wrap="square" lIns="91300" tIns="45653" rIns="91300" bIns="45653" numCol="1" anchor="ctr" anchorCtr="0" compatLnSpc="1">
            <a:prstTxWarp prst="textNoShape">
              <a:avLst/>
            </a:prstTxWarp>
          </a:bodyPr>
          <a:lstStyle>
            <a:lvl1pPr algn="r">
              <a:defRPr smtClean="0">
                <a:solidFill>
                  <a:srgbClr val="898989"/>
                </a:solidFill>
                <a:latin typeface="Calibri"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7EC9A49-8094-4C56-BEE0-16EF0D1A00AC}" type="slidenum">
              <a:rPr kumimoji="1" lang="ja-JP" altLang="en-US" sz="1200" b="0" i="0" u="none" strike="noStrike" kern="1200" cap="none" spc="0" normalizeH="0" baseline="0" noProof="0">
                <a:ln>
                  <a:noFill/>
                </a:ln>
                <a:solidFill>
                  <a:srgbClr val="898989"/>
                </a:solidFill>
                <a:effectLst/>
                <a:uLnTx/>
                <a:uFillTx/>
                <a:latin typeface="Calibri" pitchFamily="34" charset="0"/>
                <a:ea typeface="ＭＳ Ｐゴシック"/>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srgbClr val="898989"/>
              </a:solidFill>
              <a:effectLst/>
              <a:uLnTx/>
              <a:uFillTx/>
              <a:latin typeface="Calibri" pitchFamily="34" charset="0"/>
              <a:ea typeface="ＭＳ Ｐゴシック"/>
              <a:cs typeface="+mn-cs"/>
            </a:endParaRPr>
          </a:p>
        </p:txBody>
      </p:sp>
    </p:spTree>
    <p:extLst>
      <p:ext uri="{BB962C8B-B14F-4D97-AF65-F5344CB8AC3E}">
        <p14:creationId xmlns:p14="http://schemas.microsoft.com/office/powerpoint/2010/main" val="4242713038"/>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iming>
    <p:tnLst>
      <p:par>
        <p:cTn id="1" dur="indefinite" restart="never" nodeType="tmRoot"/>
      </p:par>
    </p:tnLst>
  </p:timing>
  <p:hf sldNum="0" hdr="0" dt="0"/>
  <p:txStyles>
    <p:titleStyle>
      <a:lvl1pPr algn="ctr" defTabSz="912813" rtl="0" eaLnBrk="0" fontAlgn="base" hangingPunct="0">
        <a:spcBef>
          <a:spcPct val="0"/>
        </a:spcBef>
        <a:spcAft>
          <a:spcPct val="0"/>
        </a:spcAft>
        <a:defRPr kumimoji="1" sz="4400" kern="1200">
          <a:solidFill>
            <a:schemeClr val="tx1"/>
          </a:solidFill>
          <a:latin typeface="+mj-lt"/>
          <a:ea typeface="+mj-ea"/>
          <a:cs typeface="+mj-cs"/>
        </a:defRPr>
      </a:lvl1pPr>
      <a:lvl2pPr algn="ctr" defTabSz="912813"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defTabSz="912813"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defTabSz="912813"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defTabSz="912813"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defTabSz="912813" rtl="0" fontAlgn="base">
        <a:spcBef>
          <a:spcPct val="0"/>
        </a:spcBef>
        <a:spcAft>
          <a:spcPct val="0"/>
        </a:spcAft>
        <a:defRPr kumimoji="1" sz="4400">
          <a:solidFill>
            <a:schemeClr val="tx1"/>
          </a:solidFill>
          <a:latin typeface="Calibri" pitchFamily="34" charset="0"/>
          <a:ea typeface="ＭＳ Ｐゴシック" charset="-128"/>
        </a:defRPr>
      </a:lvl6pPr>
      <a:lvl7pPr marL="914400" algn="ctr" defTabSz="912813"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defTabSz="912813"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defTabSz="912813"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313" indent="-341313" algn="l" defTabSz="912813"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1363" indent="-284163" algn="l" defTabSz="912813"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39825" indent="-227013" algn="l" defTabSz="912813"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7025" indent="-227013" algn="l" defTabSz="912813"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4225" indent="-227013" algn="l" defTabSz="912813"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0764" indent="-228251" algn="l" defTabSz="91300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7268" indent="-228251" algn="l" defTabSz="91300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3769" indent="-228251" algn="l" defTabSz="91300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0270" indent="-228251" algn="l" defTabSz="91300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003" rtl="0" eaLnBrk="1" latinLnBrk="0" hangingPunct="1">
        <a:defRPr kumimoji="1" sz="1800" kern="1200">
          <a:solidFill>
            <a:schemeClr val="tx1"/>
          </a:solidFill>
          <a:latin typeface="+mn-lt"/>
          <a:ea typeface="+mn-ea"/>
          <a:cs typeface="+mn-cs"/>
        </a:defRPr>
      </a:lvl1pPr>
      <a:lvl2pPr marL="456502" algn="l" defTabSz="913003" rtl="0" eaLnBrk="1" latinLnBrk="0" hangingPunct="1">
        <a:defRPr kumimoji="1" sz="1800" kern="1200">
          <a:solidFill>
            <a:schemeClr val="tx1"/>
          </a:solidFill>
          <a:latin typeface="+mn-lt"/>
          <a:ea typeface="+mn-ea"/>
          <a:cs typeface="+mn-cs"/>
        </a:defRPr>
      </a:lvl2pPr>
      <a:lvl3pPr marL="913003" algn="l" defTabSz="913003" rtl="0" eaLnBrk="1" latinLnBrk="0" hangingPunct="1">
        <a:defRPr kumimoji="1" sz="1800" kern="1200">
          <a:solidFill>
            <a:schemeClr val="tx1"/>
          </a:solidFill>
          <a:latin typeface="+mn-lt"/>
          <a:ea typeface="+mn-ea"/>
          <a:cs typeface="+mn-cs"/>
        </a:defRPr>
      </a:lvl3pPr>
      <a:lvl4pPr marL="1369509" algn="l" defTabSz="913003" rtl="0" eaLnBrk="1" latinLnBrk="0" hangingPunct="1">
        <a:defRPr kumimoji="1" sz="1800" kern="1200">
          <a:solidFill>
            <a:schemeClr val="tx1"/>
          </a:solidFill>
          <a:latin typeface="+mn-lt"/>
          <a:ea typeface="+mn-ea"/>
          <a:cs typeface="+mn-cs"/>
        </a:defRPr>
      </a:lvl4pPr>
      <a:lvl5pPr marL="1826008" algn="l" defTabSz="913003" rtl="0" eaLnBrk="1" latinLnBrk="0" hangingPunct="1">
        <a:defRPr kumimoji="1" sz="1800" kern="1200">
          <a:solidFill>
            <a:schemeClr val="tx1"/>
          </a:solidFill>
          <a:latin typeface="+mn-lt"/>
          <a:ea typeface="+mn-ea"/>
          <a:cs typeface="+mn-cs"/>
        </a:defRPr>
      </a:lvl5pPr>
      <a:lvl6pPr marL="2282513" algn="l" defTabSz="913003" rtl="0" eaLnBrk="1" latinLnBrk="0" hangingPunct="1">
        <a:defRPr kumimoji="1" sz="1800" kern="1200">
          <a:solidFill>
            <a:schemeClr val="tx1"/>
          </a:solidFill>
          <a:latin typeface="+mn-lt"/>
          <a:ea typeface="+mn-ea"/>
          <a:cs typeface="+mn-cs"/>
        </a:defRPr>
      </a:lvl6pPr>
      <a:lvl7pPr marL="2739017" algn="l" defTabSz="913003" rtl="0" eaLnBrk="1" latinLnBrk="0" hangingPunct="1">
        <a:defRPr kumimoji="1" sz="1800" kern="1200">
          <a:solidFill>
            <a:schemeClr val="tx1"/>
          </a:solidFill>
          <a:latin typeface="+mn-lt"/>
          <a:ea typeface="+mn-ea"/>
          <a:cs typeface="+mn-cs"/>
        </a:defRPr>
      </a:lvl7pPr>
      <a:lvl8pPr marL="3195517" algn="l" defTabSz="913003" rtl="0" eaLnBrk="1" latinLnBrk="0" hangingPunct="1">
        <a:defRPr kumimoji="1" sz="1800" kern="1200">
          <a:solidFill>
            <a:schemeClr val="tx1"/>
          </a:solidFill>
          <a:latin typeface="+mn-lt"/>
          <a:ea typeface="+mn-ea"/>
          <a:cs typeface="+mn-cs"/>
        </a:defRPr>
      </a:lvl8pPr>
      <a:lvl9pPr marL="3652019" algn="l" defTabSz="913003"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301" y="274645"/>
            <a:ext cx="8915400" cy="1143000"/>
          </a:xfrm>
          <a:prstGeom prst="rect">
            <a:avLst/>
          </a:prstGeom>
          <a:noFill/>
          <a:ln w="9525">
            <a:noFill/>
            <a:miter lim="800000"/>
            <a:headEnd/>
            <a:tailEnd/>
          </a:ln>
        </p:spPr>
        <p:txBody>
          <a:bodyPr vert="horz" wrap="square" lIns="91202" tIns="45603" rIns="91202" bIns="45603" numCol="1" anchor="ctr"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495301" y="1600216"/>
            <a:ext cx="8915400" cy="4525963"/>
          </a:xfrm>
          <a:prstGeom prst="rect">
            <a:avLst/>
          </a:prstGeom>
          <a:noFill/>
          <a:ln w="9525">
            <a:noFill/>
            <a:miter lim="800000"/>
            <a:headEnd/>
            <a:tailEnd/>
          </a:ln>
        </p:spPr>
        <p:txBody>
          <a:bodyPr vert="horz" wrap="square" lIns="91202" tIns="45603" rIns="91202" bIns="45603"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1" y="6245225"/>
            <a:ext cx="2311400" cy="476250"/>
          </a:xfrm>
          <a:prstGeom prst="rect">
            <a:avLst/>
          </a:prstGeom>
          <a:noFill/>
          <a:ln w="9525">
            <a:noFill/>
            <a:miter lim="800000"/>
            <a:headEnd/>
            <a:tailEnd/>
          </a:ln>
          <a:effectLst/>
        </p:spPr>
        <p:txBody>
          <a:bodyPr vert="horz" wrap="square" lIns="91202" tIns="45603" rIns="91202" bIns="45603" numCol="1" anchor="t" anchorCtr="0" compatLnSpc="1">
            <a:prstTxWarp prst="textNoShape">
              <a:avLst/>
            </a:prstTxWarp>
          </a:bodyPr>
          <a:lstStyle>
            <a:lvl1pPr>
              <a:defRPr sz="1400">
                <a:latin typeface="Arial" charset="0"/>
                <a:ea typeface="ＭＳ Ｐゴシック" pitchFamily="50" charset="-128"/>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72670FC1-78B4-4273-90BD-40A026E0131C}" type="datetime1">
              <a:rPr kumimoji="1" lang="ja-JP" altLang="en-US" sz="14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t>2017/4/27</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1029" name="Rectangle 5"/>
          <p:cNvSpPr>
            <a:spLocks noGrp="1" noChangeArrowheads="1"/>
          </p:cNvSpPr>
          <p:nvPr>
            <p:ph type="ftr" sz="quarter" idx="3"/>
          </p:nvPr>
        </p:nvSpPr>
        <p:spPr bwMode="auto">
          <a:xfrm>
            <a:off x="3384609" y="6245225"/>
            <a:ext cx="3136900" cy="476250"/>
          </a:xfrm>
          <a:prstGeom prst="rect">
            <a:avLst/>
          </a:prstGeom>
          <a:noFill/>
          <a:ln w="9525">
            <a:noFill/>
            <a:miter lim="800000"/>
            <a:headEnd/>
            <a:tailEnd/>
          </a:ln>
          <a:effectLst/>
        </p:spPr>
        <p:txBody>
          <a:bodyPr vert="horz" wrap="square" lIns="91202" tIns="45603" rIns="91202" bIns="45603" numCol="1" anchor="ctr" anchorCtr="0" compatLnSpc="1">
            <a:prstTxWarp prst="textNoShape">
              <a:avLst/>
            </a:prstTxWarp>
          </a:bodyPr>
          <a:lstStyle>
            <a:lvl1pPr algn="ctr">
              <a:defRPr sz="1000">
                <a:latin typeface="+mn-ea"/>
                <a:ea typeface="+mn-ea"/>
              </a:defRPr>
            </a:lvl1pPr>
          </a:lstStyle>
          <a:p>
            <a:pPr fontAlgn="base">
              <a:spcBef>
                <a:spcPct val="0"/>
              </a:spcBef>
              <a:spcAft>
                <a:spcPct val="0"/>
              </a:spcAft>
              <a:defRPr/>
            </a:pPr>
            <a:r>
              <a:rPr lang="en-US" altLang="ja-JP" dirty="0" smtClean="0">
                <a:solidFill>
                  <a:prstClr val="black"/>
                </a:solidFill>
              </a:rPr>
              <a:t>@2016</a:t>
            </a:r>
            <a:r>
              <a:rPr lang="ja-JP" altLang="en-US" dirty="0" smtClean="0">
                <a:solidFill>
                  <a:prstClr val="black"/>
                </a:solidFill>
              </a:rPr>
              <a:t>　公益社団法人日本精神保健福祉士協会</a:t>
            </a:r>
            <a:endParaRPr lang="en-US" altLang="ja-JP" dirty="0">
              <a:solidFill>
                <a:prstClr val="black"/>
              </a:solidFill>
            </a:endParaRPr>
          </a:p>
        </p:txBody>
      </p:sp>
      <p:sp>
        <p:nvSpPr>
          <p:cNvPr id="1030" name="Rectangle 6"/>
          <p:cNvSpPr>
            <a:spLocks noGrp="1" noChangeArrowheads="1"/>
          </p:cNvSpPr>
          <p:nvPr>
            <p:ph type="sldNum" sz="quarter" idx="4"/>
          </p:nvPr>
        </p:nvSpPr>
        <p:spPr bwMode="auto">
          <a:xfrm>
            <a:off x="7683501" y="6624638"/>
            <a:ext cx="2311400" cy="476250"/>
          </a:xfrm>
          <a:prstGeom prst="rect">
            <a:avLst/>
          </a:prstGeom>
          <a:noFill/>
          <a:ln w="9525">
            <a:noFill/>
            <a:miter lim="800000"/>
            <a:headEnd/>
            <a:tailEnd/>
          </a:ln>
          <a:effectLst/>
        </p:spPr>
        <p:txBody>
          <a:bodyPr vert="horz" wrap="square" lIns="91202" tIns="45603" rIns="91202" bIns="45603" numCol="1" anchor="t" anchorCtr="0" compatLnSpc="1">
            <a:prstTxWarp prst="textNoShape">
              <a:avLst/>
            </a:prstTxWarp>
          </a:bodyPr>
          <a:lstStyle>
            <a:lvl1pPr algn="r">
              <a:defRPr sz="1400">
                <a:latin typeface="Arial" charset="0"/>
                <a:ea typeface="ＭＳ Ｐゴシック" pitchFamily="50" charset="-128"/>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83601D4-F0BA-48A0-AB6C-72E3F37738D2}" type="slidenum">
              <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en-US" altLang="ja-JP" sz="14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4174073954"/>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Lst>
  <p:timing>
    <p:tnLst>
      <p:par>
        <p:cTn id="1" dur="indefinite" restart="never" nodeType="tmRoot"/>
      </p:par>
    </p:tnLst>
  </p:timing>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6214" algn="ctr" rtl="0" fontAlgn="base">
        <a:spcBef>
          <a:spcPct val="0"/>
        </a:spcBef>
        <a:spcAft>
          <a:spcPct val="0"/>
        </a:spcAft>
        <a:defRPr kumimoji="1" sz="4400">
          <a:solidFill>
            <a:schemeClr val="tx2"/>
          </a:solidFill>
          <a:latin typeface="Arial" charset="0"/>
          <a:ea typeface="ＭＳ Ｐゴシック" pitchFamily="50" charset="-128"/>
        </a:defRPr>
      </a:lvl6pPr>
      <a:lvl7pPr marL="912428" algn="ctr" rtl="0" fontAlgn="base">
        <a:spcBef>
          <a:spcPct val="0"/>
        </a:spcBef>
        <a:spcAft>
          <a:spcPct val="0"/>
        </a:spcAft>
        <a:defRPr kumimoji="1" sz="4400">
          <a:solidFill>
            <a:schemeClr val="tx2"/>
          </a:solidFill>
          <a:latin typeface="Arial" charset="0"/>
          <a:ea typeface="ＭＳ Ｐゴシック" pitchFamily="50" charset="-128"/>
        </a:defRPr>
      </a:lvl7pPr>
      <a:lvl8pPr marL="1368642" algn="ctr" rtl="0" fontAlgn="base">
        <a:spcBef>
          <a:spcPct val="0"/>
        </a:spcBef>
        <a:spcAft>
          <a:spcPct val="0"/>
        </a:spcAft>
        <a:defRPr kumimoji="1" sz="4400">
          <a:solidFill>
            <a:schemeClr val="tx2"/>
          </a:solidFill>
          <a:latin typeface="Arial" charset="0"/>
          <a:ea typeface="ＭＳ Ｐゴシック" pitchFamily="50" charset="-128"/>
        </a:defRPr>
      </a:lvl8pPr>
      <a:lvl9pPr marL="1824857"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160" indent="-342160" algn="l" rtl="0" eaLnBrk="0" fontAlgn="base" hangingPunct="0">
        <a:spcBef>
          <a:spcPct val="20000"/>
        </a:spcBef>
        <a:spcAft>
          <a:spcPct val="0"/>
        </a:spcAft>
        <a:buChar char="•"/>
        <a:defRPr kumimoji="1" sz="3200">
          <a:solidFill>
            <a:schemeClr val="tx1"/>
          </a:solidFill>
          <a:latin typeface="+mn-lt"/>
          <a:ea typeface="+mn-ea"/>
          <a:cs typeface="+mn-cs"/>
        </a:defRPr>
      </a:lvl1pPr>
      <a:lvl2pPr marL="741348" indent="-285130" algn="l" rtl="0" eaLnBrk="0" fontAlgn="base" hangingPunct="0">
        <a:spcBef>
          <a:spcPct val="20000"/>
        </a:spcBef>
        <a:spcAft>
          <a:spcPct val="0"/>
        </a:spcAft>
        <a:buChar char="–"/>
        <a:defRPr kumimoji="1" sz="2800">
          <a:solidFill>
            <a:schemeClr val="tx1"/>
          </a:solidFill>
          <a:latin typeface="+mn-lt"/>
          <a:ea typeface="+mn-ea"/>
        </a:defRPr>
      </a:lvl2pPr>
      <a:lvl3pPr marL="1140536" indent="-228107" algn="l" rtl="0" eaLnBrk="0" fontAlgn="base" hangingPunct="0">
        <a:spcBef>
          <a:spcPct val="20000"/>
        </a:spcBef>
        <a:spcAft>
          <a:spcPct val="0"/>
        </a:spcAft>
        <a:buChar char="•"/>
        <a:defRPr kumimoji="1" sz="2400">
          <a:solidFill>
            <a:schemeClr val="tx1"/>
          </a:solidFill>
          <a:latin typeface="+mn-lt"/>
          <a:ea typeface="+mn-ea"/>
        </a:defRPr>
      </a:lvl3pPr>
      <a:lvl4pPr marL="1595164" indent="-226526" algn="l" rtl="0" eaLnBrk="0" fontAlgn="base" hangingPunct="0">
        <a:spcBef>
          <a:spcPct val="20000"/>
        </a:spcBef>
        <a:spcAft>
          <a:spcPct val="0"/>
        </a:spcAft>
        <a:buChar char="–"/>
        <a:defRPr kumimoji="1" sz="2000">
          <a:solidFill>
            <a:schemeClr val="tx1"/>
          </a:solidFill>
          <a:latin typeface="+mn-lt"/>
          <a:ea typeface="+mn-ea"/>
        </a:defRPr>
      </a:lvl4pPr>
      <a:lvl5pPr marL="2052960" indent="-228107" algn="l" rtl="0" eaLnBrk="0" fontAlgn="base" hangingPunct="0">
        <a:spcBef>
          <a:spcPct val="20000"/>
        </a:spcBef>
        <a:spcAft>
          <a:spcPct val="0"/>
        </a:spcAft>
        <a:buChar char="»"/>
        <a:defRPr kumimoji="1" sz="2000">
          <a:solidFill>
            <a:schemeClr val="tx1"/>
          </a:solidFill>
          <a:latin typeface="+mn-lt"/>
          <a:ea typeface="+mn-ea"/>
        </a:defRPr>
      </a:lvl5pPr>
      <a:lvl6pPr marL="2509172" indent="-228107" algn="l" rtl="0" fontAlgn="base">
        <a:spcBef>
          <a:spcPct val="20000"/>
        </a:spcBef>
        <a:spcAft>
          <a:spcPct val="0"/>
        </a:spcAft>
        <a:buChar char="»"/>
        <a:defRPr kumimoji="1" sz="2000">
          <a:solidFill>
            <a:schemeClr val="tx1"/>
          </a:solidFill>
          <a:latin typeface="+mn-lt"/>
          <a:ea typeface="+mn-ea"/>
        </a:defRPr>
      </a:lvl6pPr>
      <a:lvl7pPr marL="2965390" indent="-228107" algn="l" rtl="0" fontAlgn="base">
        <a:spcBef>
          <a:spcPct val="20000"/>
        </a:spcBef>
        <a:spcAft>
          <a:spcPct val="0"/>
        </a:spcAft>
        <a:buChar char="»"/>
        <a:defRPr kumimoji="1" sz="2000">
          <a:solidFill>
            <a:schemeClr val="tx1"/>
          </a:solidFill>
          <a:latin typeface="+mn-lt"/>
          <a:ea typeface="+mn-ea"/>
        </a:defRPr>
      </a:lvl7pPr>
      <a:lvl8pPr marL="3421603" indent="-228107" algn="l" rtl="0" fontAlgn="base">
        <a:spcBef>
          <a:spcPct val="20000"/>
        </a:spcBef>
        <a:spcAft>
          <a:spcPct val="0"/>
        </a:spcAft>
        <a:buChar char="»"/>
        <a:defRPr kumimoji="1" sz="2000">
          <a:solidFill>
            <a:schemeClr val="tx1"/>
          </a:solidFill>
          <a:latin typeface="+mn-lt"/>
          <a:ea typeface="+mn-ea"/>
        </a:defRPr>
      </a:lvl8pPr>
      <a:lvl9pPr marL="3877816" indent="-228107"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2428" rtl="0" eaLnBrk="1" latinLnBrk="0" hangingPunct="1">
        <a:defRPr kumimoji="1" sz="1800" kern="1200">
          <a:solidFill>
            <a:schemeClr val="tx1"/>
          </a:solidFill>
          <a:latin typeface="+mn-lt"/>
          <a:ea typeface="+mn-ea"/>
          <a:cs typeface="+mn-cs"/>
        </a:defRPr>
      </a:lvl1pPr>
      <a:lvl2pPr marL="456214" algn="l" defTabSz="912428" rtl="0" eaLnBrk="1" latinLnBrk="0" hangingPunct="1">
        <a:defRPr kumimoji="1" sz="1800" kern="1200">
          <a:solidFill>
            <a:schemeClr val="tx1"/>
          </a:solidFill>
          <a:latin typeface="+mn-lt"/>
          <a:ea typeface="+mn-ea"/>
          <a:cs typeface="+mn-cs"/>
        </a:defRPr>
      </a:lvl2pPr>
      <a:lvl3pPr marL="912428" algn="l" defTabSz="912428" rtl="0" eaLnBrk="1" latinLnBrk="0" hangingPunct="1">
        <a:defRPr kumimoji="1" sz="1800" kern="1200">
          <a:solidFill>
            <a:schemeClr val="tx1"/>
          </a:solidFill>
          <a:latin typeface="+mn-lt"/>
          <a:ea typeface="+mn-ea"/>
          <a:cs typeface="+mn-cs"/>
        </a:defRPr>
      </a:lvl3pPr>
      <a:lvl4pPr marL="1368642" algn="l" defTabSz="912428" rtl="0" eaLnBrk="1" latinLnBrk="0" hangingPunct="1">
        <a:defRPr kumimoji="1" sz="1800" kern="1200">
          <a:solidFill>
            <a:schemeClr val="tx1"/>
          </a:solidFill>
          <a:latin typeface="+mn-lt"/>
          <a:ea typeface="+mn-ea"/>
          <a:cs typeface="+mn-cs"/>
        </a:defRPr>
      </a:lvl4pPr>
      <a:lvl5pPr marL="1824857" algn="l" defTabSz="912428" rtl="0" eaLnBrk="1" latinLnBrk="0" hangingPunct="1">
        <a:defRPr kumimoji="1" sz="1800" kern="1200">
          <a:solidFill>
            <a:schemeClr val="tx1"/>
          </a:solidFill>
          <a:latin typeface="+mn-lt"/>
          <a:ea typeface="+mn-ea"/>
          <a:cs typeface="+mn-cs"/>
        </a:defRPr>
      </a:lvl5pPr>
      <a:lvl6pPr marL="2281069" algn="l" defTabSz="912428" rtl="0" eaLnBrk="1" latinLnBrk="0" hangingPunct="1">
        <a:defRPr kumimoji="1" sz="1800" kern="1200">
          <a:solidFill>
            <a:schemeClr val="tx1"/>
          </a:solidFill>
          <a:latin typeface="+mn-lt"/>
          <a:ea typeface="+mn-ea"/>
          <a:cs typeface="+mn-cs"/>
        </a:defRPr>
      </a:lvl6pPr>
      <a:lvl7pPr marL="2737282" algn="l" defTabSz="912428" rtl="0" eaLnBrk="1" latinLnBrk="0" hangingPunct="1">
        <a:defRPr kumimoji="1" sz="1800" kern="1200">
          <a:solidFill>
            <a:schemeClr val="tx1"/>
          </a:solidFill>
          <a:latin typeface="+mn-lt"/>
          <a:ea typeface="+mn-ea"/>
          <a:cs typeface="+mn-cs"/>
        </a:defRPr>
      </a:lvl7pPr>
      <a:lvl8pPr marL="3193495" algn="l" defTabSz="912428" rtl="0" eaLnBrk="1" latinLnBrk="0" hangingPunct="1">
        <a:defRPr kumimoji="1" sz="1800" kern="1200">
          <a:solidFill>
            <a:schemeClr val="tx1"/>
          </a:solidFill>
          <a:latin typeface="+mn-lt"/>
          <a:ea typeface="+mn-ea"/>
          <a:cs typeface="+mn-cs"/>
        </a:defRPr>
      </a:lvl8pPr>
      <a:lvl9pPr marL="3649709" algn="l" defTabSz="912428"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noChangeArrowheads="1"/>
          </p:cNvSpPr>
          <p:nvPr>
            <p:ph type="title" idx="4294967295"/>
          </p:nvPr>
        </p:nvSpPr>
        <p:spPr bwMode="auto">
          <a:xfrm>
            <a:off x="495301"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ja-JP" smtClean="0">
                <a:sym typeface="Calibri" pitchFamily="34" charset="0"/>
              </a:rPr>
              <a:t>マスタ タイトルの書式設定</a:t>
            </a:r>
          </a:p>
        </p:txBody>
      </p:sp>
      <p:sp>
        <p:nvSpPr>
          <p:cNvPr id="1027" name="テキスト プレースホルダ 2"/>
          <p:cNvSpPr>
            <a:spLocks noGrp="1" noChangeArrowheads="1"/>
          </p:cNvSpPr>
          <p:nvPr>
            <p:ph type="body" idx="1"/>
          </p:nvPr>
        </p:nvSpPr>
        <p:spPr bwMode="auto">
          <a:xfrm>
            <a:off x="495301" y="1600206"/>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ja-JP" smtClean="0">
                <a:sym typeface="Calibri" pitchFamily="34" charset="0"/>
              </a:rPr>
              <a:t>マスタ テキストの書式設定</a:t>
            </a:r>
          </a:p>
          <a:p>
            <a:pPr lvl="1"/>
            <a:r>
              <a:rPr lang="zh-CN" altLang="ja-JP" smtClean="0">
                <a:sym typeface="Calibri" pitchFamily="34" charset="0"/>
              </a:rPr>
              <a:t>第 </a:t>
            </a:r>
            <a:r>
              <a:rPr lang="ja-JP" altLang="zh-CN" smtClean="0">
                <a:sym typeface="Calibri" pitchFamily="34" charset="0"/>
              </a:rPr>
              <a:t>2 </a:t>
            </a:r>
            <a:r>
              <a:rPr lang="zh-CN" altLang="ja-JP" smtClean="0">
                <a:sym typeface="Calibri" pitchFamily="34" charset="0"/>
              </a:rPr>
              <a:t>レベル</a:t>
            </a:r>
          </a:p>
          <a:p>
            <a:pPr lvl="2"/>
            <a:r>
              <a:rPr lang="zh-CN" altLang="ja-JP" smtClean="0">
                <a:sym typeface="Calibri" pitchFamily="34" charset="0"/>
              </a:rPr>
              <a:t>第 </a:t>
            </a:r>
            <a:r>
              <a:rPr lang="ja-JP" altLang="zh-CN" smtClean="0">
                <a:sym typeface="Calibri" pitchFamily="34" charset="0"/>
              </a:rPr>
              <a:t>3 </a:t>
            </a:r>
            <a:r>
              <a:rPr lang="zh-CN" altLang="ja-JP" smtClean="0">
                <a:sym typeface="Calibri" pitchFamily="34" charset="0"/>
              </a:rPr>
              <a:t>レベル</a:t>
            </a:r>
          </a:p>
          <a:p>
            <a:pPr lvl="3"/>
            <a:r>
              <a:rPr lang="zh-CN" altLang="ja-JP" smtClean="0">
                <a:sym typeface="Calibri" pitchFamily="34" charset="0"/>
              </a:rPr>
              <a:t>第 </a:t>
            </a:r>
            <a:r>
              <a:rPr lang="ja-JP" altLang="zh-CN" smtClean="0">
                <a:sym typeface="Calibri" pitchFamily="34" charset="0"/>
              </a:rPr>
              <a:t>4 </a:t>
            </a:r>
            <a:r>
              <a:rPr lang="zh-CN" altLang="ja-JP" smtClean="0">
                <a:sym typeface="Calibri" pitchFamily="34" charset="0"/>
              </a:rPr>
              <a:t>レベル</a:t>
            </a:r>
          </a:p>
          <a:p>
            <a:pPr lvl="4"/>
            <a:r>
              <a:rPr lang="zh-CN" altLang="ja-JP" smtClean="0">
                <a:sym typeface="Calibri" pitchFamily="34" charset="0"/>
              </a:rPr>
              <a:t>第 </a:t>
            </a:r>
            <a:r>
              <a:rPr lang="ja-JP" altLang="zh-CN" smtClean="0">
                <a:sym typeface="Calibri" pitchFamily="34" charset="0"/>
              </a:rPr>
              <a:t>5 </a:t>
            </a:r>
            <a:r>
              <a:rPr lang="zh-CN" altLang="ja-JP" smtClean="0">
                <a:sym typeface="Calibri" pitchFamily="34" charset="0"/>
              </a:rPr>
              <a:t>レベル</a:t>
            </a:r>
          </a:p>
        </p:txBody>
      </p:sp>
      <p:sp>
        <p:nvSpPr>
          <p:cNvPr id="1028" name="日付プレースホルダ 3"/>
          <p:cNvSpPr>
            <a:spLocks noGrp="1" noChangeArrowheads="1"/>
          </p:cNvSpPr>
          <p:nvPr>
            <p:ph type="dt" sz="half" idx="2"/>
          </p:nvPr>
        </p:nvSpPr>
        <p:spPr bwMode="auto">
          <a:xfrm>
            <a:off x="495301" y="6356394"/>
            <a:ext cx="2311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eaLnBrk="1" hangingPunct="1">
              <a:buFont typeface="Arial" panose="020B0604020202020204" pitchFamily="34" charset="0"/>
              <a:buNone/>
              <a:defRPr sz="1200">
                <a:solidFill>
                  <a:srgbClr val="898989"/>
                </a:solidFill>
                <a:latin typeface="Arial" panose="020B0604020202020204" pitchFamily="34" charset="0"/>
                <a:ea typeface="ＭＳ Ｐゴシック" pitchFamily="50" charset="-128"/>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fld id="{9E43F22D-F72A-4754-9585-94CBC55D24E9}" type="datetime1">
              <a:rPr kumimoji="0" lang="ja-JP" altLang="en-US" sz="1200" b="0" i="0" u="none" strike="noStrike" kern="1200" cap="none" spc="0" normalizeH="0" baseline="0" noProof="0" smtClean="0">
                <a:ln>
                  <a:noFill/>
                </a:ln>
                <a:solidFill>
                  <a:srgbClr val="898989"/>
                </a:solidFill>
                <a:effectLst/>
                <a:uLnTx/>
                <a:uFillTx/>
                <a:latin typeface="Arial" panose="020B0604020202020204" pitchFamily="34" charset="0"/>
                <a:ea typeface="ＭＳ Ｐゴシック" pitchFamily="50" charset="-128"/>
                <a:cs typeface="+mn-cs"/>
              </a:rPr>
              <a:t>2017/4/27</a:t>
            </a:fld>
            <a:endParaRPr kumimoji="0"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itchFamily="50" charset="-128"/>
              <a:cs typeface="+mn-cs"/>
            </a:endParaRPr>
          </a:p>
        </p:txBody>
      </p:sp>
      <p:sp>
        <p:nvSpPr>
          <p:cNvPr id="1029" name="フッター プレースホルダ 4"/>
          <p:cNvSpPr>
            <a:spLocks noGrp="1" noChangeArrowheads="1"/>
          </p:cNvSpPr>
          <p:nvPr>
            <p:ph type="ftr" sz="quarter" idx="3"/>
          </p:nvPr>
        </p:nvSpPr>
        <p:spPr bwMode="auto">
          <a:xfrm>
            <a:off x="3384552" y="6356394"/>
            <a:ext cx="31369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buFont typeface="Arial" panose="020B0604020202020204" pitchFamily="34" charset="0"/>
              <a:buNone/>
              <a:defRPr sz="1000">
                <a:solidFill>
                  <a:srgbClr val="898989"/>
                </a:solidFill>
                <a:latin typeface="+mn-ea"/>
                <a:ea typeface="+mn-ea"/>
              </a:defRPr>
            </a:lvl1pPr>
          </a:lstStyle>
          <a:p>
            <a:pPr fontAlgn="base">
              <a:spcBef>
                <a:spcPct val="0"/>
              </a:spcBef>
              <a:spcAft>
                <a:spcPct val="0"/>
              </a:spcAft>
              <a:defRPr/>
            </a:pPr>
            <a:r>
              <a:rPr kumimoji="0" lang="en-US" altLang="ja-JP" dirty="0" smtClean="0"/>
              <a:t>@2016</a:t>
            </a:r>
            <a:r>
              <a:rPr kumimoji="0" lang="ja-JP" altLang="en-US" dirty="0" smtClean="0"/>
              <a:t>　公益社団法人日本精神保健福祉士協会</a:t>
            </a:r>
            <a:endParaRPr kumimoji="0" lang="ja-JP" altLang="ja-JP" dirty="0"/>
          </a:p>
        </p:txBody>
      </p:sp>
      <p:sp>
        <p:nvSpPr>
          <p:cNvPr id="1030" name="スライド番号プレースホルダ 5"/>
          <p:cNvSpPr>
            <a:spLocks noGrp="1" noChangeArrowheads="1"/>
          </p:cNvSpPr>
          <p:nvPr>
            <p:ph type="sldNum" sz="quarter" idx="4"/>
          </p:nvPr>
        </p:nvSpPr>
        <p:spPr bwMode="auto">
          <a:xfrm>
            <a:off x="7099301" y="6356394"/>
            <a:ext cx="2311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eaLnBrk="1" hangingPunct="1">
              <a:buFont typeface="Arial" charset="0"/>
              <a:buNone/>
              <a:defRPr sz="1200">
                <a:solidFill>
                  <a:srgbClr val="898989"/>
                </a:solidFill>
                <a:ea typeface="ＭＳ Ｐゴシック" pitchFamily="50" charset="-128"/>
              </a:defRPr>
            </a:lvl1pPr>
          </a:lstStyle>
          <a:p>
            <a:pPr marL="0" marR="0" lvl="0" indent="0" algn="r" defTabSz="914400" rtl="0" eaLnBrk="1" fontAlgn="base" latinLnBrk="0" hangingPunct="1">
              <a:lnSpc>
                <a:spcPct val="100000"/>
              </a:lnSpc>
              <a:spcBef>
                <a:spcPct val="0"/>
              </a:spcBef>
              <a:spcAft>
                <a:spcPct val="0"/>
              </a:spcAft>
              <a:buClrTx/>
              <a:buSzTx/>
              <a:buFont typeface="Arial" charset="0"/>
              <a:buNone/>
              <a:tabLst/>
              <a:defRPr/>
            </a:pPr>
            <a:fld id="{F04CCB33-95F4-4291-BD9F-C53F10C53A27}" type="slidenum">
              <a:rPr kumimoji="0" lang="ja-JP" altLang="en-US" sz="1200" b="0" i="0" u="none" strike="noStrike" kern="1200" cap="none" spc="0" normalizeH="0" baseline="0" noProof="0">
                <a:ln>
                  <a:noFill/>
                </a:ln>
                <a:solidFill>
                  <a:srgbClr val="898989"/>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 typeface="Arial" charset="0"/>
                <a:buNone/>
                <a:tabLst/>
                <a:defRPr/>
              </a:pPr>
              <a:t>‹#›</a:t>
            </a:fld>
            <a:endParaRPr kumimoji="0" lang="ja-JP" altLang="en-US" sz="18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186052201"/>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Lst>
  <p:timing>
    <p:tnLst>
      <p:par>
        <p:cTn id="1" dur="indefinite" restart="never" nodeType="tmRoot"/>
      </p:par>
    </p:tnLst>
  </p:timing>
  <p:hf sldNum="0" hdr="0" dt="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itchFamily="34" charset="0"/>
        </a:defRPr>
      </a:lvl1pPr>
      <a:lvl2pPr marL="914400" indent="-914400" algn="ctr" rtl="0" eaLnBrk="0" fontAlgn="base" hangingPunct="0">
        <a:spcBef>
          <a:spcPct val="0"/>
        </a:spcBef>
        <a:spcAft>
          <a:spcPct val="0"/>
        </a:spcAft>
        <a:defRPr sz="4400">
          <a:solidFill>
            <a:schemeClr val="tx1"/>
          </a:solidFill>
          <a:latin typeface="Calibri" panose="020F0502020204030204" pitchFamily="34" charset="0"/>
          <a:ea typeface="ＭＳ Ｐゴシック" panose="020B0600070205080204" pitchFamily="50" charset="-128"/>
          <a:sym typeface="Calibri" pitchFamily="34" charset="0"/>
        </a:defRPr>
      </a:lvl2pPr>
      <a:lvl3pPr marL="914400" indent="-914400" algn="ctr" rtl="0" eaLnBrk="0" fontAlgn="base" hangingPunct="0">
        <a:spcBef>
          <a:spcPct val="0"/>
        </a:spcBef>
        <a:spcAft>
          <a:spcPct val="0"/>
        </a:spcAft>
        <a:defRPr sz="4400">
          <a:solidFill>
            <a:schemeClr val="tx1"/>
          </a:solidFill>
          <a:latin typeface="Calibri" panose="020F0502020204030204" pitchFamily="34" charset="0"/>
          <a:ea typeface="ＭＳ Ｐゴシック" panose="020B0600070205080204" pitchFamily="50" charset="-128"/>
          <a:sym typeface="Calibri" pitchFamily="34" charset="0"/>
        </a:defRPr>
      </a:lvl3pPr>
      <a:lvl4pPr marL="914400" indent="-914400" algn="ctr" rtl="0" eaLnBrk="0" fontAlgn="base" hangingPunct="0">
        <a:spcBef>
          <a:spcPct val="0"/>
        </a:spcBef>
        <a:spcAft>
          <a:spcPct val="0"/>
        </a:spcAft>
        <a:defRPr sz="4400">
          <a:solidFill>
            <a:schemeClr val="tx1"/>
          </a:solidFill>
          <a:latin typeface="Calibri" panose="020F0502020204030204" pitchFamily="34" charset="0"/>
          <a:ea typeface="ＭＳ Ｐゴシック" panose="020B0600070205080204" pitchFamily="50" charset="-128"/>
          <a:sym typeface="Calibri" pitchFamily="34" charset="0"/>
        </a:defRPr>
      </a:lvl4pPr>
      <a:lvl5pPr marL="914400" indent="-914400" algn="ctr" rtl="0" eaLnBrk="0" fontAlgn="base" hangingPunct="0">
        <a:spcBef>
          <a:spcPct val="0"/>
        </a:spcBef>
        <a:spcAft>
          <a:spcPct val="0"/>
        </a:spcAft>
        <a:defRPr sz="4400">
          <a:solidFill>
            <a:schemeClr val="tx1"/>
          </a:solidFill>
          <a:latin typeface="Calibri" panose="020F0502020204030204" pitchFamily="34" charset="0"/>
          <a:ea typeface="ＭＳ Ｐゴシック" panose="020B0600070205080204" pitchFamily="50" charset="-128"/>
          <a:sym typeface="Calibri" pitchFamily="34" charset="0"/>
        </a:defRPr>
      </a:lvl5pPr>
      <a:lvl6pPr marL="1371600" indent="-914400" algn="ctr" rtl="0" fontAlgn="base">
        <a:spcBef>
          <a:spcPct val="0"/>
        </a:spcBef>
        <a:spcAft>
          <a:spcPct val="0"/>
        </a:spcAft>
        <a:defRPr sz="4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1828800" indent="-914400" algn="ctr" rtl="0" fontAlgn="base">
        <a:spcBef>
          <a:spcPct val="0"/>
        </a:spcBef>
        <a:spcAft>
          <a:spcPct val="0"/>
        </a:spcAft>
        <a:defRPr sz="4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2286000" indent="-914400" algn="ctr" rtl="0" fontAlgn="base">
        <a:spcBef>
          <a:spcPct val="0"/>
        </a:spcBef>
        <a:spcAft>
          <a:spcPct val="0"/>
        </a:spcAft>
        <a:defRPr sz="4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2743200" indent="-914400" algn="ctr" rtl="0" fontAlgn="base">
        <a:spcBef>
          <a:spcPct val="0"/>
        </a:spcBef>
        <a:spcAft>
          <a:spcPct val="0"/>
        </a:spcAft>
        <a:defRPr sz="44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sym typeface="Calibri"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sym typeface="Calibri"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sym typeface="Calibri"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sym typeface="Calibri"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sym typeface="Calibri"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BE67F4B-0E11-44D0-A348-34EAB90D13A2}" type="datetime1">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r>
              <a:rPr lang="en-US" altLang="ja-JP" dirty="0" smtClean="0">
                <a:solidFill>
                  <a:prstClr val="black">
                    <a:tint val="75000"/>
                  </a:prstClr>
                </a:solidFill>
              </a:rPr>
              <a:t>@2016</a:t>
            </a:r>
            <a:r>
              <a:rPr lang="ja-JP" altLang="en-US" dirty="0" smtClean="0">
                <a:solidFill>
                  <a:prstClr val="black">
                    <a:tint val="75000"/>
                  </a:prstClr>
                </a:solidFill>
              </a:rPr>
              <a:t>　公益社団法人日本精神保健福祉士協会</a:t>
            </a:r>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D4EBE59-C35D-4761-BDD3-ED816FF3A316}"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87108696"/>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Lst>
  <p:timing>
    <p:tnLst>
      <p:par>
        <p:cTn id="1" dur="indefinite" restart="never" nodeType="tmRoot"/>
      </p:par>
    </p:tnLst>
  </p:timing>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2"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2"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2" y="6356766"/>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A2779E2E-FDD9-4B06-9C99-691827624C9D}" type="datetime1">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a:cs typeface="+mn-cs"/>
            </a:endParaRPr>
          </a:p>
        </p:txBody>
      </p:sp>
      <p:sp>
        <p:nvSpPr>
          <p:cNvPr id="5" name="フッター プレースホルダー 4"/>
          <p:cNvSpPr>
            <a:spLocks noGrp="1"/>
          </p:cNvSpPr>
          <p:nvPr>
            <p:ph type="ftr" sz="quarter" idx="3"/>
          </p:nvPr>
        </p:nvSpPr>
        <p:spPr>
          <a:xfrm>
            <a:off x="3384564" y="6356766"/>
            <a:ext cx="3136900" cy="365125"/>
          </a:xfrm>
          <a:prstGeom prst="rect">
            <a:avLst/>
          </a:prstGeom>
        </p:spPr>
        <p:txBody>
          <a:bodyPr vert="horz" lIns="91440" tIns="45720" rIns="91440" bIns="45720" rtlCol="0" anchor="ctr"/>
          <a:lstStyle>
            <a:lvl1pPr algn="ctr">
              <a:defRPr sz="1000">
                <a:solidFill>
                  <a:schemeClr val="tx1">
                    <a:tint val="75000"/>
                  </a:schemeClr>
                </a:solidFill>
                <a:latin typeface="+mn-ea"/>
                <a:ea typeface="+mn-ea"/>
              </a:defRPr>
            </a:lvl1pPr>
          </a:lstStyle>
          <a:p>
            <a:pPr>
              <a:defRPr/>
            </a:pPr>
            <a:r>
              <a:rPr lang="en-US" altLang="ja-JP" dirty="0" smtClean="0">
                <a:solidFill>
                  <a:prstClr val="black">
                    <a:tint val="75000"/>
                  </a:prstClr>
                </a:solidFill>
              </a:rPr>
              <a:t>@2016</a:t>
            </a:r>
            <a:r>
              <a:rPr lang="ja-JP" altLang="en-US" dirty="0" smtClean="0">
                <a:solidFill>
                  <a:prstClr val="black">
                    <a:tint val="75000"/>
                  </a:prstClr>
                </a:solidFill>
              </a:rPr>
              <a:t>　公益社団法人日本精神保健福祉士協会</a:t>
            </a:r>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7099302" y="6356766"/>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6AF5E86-85B6-4711-834E-6B5A80B7FD46}"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a:cs typeface="+mn-cs"/>
            </a:endParaRPr>
          </a:p>
        </p:txBody>
      </p:sp>
    </p:spTree>
    <p:extLst>
      <p:ext uri="{BB962C8B-B14F-4D97-AF65-F5344CB8AC3E}">
        <p14:creationId xmlns:p14="http://schemas.microsoft.com/office/powerpoint/2010/main" val="2773233512"/>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Lst>
  <p:timing>
    <p:tnLst>
      <p:par>
        <p:cTn id="1" dur="indefinite" restart="never" nodeType="tmRoot"/>
      </p:par>
    </p:tnLst>
  </p:timing>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1"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1"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1" y="635650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53EEB0D8-749C-4FD5-83F1-48341C55AB64}" type="datetime1">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a:cs typeface="+mn-cs"/>
              </a:rPr>
              <a:t>2017/4/27</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a:cs typeface="+mn-cs"/>
            </a:endParaRPr>
          </a:p>
        </p:txBody>
      </p:sp>
      <p:sp>
        <p:nvSpPr>
          <p:cNvPr id="5" name="フッター プレースホルダー 4"/>
          <p:cNvSpPr>
            <a:spLocks noGrp="1"/>
          </p:cNvSpPr>
          <p:nvPr>
            <p:ph type="ftr" sz="quarter" idx="3"/>
          </p:nvPr>
        </p:nvSpPr>
        <p:spPr>
          <a:xfrm>
            <a:off x="3384551" y="6356500"/>
            <a:ext cx="3136900" cy="365125"/>
          </a:xfrm>
          <a:prstGeom prst="rect">
            <a:avLst/>
          </a:prstGeom>
        </p:spPr>
        <p:txBody>
          <a:bodyPr vert="horz" lIns="91440" tIns="45720" rIns="91440" bIns="45720" rtlCol="0" anchor="ctr"/>
          <a:lstStyle>
            <a:lvl1pPr algn="ctr">
              <a:defRPr sz="1000">
                <a:solidFill>
                  <a:schemeClr val="tx1">
                    <a:tint val="75000"/>
                  </a:schemeClr>
                </a:solidFill>
                <a:latin typeface="+mn-ea"/>
                <a:ea typeface="+mn-ea"/>
              </a:defRPr>
            </a:lvl1pPr>
          </a:lstStyle>
          <a:p>
            <a:pPr>
              <a:defRPr/>
            </a:pPr>
            <a:r>
              <a:rPr lang="en-US" altLang="ja-JP" dirty="0" smtClean="0">
                <a:solidFill>
                  <a:prstClr val="black">
                    <a:tint val="75000"/>
                  </a:prstClr>
                </a:solidFill>
              </a:rPr>
              <a:t>@2016</a:t>
            </a:r>
            <a:r>
              <a:rPr lang="ja-JP" altLang="en-US" dirty="0" smtClean="0">
                <a:solidFill>
                  <a:prstClr val="black">
                    <a:tint val="75000"/>
                  </a:prstClr>
                </a:solidFill>
              </a:rPr>
              <a:t>　公益社団法人日本精神保健福祉士協会</a:t>
            </a:r>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7099301" y="635650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2062352-2886-4CD3-ABDD-6A404AFB1779}"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a:cs typeface="+mn-cs"/>
            </a:endParaRPr>
          </a:p>
        </p:txBody>
      </p:sp>
    </p:spTree>
    <p:extLst>
      <p:ext uri="{BB962C8B-B14F-4D97-AF65-F5344CB8AC3E}">
        <p14:creationId xmlns:p14="http://schemas.microsoft.com/office/powerpoint/2010/main" val="441289514"/>
      </p:ext>
    </p:extLst>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Lst>
  <p:timing>
    <p:tnLst>
      <p:par>
        <p:cTn id="1" dur="indefinite" restart="never" nodeType="tmRoot"/>
      </p:par>
    </p:tnLst>
  </p:timing>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5.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4.bp.blogspot.com/-Bu4fl7rnORg/UYtwzjheoDI/AAAAAAAARxM/XbK9UFqJdZM/s800/walk_woman.png" TargetMode="External"/><Relationship Id="rId1" Type="http://schemas.openxmlformats.org/officeDocument/2006/relationships/slideLayout" Target="../slideLayouts/slideLayout10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txBox="1">
            <a:spLocks/>
          </p:cNvSpPr>
          <p:nvPr/>
        </p:nvSpPr>
        <p:spPr bwMode="auto">
          <a:xfrm>
            <a:off x="421200" y="915937"/>
            <a:ext cx="9272640" cy="2773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5" tIns="47892" rIns="95785" bIns="47892"/>
          <a:lstStyle>
            <a:lvl1pPr defTabSz="1006475">
              <a:lnSpc>
                <a:spcPct val="90000"/>
              </a:lnSpc>
              <a:spcBef>
                <a:spcPts val="825"/>
              </a:spcBef>
              <a:buFont typeface="Arial" charset="0"/>
              <a:buChar char="•"/>
              <a:defRPr kumimoji="1" sz="2300">
                <a:solidFill>
                  <a:schemeClr val="tx1"/>
                </a:solidFill>
                <a:latin typeface="游ゴシック" pitchFamily="50" charset="-128"/>
                <a:ea typeface="游ゴシック" pitchFamily="50" charset="-128"/>
              </a:defRPr>
            </a:lvl1pPr>
            <a:lvl2pPr marL="817563" indent="-314325" defTabSz="1006475">
              <a:lnSpc>
                <a:spcPct val="90000"/>
              </a:lnSpc>
              <a:spcBef>
                <a:spcPts val="413"/>
              </a:spcBef>
              <a:buFont typeface="Arial" charset="0"/>
              <a:buChar char="•"/>
              <a:defRPr kumimoji="1" sz="1900">
                <a:solidFill>
                  <a:schemeClr val="tx1"/>
                </a:solidFill>
                <a:latin typeface="游ゴシック" pitchFamily="50" charset="-128"/>
                <a:ea typeface="游ゴシック" pitchFamily="50" charset="-128"/>
              </a:defRPr>
            </a:lvl2pPr>
            <a:lvl3pPr marL="1258888" indent="-250825" defTabSz="1006475">
              <a:lnSpc>
                <a:spcPct val="90000"/>
              </a:lnSpc>
              <a:spcBef>
                <a:spcPts val="413"/>
              </a:spcBef>
              <a:buFont typeface="Arial" charset="0"/>
              <a:buChar char="•"/>
              <a:defRPr kumimoji="1" sz="1600">
                <a:solidFill>
                  <a:schemeClr val="tx1"/>
                </a:solidFill>
                <a:latin typeface="游ゴシック" pitchFamily="50" charset="-128"/>
                <a:ea typeface="游ゴシック" pitchFamily="50" charset="-128"/>
              </a:defRPr>
            </a:lvl3pPr>
            <a:lvl4pPr marL="1763713" indent="-250825" defTabSz="1006475">
              <a:lnSpc>
                <a:spcPct val="90000"/>
              </a:lnSpc>
              <a:spcBef>
                <a:spcPts val="413"/>
              </a:spcBef>
              <a:buFont typeface="Arial" charset="0"/>
              <a:buChar char="•"/>
              <a:defRPr kumimoji="1" sz="1400">
                <a:solidFill>
                  <a:schemeClr val="tx1"/>
                </a:solidFill>
                <a:latin typeface="游ゴシック" pitchFamily="50" charset="-128"/>
                <a:ea typeface="游ゴシック" pitchFamily="50" charset="-128"/>
              </a:defRPr>
            </a:lvl4pPr>
            <a:lvl5pPr marL="2266950" indent="-250825" defTabSz="1006475">
              <a:lnSpc>
                <a:spcPct val="90000"/>
              </a:lnSpc>
              <a:spcBef>
                <a:spcPts val="413"/>
              </a:spcBef>
              <a:buFont typeface="Arial" charset="0"/>
              <a:buChar char="•"/>
              <a:defRPr kumimoji="1" sz="1400">
                <a:solidFill>
                  <a:schemeClr val="tx1"/>
                </a:solidFill>
                <a:latin typeface="游ゴシック" pitchFamily="50" charset="-128"/>
                <a:ea typeface="游ゴシック" pitchFamily="50" charset="-128"/>
              </a:defRPr>
            </a:lvl5pPr>
            <a:lvl6pPr marL="2724150" indent="-250825" defTabSz="1006475" eaLnBrk="0" fontAlgn="base" hangingPunct="0">
              <a:lnSpc>
                <a:spcPct val="90000"/>
              </a:lnSpc>
              <a:spcBef>
                <a:spcPts val="413"/>
              </a:spcBef>
              <a:spcAft>
                <a:spcPct val="0"/>
              </a:spcAft>
              <a:buFont typeface="Arial" charset="0"/>
              <a:buChar char="•"/>
              <a:defRPr kumimoji="1" sz="1400">
                <a:solidFill>
                  <a:schemeClr val="tx1"/>
                </a:solidFill>
                <a:latin typeface="游ゴシック" pitchFamily="50" charset="-128"/>
                <a:ea typeface="游ゴシック" pitchFamily="50" charset="-128"/>
              </a:defRPr>
            </a:lvl6pPr>
            <a:lvl7pPr marL="3181350" indent="-250825" defTabSz="1006475" eaLnBrk="0" fontAlgn="base" hangingPunct="0">
              <a:lnSpc>
                <a:spcPct val="90000"/>
              </a:lnSpc>
              <a:spcBef>
                <a:spcPts val="413"/>
              </a:spcBef>
              <a:spcAft>
                <a:spcPct val="0"/>
              </a:spcAft>
              <a:buFont typeface="Arial" charset="0"/>
              <a:buChar char="•"/>
              <a:defRPr kumimoji="1" sz="1400">
                <a:solidFill>
                  <a:schemeClr val="tx1"/>
                </a:solidFill>
                <a:latin typeface="游ゴシック" pitchFamily="50" charset="-128"/>
                <a:ea typeface="游ゴシック" pitchFamily="50" charset="-128"/>
              </a:defRPr>
            </a:lvl7pPr>
            <a:lvl8pPr marL="3638550" indent="-250825" defTabSz="1006475" eaLnBrk="0" fontAlgn="base" hangingPunct="0">
              <a:lnSpc>
                <a:spcPct val="90000"/>
              </a:lnSpc>
              <a:spcBef>
                <a:spcPts val="413"/>
              </a:spcBef>
              <a:spcAft>
                <a:spcPct val="0"/>
              </a:spcAft>
              <a:buFont typeface="Arial" charset="0"/>
              <a:buChar char="•"/>
              <a:defRPr kumimoji="1" sz="1400">
                <a:solidFill>
                  <a:schemeClr val="tx1"/>
                </a:solidFill>
                <a:latin typeface="游ゴシック" pitchFamily="50" charset="-128"/>
                <a:ea typeface="游ゴシック" pitchFamily="50" charset="-128"/>
              </a:defRPr>
            </a:lvl8pPr>
            <a:lvl9pPr marL="4095750" indent="-250825" defTabSz="1006475" eaLnBrk="0" fontAlgn="base" hangingPunct="0">
              <a:lnSpc>
                <a:spcPct val="90000"/>
              </a:lnSpc>
              <a:spcBef>
                <a:spcPts val="413"/>
              </a:spcBef>
              <a:spcAft>
                <a:spcPct val="0"/>
              </a:spcAft>
              <a:buFont typeface="Arial" charset="0"/>
              <a:buChar char="•"/>
              <a:defRPr kumimoji="1" sz="1400">
                <a:solidFill>
                  <a:schemeClr val="tx1"/>
                </a:solidFill>
                <a:latin typeface="游ゴシック" pitchFamily="50" charset="-128"/>
                <a:ea typeface="游ゴシック" pitchFamily="50" charset="-128"/>
              </a:defRPr>
            </a:lvl9pPr>
          </a:lstStyle>
          <a:p>
            <a:pPr>
              <a:lnSpc>
                <a:spcPct val="100000"/>
              </a:lnSpc>
              <a:spcBef>
                <a:spcPct val="20000"/>
              </a:spcBef>
              <a:buFont typeface="Arial" charset="0"/>
              <a:buNone/>
            </a:pPr>
            <a:r>
              <a:rPr lang="en-US" altLang="ja-JP" sz="4200" dirty="0">
                <a:latin typeface="ＭＳ Ｐゴシック" charset="-128"/>
                <a:ea typeface="ＭＳ Ｐゴシック" charset="-128"/>
              </a:rPr>
              <a:t>【 </a:t>
            </a:r>
            <a:r>
              <a:rPr lang="ja-JP" altLang="en-US" sz="4200" dirty="0" smtClean="0">
                <a:latin typeface="ＭＳ Ｐゴシック" charset="-128"/>
                <a:ea typeface="ＭＳ Ｐゴシック" charset="-128"/>
              </a:rPr>
              <a:t>講義２ </a:t>
            </a:r>
            <a:r>
              <a:rPr lang="en-US" altLang="ja-JP" sz="4200" dirty="0">
                <a:latin typeface="ＭＳ Ｐゴシック" charset="-128"/>
                <a:ea typeface="ＭＳ Ｐゴシック" charset="-128"/>
              </a:rPr>
              <a:t>】</a:t>
            </a:r>
            <a:br>
              <a:rPr lang="en-US" altLang="ja-JP" sz="4200" dirty="0">
                <a:latin typeface="ＭＳ Ｐゴシック" charset="-128"/>
                <a:ea typeface="ＭＳ Ｐゴシック" charset="-128"/>
              </a:rPr>
            </a:br>
            <a:r>
              <a:rPr lang="en-US" altLang="ja-JP" sz="4200" dirty="0">
                <a:latin typeface="ＭＳ Ｐゴシック" charset="-128"/>
                <a:ea typeface="ＭＳ Ｐゴシック" charset="-128"/>
              </a:rPr>
              <a:t/>
            </a:r>
            <a:br>
              <a:rPr lang="en-US" altLang="ja-JP" sz="4200" dirty="0">
                <a:latin typeface="ＭＳ Ｐゴシック" charset="-128"/>
                <a:ea typeface="ＭＳ Ｐゴシック" charset="-128"/>
              </a:rPr>
            </a:br>
            <a:r>
              <a:rPr lang="ja-JP" altLang="en-US" sz="4200" dirty="0">
                <a:latin typeface="ＭＳ Ｐゴシック" charset="-128"/>
                <a:ea typeface="ＭＳ Ｐゴシック" charset="-128"/>
              </a:rPr>
              <a:t>精神障害者の地域移行をめぐる</a:t>
            </a:r>
            <a:r>
              <a:rPr lang="ja-JP" altLang="en-US" sz="4200" dirty="0" smtClean="0">
                <a:latin typeface="ＭＳ Ｐゴシック" charset="-128"/>
                <a:ea typeface="ＭＳ Ｐゴシック" charset="-128"/>
              </a:rPr>
              <a:t>動向②</a:t>
            </a:r>
            <a:endParaRPr lang="en-US" altLang="ja-JP" sz="4200" dirty="0">
              <a:latin typeface="ＭＳ Ｐゴシック" charset="-128"/>
              <a:ea typeface="ＭＳ Ｐゴシック" charset="-128"/>
            </a:endParaRPr>
          </a:p>
          <a:p>
            <a:pPr>
              <a:lnSpc>
                <a:spcPct val="150000"/>
              </a:lnSpc>
              <a:spcBef>
                <a:spcPts val="570"/>
              </a:spcBef>
              <a:buNone/>
            </a:pPr>
            <a:r>
              <a:rPr lang="ja-JP" altLang="en-US" sz="4200" dirty="0" smtClean="0">
                <a:latin typeface="Times New Roman" pitchFamily="18" charset="0"/>
                <a:ea typeface="ＭＳ Ｐゴシック" charset="-128"/>
              </a:rPr>
              <a:t>～地域移行支援について～</a:t>
            </a:r>
            <a:endParaRPr lang="ja-JP" altLang="en-US" sz="4200" dirty="0">
              <a:latin typeface="Times New Roman" pitchFamily="18" charset="0"/>
              <a:ea typeface="ＭＳ Ｐゴシック" charset="-128"/>
            </a:endParaRPr>
          </a:p>
          <a:p>
            <a:pPr eaLnBrk="1" hangingPunct="1">
              <a:lnSpc>
                <a:spcPct val="100000"/>
              </a:lnSpc>
              <a:spcBef>
                <a:spcPct val="20000"/>
              </a:spcBef>
              <a:buFont typeface="Arial" charset="0"/>
              <a:buNone/>
            </a:pPr>
            <a:r>
              <a:rPr lang="en-US" altLang="ja-JP" sz="3800" dirty="0">
                <a:latin typeface="ＭＳ Ｐゴシック" charset="-128"/>
                <a:ea typeface="ＭＳ Ｐゴシック" charset="-128"/>
              </a:rPr>
              <a:t> </a:t>
            </a:r>
            <a:endParaRPr lang="ja-JP" altLang="en-US" sz="3800" dirty="0">
              <a:latin typeface="ＭＳ Ｐゴシック" charset="-128"/>
              <a:ea typeface="ＭＳ Ｐゴシック" charset="-128"/>
            </a:endParaRPr>
          </a:p>
        </p:txBody>
      </p:sp>
      <p:sp>
        <p:nvSpPr>
          <p:cNvPr id="3075" name="サブタイトル 2"/>
          <p:cNvSpPr txBox="1">
            <a:spLocks/>
          </p:cNvSpPr>
          <p:nvPr/>
        </p:nvSpPr>
        <p:spPr bwMode="auto">
          <a:xfrm>
            <a:off x="2405520" y="5766366"/>
            <a:ext cx="7088640" cy="52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5" tIns="47892" rIns="95785" bIns="47892"/>
          <a:lstStyle>
            <a:lvl1pPr defTabSz="1006475">
              <a:lnSpc>
                <a:spcPct val="90000"/>
              </a:lnSpc>
              <a:spcBef>
                <a:spcPts val="825"/>
              </a:spcBef>
              <a:buFont typeface="Arial" charset="0"/>
              <a:buChar char="•"/>
              <a:defRPr kumimoji="1" sz="2300">
                <a:solidFill>
                  <a:schemeClr val="tx1"/>
                </a:solidFill>
                <a:latin typeface="游ゴシック" pitchFamily="50" charset="-128"/>
                <a:ea typeface="游ゴシック" pitchFamily="50" charset="-128"/>
              </a:defRPr>
            </a:lvl1pPr>
            <a:lvl2pPr marL="817563" indent="-314325" defTabSz="1006475">
              <a:lnSpc>
                <a:spcPct val="90000"/>
              </a:lnSpc>
              <a:spcBef>
                <a:spcPts val="413"/>
              </a:spcBef>
              <a:buFont typeface="Arial" charset="0"/>
              <a:buChar char="•"/>
              <a:defRPr kumimoji="1" sz="1900">
                <a:solidFill>
                  <a:schemeClr val="tx1"/>
                </a:solidFill>
                <a:latin typeface="游ゴシック" pitchFamily="50" charset="-128"/>
                <a:ea typeface="游ゴシック" pitchFamily="50" charset="-128"/>
              </a:defRPr>
            </a:lvl2pPr>
            <a:lvl3pPr marL="1258888" indent="-250825" defTabSz="1006475">
              <a:lnSpc>
                <a:spcPct val="90000"/>
              </a:lnSpc>
              <a:spcBef>
                <a:spcPts val="413"/>
              </a:spcBef>
              <a:buFont typeface="Arial" charset="0"/>
              <a:buChar char="•"/>
              <a:defRPr kumimoji="1" sz="1600">
                <a:solidFill>
                  <a:schemeClr val="tx1"/>
                </a:solidFill>
                <a:latin typeface="游ゴシック" pitchFamily="50" charset="-128"/>
                <a:ea typeface="游ゴシック" pitchFamily="50" charset="-128"/>
              </a:defRPr>
            </a:lvl3pPr>
            <a:lvl4pPr marL="1763713" indent="-250825" defTabSz="1006475">
              <a:lnSpc>
                <a:spcPct val="90000"/>
              </a:lnSpc>
              <a:spcBef>
                <a:spcPts val="413"/>
              </a:spcBef>
              <a:buFont typeface="Arial" charset="0"/>
              <a:buChar char="•"/>
              <a:defRPr kumimoji="1" sz="1400">
                <a:solidFill>
                  <a:schemeClr val="tx1"/>
                </a:solidFill>
                <a:latin typeface="游ゴシック" pitchFamily="50" charset="-128"/>
                <a:ea typeface="游ゴシック" pitchFamily="50" charset="-128"/>
              </a:defRPr>
            </a:lvl4pPr>
            <a:lvl5pPr marL="2266950" indent="-250825" defTabSz="1006475">
              <a:lnSpc>
                <a:spcPct val="90000"/>
              </a:lnSpc>
              <a:spcBef>
                <a:spcPts val="413"/>
              </a:spcBef>
              <a:buFont typeface="Arial" charset="0"/>
              <a:buChar char="•"/>
              <a:defRPr kumimoji="1" sz="1400">
                <a:solidFill>
                  <a:schemeClr val="tx1"/>
                </a:solidFill>
                <a:latin typeface="游ゴシック" pitchFamily="50" charset="-128"/>
                <a:ea typeface="游ゴシック" pitchFamily="50" charset="-128"/>
              </a:defRPr>
            </a:lvl5pPr>
            <a:lvl6pPr marL="2724150" indent="-250825" defTabSz="1006475" eaLnBrk="0" fontAlgn="base" hangingPunct="0">
              <a:lnSpc>
                <a:spcPct val="90000"/>
              </a:lnSpc>
              <a:spcBef>
                <a:spcPts val="413"/>
              </a:spcBef>
              <a:spcAft>
                <a:spcPct val="0"/>
              </a:spcAft>
              <a:buFont typeface="Arial" charset="0"/>
              <a:buChar char="•"/>
              <a:defRPr kumimoji="1" sz="1400">
                <a:solidFill>
                  <a:schemeClr val="tx1"/>
                </a:solidFill>
                <a:latin typeface="游ゴシック" pitchFamily="50" charset="-128"/>
                <a:ea typeface="游ゴシック" pitchFamily="50" charset="-128"/>
              </a:defRPr>
            </a:lvl6pPr>
            <a:lvl7pPr marL="3181350" indent="-250825" defTabSz="1006475" eaLnBrk="0" fontAlgn="base" hangingPunct="0">
              <a:lnSpc>
                <a:spcPct val="90000"/>
              </a:lnSpc>
              <a:spcBef>
                <a:spcPts val="413"/>
              </a:spcBef>
              <a:spcAft>
                <a:spcPct val="0"/>
              </a:spcAft>
              <a:buFont typeface="Arial" charset="0"/>
              <a:buChar char="•"/>
              <a:defRPr kumimoji="1" sz="1400">
                <a:solidFill>
                  <a:schemeClr val="tx1"/>
                </a:solidFill>
                <a:latin typeface="游ゴシック" pitchFamily="50" charset="-128"/>
                <a:ea typeface="游ゴシック" pitchFamily="50" charset="-128"/>
              </a:defRPr>
            </a:lvl7pPr>
            <a:lvl8pPr marL="3638550" indent="-250825" defTabSz="1006475" eaLnBrk="0" fontAlgn="base" hangingPunct="0">
              <a:lnSpc>
                <a:spcPct val="90000"/>
              </a:lnSpc>
              <a:spcBef>
                <a:spcPts val="413"/>
              </a:spcBef>
              <a:spcAft>
                <a:spcPct val="0"/>
              </a:spcAft>
              <a:buFont typeface="Arial" charset="0"/>
              <a:buChar char="•"/>
              <a:defRPr kumimoji="1" sz="1400">
                <a:solidFill>
                  <a:schemeClr val="tx1"/>
                </a:solidFill>
                <a:latin typeface="游ゴシック" pitchFamily="50" charset="-128"/>
                <a:ea typeface="游ゴシック" pitchFamily="50" charset="-128"/>
              </a:defRPr>
            </a:lvl8pPr>
            <a:lvl9pPr marL="4095750" indent="-250825" defTabSz="1006475" eaLnBrk="0" fontAlgn="base" hangingPunct="0">
              <a:lnSpc>
                <a:spcPct val="90000"/>
              </a:lnSpc>
              <a:spcBef>
                <a:spcPts val="413"/>
              </a:spcBef>
              <a:spcAft>
                <a:spcPct val="0"/>
              </a:spcAft>
              <a:buFont typeface="Arial" charset="0"/>
              <a:buChar char="•"/>
              <a:defRPr kumimoji="1" sz="1400">
                <a:solidFill>
                  <a:schemeClr val="tx1"/>
                </a:solidFill>
                <a:latin typeface="游ゴシック" pitchFamily="50" charset="-128"/>
                <a:ea typeface="游ゴシック" pitchFamily="50" charset="-128"/>
              </a:defRPr>
            </a:lvl9pPr>
          </a:lstStyle>
          <a:p>
            <a:pPr algn="ctr">
              <a:lnSpc>
                <a:spcPct val="100000"/>
              </a:lnSpc>
              <a:spcBef>
                <a:spcPct val="20000"/>
              </a:spcBef>
              <a:buFont typeface="Arial" charset="0"/>
              <a:buNone/>
            </a:pPr>
            <a:r>
              <a:rPr lang="ja-JP" altLang="en-US" sz="2700">
                <a:solidFill>
                  <a:srgbClr val="000000"/>
                </a:solidFill>
                <a:latin typeface="Calibri" pitchFamily="34" charset="0"/>
                <a:ea typeface="ＭＳ Ｐゴシック" charset="-128"/>
              </a:rPr>
              <a:t>公益社団法人　日本精神保健福祉士協会　　　　　　</a:t>
            </a:r>
            <a:endParaRPr lang="ja-JP" altLang="en-US" sz="3300">
              <a:latin typeface="Calibri" pitchFamily="34" charset="0"/>
              <a:ea typeface="ＭＳ Ｐゴシック" charset="-128"/>
            </a:endParaRPr>
          </a:p>
        </p:txBody>
      </p:sp>
    </p:spTree>
    <p:extLst>
      <p:ext uri="{BB962C8B-B14F-4D97-AF65-F5344CB8AC3E}">
        <p14:creationId xmlns:p14="http://schemas.microsoft.com/office/powerpoint/2010/main" val="24780052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ln>
            <a:solidFill>
              <a:schemeClr val="tx1">
                <a:lumMod val="75000"/>
                <a:lumOff val="25000"/>
              </a:schemeClr>
            </a:solidFill>
          </a:ln>
        </p:spPr>
        <p:txBody>
          <a:bodyPr>
            <a:noAutofit/>
          </a:bodyPr>
          <a:lstStyle/>
          <a:p>
            <a:pPr algn="l"/>
            <a:r>
              <a:rPr lang="ja-JP" altLang="en-US" sz="2400" dirty="0">
                <a:solidFill>
                  <a:srgbClr val="000000"/>
                </a:solidFill>
                <a:latin typeface="ＭＳ ゴシック" panose="020B0609070205080204" pitchFamily="49" charset="-128"/>
                <a:ea typeface="ＭＳ ゴシック" panose="020B0609070205080204" pitchFamily="49" charset="-128"/>
              </a:rPr>
              <a:t/>
            </a:r>
            <a:br>
              <a:rPr lang="ja-JP" altLang="en-US" sz="2400" dirty="0">
                <a:solidFill>
                  <a:srgbClr val="000000"/>
                </a:solidFill>
                <a:latin typeface="ＭＳ ゴシック" panose="020B0609070205080204" pitchFamily="49" charset="-128"/>
                <a:ea typeface="ＭＳ ゴシック" panose="020B0609070205080204" pitchFamily="49" charset="-128"/>
              </a:rPr>
            </a:br>
            <a:r>
              <a:rPr lang="ja-JP" altLang="en-US" sz="2400" dirty="0" smtClean="0">
                <a:solidFill>
                  <a:srgbClr val="000000"/>
                </a:solidFill>
                <a:latin typeface="ＭＳ ゴシック" panose="020B0609070205080204" pitchFamily="49" charset="-128"/>
                <a:ea typeface="ＭＳ ゴシック" panose="020B0609070205080204" pitchFamily="49" charset="-128"/>
              </a:rPr>
              <a:t>指定</a:t>
            </a:r>
            <a:r>
              <a:rPr lang="ja-JP" altLang="en-US" sz="2400" dirty="0">
                <a:solidFill>
                  <a:srgbClr val="000000"/>
                </a:solidFill>
                <a:latin typeface="ＭＳ ゴシック" panose="020B0609070205080204" pitchFamily="49" charset="-128"/>
                <a:ea typeface="ＭＳ ゴシック" panose="020B0609070205080204" pitchFamily="49" charset="-128"/>
              </a:rPr>
              <a:t>特定相談支援事業者	</a:t>
            </a:r>
            <a:r>
              <a:rPr lang="en-US" altLang="ja-JP" sz="2400" dirty="0">
                <a:solidFill>
                  <a:srgbClr val="000000"/>
                </a:solidFill>
                <a:latin typeface="ＭＳ ゴシック" panose="020B0609070205080204" pitchFamily="49" charset="-128"/>
                <a:ea typeface="ＭＳ ゴシック" panose="020B0609070205080204" pitchFamily="49" charset="-128"/>
              </a:rPr>
              <a:t/>
            </a:r>
            <a:br>
              <a:rPr lang="en-US" altLang="ja-JP" sz="2400" dirty="0">
                <a:solidFill>
                  <a:srgbClr val="000000"/>
                </a:solidFill>
                <a:latin typeface="ＭＳ ゴシック" panose="020B0609070205080204" pitchFamily="49" charset="-128"/>
                <a:ea typeface="ＭＳ ゴシック" panose="020B0609070205080204" pitchFamily="49" charset="-128"/>
              </a:rPr>
            </a:br>
            <a:r>
              <a:rPr lang="ja-JP" altLang="en-US" sz="2400" dirty="0">
                <a:solidFill>
                  <a:srgbClr val="000000"/>
                </a:solidFill>
                <a:latin typeface="ＭＳ ゴシック" panose="020B0609070205080204" pitchFamily="49" charset="-128"/>
                <a:ea typeface="ＭＳ ゴシック" panose="020B0609070205080204" pitchFamily="49" charset="-128"/>
              </a:rPr>
              <a:t>　　業務・役割：計画相談支援（サービス等利用計画）の</a:t>
            </a:r>
            <a:r>
              <a:rPr lang="ja-JP" altLang="en-US" sz="2400" dirty="0" smtClean="0">
                <a:solidFill>
                  <a:srgbClr val="000000"/>
                </a:solidFill>
                <a:latin typeface="ＭＳ ゴシック" panose="020B0609070205080204" pitchFamily="49" charset="-128"/>
                <a:ea typeface="ＭＳ ゴシック" panose="020B0609070205080204" pitchFamily="49" charset="-128"/>
              </a:rPr>
              <a:t>作成</a:t>
            </a:r>
            <a:r>
              <a:rPr lang="ja-JP" altLang="en-US" sz="2400" dirty="0">
                <a:solidFill>
                  <a:srgbClr val="000000"/>
                </a:solidFill>
                <a:latin typeface="ＭＳ ゴシック" panose="020B0609070205080204" pitchFamily="49" charset="-128"/>
                <a:ea typeface="ＭＳ ゴシック" panose="020B0609070205080204" pitchFamily="49" charset="-128"/>
              </a:rPr>
              <a:t/>
            </a:r>
            <a:br>
              <a:rPr lang="ja-JP" altLang="en-US" sz="2400" dirty="0">
                <a:solidFill>
                  <a:srgbClr val="000000"/>
                </a:solidFill>
                <a:latin typeface="ＭＳ ゴシック" panose="020B0609070205080204" pitchFamily="49" charset="-128"/>
                <a:ea typeface="ＭＳ ゴシック" panose="020B0609070205080204" pitchFamily="49" charset="-128"/>
              </a:rPr>
            </a:br>
            <a:endParaRPr lang="ja-JP" altLang="en-US" sz="2400" dirty="0"/>
          </a:p>
        </p:txBody>
      </p:sp>
      <p:sp>
        <p:nvSpPr>
          <p:cNvPr id="6" name="コンテンツ プレースホルダー 5"/>
          <p:cNvSpPr>
            <a:spLocks noGrp="1"/>
          </p:cNvSpPr>
          <p:nvPr>
            <p:ph idx="1"/>
          </p:nvPr>
        </p:nvSpPr>
        <p:spPr>
          <a:xfrm>
            <a:off x="495320" y="1919519"/>
            <a:ext cx="8915400" cy="3677345"/>
          </a:xfrm>
          <a:ln>
            <a:solidFill>
              <a:schemeClr val="tx1">
                <a:lumMod val="75000"/>
                <a:lumOff val="25000"/>
              </a:schemeClr>
            </a:solidFill>
          </a:ln>
        </p:spPr>
        <p:txBody>
          <a:bodyPr/>
          <a:lstStyle/>
          <a:p>
            <a:pPr marL="0" indent="0">
              <a:buNone/>
            </a:pPr>
            <a:r>
              <a:rPr lang="ja-JP" altLang="en-US" sz="2275" dirty="0">
                <a:solidFill>
                  <a:srgbClr val="000000"/>
                </a:solidFill>
                <a:latin typeface="ＭＳ Ｐゴシック" panose="020B0600070205080204" pitchFamily="50" charset="-128"/>
                <a:ea typeface="ＭＳ Ｐゴシック" panose="020B0600070205080204" pitchFamily="50" charset="-128"/>
              </a:rPr>
              <a:t>　退院にあたっての地域移行支援等の利用や、退院後の障害福祉サービスの利用等について、市町村の支給決定前にサービス等利用計画案を作成し、支給決定後にサービス調整会議を開催するなど、サービス事業者との連絡調整等を行うとともに、サービス等利用計画を作成します。</a:t>
            </a:r>
          </a:p>
          <a:p>
            <a:pPr marL="0" indent="0">
              <a:buNone/>
            </a:pPr>
            <a:r>
              <a:rPr lang="ja-JP" altLang="en-US" sz="2275" dirty="0">
                <a:solidFill>
                  <a:srgbClr val="000000"/>
                </a:solidFill>
                <a:latin typeface="ＭＳ Ｐゴシック" panose="020B0600070205080204" pitchFamily="50" charset="-128"/>
                <a:ea typeface="ＭＳ Ｐゴシック" panose="020B0600070205080204" pitchFamily="50" charset="-128"/>
              </a:rPr>
              <a:t>　サービス等利用計画は、指定特定相談支援事業者が作成する総合的なプランで、地域で生活するための課題解決や必要なサービスの利用を支援するために作成するものです。本人の状況や退院後の生活全体に関わる視点を持ってアセスメントし、最も適切なサービスの利用について検討し、作成します</a:t>
            </a:r>
            <a:r>
              <a:rPr lang="ja-JP" altLang="en-US" sz="2275" dirty="0" smtClean="0">
                <a:solidFill>
                  <a:srgbClr val="000000"/>
                </a:solidFill>
                <a:latin typeface="ＭＳ Ｐゴシック" panose="020B0600070205080204" pitchFamily="50" charset="-128"/>
                <a:ea typeface="ＭＳ Ｐゴシック" panose="020B0600070205080204" pitchFamily="50" charset="-128"/>
              </a:rPr>
              <a:t>。</a:t>
            </a:r>
            <a:endParaRPr lang="ja-JP" altLang="en-US" sz="2275" dirty="0">
              <a:solidFill>
                <a:srgbClr val="000000"/>
              </a:solidFill>
              <a:latin typeface="ＭＳ Ｐゴシック" panose="020B0600070205080204" pitchFamily="50" charset="-128"/>
              <a:ea typeface="ＭＳ Ｐゴシック" panose="020B0600070205080204" pitchFamily="50" charset="-128"/>
            </a:endParaRPr>
          </a:p>
        </p:txBody>
      </p:sp>
      <p:sp>
        <p:nvSpPr>
          <p:cNvPr id="2" name="フッター プレースホルダー 1"/>
          <p:cNvSpPr>
            <a:spLocks noGrp="1"/>
          </p:cNvSpPr>
          <p:nvPr>
            <p:ph type="ftr" sz="quarter" idx="11"/>
          </p:nvPr>
        </p:nvSpPr>
        <p:spPr/>
        <p:txBody>
          <a:bodyPr/>
          <a:lstStyle/>
          <a:p>
            <a:r>
              <a:rPr lang="en-US" altLang="ja-JP" dirty="0" smtClean="0">
                <a:solidFill>
                  <a:prstClr val="black">
                    <a:tint val="75000"/>
                  </a:prstClr>
                </a:solidFill>
              </a:rPr>
              <a:t>@2016</a:t>
            </a:r>
            <a:r>
              <a:rPr lang="ja-JP" altLang="en-US" dirty="0" smtClean="0">
                <a:solidFill>
                  <a:prstClr val="black">
                    <a:tint val="75000"/>
                  </a:prstClr>
                </a:solidFill>
              </a:rPr>
              <a:t>　公益社団法人日本精神保健福祉士協会</a:t>
            </a:r>
            <a:endParaRPr lang="ja-JP" altLang="en-US" dirty="0">
              <a:solidFill>
                <a:prstClr val="black">
                  <a:tint val="75000"/>
                </a:prstClr>
              </a:solidFill>
            </a:endParaRPr>
          </a:p>
        </p:txBody>
      </p:sp>
    </p:spTree>
    <p:extLst>
      <p:ext uri="{BB962C8B-B14F-4D97-AF65-F5344CB8AC3E}">
        <p14:creationId xmlns:p14="http://schemas.microsoft.com/office/powerpoint/2010/main" val="24200877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bwMode="auto">
          <a:xfrm>
            <a:off x="6548903" y="2319768"/>
            <a:ext cx="2374509" cy="3801519"/>
          </a:xfrm>
          <a:prstGeom prst="rect">
            <a:avLst/>
          </a:prstGeom>
          <a:solidFill>
            <a:srgbClr val="DBEEF4"/>
          </a:solidFill>
          <a:ln w="9525" cap="flat" cmpd="sng" algn="ctr">
            <a:solidFill>
              <a:schemeClr val="tx1"/>
            </a:solidFill>
            <a:prstDash val="dash"/>
            <a:round/>
            <a:headEnd type="none" w="med" len="med"/>
            <a:tailEnd type="none" w="med" len="med"/>
          </a:ln>
          <a:effectLst>
            <a:innerShdw blurRad="114300">
              <a:prstClr val="black"/>
            </a:innerShdw>
          </a:effectLst>
        </p:spPr>
        <p:txBody>
          <a:bodyPr vert="horz" wrap="square" lIns="0" tIns="5979" rIns="0" bIns="5979" numCol="1" rtlCol="0" anchor="t" anchorCtr="0" compatLnSpc="1">
            <a:prstTxWarp prst="textNoShape">
              <a:avLst/>
            </a:prstTxWarp>
          </a:bodyPr>
          <a:lstStyle/>
          <a:p>
            <a:pPr marL="96739" indent="-96739" defTabSz="709414" fontAlgn="base">
              <a:spcBef>
                <a:spcPct val="0"/>
              </a:spcBef>
              <a:spcAft>
                <a:spcPct val="0"/>
              </a:spcAft>
            </a:pPr>
            <a:endParaRPr lang="en-US" altLang="ja-JP" sz="853" dirty="0">
              <a:solidFill>
                <a:prstClr val="black"/>
              </a:solidFill>
              <a:latin typeface="HGｺﾞｼｯｸM" pitchFamily="49" charset="-128"/>
              <a:ea typeface="ＤＨＰ特太ゴシック体" pitchFamily="2"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ＤＨＰ特太ゴシック体" pitchFamily="2" charset="-128"/>
              </a:rPr>
              <a:t>（地域移行支援）</a:t>
            </a:r>
            <a:endParaRPr lang="en-US" altLang="ja-JP" sz="853" dirty="0">
              <a:solidFill>
                <a:prstClr val="black"/>
              </a:solidFill>
              <a:latin typeface="HGｺﾞｼｯｸM" pitchFamily="49" charset="-128"/>
              <a:ea typeface="ＤＨＰ特太ゴシック体" pitchFamily="2"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・地域移行支援サービス費　</a:t>
            </a:r>
            <a:r>
              <a:rPr lang="en-US" altLang="ja-JP" sz="853" u="sng" dirty="0">
                <a:solidFill>
                  <a:prstClr val="black"/>
                </a:solidFill>
                <a:latin typeface="HGｺﾞｼｯｸM" pitchFamily="49" charset="-128"/>
                <a:ea typeface="HGｺﾞｼｯｸM" pitchFamily="49" charset="-128"/>
              </a:rPr>
              <a:t>2,323</a:t>
            </a:r>
            <a:r>
              <a:rPr lang="ja-JP" altLang="en-US" sz="853" u="sng" dirty="0">
                <a:solidFill>
                  <a:prstClr val="black"/>
                </a:solidFill>
                <a:latin typeface="HGｺﾞｼｯｸM" pitchFamily="49" charset="-128"/>
                <a:ea typeface="HGｺﾞｼｯｸM" pitchFamily="49" charset="-128"/>
              </a:rPr>
              <a:t>単位</a:t>
            </a:r>
            <a:r>
              <a:rPr lang="en-US" altLang="ja-JP" sz="853" u="sng" dirty="0">
                <a:solidFill>
                  <a:prstClr val="black"/>
                </a:solidFill>
                <a:latin typeface="HGｺﾞｼｯｸM" pitchFamily="49" charset="-128"/>
                <a:ea typeface="HGｺﾞｼｯｸM" pitchFamily="49" charset="-128"/>
              </a:rPr>
              <a:t>/</a:t>
            </a:r>
            <a:r>
              <a:rPr lang="ja-JP" altLang="en-US" sz="853" u="sng" dirty="0">
                <a:solidFill>
                  <a:prstClr val="black"/>
                </a:solidFill>
                <a:latin typeface="HGｺﾞｼｯｸM" pitchFamily="49" charset="-128"/>
                <a:ea typeface="HGｺﾞｼｯｸM" pitchFamily="49" charset="-128"/>
              </a:rPr>
              <a:t>月</a:t>
            </a:r>
            <a:endParaRPr lang="en-US" altLang="ja-JP" sz="853" u="sng"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a:t>
            </a:r>
            <a:endParaRPr lang="en-US" altLang="ja-JP" sz="853"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en-US" altLang="ja-JP" sz="853" dirty="0">
                <a:solidFill>
                  <a:prstClr val="black"/>
                </a:solidFill>
                <a:latin typeface="HGｺﾞｼｯｸM" pitchFamily="49" charset="-128"/>
                <a:ea typeface="HGｺﾞｼｯｸM" pitchFamily="49" charset="-128"/>
              </a:rPr>
              <a:t> </a:t>
            </a:r>
            <a:r>
              <a:rPr lang="ja-JP" altLang="en-US" sz="853" dirty="0">
                <a:solidFill>
                  <a:prstClr val="black"/>
                </a:solidFill>
                <a:latin typeface="HGｺﾞｼｯｸM" pitchFamily="49" charset="-128"/>
                <a:ea typeface="HGｺﾞｼｯｸM" pitchFamily="49" charset="-128"/>
              </a:rPr>
              <a:t>・初回加算　　　　　　　　　</a:t>
            </a:r>
            <a:r>
              <a:rPr lang="en-US" altLang="ja-JP" sz="853" u="sng" dirty="0">
                <a:solidFill>
                  <a:prstClr val="black"/>
                </a:solidFill>
                <a:latin typeface="HGｺﾞｼｯｸM" pitchFamily="49" charset="-128"/>
                <a:ea typeface="HGｺﾞｼｯｸM" pitchFamily="49" charset="-128"/>
              </a:rPr>
              <a:t>500</a:t>
            </a:r>
            <a:r>
              <a:rPr lang="ja-JP" altLang="en-US" sz="853" u="sng" dirty="0">
                <a:solidFill>
                  <a:prstClr val="black"/>
                </a:solidFill>
                <a:latin typeface="HGｺﾞｼｯｸM" pitchFamily="49" charset="-128"/>
                <a:ea typeface="HGｺﾞｼｯｸM" pitchFamily="49" charset="-128"/>
              </a:rPr>
              <a:t>単位</a:t>
            </a:r>
            <a:r>
              <a:rPr lang="en-US" altLang="ja-JP" sz="853" u="sng" dirty="0">
                <a:solidFill>
                  <a:prstClr val="black"/>
                </a:solidFill>
                <a:latin typeface="HGｺﾞｼｯｸM" pitchFamily="49" charset="-128"/>
                <a:ea typeface="HGｺﾞｼｯｸM" pitchFamily="49" charset="-128"/>
              </a:rPr>
              <a:t>/</a:t>
            </a:r>
            <a:r>
              <a:rPr lang="ja-JP" altLang="en-US" sz="853" u="sng" dirty="0">
                <a:solidFill>
                  <a:prstClr val="black"/>
                </a:solidFill>
                <a:latin typeface="HGｺﾞｼｯｸM" pitchFamily="49" charset="-128"/>
                <a:ea typeface="HGｺﾞｼｯｸM" pitchFamily="49" charset="-128"/>
              </a:rPr>
              <a:t>月</a:t>
            </a:r>
            <a:endParaRPr lang="en-US" altLang="ja-JP" sz="853"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650" dirty="0">
                <a:solidFill>
                  <a:prstClr val="black"/>
                </a:solidFill>
                <a:latin typeface="HGｺﾞｼｯｸM" pitchFamily="49" charset="-128"/>
                <a:ea typeface="HGｺﾞｼｯｸM" pitchFamily="49" charset="-128"/>
              </a:rPr>
              <a:t>　　（利用を開始した月に加算）</a:t>
            </a:r>
            <a:endParaRPr lang="en-US" altLang="ja-JP" sz="650"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endParaRPr lang="en-US" altLang="ja-JP" sz="853"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・退院・退所月加算　　　　</a:t>
            </a:r>
            <a:r>
              <a:rPr lang="en-US" altLang="ja-JP" sz="853" u="sng" dirty="0">
                <a:solidFill>
                  <a:prstClr val="black"/>
                </a:solidFill>
                <a:latin typeface="HGｺﾞｼｯｸM" pitchFamily="49" charset="-128"/>
                <a:ea typeface="HGｺﾞｼｯｸM" pitchFamily="49" charset="-128"/>
              </a:rPr>
              <a:t>2,700</a:t>
            </a:r>
            <a:r>
              <a:rPr lang="ja-JP" altLang="en-US" sz="853" u="sng" dirty="0">
                <a:solidFill>
                  <a:prstClr val="black"/>
                </a:solidFill>
                <a:latin typeface="HGｺﾞｼｯｸM" pitchFamily="49" charset="-128"/>
                <a:ea typeface="HGｺﾞｼｯｸM" pitchFamily="49" charset="-128"/>
              </a:rPr>
              <a:t>単位</a:t>
            </a:r>
            <a:r>
              <a:rPr lang="en-US" altLang="ja-JP" sz="853" u="sng" dirty="0">
                <a:solidFill>
                  <a:prstClr val="black"/>
                </a:solidFill>
                <a:latin typeface="HGｺﾞｼｯｸM" pitchFamily="49" charset="-128"/>
                <a:ea typeface="HGｺﾞｼｯｸM" pitchFamily="49" charset="-128"/>
              </a:rPr>
              <a:t>/</a:t>
            </a:r>
            <a:r>
              <a:rPr lang="ja-JP" altLang="en-US" sz="853" u="sng" dirty="0">
                <a:solidFill>
                  <a:prstClr val="black"/>
                </a:solidFill>
                <a:latin typeface="HGｺﾞｼｯｸM" pitchFamily="49" charset="-128"/>
                <a:ea typeface="HGｺﾞｼｯｸM" pitchFamily="49" charset="-128"/>
              </a:rPr>
              <a:t>月</a:t>
            </a:r>
            <a:endParaRPr lang="en-US" altLang="ja-JP" sz="853"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a:t>
            </a:r>
            <a:r>
              <a:rPr lang="ja-JP" altLang="en-US" sz="650" dirty="0">
                <a:solidFill>
                  <a:prstClr val="black"/>
                </a:solidFill>
                <a:latin typeface="HGｺﾞｼｯｸM" pitchFamily="49" charset="-128"/>
                <a:ea typeface="HGｺﾞｼｯｸM" pitchFamily="49" charset="-128"/>
              </a:rPr>
              <a:t>（退院・退所月に加算）</a:t>
            </a:r>
            <a:endParaRPr lang="en-US" altLang="ja-JP" sz="650"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650" dirty="0">
                <a:solidFill>
                  <a:prstClr val="black"/>
                </a:solidFill>
                <a:latin typeface="HGｺﾞｼｯｸM" pitchFamily="49" charset="-128"/>
                <a:ea typeface="HGｺﾞｼｯｸM" pitchFamily="49" charset="-128"/>
              </a:rPr>
              <a:t>　</a:t>
            </a:r>
            <a:endParaRPr lang="en-US" altLang="ja-JP" sz="650"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・集中支援加算　　　　　　　</a:t>
            </a:r>
            <a:r>
              <a:rPr lang="en-US" altLang="ja-JP" sz="853" u="sng" dirty="0">
                <a:solidFill>
                  <a:prstClr val="black"/>
                </a:solidFill>
                <a:latin typeface="HGｺﾞｼｯｸM" pitchFamily="49" charset="-128"/>
                <a:ea typeface="HGｺﾞｼｯｸM" pitchFamily="49" charset="-128"/>
              </a:rPr>
              <a:t>500</a:t>
            </a:r>
            <a:r>
              <a:rPr lang="ja-JP" altLang="en-US" sz="853" u="sng" dirty="0">
                <a:solidFill>
                  <a:prstClr val="black"/>
                </a:solidFill>
                <a:latin typeface="HGｺﾞｼｯｸM" pitchFamily="49" charset="-128"/>
                <a:ea typeface="HGｺﾞｼｯｸM" pitchFamily="49" charset="-128"/>
              </a:rPr>
              <a:t>単位</a:t>
            </a:r>
            <a:r>
              <a:rPr lang="en-US" altLang="ja-JP" sz="853" u="sng" dirty="0">
                <a:solidFill>
                  <a:prstClr val="black"/>
                </a:solidFill>
                <a:latin typeface="HGｺﾞｼｯｸM" pitchFamily="49" charset="-128"/>
                <a:ea typeface="HGｺﾞｼｯｸM" pitchFamily="49" charset="-128"/>
              </a:rPr>
              <a:t>/</a:t>
            </a:r>
            <a:r>
              <a:rPr lang="ja-JP" altLang="en-US" sz="853" u="sng" dirty="0">
                <a:solidFill>
                  <a:prstClr val="black"/>
                </a:solidFill>
                <a:latin typeface="HGｺﾞｼｯｸM" pitchFamily="49" charset="-128"/>
                <a:ea typeface="HGｺﾞｼｯｸM" pitchFamily="49" charset="-128"/>
              </a:rPr>
              <a:t>月</a:t>
            </a:r>
            <a:endParaRPr lang="en-US" altLang="ja-JP" sz="853"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en-US" altLang="ja-JP" sz="650" dirty="0">
                <a:solidFill>
                  <a:prstClr val="black"/>
                </a:solidFill>
                <a:latin typeface="HGｺﾞｼｯｸM" pitchFamily="49" charset="-128"/>
                <a:ea typeface="HGｺﾞｼｯｸM" pitchFamily="49" charset="-128"/>
              </a:rPr>
              <a:t>   </a:t>
            </a:r>
            <a:r>
              <a:rPr lang="ja-JP" altLang="en-US" sz="650" dirty="0">
                <a:solidFill>
                  <a:prstClr val="black"/>
                </a:solidFill>
                <a:latin typeface="HGｺﾞｼｯｸM" pitchFamily="49" charset="-128"/>
                <a:ea typeface="HGｺﾞｼｯｸM" pitchFamily="49" charset="-128"/>
              </a:rPr>
              <a:t>（月</a:t>
            </a:r>
            <a:r>
              <a:rPr lang="en-US" altLang="ja-JP" sz="650" dirty="0">
                <a:solidFill>
                  <a:prstClr val="black"/>
                </a:solidFill>
                <a:latin typeface="HGｺﾞｼｯｸM" pitchFamily="49" charset="-128"/>
                <a:ea typeface="HGｺﾞｼｯｸM" pitchFamily="49" charset="-128"/>
              </a:rPr>
              <a:t>6</a:t>
            </a:r>
            <a:r>
              <a:rPr lang="ja-JP" altLang="en-US" sz="650" dirty="0">
                <a:solidFill>
                  <a:prstClr val="black"/>
                </a:solidFill>
                <a:latin typeface="HGｺﾞｼｯｸM" pitchFamily="49" charset="-128"/>
                <a:ea typeface="HGｺﾞｼｯｸM" pitchFamily="49" charset="-128"/>
              </a:rPr>
              <a:t>日以上面接・同行による支援</a:t>
            </a:r>
            <a:endParaRPr lang="en-US" altLang="ja-JP" sz="650"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650" dirty="0">
                <a:solidFill>
                  <a:prstClr val="black"/>
                </a:solidFill>
                <a:latin typeface="HGｺﾞｼｯｸM" pitchFamily="49" charset="-128"/>
                <a:ea typeface="HGｺﾞｼｯｸM" pitchFamily="49" charset="-128"/>
              </a:rPr>
              <a:t>　　 を行った場合に加算）</a:t>
            </a:r>
            <a:endParaRPr lang="en-US" altLang="ja-JP" sz="650"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a:t>
            </a:r>
            <a:endParaRPr lang="en-US" altLang="ja-JP" sz="853" u="sng"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・障害福祉サービス事業の　　</a:t>
            </a:r>
            <a:r>
              <a:rPr lang="en-US" altLang="ja-JP" sz="853" u="sng" dirty="0">
                <a:solidFill>
                  <a:prstClr val="black"/>
                </a:solidFill>
                <a:latin typeface="HGｺﾞｼｯｸM" pitchFamily="49" charset="-128"/>
                <a:ea typeface="HGｺﾞｼｯｸM" pitchFamily="49" charset="-128"/>
              </a:rPr>
              <a:t>300</a:t>
            </a:r>
            <a:r>
              <a:rPr lang="ja-JP" altLang="en-US" sz="853" u="sng" dirty="0">
                <a:solidFill>
                  <a:prstClr val="black"/>
                </a:solidFill>
                <a:latin typeface="HGｺﾞｼｯｸM" pitchFamily="49" charset="-128"/>
                <a:ea typeface="HGｺﾞｼｯｸM" pitchFamily="49" charset="-128"/>
              </a:rPr>
              <a:t>単位</a:t>
            </a:r>
            <a:r>
              <a:rPr lang="en-US" altLang="ja-JP" sz="853" u="sng" dirty="0">
                <a:solidFill>
                  <a:prstClr val="black"/>
                </a:solidFill>
                <a:latin typeface="HGｺﾞｼｯｸM" pitchFamily="49" charset="-128"/>
                <a:ea typeface="HGｺﾞｼｯｸM" pitchFamily="49" charset="-128"/>
              </a:rPr>
              <a:t>/</a:t>
            </a:r>
            <a:r>
              <a:rPr lang="ja-JP" altLang="en-US" sz="853" u="sng" dirty="0">
                <a:solidFill>
                  <a:prstClr val="black"/>
                </a:solidFill>
                <a:latin typeface="HGｺﾞｼｯｸM" pitchFamily="49" charset="-128"/>
                <a:ea typeface="HGｺﾞｼｯｸM" pitchFamily="49" charset="-128"/>
              </a:rPr>
              <a:t>日</a:t>
            </a:r>
            <a:endParaRPr lang="en-US" altLang="ja-JP" sz="853"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体験利用加算</a:t>
            </a:r>
            <a:endParaRPr lang="en-US" altLang="ja-JP" sz="650" u="sng"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a:t>
            </a:r>
            <a:endParaRPr lang="en-US" altLang="ja-JP" sz="853"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・体験宿泊加算（</a:t>
            </a:r>
            <a:r>
              <a:rPr lang="en-US" altLang="ja-JP" sz="853" dirty="0">
                <a:solidFill>
                  <a:prstClr val="black"/>
                </a:solidFill>
                <a:latin typeface="HGｺﾞｼｯｸM" pitchFamily="49" charset="-128"/>
                <a:ea typeface="HGｺﾞｼｯｸM" pitchFamily="49" charset="-128"/>
              </a:rPr>
              <a:t>Ⅰ</a:t>
            </a:r>
            <a:r>
              <a:rPr lang="ja-JP" altLang="en-US" sz="853" dirty="0">
                <a:solidFill>
                  <a:prstClr val="black"/>
                </a:solidFill>
                <a:latin typeface="HGｺﾞｼｯｸM" pitchFamily="49" charset="-128"/>
                <a:ea typeface="HGｺﾞｼｯｸM" pitchFamily="49" charset="-128"/>
              </a:rPr>
              <a:t>）　　　　</a:t>
            </a:r>
            <a:r>
              <a:rPr lang="en-US" altLang="ja-JP" sz="853" u="sng" dirty="0">
                <a:solidFill>
                  <a:prstClr val="black"/>
                </a:solidFill>
                <a:latin typeface="HGｺﾞｼｯｸM" pitchFamily="49" charset="-128"/>
                <a:ea typeface="HGｺﾞｼｯｸM" pitchFamily="49" charset="-128"/>
              </a:rPr>
              <a:t>300</a:t>
            </a:r>
            <a:r>
              <a:rPr lang="ja-JP" altLang="en-US" sz="853" u="sng" dirty="0">
                <a:solidFill>
                  <a:prstClr val="black"/>
                </a:solidFill>
                <a:latin typeface="HGｺﾞｼｯｸM" pitchFamily="49" charset="-128"/>
                <a:ea typeface="HGｺﾞｼｯｸM" pitchFamily="49" charset="-128"/>
              </a:rPr>
              <a:t>単位</a:t>
            </a:r>
            <a:r>
              <a:rPr lang="en-US" altLang="ja-JP" sz="853" u="sng" dirty="0">
                <a:solidFill>
                  <a:prstClr val="black"/>
                </a:solidFill>
                <a:latin typeface="HGｺﾞｼｯｸM" pitchFamily="49" charset="-128"/>
                <a:ea typeface="HGｺﾞｼｯｸM" pitchFamily="49" charset="-128"/>
              </a:rPr>
              <a:t>/</a:t>
            </a:r>
            <a:r>
              <a:rPr lang="ja-JP" altLang="en-US" sz="853" u="sng" dirty="0">
                <a:solidFill>
                  <a:prstClr val="black"/>
                </a:solidFill>
                <a:latin typeface="HGｺﾞｼｯｸM" pitchFamily="49" charset="-128"/>
                <a:ea typeface="HGｺﾞｼｯｸM" pitchFamily="49" charset="-128"/>
              </a:rPr>
              <a:t>日</a:t>
            </a:r>
            <a:endParaRPr lang="en-US" altLang="ja-JP" sz="853" u="sng"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a:t>
            </a:r>
            <a:endParaRPr lang="en-US" altLang="ja-JP" sz="853"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・体験宿泊加算（</a:t>
            </a:r>
            <a:r>
              <a:rPr lang="en-US" altLang="ja-JP" sz="853" dirty="0">
                <a:solidFill>
                  <a:prstClr val="black"/>
                </a:solidFill>
                <a:latin typeface="HGｺﾞｼｯｸM" pitchFamily="49" charset="-128"/>
                <a:ea typeface="HGｺﾞｼｯｸM" pitchFamily="49" charset="-128"/>
              </a:rPr>
              <a:t>Ⅱ</a:t>
            </a:r>
            <a:r>
              <a:rPr lang="ja-JP" altLang="en-US" sz="853" dirty="0">
                <a:solidFill>
                  <a:prstClr val="black"/>
                </a:solidFill>
                <a:latin typeface="HGｺﾞｼｯｸM" pitchFamily="49" charset="-128"/>
                <a:ea typeface="HGｺﾞｼｯｸM" pitchFamily="49" charset="-128"/>
              </a:rPr>
              <a:t>）　　　　</a:t>
            </a:r>
            <a:r>
              <a:rPr lang="en-US" altLang="ja-JP" sz="853" u="sng" dirty="0">
                <a:solidFill>
                  <a:prstClr val="black"/>
                </a:solidFill>
                <a:latin typeface="HGｺﾞｼｯｸM" pitchFamily="49" charset="-128"/>
                <a:ea typeface="HGｺﾞｼｯｸM" pitchFamily="49" charset="-128"/>
              </a:rPr>
              <a:t>700</a:t>
            </a:r>
            <a:r>
              <a:rPr lang="ja-JP" altLang="en-US" sz="853" u="sng" dirty="0">
                <a:solidFill>
                  <a:prstClr val="black"/>
                </a:solidFill>
                <a:latin typeface="HGｺﾞｼｯｸM" pitchFamily="49" charset="-128"/>
                <a:ea typeface="HGｺﾞｼｯｸM" pitchFamily="49" charset="-128"/>
              </a:rPr>
              <a:t>単位</a:t>
            </a:r>
            <a:r>
              <a:rPr lang="en-US" altLang="ja-JP" sz="853" u="sng" dirty="0">
                <a:solidFill>
                  <a:prstClr val="black"/>
                </a:solidFill>
                <a:latin typeface="HGｺﾞｼｯｸM" pitchFamily="49" charset="-128"/>
                <a:ea typeface="HGｺﾞｼｯｸM" pitchFamily="49" charset="-128"/>
              </a:rPr>
              <a:t>/</a:t>
            </a:r>
            <a:r>
              <a:rPr lang="ja-JP" altLang="en-US" sz="853" u="sng" dirty="0">
                <a:solidFill>
                  <a:prstClr val="black"/>
                </a:solidFill>
                <a:latin typeface="HGｺﾞｼｯｸM" pitchFamily="49" charset="-128"/>
                <a:ea typeface="HGｺﾞｼｯｸM" pitchFamily="49" charset="-128"/>
              </a:rPr>
              <a:t>日</a:t>
            </a:r>
            <a:endParaRPr lang="en-US" altLang="ja-JP" sz="853" u="sng"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a:t>
            </a:r>
            <a:endParaRPr lang="en-US" altLang="ja-JP" sz="853"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・特別地域加算　　　　　　　　</a:t>
            </a:r>
            <a:r>
              <a:rPr lang="ja-JP" altLang="en-US" sz="853" u="sng" dirty="0">
                <a:solidFill>
                  <a:prstClr val="black"/>
                </a:solidFill>
                <a:latin typeface="HGｺﾞｼｯｸM" pitchFamily="49" charset="-128"/>
                <a:ea typeface="HGｺﾞｼｯｸM" pitchFamily="49" charset="-128"/>
              </a:rPr>
              <a:t>＋</a:t>
            </a:r>
            <a:r>
              <a:rPr lang="en-US" altLang="ja-JP" sz="853" u="sng" dirty="0">
                <a:solidFill>
                  <a:prstClr val="black"/>
                </a:solidFill>
                <a:latin typeface="HGｺﾞｼｯｸM" pitchFamily="49" charset="-128"/>
                <a:ea typeface="HGｺﾞｼｯｸM" pitchFamily="49" charset="-128"/>
              </a:rPr>
              <a:t>15/100</a:t>
            </a:r>
          </a:p>
          <a:p>
            <a:pPr marL="96739" indent="-96739" defTabSz="709414" fontAlgn="base">
              <a:spcBef>
                <a:spcPct val="0"/>
              </a:spcBef>
              <a:spcAft>
                <a:spcPct val="0"/>
              </a:spcAft>
            </a:pPr>
            <a:endParaRPr lang="en-US" altLang="ja-JP" sz="853"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ＤＨＰ特太ゴシック体" pitchFamily="2" charset="-128"/>
              </a:rPr>
              <a:t>（地域定着支援）</a:t>
            </a:r>
            <a:endParaRPr lang="en-US" altLang="ja-JP" sz="853" dirty="0">
              <a:solidFill>
                <a:prstClr val="black"/>
              </a:solidFill>
              <a:latin typeface="HGｺﾞｼｯｸM" pitchFamily="49" charset="-128"/>
              <a:ea typeface="ＤＨＰ特太ゴシック体" pitchFamily="2"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・地域定着支援サービス費</a:t>
            </a:r>
            <a:endParaRPr lang="en-US" altLang="ja-JP" sz="853"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a:t>
            </a:r>
            <a:r>
              <a:rPr lang="en-US" altLang="ja-JP" sz="853" dirty="0">
                <a:solidFill>
                  <a:prstClr val="black"/>
                </a:solidFill>
                <a:latin typeface="HGｺﾞｼｯｸM" pitchFamily="49" charset="-128"/>
                <a:ea typeface="HGｺﾞｼｯｸM" pitchFamily="49" charset="-128"/>
              </a:rPr>
              <a:t>〔</a:t>
            </a:r>
            <a:r>
              <a:rPr lang="ja-JP" altLang="en-US" sz="853" dirty="0">
                <a:solidFill>
                  <a:prstClr val="black"/>
                </a:solidFill>
                <a:latin typeface="HGｺﾞｼｯｸM" pitchFamily="49" charset="-128"/>
                <a:ea typeface="HGｺﾞｼｯｸM" pitchFamily="49" charset="-128"/>
              </a:rPr>
              <a:t>体制確保分</a:t>
            </a:r>
            <a:r>
              <a:rPr lang="en-US" altLang="ja-JP" sz="853" dirty="0">
                <a:solidFill>
                  <a:prstClr val="black"/>
                </a:solidFill>
                <a:latin typeface="HGｺﾞｼｯｸM" pitchFamily="49" charset="-128"/>
                <a:ea typeface="HGｺﾞｼｯｸM" pitchFamily="49" charset="-128"/>
              </a:rPr>
              <a:t>〕</a:t>
            </a:r>
            <a:r>
              <a:rPr lang="ja-JP" altLang="en-US" sz="853" dirty="0">
                <a:solidFill>
                  <a:prstClr val="black"/>
                </a:solidFill>
                <a:latin typeface="HGｺﾞｼｯｸM" pitchFamily="49" charset="-128"/>
                <a:ea typeface="HGｺﾞｼｯｸM" pitchFamily="49" charset="-128"/>
              </a:rPr>
              <a:t>　　　　　</a:t>
            </a:r>
            <a:r>
              <a:rPr lang="en-US" altLang="ja-JP" sz="853" u="sng" dirty="0">
                <a:solidFill>
                  <a:prstClr val="black"/>
                </a:solidFill>
                <a:latin typeface="HGｺﾞｼｯｸM" pitchFamily="49" charset="-128"/>
                <a:ea typeface="HGｺﾞｼｯｸM" pitchFamily="49" charset="-128"/>
              </a:rPr>
              <a:t>302</a:t>
            </a:r>
            <a:r>
              <a:rPr lang="ja-JP" altLang="en-US" sz="853" u="sng" dirty="0">
                <a:solidFill>
                  <a:prstClr val="black"/>
                </a:solidFill>
                <a:latin typeface="HGｺﾞｼｯｸM" pitchFamily="49" charset="-128"/>
                <a:ea typeface="HGｺﾞｼｯｸM" pitchFamily="49" charset="-128"/>
              </a:rPr>
              <a:t>単位</a:t>
            </a:r>
            <a:r>
              <a:rPr lang="en-US" altLang="ja-JP" sz="853" u="sng" dirty="0">
                <a:solidFill>
                  <a:prstClr val="black"/>
                </a:solidFill>
                <a:latin typeface="HGｺﾞｼｯｸM" pitchFamily="49" charset="-128"/>
                <a:ea typeface="HGｺﾞｼｯｸM" pitchFamily="49" charset="-128"/>
              </a:rPr>
              <a:t>/</a:t>
            </a:r>
            <a:r>
              <a:rPr lang="ja-JP" altLang="en-US" sz="853" u="sng" dirty="0">
                <a:solidFill>
                  <a:prstClr val="black"/>
                </a:solidFill>
                <a:latin typeface="HGｺﾞｼｯｸM" pitchFamily="49" charset="-128"/>
                <a:ea typeface="HGｺﾞｼｯｸM" pitchFamily="49" charset="-128"/>
              </a:rPr>
              <a:t>月</a:t>
            </a:r>
            <a:endParaRPr lang="en-US" altLang="ja-JP" sz="853" u="sng"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a:t>
            </a:r>
            <a:r>
              <a:rPr lang="en-US" altLang="ja-JP" sz="853" dirty="0">
                <a:solidFill>
                  <a:prstClr val="black"/>
                </a:solidFill>
                <a:latin typeface="HGｺﾞｼｯｸM" pitchFamily="49" charset="-128"/>
                <a:ea typeface="HGｺﾞｼｯｸM" pitchFamily="49" charset="-128"/>
              </a:rPr>
              <a:t>〔</a:t>
            </a:r>
            <a:r>
              <a:rPr lang="ja-JP" altLang="en-US" sz="853" dirty="0">
                <a:solidFill>
                  <a:prstClr val="black"/>
                </a:solidFill>
                <a:latin typeface="HGｺﾞｼｯｸM" pitchFamily="49" charset="-128"/>
                <a:ea typeface="HGｺﾞｼｯｸM" pitchFamily="49" charset="-128"/>
              </a:rPr>
              <a:t>緊急時支援分</a:t>
            </a:r>
            <a:r>
              <a:rPr lang="en-US" altLang="ja-JP" sz="853" dirty="0">
                <a:solidFill>
                  <a:prstClr val="black"/>
                </a:solidFill>
                <a:latin typeface="HGｺﾞｼｯｸM" pitchFamily="49" charset="-128"/>
                <a:ea typeface="HGｺﾞｼｯｸM" pitchFamily="49" charset="-128"/>
              </a:rPr>
              <a:t>〕</a:t>
            </a:r>
            <a:r>
              <a:rPr lang="ja-JP" altLang="en-US" sz="853" dirty="0">
                <a:solidFill>
                  <a:prstClr val="black"/>
                </a:solidFill>
                <a:latin typeface="HGｺﾞｼｯｸM" pitchFamily="49" charset="-128"/>
                <a:ea typeface="HGｺﾞｼｯｸM" pitchFamily="49" charset="-128"/>
              </a:rPr>
              <a:t>　　　　</a:t>
            </a:r>
            <a:r>
              <a:rPr lang="en-US" altLang="ja-JP" sz="853" u="sng" dirty="0">
                <a:solidFill>
                  <a:prstClr val="black"/>
                </a:solidFill>
                <a:latin typeface="HGｺﾞｼｯｸM" pitchFamily="49" charset="-128"/>
                <a:ea typeface="HGｺﾞｼｯｸM" pitchFamily="49" charset="-128"/>
              </a:rPr>
              <a:t>705</a:t>
            </a:r>
            <a:r>
              <a:rPr lang="ja-JP" altLang="en-US" sz="853" u="sng" dirty="0">
                <a:solidFill>
                  <a:prstClr val="black"/>
                </a:solidFill>
                <a:latin typeface="HGｺﾞｼｯｸM" pitchFamily="49" charset="-128"/>
                <a:ea typeface="HGｺﾞｼｯｸM" pitchFamily="49" charset="-128"/>
              </a:rPr>
              <a:t>単位</a:t>
            </a:r>
            <a:r>
              <a:rPr lang="en-US" altLang="ja-JP" sz="853" u="sng" dirty="0">
                <a:solidFill>
                  <a:prstClr val="black"/>
                </a:solidFill>
                <a:latin typeface="HGｺﾞｼｯｸM" pitchFamily="49" charset="-128"/>
                <a:ea typeface="HGｺﾞｼｯｸM" pitchFamily="49" charset="-128"/>
              </a:rPr>
              <a:t>/</a:t>
            </a:r>
            <a:r>
              <a:rPr lang="ja-JP" altLang="en-US" sz="853" u="sng" dirty="0">
                <a:solidFill>
                  <a:prstClr val="black"/>
                </a:solidFill>
                <a:latin typeface="HGｺﾞｼｯｸM" pitchFamily="49" charset="-128"/>
                <a:ea typeface="HGｺﾞｼｯｸM" pitchFamily="49" charset="-128"/>
              </a:rPr>
              <a:t>日</a:t>
            </a:r>
            <a:endParaRPr lang="en-US" altLang="ja-JP" sz="853" u="sng"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a:t>
            </a:r>
            <a:endParaRPr lang="en-US" altLang="ja-JP" sz="853"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r>
              <a:rPr lang="ja-JP" altLang="en-US" sz="853" dirty="0">
                <a:solidFill>
                  <a:prstClr val="black"/>
                </a:solidFill>
                <a:latin typeface="HGｺﾞｼｯｸM" pitchFamily="49" charset="-128"/>
                <a:ea typeface="HGｺﾞｼｯｸM" pitchFamily="49" charset="-128"/>
              </a:rPr>
              <a:t> ・特別地域加算　　　　　　　　</a:t>
            </a:r>
            <a:r>
              <a:rPr lang="ja-JP" altLang="en-US" sz="853" u="sng" dirty="0">
                <a:solidFill>
                  <a:prstClr val="black"/>
                </a:solidFill>
                <a:latin typeface="HGｺﾞｼｯｸM" pitchFamily="49" charset="-128"/>
                <a:ea typeface="HGｺﾞｼｯｸM" pitchFamily="49" charset="-128"/>
              </a:rPr>
              <a:t>＋</a:t>
            </a:r>
            <a:r>
              <a:rPr lang="en-US" altLang="ja-JP" sz="853" u="sng" dirty="0">
                <a:solidFill>
                  <a:prstClr val="black"/>
                </a:solidFill>
                <a:latin typeface="HGｺﾞｼｯｸM" pitchFamily="49" charset="-128"/>
                <a:ea typeface="HGｺﾞｼｯｸM" pitchFamily="49" charset="-128"/>
              </a:rPr>
              <a:t>15/100</a:t>
            </a:r>
          </a:p>
          <a:p>
            <a:pPr marL="96739" indent="-96739" defTabSz="709414" fontAlgn="base">
              <a:spcBef>
                <a:spcPct val="0"/>
              </a:spcBef>
              <a:spcAft>
                <a:spcPct val="0"/>
              </a:spcAft>
            </a:pPr>
            <a:endParaRPr lang="en-US" altLang="ja-JP" sz="853" u="sng"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endParaRPr lang="en-US" altLang="ja-JP" sz="853"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endParaRPr lang="en-US" altLang="ja-JP" sz="853" dirty="0">
              <a:solidFill>
                <a:prstClr val="black"/>
              </a:solidFill>
              <a:latin typeface="HGｺﾞｼｯｸM" pitchFamily="49" charset="-128"/>
              <a:ea typeface="HGｺﾞｼｯｸM" pitchFamily="49" charset="-128"/>
            </a:endParaRPr>
          </a:p>
          <a:p>
            <a:pPr marL="96739" indent="-96739" defTabSz="709414" fontAlgn="base">
              <a:spcBef>
                <a:spcPct val="0"/>
              </a:spcBef>
              <a:spcAft>
                <a:spcPct val="0"/>
              </a:spcAft>
            </a:pPr>
            <a:endParaRPr lang="ja-JP" altLang="en-US" sz="853" dirty="0">
              <a:solidFill>
                <a:prstClr val="black"/>
              </a:solidFill>
              <a:latin typeface="HGｺﾞｼｯｸM" pitchFamily="49" charset="-128"/>
              <a:ea typeface="HGｺﾞｼｯｸM" pitchFamily="49" charset="-128"/>
            </a:endParaRPr>
          </a:p>
        </p:txBody>
      </p:sp>
      <p:sp>
        <p:nvSpPr>
          <p:cNvPr id="13" name="角丸四角形 12"/>
          <p:cNvSpPr/>
          <p:nvPr/>
        </p:nvSpPr>
        <p:spPr>
          <a:xfrm>
            <a:off x="857545" y="2152176"/>
            <a:ext cx="4316845" cy="292533"/>
          </a:xfrm>
          <a:prstGeom prst="roundRect">
            <a:avLst/>
          </a:prstGeom>
          <a:no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29250" rIns="29250" anchor="ctr"/>
          <a:lstStyle/>
          <a:p>
            <a:pPr indent="134144" eaLnBrk="0" fontAlgn="base" hangingPunct="0">
              <a:spcBef>
                <a:spcPct val="0"/>
              </a:spcBef>
              <a:spcAft>
                <a:spcPct val="0"/>
              </a:spcAft>
              <a:defRPr/>
            </a:pPr>
            <a:r>
              <a:rPr lang="ja-JP" altLang="en-US" sz="894" dirty="0">
                <a:solidFill>
                  <a:prstClr val="black"/>
                </a:solidFill>
                <a:latin typeface="メイリオ" pitchFamily="50" charset="-128"/>
                <a:ea typeface="メイリオ" pitchFamily="50" charset="-128"/>
              </a:rPr>
              <a:t>（参考）　地域生活への移行に向けた支援の流れ（イメージ）</a:t>
            </a:r>
            <a:endParaRPr lang="en-US" altLang="ja-JP" sz="894" dirty="0">
              <a:solidFill>
                <a:prstClr val="black"/>
              </a:solidFill>
              <a:latin typeface="メイリオ" pitchFamily="50" charset="-128"/>
              <a:ea typeface="メイリオ" pitchFamily="50" charset="-128"/>
            </a:endParaRPr>
          </a:p>
        </p:txBody>
      </p:sp>
      <p:sp>
        <p:nvSpPr>
          <p:cNvPr id="8" name="角丸四角形 7"/>
          <p:cNvSpPr/>
          <p:nvPr/>
        </p:nvSpPr>
        <p:spPr bwMode="auto">
          <a:xfrm>
            <a:off x="7153337" y="2205720"/>
            <a:ext cx="1267641" cy="185445"/>
          </a:xfrm>
          <a:prstGeom prst="round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29903" tIns="5979" rIns="29903" bIns="5979" numCol="1" rtlCol="0" anchor="ctr" anchorCtr="0" compatLnSpc="1">
            <a:prstTxWarp prst="textNoShape">
              <a:avLst/>
            </a:prstTxWarp>
          </a:bodyPr>
          <a:lstStyle/>
          <a:p>
            <a:pPr marL="96739" indent="-96739" algn="ctr" defTabSz="709414" fontAlgn="base">
              <a:spcBef>
                <a:spcPct val="0"/>
              </a:spcBef>
              <a:spcAft>
                <a:spcPct val="0"/>
              </a:spcAft>
            </a:pPr>
            <a:r>
              <a:rPr lang="ja-JP" altLang="en-US" sz="1463" dirty="0">
                <a:solidFill>
                  <a:prstClr val="black"/>
                </a:solidFill>
                <a:latin typeface="HGS創英角ﾎﾟｯﾌﾟ体" pitchFamily="50" charset="-128"/>
                <a:ea typeface="ＤＨＰ特太ゴシック体" pitchFamily="2" charset="-128"/>
              </a:rPr>
              <a:t>報 酬 単 価</a:t>
            </a:r>
          </a:p>
        </p:txBody>
      </p:sp>
      <p:pic>
        <p:nvPicPr>
          <p:cNvPr id="1026" name="Picture 2"/>
          <p:cNvPicPr>
            <a:picLocks noChangeAspect="1" noChangeArrowheads="1"/>
          </p:cNvPicPr>
          <p:nvPr/>
        </p:nvPicPr>
        <p:blipFill>
          <a:blip r:embed="rId2" cstate="print"/>
          <a:srcRect/>
          <a:stretch>
            <a:fillRect/>
          </a:stretch>
        </p:blipFill>
        <p:spPr bwMode="auto">
          <a:xfrm>
            <a:off x="935193" y="2349546"/>
            <a:ext cx="5713927" cy="2951669"/>
          </a:xfrm>
          <a:prstGeom prst="rect">
            <a:avLst/>
          </a:prstGeom>
          <a:noFill/>
          <a:ln w="9525">
            <a:noFill/>
            <a:miter lim="800000"/>
            <a:headEnd/>
            <a:tailEnd/>
          </a:ln>
          <a:effectLst/>
        </p:spPr>
      </p:pic>
      <p:sp>
        <p:nvSpPr>
          <p:cNvPr id="9" name="AutoShape 2"/>
          <p:cNvSpPr>
            <a:spLocks noChangeArrowheads="1"/>
          </p:cNvSpPr>
          <p:nvPr/>
        </p:nvSpPr>
        <p:spPr bwMode="auto">
          <a:xfrm>
            <a:off x="1267092" y="710585"/>
            <a:ext cx="7410045" cy="454990"/>
          </a:xfrm>
          <a:prstGeom prst="bevel">
            <a:avLst>
              <a:gd name="adj" fmla="val 12500"/>
            </a:avLst>
          </a:prstGeom>
          <a:solidFill>
            <a:srgbClr val="FFFF66">
              <a:alpha val="47843"/>
            </a:srgbClr>
          </a:solidFill>
          <a:ln w="9525">
            <a:solidFill>
              <a:schemeClr val="tx1"/>
            </a:solidFill>
            <a:miter lim="800000"/>
            <a:headEnd/>
            <a:tailEnd/>
          </a:ln>
        </p:spPr>
        <p:txBody>
          <a:bodyPr anchor="ctr">
            <a:spAutoFit/>
          </a:bodyPr>
          <a:lstStyle/>
          <a:p>
            <a:pPr algn="ctr" fontAlgn="base">
              <a:spcBef>
                <a:spcPct val="0"/>
              </a:spcBef>
              <a:spcAft>
                <a:spcPct val="0"/>
              </a:spcAft>
            </a:pPr>
            <a:r>
              <a:rPr lang="ja-JP" altLang="en-US" sz="1625" dirty="0">
                <a:solidFill>
                  <a:srgbClr val="1F497D">
                    <a:lumMod val="50000"/>
                  </a:srgbClr>
                </a:solidFill>
                <a:latin typeface="Arial" charset="0"/>
                <a:ea typeface="ＤＨＰ特太ゴシック体" pitchFamily="2" charset="-128"/>
              </a:rPr>
              <a:t>地域相談支援（地域移行支援・地域定着支援）の概要</a:t>
            </a:r>
          </a:p>
        </p:txBody>
      </p:sp>
      <p:sp>
        <p:nvSpPr>
          <p:cNvPr id="10" name="角丸四角形 9"/>
          <p:cNvSpPr/>
          <p:nvPr/>
        </p:nvSpPr>
        <p:spPr>
          <a:xfrm>
            <a:off x="1012546" y="1264260"/>
            <a:ext cx="7890617" cy="887916"/>
          </a:xfrm>
          <a:prstGeom prst="roundRect">
            <a:avLst/>
          </a:prstGeom>
          <a:solidFill>
            <a:schemeClr val="bg1"/>
          </a:solidFill>
          <a:ln w="3175">
            <a:solidFill>
              <a:schemeClr val="tx2">
                <a:lumMod val="50000"/>
              </a:schemeClr>
            </a:solidFill>
            <a:headEnd type="none" w="med" len="med"/>
            <a:tailEnd type="arrow" w="med" len="med"/>
          </a:ln>
          <a:effectLst>
            <a:innerShdw blurRad="114300">
              <a:prstClr val="black"/>
            </a:innerShdw>
          </a:effectLst>
        </p:spPr>
        <p:style>
          <a:lnRef idx="1">
            <a:schemeClr val="accent1"/>
          </a:lnRef>
          <a:fillRef idx="0">
            <a:schemeClr val="accent1"/>
          </a:fillRef>
          <a:effectRef idx="0">
            <a:schemeClr val="accent1"/>
          </a:effectRef>
          <a:fontRef idx="minor">
            <a:schemeClr val="tx1"/>
          </a:fontRef>
        </p:style>
        <p:txBody>
          <a:bodyPr vert="horz" rtlCol="0" anchor="ctr"/>
          <a:lstStyle/>
          <a:p>
            <a:pPr fontAlgn="base">
              <a:spcBef>
                <a:spcPct val="0"/>
              </a:spcBef>
              <a:spcAft>
                <a:spcPct val="0"/>
              </a:spcAft>
            </a:pPr>
            <a:r>
              <a:rPr lang="ja-JP" altLang="en-US" sz="1463" b="1" dirty="0">
                <a:solidFill>
                  <a:srgbClr val="1F497D">
                    <a:lumMod val="50000"/>
                  </a:srgbClr>
                </a:solidFill>
                <a:latin typeface="メイリオ" pitchFamily="50" charset="-128"/>
                <a:ea typeface="メイリオ" pitchFamily="50" charset="-128"/>
              </a:rPr>
              <a:t>　</a:t>
            </a:r>
            <a:r>
              <a:rPr lang="ja-JP" altLang="en-US" sz="1300" b="1" dirty="0">
                <a:solidFill>
                  <a:srgbClr val="1F497D">
                    <a:lumMod val="50000"/>
                  </a:srgbClr>
                </a:solidFill>
                <a:latin typeface="メイリオ" pitchFamily="50" charset="-128"/>
                <a:ea typeface="メイリオ" pitchFamily="50" charset="-128"/>
              </a:rPr>
              <a:t>地域移行支援</a:t>
            </a:r>
            <a:r>
              <a:rPr lang="ja-JP" altLang="en-US" sz="1300" dirty="0">
                <a:solidFill>
                  <a:srgbClr val="1F497D">
                    <a:lumMod val="50000"/>
                  </a:srgbClr>
                </a:solidFill>
                <a:latin typeface="メイリオ" pitchFamily="50" charset="-128"/>
                <a:ea typeface="メイリオ" pitchFamily="50" charset="-128"/>
              </a:rPr>
              <a:t>・・・障害者支援施設、精神科病院、救護施設・更生施設、矯正施設等に入所又は入院</a:t>
            </a:r>
            <a:endParaRPr lang="en-US" altLang="ja-JP" sz="1300" dirty="0">
              <a:solidFill>
                <a:srgbClr val="1F497D">
                  <a:lumMod val="50000"/>
                </a:srgbClr>
              </a:solidFill>
              <a:latin typeface="メイリオ" pitchFamily="50" charset="-128"/>
              <a:ea typeface="メイリオ" pitchFamily="50" charset="-128"/>
            </a:endParaRPr>
          </a:p>
          <a:p>
            <a:pPr fontAlgn="base">
              <a:spcBef>
                <a:spcPct val="0"/>
              </a:spcBef>
              <a:spcAft>
                <a:spcPct val="0"/>
              </a:spcAft>
            </a:pPr>
            <a:r>
              <a:rPr lang="ja-JP" altLang="en-US" sz="1300" dirty="0">
                <a:solidFill>
                  <a:srgbClr val="1F497D">
                    <a:lumMod val="50000"/>
                  </a:srgbClr>
                </a:solidFill>
                <a:latin typeface="メイリオ" pitchFamily="50" charset="-128"/>
                <a:ea typeface="メイリオ" pitchFamily="50" charset="-128"/>
              </a:rPr>
              <a:t>　　　　　　　　　している障害者を対象に住居の確保その他の地域生活へ移行するための支援を行う。 </a:t>
            </a:r>
            <a:endParaRPr lang="en-US" altLang="ja-JP" sz="1300" dirty="0">
              <a:solidFill>
                <a:srgbClr val="1F497D">
                  <a:lumMod val="50000"/>
                </a:srgbClr>
              </a:solidFill>
              <a:latin typeface="メイリオ" pitchFamily="50" charset="-128"/>
              <a:ea typeface="メイリオ" pitchFamily="50" charset="-128"/>
            </a:endParaRPr>
          </a:p>
          <a:p>
            <a:pPr fontAlgn="base">
              <a:spcBef>
                <a:spcPct val="0"/>
              </a:spcBef>
              <a:spcAft>
                <a:spcPct val="0"/>
              </a:spcAft>
            </a:pPr>
            <a:r>
              <a:rPr lang="ja-JP" altLang="en-US" sz="1300" b="1" dirty="0">
                <a:solidFill>
                  <a:srgbClr val="1F497D">
                    <a:lumMod val="50000"/>
                  </a:srgbClr>
                </a:solidFill>
                <a:latin typeface="メイリオ" pitchFamily="50" charset="-128"/>
                <a:ea typeface="メイリオ" pitchFamily="50" charset="-128"/>
              </a:rPr>
              <a:t>　地域定着支援</a:t>
            </a:r>
            <a:r>
              <a:rPr lang="ja-JP" altLang="en-US" sz="1300" dirty="0">
                <a:solidFill>
                  <a:srgbClr val="1F497D">
                    <a:lumMod val="50000"/>
                  </a:srgbClr>
                </a:solidFill>
                <a:latin typeface="メイリオ" pitchFamily="50" charset="-128"/>
                <a:ea typeface="メイリオ" pitchFamily="50" charset="-128"/>
              </a:rPr>
              <a:t>・・・居宅において単身で生活している障害者等を対象に常時の連絡体制を確保し、緊</a:t>
            </a:r>
            <a:endParaRPr lang="en-US" altLang="ja-JP" sz="1300" dirty="0">
              <a:solidFill>
                <a:srgbClr val="1F497D">
                  <a:lumMod val="50000"/>
                </a:srgbClr>
              </a:solidFill>
              <a:latin typeface="メイリオ" pitchFamily="50" charset="-128"/>
              <a:ea typeface="メイリオ" pitchFamily="50" charset="-128"/>
            </a:endParaRPr>
          </a:p>
          <a:p>
            <a:pPr fontAlgn="base">
              <a:spcBef>
                <a:spcPct val="0"/>
              </a:spcBef>
              <a:spcAft>
                <a:spcPct val="0"/>
              </a:spcAft>
            </a:pPr>
            <a:r>
              <a:rPr lang="ja-JP" altLang="en-US" sz="1300" dirty="0">
                <a:solidFill>
                  <a:srgbClr val="1F497D">
                    <a:lumMod val="50000"/>
                  </a:srgbClr>
                </a:solidFill>
                <a:latin typeface="メイリオ" pitchFamily="50" charset="-128"/>
                <a:ea typeface="メイリオ" pitchFamily="50" charset="-128"/>
              </a:rPr>
              <a:t>　　　　　　　　　急時には必要な支援を行う。</a:t>
            </a:r>
            <a:endParaRPr lang="en-US" altLang="ja-JP" sz="1300" dirty="0">
              <a:solidFill>
                <a:srgbClr val="1F497D">
                  <a:lumMod val="50000"/>
                </a:srgbClr>
              </a:solidFill>
              <a:latin typeface="メイリオ" pitchFamily="50" charset="-128"/>
              <a:ea typeface="メイリオ" pitchFamily="50" charset="-128"/>
            </a:endParaRPr>
          </a:p>
        </p:txBody>
      </p:sp>
      <p:graphicFrame>
        <p:nvGraphicFramePr>
          <p:cNvPr id="11" name="表 10"/>
          <p:cNvGraphicFramePr>
            <a:graphicFrameLocks noGrp="1"/>
          </p:cNvGraphicFramePr>
          <p:nvPr>
            <p:extLst/>
          </p:nvPr>
        </p:nvGraphicFramePr>
        <p:xfrm>
          <a:off x="1267092" y="5418221"/>
          <a:ext cx="5148570" cy="595284"/>
        </p:xfrm>
        <a:graphic>
          <a:graphicData uri="http://schemas.openxmlformats.org/drawingml/2006/table">
            <a:tbl>
              <a:tblPr firstRow="1" bandRow="1">
                <a:tableStyleId>{BC89EF96-8CEA-46FF-86C4-4CE0E7609802}</a:tableStyleId>
              </a:tblPr>
              <a:tblGrid>
                <a:gridCol w="1317076">
                  <a:extLst>
                    <a:ext uri="{9D8B030D-6E8A-4147-A177-3AD203B41FA5}">
                      <a16:colId xmlns="" xmlns:a16="http://schemas.microsoft.com/office/drawing/2014/main" val="20000"/>
                    </a:ext>
                  </a:extLst>
                </a:gridCol>
                <a:gridCol w="1915747">
                  <a:extLst>
                    <a:ext uri="{9D8B030D-6E8A-4147-A177-3AD203B41FA5}">
                      <a16:colId xmlns="" xmlns:a16="http://schemas.microsoft.com/office/drawing/2014/main" val="20001"/>
                    </a:ext>
                  </a:extLst>
                </a:gridCol>
                <a:gridCol w="1915747">
                  <a:extLst>
                    <a:ext uri="{9D8B030D-6E8A-4147-A177-3AD203B41FA5}">
                      <a16:colId xmlns="" xmlns:a16="http://schemas.microsoft.com/office/drawing/2014/main" val="20002"/>
                    </a:ext>
                  </a:extLst>
                </a:gridCol>
              </a:tblGrid>
              <a:tr h="185738">
                <a:tc>
                  <a:txBody>
                    <a:bodyPr/>
                    <a:lstStyle/>
                    <a:p>
                      <a:endParaRPr kumimoji="1" lang="ja-JP" altLang="en-US" sz="700" b="0" dirty="0">
                        <a:solidFill>
                          <a:schemeClr val="bg1"/>
                        </a:solidFill>
                        <a:latin typeface="メイリオ" pitchFamily="50" charset="-128"/>
                        <a:ea typeface="メイリオ" pitchFamily="50" charset="-128"/>
                      </a:endParaRPr>
                    </a:p>
                  </a:txBody>
                  <a:tcPr marL="74295" marR="74295" marT="37148" marB="37148">
                    <a:solidFill>
                      <a:schemeClr val="tx2">
                        <a:lumMod val="60000"/>
                        <a:lumOff val="40000"/>
                      </a:schemeClr>
                    </a:solidFill>
                  </a:tcPr>
                </a:tc>
                <a:tc>
                  <a:txBody>
                    <a:bodyPr/>
                    <a:lstStyle/>
                    <a:p>
                      <a:pPr algn="ctr"/>
                      <a:r>
                        <a:rPr kumimoji="1" lang="ja-JP" altLang="en-US" sz="700" b="0" dirty="0" smtClean="0">
                          <a:solidFill>
                            <a:schemeClr val="bg1"/>
                          </a:solidFill>
                          <a:latin typeface="メイリオ" pitchFamily="50" charset="-128"/>
                          <a:ea typeface="メイリオ" pitchFamily="50" charset="-128"/>
                        </a:rPr>
                        <a:t>地域移行支援</a:t>
                      </a:r>
                      <a:endParaRPr kumimoji="1" lang="ja-JP" altLang="en-US" sz="700" b="0" dirty="0">
                        <a:solidFill>
                          <a:schemeClr val="bg1"/>
                        </a:solidFill>
                        <a:latin typeface="メイリオ" pitchFamily="50" charset="-128"/>
                        <a:ea typeface="メイリオ" pitchFamily="50" charset="-128"/>
                      </a:endParaRPr>
                    </a:p>
                  </a:txBody>
                  <a:tcPr marL="74295" marR="74295" marT="37148" marB="37148">
                    <a:solidFill>
                      <a:schemeClr val="tx2">
                        <a:lumMod val="60000"/>
                        <a:lumOff val="40000"/>
                      </a:schemeClr>
                    </a:solidFill>
                  </a:tcPr>
                </a:tc>
                <a:tc>
                  <a:txBody>
                    <a:bodyPr/>
                    <a:lstStyle/>
                    <a:p>
                      <a:pPr algn="ctr"/>
                      <a:r>
                        <a:rPr kumimoji="1" lang="ja-JP" altLang="en-US" sz="700" b="0" dirty="0" smtClean="0">
                          <a:solidFill>
                            <a:schemeClr val="bg1"/>
                          </a:solidFill>
                          <a:latin typeface="メイリオ" pitchFamily="50" charset="-128"/>
                          <a:ea typeface="メイリオ" pitchFamily="50" charset="-128"/>
                        </a:rPr>
                        <a:t>地域定着支援</a:t>
                      </a:r>
                      <a:endParaRPr kumimoji="1" lang="ja-JP" altLang="en-US" sz="700" b="0" dirty="0">
                        <a:solidFill>
                          <a:schemeClr val="bg1"/>
                        </a:solidFill>
                        <a:latin typeface="メイリオ" pitchFamily="50" charset="-128"/>
                        <a:ea typeface="メイリオ" pitchFamily="50" charset="-128"/>
                      </a:endParaRPr>
                    </a:p>
                  </a:txBody>
                  <a:tcPr marL="74295" marR="74295" marT="37148" marB="37148">
                    <a:solidFill>
                      <a:schemeClr val="tx2">
                        <a:lumMod val="60000"/>
                        <a:lumOff val="40000"/>
                      </a:schemeClr>
                    </a:solidFill>
                  </a:tcPr>
                </a:tc>
                <a:extLst>
                  <a:ext uri="{0D108BD9-81ED-4DB2-BD59-A6C34878D82A}">
                    <a16:rowId xmlns="" xmlns:a16="http://schemas.microsoft.com/office/drawing/2014/main" val="10000"/>
                  </a:ext>
                </a:extLst>
              </a:tr>
              <a:tr h="223808">
                <a:tc>
                  <a:txBody>
                    <a:bodyPr/>
                    <a:lstStyle/>
                    <a:p>
                      <a:pPr algn="ctr"/>
                      <a:r>
                        <a:rPr kumimoji="1" lang="ja-JP" altLang="en-US" sz="700" dirty="0" smtClean="0">
                          <a:latin typeface="メイリオ" pitchFamily="50" charset="-128"/>
                          <a:ea typeface="メイリオ" pitchFamily="50" charset="-128"/>
                        </a:rPr>
                        <a:t>事業所数</a:t>
                      </a:r>
                      <a:endParaRPr kumimoji="1" lang="ja-JP" altLang="en-US" sz="700" dirty="0">
                        <a:latin typeface="メイリオ" pitchFamily="50" charset="-128"/>
                        <a:ea typeface="メイリオ" pitchFamily="50" charset="-128"/>
                      </a:endParaRPr>
                    </a:p>
                  </a:txBody>
                  <a:tcPr marL="74295" marR="74295" marT="37148" marB="37148">
                    <a:solidFill>
                      <a:schemeClr val="bg1"/>
                    </a:solidFill>
                  </a:tcPr>
                </a:tc>
                <a:tc>
                  <a:txBody>
                    <a:bodyPr/>
                    <a:lstStyle/>
                    <a:p>
                      <a:pPr algn="r"/>
                      <a:r>
                        <a:rPr kumimoji="1" lang="ja-JP" altLang="en-US" sz="700" dirty="0" smtClean="0">
                          <a:latin typeface="メイリオ" pitchFamily="50" charset="-128"/>
                          <a:ea typeface="メイリオ" pitchFamily="50" charset="-128"/>
                        </a:rPr>
                        <a:t>２９０事業所</a:t>
                      </a:r>
                      <a:endParaRPr kumimoji="1" lang="ja-JP" altLang="en-US" sz="700" dirty="0">
                        <a:latin typeface="メイリオ" pitchFamily="50" charset="-128"/>
                        <a:ea typeface="メイリオ" pitchFamily="50" charset="-128"/>
                      </a:endParaRPr>
                    </a:p>
                  </a:txBody>
                  <a:tcPr marL="74295" marR="74295" marT="37148" marB="37148">
                    <a:solidFill>
                      <a:schemeClr val="bg1"/>
                    </a:solidFill>
                  </a:tcPr>
                </a:tc>
                <a:tc>
                  <a:txBody>
                    <a:bodyPr/>
                    <a:lstStyle/>
                    <a:p>
                      <a:pPr algn="r"/>
                      <a:r>
                        <a:rPr kumimoji="1" lang="ja-JP" altLang="en-US" sz="700" dirty="0" smtClean="0">
                          <a:latin typeface="メイリオ" pitchFamily="50" charset="-128"/>
                          <a:ea typeface="メイリオ" pitchFamily="50" charset="-128"/>
                        </a:rPr>
                        <a:t>４７３事業所</a:t>
                      </a:r>
                      <a:endParaRPr kumimoji="1" lang="ja-JP" altLang="en-US" sz="700" dirty="0">
                        <a:latin typeface="メイリオ" pitchFamily="50" charset="-128"/>
                        <a:ea typeface="メイリオ" pitchFamily="50" charset="-128"/>
                      </a:endParaRPr>
                    </a:p>
                  </a:txBody>
                  <a:tcPr marL="74295" marR="74295" marT="37148" marB="37148">
                    <a:solidFill>
                      <a:schemeClr val="bg1"/>
                    </a:solidFill>
                  </a:tcPr>
                </a:tc>
                <a:extLst>
                  <a:ext uri="{0D108BD9-81ED-4DB2-BD59-A6C34878D82A}">
                    <a16:rowId xmlns="" xmlns:a16="http://schemas.microsoft.com/office/drawing/2014/main" val="10001"/>
                  </a:ext>
                </a:extLst>
              </a:tr>
              <a:tr h="185738">
                <a:tc>
                  <a:txBody>
                    <a:bodyPr/>
                    <a:lstStyle/>
                    <a:p>
                      <a:pPr algn="ctr"/>
                      <a:r>
                        <a:rPr kumimoji="1" lang="ja-JP" altLang="en-US" sz="700" dirty="0" smtClean="0">
                          <a:latin typeface="メイリオ" pitchFamily="50" charset="-128"/>
                          <a:ea typeface="メイリオ" pitchFamily="50" charset="-128"/>
                        </a:rPr>
                        <a:t>利用者数</a:t>
                      </a:r>
                      <a:endParaRPr kumimoji="1" lang="ja-JP" altLang="en-US" sz="700" dirty="0">
                        <a:latin typeface="メイリオ" pitchFamily="50" charset="-128"/>
                        <a:ea typeface="メイリオ" pitchFamily="50" charset="-128"/>
                      </a:endParaRPr>
                    </a:p>
                  </a:txBody>
                  <a:tcPr marL="74295" marR="74295" marT="37148" marB="37148">
                    <a:solidFill>
                      <a:schemeClr val="bg1"/>
                    </a:solidFill>
                  </a:tcPr>
                </a:tc>
                <a:tc>
                  <a:txBody>
                    <a:bodyPr/>
                    <a:lstStyle/>
                    <a:p>
                      <a:pPr algn="r"/>
                      <a:r>
                        <a:rPr kumimoji="1" lang="ja-JP" altLang="en-US" sz="700" dirty="0" smtClean="0">
                          <a:latin typeface="メイリオ" pitchFamily="50" charset="-128"/>
                          <a:ea typeface="メイリオ" pitchFamily="50" charset="-128"/>
                        </a:rPr>
                        <a:t>５０８人</a:t>
                      </a:r>
                      <a:endParaRPr kumimoji="1" lang="ja-JP" altLang="en-US" sz="700" dirty="0">
                        <a:latin typeface="メイリオ" pitchFamily="50" charset="-128"/>
                        <a:ea typeface="メイリオ" pitchFamily="50" charset="-128"/>
                      </a:endParaRPr>
                    </a:p>
                  </a:txBody>
                  <a:tcPr marL="74295" marR="74295" marT="37148" marB="37148">
                    <a:solidFill>
                      <a:schemeClr val="bg1"/>
                    </a:solidFill>
                  </a:tcPr>
                </a:tc>
                <a:tc>
                  <a:txBody>
                    <a:bodyPr/>
                    <a:lstStyle/>
                    <a:p>
                      <a:pPr algn="r"/>
                      <a:r>
                        <a:rPr kumimoji="1" lang="ja-JP" altLang="en-US" sz="700" dirty="0" smtClean="0">
                          <a:latin typeface="メイリオ" pitchFamily="50" charset="-128"/>
                          <a:ea typeface="メイリオ" pitchFamily="50" charset="-128"/>
                        </a:rPr>
                        <a:t>２</a:t>
                      </a:r>
                      <a:r>
                        <a:rPr kumimoji="1" lang="en-US" altLang="ja-JP" sz="700" dirty="0" smtClean="0">
                          <a:latin typeface="メイリオ" pitchFamily="50" charset="-128"/>
                          <a:ea typeface="メイリオ" pitchFamily="50" charset="-128"/>
                        </a:rPr>
                        <a:t>,</a:t>
                      </a:r>
                      <a:r>
                        <a:rPr kumimoji="1" lang="ja-JP" altLang="en-US" sz="700" dirty="0" smtClean="0">
                          <a:latin typeface="メイリオ" pitchFamily="50" charset="-128"/>
                          <a:ea typeface="メイリオ" pitchFamily="50" charset="-128"/>
                        </a:rPr>
                        <a:t>５９３人</a:t>
                      </a:r>
                      <a:endParaRPr kumimoji="1" lang="ja-JP" altLang="en-US" sz="700" dirty="0">
                        <a:latin typeface="メイリオ" pitchFamily="50" charset="-128"/>
                        <a:ea typeface="メイリオ" pitchFamily="50" charset="-128"/>
                      </a:endParaRPr>
                    </a:p>
                  </a:txBody>
                  <a:tcPr marL="74295" marR="74295" marT="37148" marB="37148">
                    <a:solidFill>
                      <a:schemeClr val="bg1"/>
                    </a:solidFill>
                  </a:tcPr>
                </a:tc>
                <a:extLst>
                  <a:ext uri="{0D108BD9-81ED-4DB2-BD59-A6C34878D82A}">
                    <a16:rowId xmlns="" xmlns:a16="http://schemas.microsoft.com/office/drawing/2014/main" val="10002"/>
                  </a:ext>
                </a:extLst>
              </a:tr>
            </a:tbl>
          </a:graphicData>
        </a:graphic>
      </p:graphicFrame>
      <p:sp>
        <p:nvSpPr>
          <p:cNvPr id="12" name="テキスト ボックス 11"/>
          <p:cNvSpPr txBox="1"/>
          <p:nvPr/>
        </p:nvSpPr>
        <p:spPr>
          <a:xfrm>
            <a:off x="5187031" y="6027512"/>
            <a:ext cx="1228637" cy="204800"/>
          </a:xfrm>
          <a:prstGeom prst="rect">
            <a:avLst/>
          </a:prstGeom>
          <a:noFill/>
        </p:spPr>
        <p:txBody>
          <a:bodyPr wrap="square" rtlCol="0">
            <a:spAutoFit/>
          </a:bodyPr>
          <a:lstStyle/>
          <a:p>
            <a:pPr fontAlgn="base">
              <a:spcBef>
                <a:spcPct val="0"/>
              </a:spcBef>
              <a:spcAft>
                <a:spcPct val="0"/>
              </a:spcAft>
            </a:pPr>
            <a:r>
              <a:rPr lang="ja-JP" altLang="en-US" sz="731" dirty="0">
                <a:solidFill>
                  <a:prstClr val="black"/>
                </a:solidFill>
                <a:latin typeface="Arial" charset="0"/>
                <a:ea typeface="ＭＳ Ｐゴシック" charset="-128"/>
              </a:rPr>
              <a:t>国保連平成</a:t>
            </a:r>
            <a:r>
              <a:rPr lang="en-US" altLang="ja-JP" sz="731" dirty="0">
                <a:solidFill>
                  <a:prstClr val="black"/>
                </a:solidFill>
                <a:latin typeface="Arial" charset="0"/>
                <a:ea typeface="ＭＳ Ｐゴシック" charset="-128"/>
              </a:rPr>
              <a:t>28</a:t>
            </a:r>
            <a:r>
              <a:rPr lang="ja-JP" altLang="en-US" sz="731" dirty="0">
                <a:solidFill>
                  <a:prstClr val="black"/>
                </a:solidFill>
                <a:latin typeface="Arial" charset="0"/>
                <a:ea typeface="ＭＳ Ｐゴシック" charset="-128"/>
              </a:rPr>
              <a:t>年</a:t>
            </a:r>
            <a:r>
              <a:rPr lang="en-US" altLang="ja-JP" sz="731" dirty="0">
                <a:solidFill>
                  <a:prstClr val="black"/>
                </a:solidFill>
                <a:latin typeface="Arial" charset="0"/>
                <a:ea typeface="ＭＳ Ｐゴシック" charset="-128"/>
              </a:rPr>
              <a:t>8</a:t>
            </a:r>
            <a:r>
              <a:rPr lang="ja-JP" altLang="en-US" sz="731" dirty="0">
                <a:solidFill>
                  <a:prstClr val="black"/>
                </a:solidFill>
                <a:latin typeface="Arial" charset="0"/>
                <a:ea typeface="ＭＳ Ｐゴシック" charset="-128"/>
              </a:rPr>
              <a:t>月実績</a:t>
            </a:r>
          </a:p>
        </p:txBody>
      </p:sp>
      <p:sp>
        <p:nvSpPr>
          <p:cNvPr id="2" name="正方形/長方形 1"/>
          <p:cNvSpPr/>
          <p:nvPr/>
        </p:nvSpPr>
        <p:spPr>
          <a:xfrm>
            <a:off x="2846770" y="4691875"/>
            <a:ext cx="535845" cy="146250"/>
          </a:xfrm>
          <a:prstGeom prst="rect">
            <a:avLst/>
          </a:prstGeom>
          <a:ln>
            <a:noFill/>
            <a:headEnd type="none" w="med" len="med"/>
            <a:tailEnd type="arrow" w="med" len="med"/>
          </a:ln>
        </p:spPr>
        <p:style>
          <a:lnRef idx="1">
            <a:schemeClr val="accent6"/>
          </a:lnRef>
          <a:fillRef idx="2">
            <a:schemeClr val="accent6"/>
          </a:fillRef>
          <a:effectRef idx="1">
            <a:schemeClr val="accent6"/>
          </a:effectRef>
          <a:fontRef idx="minor">
            <a:schemeClr val="dk1"/>
          </a:fontRef>
        </p:style>
        <p:txBody>
          <a:bodyPr vert="eaVert" rtlCol="0" anchor="ctr"/>
          <a:lstStyle/>
          <a:p>
            <a:pPr algn="ctr" fontAlgn="base">
              <a:spcBef>
                <a:spcPct val="0"/>
              </a:spcBef>
              <a:spcAft>
                <a:spcPct val="0"/>
              </a:spcAft>
            </a:pPr>
            <a:endParaRPr lang="ja-JP" altLang="en-US" sz="1463" b="1" dirty="0">
              <a:solidFill>
                <a:prstClr val="white"/>
              </a:solidFill>
              <a:latin typeface="メイリオ" pitchFamily="50" charset="-128"/>
              <a:ea typeface="メイリオ" pitchFamily="50" charset="-128"/>
            </a:endParaRPr>
          </a:p>
        </p:txBody>
      </p:sp>
      <p:sp>
        <p:nvSpPr>
          <p:cNvPr id="14" name="テキスト ボックス 13"/>
          <p:cNvSpPr txBox="1"/>
          <p:nvPr/>
        </p:nvSpPr>
        <p:spPr>
          <a:xfrm>
            <a:off x="7490698" y="830778"/>
            <a:ext cx="1059906" cy="242374"/>
          </a:xfrm>
          <a:prstGeom prst="rect">
            <a:avLst/>
          </a:prstGeom>
          <a:noFill/>
          <a:ln>
            <a:solidFill>
              <a:sysClr val="window" lastClr="FFFFFF">
                <a:lumMod val="75000"/>
              </a:sysClr>
            </a:solidFill>
          </a:ln>
        </p:spPr>
        <p:txBody>
          <a:bodyPr wrap="none" rtlCol="0">
            <a:spAutoFit/>
          </a:bodyPr>
          <a:lstStyle/>
          <a:p>
            <a:pPr defTabSz="742950" fontAlgn="base">
              <a:spcBef>
                <a:spcPct val="0"/>
              </a:spcBef>
              <a:spcAft>
                <a:spcPct val="0"/>
              </a:spcAft>
              <a:defRPr/>
            </a:pPr>
            <a:r>
              <a:rPr kumimoji="0" lang="ja-JP" altLang="en-US" sz="975" kern="0" dirty="0">
                <a:solidFill>
                  <a:prstClr val="black">
                    <a:lumMod val="50000"/>
                    <a:lumOff val="50000"/>
                  </a:prstClr>
                </a:solidFill>
              </a:rPr>
              <a:t>厚生労働省資料</a:t>
            </a:r>
          </a:p>
        </p:txBody>
      </p:sp>
      <p:sp>
        <p:nvSpPr>
          <p:cNvPr id="3" name="フッター プレースホルダー 2"/>
          <p:cNvSpPr>
            <a:spLocks noGrp="1"/>
          </p:cNvSpPr>
          <p:nvPr>
            <p:ph type="ftr" sz="quarter" idx="11"/>
          </p:nvPr>
        </p:nvSpPr>
        <p:spPr/>
        <p:txBody>
          <a:bodyPr/>
          <a:lstStyle/>
          <a:p>
            <a:r>
              <a:rPr lang="en-US" altLang="ja-JP" smtClean="0">
                <a:solidFill>
                  <a:prstClr val="black">
                    <a:tint val="75000"/>
                  </a:prstClr>
                </a:solidFill>
              </a:rPr>
              <a:t>@2016</a:t>
            </a:r>
            <a:r>
              <a:rPr lang="ja-JP" altLang="en-US" smtClean="0">
                <a:solidFill>
                  <a:prstClr val="black">
                    <a:tint val="75000"/>
                  </a:prstClr>
                </a:solidFill>
              </a:rPr>
              <a:t>　公益社団法人日本精神保健福祉士協会</a:t>
            </a:r>
            <a:endParaRPr lang="ja-JP" altLang="en-US" dirty="0">
              <a:solidFill>
                <a:prstClr val="black">
                  <a:tint val="75000"/>
                </a:prstClr>
              </a:solidFill>
            </a:endParaRPr>
          </a:p>
        </p:txBody>
      </p:sp>
    </p:spTree>
    <p:extLst>
      <p:ext uri="{BB962C8B-B14F-4D97-AF65-F5344CB8AC3E}">
        <p14:creationId xmlns:p14="http://schemas.microsoft.com/office/powerpoint/2010/main" val="12880326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ChangeArrowheads="1"/>
          </p:cNvSpPr>
          <p:nvPr/>
        </p:nvSpPr>
        <p:spPr bwMode="auto">
          <a:xfrm>
            <a:off x="1087340" y="1081188"/>
            <a:ext cx="7728744" cy="3109327"/>
          </a:xfrm>
          <a:prstGeom prst="rect">
            <a:avLst/>
          </a:prstGeom>
          <a:solidFill>
            <a:schemeClr val="bg1"/>
          </a:solidFill>
          <a:ln w="12700">
            <a:solidFill>
              <a:schemeClr val="tx1"/>
            </a:solidFill>
            <a:miter lim="800000"/>
            <a:headEnd/>
            <a:tailEnd/>
          </a:ln>
          <a:effectLst/>
        </p:spPr>
        <p:txBody>
          <a:bodyPr lIns="74179" tIns="37091" rIns="74179" bIns="37091" anchor="ctr">
            <a:spAutoFit/>
          </a:bodyPr>
          <a:lstStyle/>
          <a:p>
            <a:pPr defTabSz="741867" fontAlgn="base">
              <a:spcBef>
                <a:spcPct val="0"/>
              </a:spcBef>
              <a:defRPr/>
            </a:pPr>
            <a:r>
              <a:rPr lang="ja-JP" altLang="en-US" sz="1138" b="1" u="sng" dirty="0">
                <a:solidFill>
                  <a:prstClr val="black"/>
                </a:solidFill>
                <a:latin typeface="ＭＳ Ｐゴシック" pitchFamily="50" charset="-128"/>
                <a:ea typeface="ＭＳ ゴシック" pitchFamily="49" charset="-128"/>
              </a:rPr>
              <a:t>１．対象者</a:t>
            </a:r>
            <a:endParaRPr lang="ja-JP" altLang="en-US" sz="1138" dirty="0">
              <a:solidFill>
                <a:prstClr val="black"/>
              </a:solidFill>
              <a:latin typeface="ＭＳ Ｐゴシック" pitchFamily="50" charset="-128"/>
              <a:ea typeface="ＭＳ ゴシック" pitchFamily="49" charset="-128"/>
            </a:endParaRPr>
          </a:p>
          <a:p>
            <a:pPr defTabSz="741867" fontAlgn="base">
              <a:spcBef>
                <a:spcPct val="0"/>
              </a:spcBef>
              <a:defRPr/>
            </a:pPr>
            <a:r>
              <a:rPr lang="ja-JP" altLang="en-US" sz="1138" dirty="0">
                <a:solidFill>
                  <a:prstClr val="black"/>
                </a:solidFill>
                <a:latin typeface="Arial" charset="0"/>
                <a:ea typeface="ＭＳ Ｐゴシック"/>
              </a:rPr>
              <a:t>　</a:t>
            </a:r>
            <a:r>
              <a:rPr lang="ja-JP" altLang="en-US" sz="1138" b="1" dirty="0">
                <a:solidFill>
                  <a:prstClr val="black"/>
                </a:solidFill>
                <a:latin typeface="Arial" charset="0"/>
                <a:ea typeface="ＭＳ Ｐゴシック"/>
              </a:rPr>
              <a:t> </a:t>
            </a:r>
            <a:r>
              <a:rPr lang="ja-JP" altLang="en-US" sz="975" b="1" dirty="0">
                <a:solidFill>
                  <a:prstClr val="black"/>
                </a:solidFill>
                <a:latin typeface="Arial" charset="0"/>
                <a:ea typeface="ＭＳ Ｐゴシック"/>
              </a:rPr>
              <a:t>（地域移行支援）</a:t>
            </a:r>
            <a:endParaRPr lang="en-US" altLang="ja-JP" sz="975" b="1" dirty="0">
              <a:solidFill>
                <a:prstClr val="black"/>
              </a:solidFill>
              <a:latin typeface="Arial" charset="0"/>
              <a:ea typeface="ＭＳ Ｐゴシック"/>
            </a:endParaRPr>
          </a:p>
          <a:p>
            <a:pPr marL="216356" indent="-216356" defTabSz="741867" fontAlgn="base">
              <a:spcBef>
                <a:spcPct val="0"/>
              </a:spcBef>
              <a:spcAft>
                <a:spcPct val="0"/>
              </a:spcAft>
              <a:defRPr/>
            </a:pPr>
            <a:r>
              <a:rPr lang="ja-JP" altLang="en-US" sz="975" dirty="0">
                <a:solidFill>
                  <a:prstClr val="black"/>
                </a:solidFill>
                <a:latin typeface="Arial" charset="0"/>
                <a:ea typeface="ＭＳ Ｐゴシック"/>
              </a:rPr>
              <a:t>　　　○　</a:t>
            </a:r>
            <a:r>
              <a:rPr lang="ja-JP" altLang="ja-JP" sz="975" dirty="0">
                <a:solidFill>
                  <a:prstClr val="black"/>
                </a:solidFill>
                <a:latin typeface="Arial" charset="0"/>
                <a:ea typeface="ＭＳ Ｐゴシック"/>
              </a:rPr>
              <a:t>障害者支援施設、のぞみの園、児童福祉施設又は療養介護を行う病院に入所している障害者</a:t>
            </a:r>
            <a:endParaRPr lang="en-US" altLang="ja-JP" sz="975" dirty="0">
              <a:solidFill>
                <a:prstClr val="black"/>
              </a:solidFill>
              <a:latin typeface="Arial" charset="0"/>
              <a:ea typeface="ＭＳ Ｐゴシック"/>
            </a:endParaRPr>
          </a:p>
          <a:p>
            <a:pPr marL="432715" indent="-432715" defTabSz="741867" fontAlgn="base">
              <a:spcBef>
                <a:spcPct val="0"/>
              </a:spcBef>
              <a:spcAft>
                <a:spcPct val="0"/>
              </a:spcAft>
              <a:defRPr/>
            </a:pPr>
            <a:r>
              <a:rPr lang="ja-JP" altLang="en-US" sz="975" dirty="0">
                <a:solidFill>
                  <a:prstClr val="black"/>
                </a:solidFill>
                <a:latin typeface="Arial" charset="0"/>
                <a:ea typeface="ＭＳ Ｐゴシック"/>
              </a:rPr>
              <a:t>　　　　　</a:t>
            </a:r>
            <a:r>
              <a:rPr lang="en-US" altLang="ja-JP" sz="813" dirty="0">
                <a:solidFill>
                  <a:prstClr val="black"/>
                </a:solidFill>
                <a:latin typeface="ＭＳ 明朝" pitchFamily="17" charset="-128"/>
                <a:ea typeface="ＭＳ 明朝" pitchFamily="17" charset="-128"/>
              </a:rPr>
              <a:t>※</a:t>
            </a:r>
            <a:r>
              <a:rPr lang="ja-JP" altLang="en-US" sz="813" dirty="0">
                <a:solidFill>
                  <a:prstClr val="black"/>
                </a:solidFill>
                <a:latin typeface="ＭＳ 明朝" pitchFamily="17" charset="-128"/>
                <a:ea typeface="ＭＳ 明朝" pitchFamily="17" charset="-128"/>
              </a:rPr>
              <a:t>　児童福祉施設に入所する</a:t>
            </a:r>
            <a:r>
              <a:rPr lang="en-US" altLang="ja-JP" sz="813" dirty="0">
                <a:solidFill>
                  <a:prstClr val="black"/>
                </a:solidFill>
                <a:latin typeface="ＭＳ 明朝" pitchFamily="17" charset="-128"/>
                <a:ea typeface="ＭＳ 明朝" pitchFamily="17" charset="-128"/>
              </a:rPr>
              <a:t>18</a:t>
            </a:r>
            <a:r>
              <a:rPr lang="ja-JP" altLang="en-US" sz="813" dirty="0">
                <a:solidFill>
                  <a:prstClr val="black"/>
                </a:solidFill>
                <a:latin typeface="ＭＳ 明朝" pitchFamily="17" charset="-128"/>
                <a:ea typeface="ＭＳ 明朝" pitchFamily="17" charset="-128"/>
              </a:rPr>
              <a:t>歳以上の者、障害者支援施設に入所する</a:t>
            </a:r>
            <a:r>
              <a:rPr lang="en-US" altLang="ja-JP" sz="813" dirty="0">
                <a:solidFill>
                  <a:prstClr val="black"/>
                </a:solidFill>
                <a:latin typeface="ＭＳ 明朝" pitchFamily="17" charset="-128"/>
                <a:ea typeface="ＭＳ 明朝" pitchFamily="17" charset="-128"/>
              </a:rPr>
              <a:t>15</a:t>
            </a:r>
            <a:r>
              <a:rPr lang="ja-JP" altLang="en-US" sz="813" dirty="0">
                <a:solidFill>
                  <a:prstClr val="black"/>
                </a:solidFill>
                <a:latin typeface="ＭＳ 明朝" pitchFamily="17" charset="-128"/>
                <a:ea typeface="ＭＳ 明朝" pitchFamily="17" charset="-128"/>
              </a:rPr>
              <a:t>歳以上の障害者みなしの者も対象。</a:t>
            </a:r>
            <a:endParaRPr lang="en-US" altLang="ja-JP" sz="975" dirty="0">
              <a:solidFill>
                <a:prstClr val="black"/>
              </a:solidFill>
              <a:latin typeface="ＭＳ 明朝" pitchFamily="17" charset="-128"/>
              <a:ea typeface="ＭＳ 明朝" pitchFamily="17" charset="-128"/>
            </a:endParaRPr>
          </a:p>
          <a:p>
            <a:pPr defTabSz="741867" fontAlgn="base">
              <a:spcBef>
                <a:spcPts val="488"/>
              </a:spcBef>
              <a:spcAft>
                <a:spcPct val="0"/>
              </a:spcAft>
              <a:defRPr/>
            </a:pPr>
            <a:r>
              <a:rPr lang="ja-JP" altLang="en-US" sz="975" dirty="0">
                <a:solidFill>
                  <a:prstClr val="black"/>
                </a:solidFill>
                <a:latin typeface="Arial" charset="0"/>
                <a:ea typeface="ＭＳ Ｐゴシック"/>
              </a:rPr>
              <a:t>　　　○　精神科病院（精神科病院以外で精神病室が設けられている病院を含む）に入院している精神障害者。 </a:t>
            </a:r>
            <a:endParaRPr lang="en-US" altLang="ja-JP" sz="975" dirty="0">
              <a:solidFill>
                <a:prstClr val="black"/>
              </a:solidFill>
              <a:latin typeface="Arial" charset="0"/>
              <a:ea typeface="ＭＳ Ｐゴシック"/>
            </a:endParaRPr>
          </a:p>
          <a:p>
            <a:pPr defTabSz="741867" fontAlgn="base">
              <a:spcBef>
                <a:spcPts val="243"/>
              </a:spcBef>
              <a:spcAft>
                <a:spcPct val="0"/>
              </a:spcAft>
              <a:defRPr/>
            </a:pPr>
            <a:r>
              <a:rPr lang="ja-JP" altLang="en-US" sz="975" dirty="0">
                <a:solidFill>
                  <a:prstClr val="black"/>
                </a:solidFill>
                <a:latin typeface="Arial" charset="0"/>
                <a:ea typeface="ＭＳ Ｐゴシック"/>
              </a:rPr>
              <a:t>　　　　 →　</a:t>
            </a:r>
            <a:r>
              <a:rPr lang="ja-JP" altLang="ja-JP" sz="975" dirty="0">
                <a:solidFill>
                  <a:prstClr val="black"/>
                </a:solidFill>
                <a:latin typeface="Arial" charset="0"/>
                <a:ea typeface="ＭＳ Ｐゴシック"/>
              </a:rPr>
              <a:t>長期に入院していることから支援の必要性が相対的に高いと見込まれる１年以上の入院者を中心に対象</a:t>
            </a:r>
            <a:r>
              <a:rPr lang="ja-JP" altLang="en-US" sz="975" dirty="0">
                <a:solidFill>
                  <a:prstClr val="black"/>
                </a:solidFill>
                <a:latin typeface="Arial" charset="0"/>
                <a:ea typeface="ＭＳ Ｐゴシック"/>
              </a:rPr>
              <a:t>。</a:t>
            </a:r>
            <a:endParaRPr lang="en-US" altLang="ja-JP" sz="975" dirty="0">
              <a:solidFill>
                <a:prstClr val="black"/>
              </a:solidFill>
              <a:latin typeface="Arial" charset="0"/>
              <a:ea typeface="ＭＳ Ｐゴシック"/>
            </a:endParaRPr>
          </a:p>
          <a:p>
            <a:pPr marL="509984" indent="-509984" defTabSz="741867" fontAlgn="base">
              <a:spcAft>
                <a:spcPct val="0"/>
              </a:spcAft>
              <a:defRPr/>
            </a:pPr>
            <a:r>
              <a:rPr lang="ja-JP" altLang="en-US" sz="975" dirty="0">
                <a:solidFill>
                  <a:prstClr val="black"/>
                </a:solidFill>
                <a:latin typeface="Arial" charset="0"/>
                <a:ea typeface="ＭＳ Ｐゴシック"/>
              </a:rPr>
              <a:t>　　　　　　　</a:t>
            </a:r>
            <a:r>
              <a:rPr lang="ja-JP" altLang="ja-JP" sz="975" dirty="0">
                <a:solidFill>
                  <a:prstClr val="black"/>
                </a:solidFill>
                <a:latin typeface="Arial" charset="0"/>
                <a:ea typeface="ＭＳ Ｐゴシック"/>
              </a:rPr>
              <a:t>１年未満</a:t>
            </a:r>
            <a:r>
              <a:rPr lang="ja-JP" altLang="en-US" sz="975" dirty="0">
                <a:solidFill>
                  <a:prstClr val="black"/>
                </a:solidFill>
                <a:latin typeface="Arial" charset="0"/>
                <a:ea typeface="ＭＳ Ｐゴシック"/>
              </a:rPr>
              <a:t>の</a:t>
            </a:r>
            <a:r>
              <a:rPr lang="ja-JP" altLang="ja-JP" sz="975" dirty="0">
                <a:solidFill>
                  <a:prstClr val="black"/>
                </a:solidFill>
                <a:latin typeface="Arial" charset="0"/>
                <a:ea typeface="ＭＳ Ｐゴシック"/>
              </a:rPr>
              <a:t>入院者は</a:t>
            </a:r>
            <a:r>
              <a:rPr lang="ja-JP" altLang="en-US" sz="975" dirty="0">
                <a:solidFill>
                  <a:prstClr val="black"/>
                </a:solidFill>
                <a:latin typeface="Arial" charset="0"/>
                <a:ea typeface="ＭＳ Ｐゴシック"/>
              </a:rPr>
              <a:t>、</a:t>
            </a:r>
            <a:r>
              <a:rPr lang="ja-JP" altLang="ja-JP" sz="975" dirty="0">
                <a:solidFill>
                  <a:prstClr val="black"/>
                </a:solidFill>
                <a:latin typeface="Arial" charset="0"/>
                <a:ea typeface="ＭＳ Ｐゴシック"/>
              </a:rPr>
              <a:t>特に支援が必要な者</a:t>
            </a:r>
            <a:r>
              <a:rPr lang="ja-JP" altLang="ja-JP" sz="975" dirty="0">
                <a:solidFill>
                  <a:prstClr val="black"/>
                </a:solidFill>
                <a:latin typeface="ＭＳ Ｐゴシック"/>
                <a:ea typeface="ＭＳ Ｐゴシック"/>
              </a:rPr>
              <a:t>（措置入院や医療保護入院から退院する者で住居の確保などの支援を必要とするもの</a:t>
            </a:r>
            <a:r>
              <a:rPr lang="ja-JP" altLang="en-US" sz="975" dirty="0">
                <a:solidFill>
                  <a:prstClr val="black"/>
                </a:solidFill>
                <a:latin typeface="ＭＳ Ｐゴシック"/>
                <a:ea typeface="ＭＳ Ｐゴシック"/>
              </a:rPr>
              <a:t>や　　</a:t>
            </a:r>
            <a:r>
              <a:rPr lang="ja-JP" altLang="ja-JP" sz="975" dirty="0">
                <a:solidFill>
                  <a:prstClr val="black"/>
                </a:solidFill>
                <a:latin typeface="Arial" charset="0"/>
                <a:ea typeface="ＭＳ Ｐゴシック"/>
              </a:rPr>
              <a:t>地域移行支援を行わなければ入院の長期化が見込まれる者</a:t>
            </a:r>
            <a:r>
              <a:rPr lang="ja-JP" altLang="ja-JP" sz="975" dirty="0">
                <a:solidFill>
                  <a:prstClr val="black"/>
                </a:solidFill>
                <a:latin typeface="ＭＳ Ｐゴシック"/>
                <a:ea typeface="ＭＳ Ｐゴシック"/>
              </a:rPr>
              <a:t>など）</a:t>
            </a:r>
            <a:r>
              <a:rPr lang="ja-JP" altLang="ja-JP" sz="975" dirty="0">
                <a:solidFill>
                  <a:prstClr val="black"/>
                </a:solidFill>
                <a:latin typeface="Arial" charset="0"/>
                <a:ea typeface="ＭＳ Ｐゴシック"/>
              </a:rPr>
              <a:t>を対象。</a:t>
            </a:r>
            <a:endParaRPr lang="en-US" altLang="ja-JP" sz="975" dirty="0">
              <a:solidFill>
                <a:prstClr val="black"/>
              </a:solidFill>
              <a:latin typeface="Arial" charset="0"/>
              <a:ea typeface="ＭＳ Ｐゴシック"/>
            </a:endParaRPr>
          </a:p>
          <a:p>
            <a:pPr marL="432715" indent="-432715" defTabSz="741867" fontAlgn="base">
              <a:spcBef>
                <a:spcPts val="243"/>
              </a:spcBef>
              <a:spcAft>
                <a:spcPct val="0"/>
              </a:spcAft>
              <a:defRPr/>
            </a:pPr>
            <a:r>
              <a:rPr lang="ja-JP" altLang="en-US" sz="975" dirty="0">
                <a:solidFill>
                  <a:prstClr val="black"/>
                </a:solidFill>
                <a:latin typeface="Arial" charset="0"/>
                <a:ea typeface="ＭＳ Ｐゴシック"/>
              </a:rPr>
              <a:t>　　　</a:t>
            </a:r>
            <a:r>
              <a:rPr lang="ja-JP" altLang="en-US" sz="813" dirty="0">
                <a:solidFill>
                  <a:prstClr val="black"/>
                </a:solidFill>
                <a:latin typeface="ＭＳ 明朝" pitchFamily="17" charset="-128"/>
                <a:ea typeface="ＭＳ 明朝" pitchFamily="17" charset="-128"/>
              </a:rPr>
              <a:t>    </a:t>
            </a:r>
            <a:r>
              <a:rPr lang="en-US" altLang="ja-JP" sz="813" dirty="0">
                <a:solidFill>
                  <a:prstClr val="black"/>
                </a:solidFill>
                <a:latin typeface="ＭＳ 明朝" pitchFamily="17" charset="-128"/>
                <a:ea typeface="ＭＳ 明朝" pitchFamily="17" charset="-128"/>
              </a:rPr>
              <a:t>※</a:t>
            </a:r>
            <a:r>
              <a:rPr lang="ja-JP" altLang="en-US" sz="813" dirty="0">
                <a:solidFill>
                  <a:prstClr val="black"/>
                </a:solidFill>
                <a:latin typeface="ＭＳ 明朝" pitchFamily="17" charset="-128"/>
                <a:ea typeface="ＭＳ 明朝" pitchFamily="17" charset="-128"/>
              </a:rPr>
              <a:t>　地域移行支援の支給決定主体は、障害者支援施設等に入所する者と同様に、精神科病院を含め居住地特例を適用。  </a:t>
            </a:r>
            <a:endParaRPr lang="en-US" altLang="ja-JP" sz="813" dirty="0">
              <a:solidFill>
                <a:prstClr val="black"/>
              </a:solidFill>
              <a:latin typeface="ＭＳ 明朝" pitchFamily="17" charset="-128"/>
              <a:ea typeface="ＭＳ 明朝" pitchFamily="17" charset="-128"/>
            </a:endParaRPr>
          </a:p>
          <a:p>
            <a:pPr marL="432715" indent="-432715" defTabSz="741867" fontAlgn="base">
              <a:spcAft>
                <a:spcPct val="0"/>
              </a:spcAft>
              <a:defRPr/>
            </a:pPr>
            <a:r>
              <a:rPr lang="en-US" altLang="ja-JP" sz="813" dirty="0">
                <a:solidFill>
                  <a:prstClr val="black"/>
                </a:solidFill>
                <a:latin typeface="ＭＳ 明朝" pitchFamily="17" charset="-128"/>
                <a:ea typeface="ＭＳ 明朝" pitchFamily="17" charset="-128"/>
              </a:rPr>
              <a:t>             </a:t>
            </a:r>
            <a:r>
              <a:rPr lang="ja-JP" altLang="en-US" sz="813" dirty="0">
                <a:solidFill>
                  <a:prstClr val="black"/>
                </a:solidFill>
                <a:latin typeface="ＭＳ 明朝" pitchFamily="17" charset="-128"/>
                <a:ea typeface="ＭＳ 明朝" pitchFamily="17" charset="-128"/>
              </a:rPr>
              <a:t>（入院・ 入所前の居住地の市町村が支給決定）</a:t>
            </a:r>
            <a:endParaRPr lang="en-US" altLang="ja-JP" sz="813" dirty="0">
              <a:solidFill>
                <a:prstClr val="black"/>
              </a:solidFill>
              <a:latin typeface="ＭＳ 明朝" pitchFamily="17" charset="-128"/>
              <a:ea typeface="ＭＳ 明朝" pitchFamily="17" charset="-128"/>
            </a:endParaRPr>
          </a:p>
          <a:p>
            <a:pPr marL="432715" indent="-432715" defTabSz="741867" fontAlgn="base">
              <a:spcBef>
                <a:spcPts val="488"/>
              </a:spcBef>
              <a:spcAft>
                <a:spcPct val="0"/>
              </a:spcAft>
              <a:defRPr/>
            </a:pPr>
            <a:r>
              <a:rPr lang="ja-JP" altLang="en-US" sz="975" dirty="0">
                <a:solidFill>
                  <a:prstClr val="black"/>
                </a:solidFill>
                <a:latin typeface="Arial" charset="0"/>
                <a:ea typeface="ＭＳ Ｐゴシック"/>
              </a:rPr>
              <a:t>　　</a:t>
            </a:r>
            <a:r>
              <a:rPr lang="ja-JP" altLang="en-US" sz="975" b="1" dirty="0">
                <a:solidFill>
                  <a:prstClr val="black"/>
                </a:solidFill>
                <a:latin typeface="Arial" charset="0"/>
                <a:ea typeface="ＭＳ Ｐゴシック"/>
              </a:rPr>
              <a:t>（地域定着支援）　</a:t>
            </a:r>
            <a:endParaRPr lang="en-US" altLang="ja-JP" sz="975" b="1" dirty="0">
              <a:solidFill>
                <a:prstClr val="black"/>
              </a:solidFill>
              <a:latin typeface="Arial" charset="0"/>
              <a:ea typeface="ＭＳ Ｐゴシック"/>
            </a:endParaRPr>
          </a:p>
          <a:p>
            <a:pPr defTabSz="741867" fontAlgn="base">
              <a:spcBef>
                <a:spcPct val="0"/>
              </a:spcBef>
              <a:spcAft>
                <a:spcPct val="0"/>
              </a:spcAft>
              <a:defRPr/>
            </a:pPr>
            <a:r>
              <a:rPr lang="ja-JP" altLang="ja-JP" sz="975" dirty="0">
                <a:solidFill>
                  <a:prstClr val="black"/>
                </a:solidFill>
                <a:latin typeface="Arial" charset="0"/>
                <a:ea typeface="ＭＳ Ｐゴシック"/>
              </a:rPr>
              <a:t>　　</a:t>
            </a:r>
            <a:r>
              <a:rPr lang="ja-JP" altLang="en-US" sz="975" dirty="0">
                <a:solidFill>
                  <a:prstClr val="black"/>
                </a:solidFill>
                <a:latin typeface="Arial" charset="0"/>
                <a:ea typeface="ＭＳ Ｐゴシック"/>
              </a:rPr>
              <a:t>　○　</a:t>
            </a:r>
            <a:r>
              <a:rPr lang="ja-JP" altLang="ja-JP" sz="975" dirty="0">
                <a:solidFill>
                  <a:prstClr val="black"/>
                </a:solidFill>
                <a:latin typeface="Arial" charset="0"/>
                <a:ea typeface="ＭＳ Ｐゴシック"/>
              </a:rPr>
              <a:t>以下の者のうち、地域生活を継続していくための常時の連絡体制の確保による緊急時等の支援体制が必要と見込まれる者</a:t>
            </a:r>
            <a:r>
              <a:rPr lang="ja-JP" altLang="en-US" sz="975" dirty="0">
                <a:solidFill>
                  <a:prstClr val="black"/>
                </a:solidFill>
                <a:latin typeface="Arial" charset="0"/>
                <a:ea typeface="ＭＳ Ｐゴシック"/>
              </a:rPr>
              <a:t>。</a:t>
            </a:r>
            <a:endParaRPr lang="ja-JP" altLang="ja-JP" sz="975" dirty="0">
              <a:solidFill>
                <a:prstClr val="black"/>
              </a:solidFill>
              <a:latin typeface="Arial" charset="0"/>
              <a:ea typeface="ＭＳ Ｐゴシック"/>
            </a:endParaRPr>
          </a:p>
          <a:p>
            <a:pPr defTabSz="741867" fontAlgn="base">
              <a:spcBef>
                <a:spcPct val="0"/>
              </a:spcBef>
              <a:spcAft>
                <a:spcPct val="0"/>
              </a:spcAft>
              <a:defRPr/>
            </a:pPr>
            <a:r>
              <a:rPr lang="ja-JP" altLang="en-US" sz="975" dirty="0">
                <a:solidFill>
                  <a:prstClr val="black"/>
                </a:solidFill>
                <a:latin typeface="Arial" charset="0"/>
                <a:ea typeface="ＭＳ Ｐゴシック"/>
              </a:rPr>
              <a:t>　　　　　</a:t>
            </a:r>
            <a:r>
              <a:rPr lang="ja-JP" altLang="ja-JP" sz="975" dirty="0">
                <a:solidFill>
                  <a:prstClr val="black"/>
                </a:solidFill>
                <a:latin typeface="Arial" charset="0"/>
                <a:ea typeface="ＭＳ Ｐゴシック"/>
              </a:rPr>
              <a:t>･</a:t>
            </a:r>
            <a:r>
              <a:rPr lang="en-US" altLang="ja-JP" sz="975" dirty="0">
                <a:solidFill>
                  <a:prstClr val="black"/>
                </a:solidFill>
                <a:latin typeface="Arial" charset="0"/>
                <a:ea typeface="ＭＳ Ｐゴシック"/>
              </a:rPr>
              <a:t>  </a:t>
            </a:r>
            <a:r>
              <a:rPr lang="ja-JP" altLang="ja-JP" sz="975" dirty="0">
                <a:solidFill>
                  <a:prstClr val="black"/>
                </a:solidFill>
                <a:latin typeface="Arial" charset="0"/>
                <a:ea typeface="ＭＳ Ｐゴシック"/>
              </a:rPr>
              <a:t>居宅において単身で生活する障害</a:t>
            </a:r>
            <a:r>
              <a:rPr lang="ja-JP" altLang="en-US" sz="975" dirty="0">
                <a:solidFill>
                  <a:prstClr val="black"/>
                </a:solidFill>
                <a:latin typeface="Arial" charset="0"/>
                <a:ea typeface="ＭＳ Ｐゴシック"/>
              </a:rPr>
              <a:t>者</a:t>
            </a:r>
            <a:endParaRPr lang="en-US" altLang="ja-JP" sz="975" dirty="0">
              <a:solidFill>
                <a:prstClr val="black"/>
              </a:solidFill>
              <a:latin typeface="Arial" charset="0"/>
              <a:ea typeface="ＭＳ Ｐゴシック"/>
            </a:endParaRPr>
          </a:p>
          <a:p>
            <a:pPr marL="434003" indent="-434003" defTabSz="741867" fontAlgn="base">
              <a:spcBef>
                <a:spcPct val="0"/>
              </a:spcBef>
              <a:spcAft>
                <a:spcPct val="0"/>
              </a:spcAft>
              <a:defRPr/>
            </a:pPr>
            <a:r>
              <a:rPr lang="ja-JP" altLang="en-US" sz="975" dirty="0">
                <a:solidFill>
                  <a:prstClr val="black"/>
                </a:solidFill>
                <a:latin typeface="Arial" charset="0"/>
                <a:ea typeface="ＭＳ Ｐゴシック"/>
              </a:rPr>
              <a:t>　　　　　</a:t>
            </a:r>
            <a:r>
              <a:rPr lang="ja-JP" altLang="ja-JP" sz="975" dirty="0">
                <a:solidFill>
                  <a:prstClr val="black"/>
                </a:solidFill>
                <a:latin typeface="Arial" charset="0"/>
                <a:ea typeface="ＭＳ Ｐゴシック"/>
              </a:rPr>
              <a:t>･　居宅において同居している家族等が障害、疾病等のため、緊急時等の支援が見込まれない状況にある障害者</a:t>
            </a:r>
            <a:endParaRPr lang="en-US" altLang="ja-JP" sz="975" dirty="0">
              <a:solidFill>
                <a:prstClr val="black"/>
              </a:solidFill>
              <a:latin typeface="ＭＳ Ｐゴシック" pitchFamily="50" charset="-128"/>
              <a:ea typeface="ＭＳ Ｐゴシック"/>
            </a:endParaRPr>
          </a:p>
          <a:p>
            <a:pPr marL="504833" indent="-504833" defTabSz="741867" fontAlgn="base">
              <a:spcBef>
                <a:spcPts val="488"/>
              </a:spcBef>
              <a:spcAft>
                <a:spcPct val="0"/>
              </a:spcAft>
              <a:defRPr/>
            </a:pPr>
            <a:r>
              <a:rPr lang="ja-JP" altLang="en-US" sz="975" dirty="0">
                <a:solidFill>
                  <a:prstClr val="black"/>
                </a:solidFill>
                <a:latin typeface="ＭＳ Ｐゴシック"/>
                <a:ea typeface="ＭＳ Ｐゴシック"/>
              </a:rPr>
              <a:t>　　　　→　  具体的な対象者のイメージは、施設・病院からの退所・退院、家族との同居から一人暮らしに移行した者、地域生活が不安定な者等</a:t>
            </a:r>
            <a:endParaRPr lang="en-US" altLang="ja-JP" sz="975" dirty="0">
              <a:solidFill>
                <a:prstClr val="black"/>
              </a:solidFill>
              <a:latin typeface="ＭＳ Ｐゴシック"/>
              <a:ea typeface="ＭＳ Ｐゴシック"/>
            </a:endParaRPr>
          </a:p>
          <a:p>
            <a:pPr marL="504833" indent="-504833" defTabSz="741867" fontAlgn="base">
              <a:spcBef>
                <a:spcPts val="243"/>
              </a:spcBef>
              <a:spcAft>
                <a:spcPct val="0"/>
              </a:spcAft>
              <a:defRPr/>
            </a:pPr>
            <a:r>
              <a:rPr lang="ja-JP" altLang="en-US" sz="975" dirty="0">
                <a:solidFill>
                  <a:prstClr val="black"/>
                </a:solidFill>
                <a:latin typeface="ＭＳ Ｐゴシック"/>
                <a:ea typeface="ＭＳ Ｐゴシック"/>
              </a:rPr>
              <a:t>　　　　→　</a:t>
            </a:r>
            <a:r>
              <a:rPr lang="ja-JP" altLang="en-US" sz="975" dirty="0">
                <a:solidFill>
                  <a:prstClr val="black"/>
                </a:solidFill>
                <a:latin typeface="Arial" charset="0"/>
                <a:ea typeface="ＭＳ Ｐゴシック"/>
              </a:rPr>
              <a:t>　</a:t>
            </a:r>
            <a:r>
              <a:rPr lang="ja-JP" altLang="ja-JP" sz="975" dirty="0">
                <a:solidFill>
                  <a:prstClr val="black"/>
                </a:solidFill>
                <a:latin typeface="Arial" charset="0"/>
                <a:ea typeface="ＭＳ Ｐゴシック"/>
              </a:rPr>
              <a:t>グループホーム・ケアホーム、宿泊型自立訓練の入居者については、対象外</a:t>
            </a:r>
            <a:r>
              <a:rPr lang="ja-JP" altLang="en-US" sz="975" dirty="0">
                <a:solidFill>
                  <a:prstClr val="black"/>
                </a:solidFill>
                <a:latin typeface="Arial" charset="0"/>
                <a:ea typeface="ＭＳ Ｐゴシック"/>
              </a:rPr>
              <a:t>。　</a:t>
            </a:r>
            <a:endParaRPr lang="en-US" altLang="ja-JP" sz="975" dirty="0">
              <a:solidFill>
                <a:prstClr val="black"/>
              </a:solidFill>
              <a:latin typeface="Arial" charset="0"/>
              <a:ea typeface="ＭＳ Ｐゴシック"/>
            </a:endParaRPr>
          </a:p>
          <a:p>
            <a:pPr marL="504833" indent="-504833" defTabSz="741867" fontAlgn="base">
              <a:spcBef>
                <a:spcPts val="488"/>
              </a:spcBef>
              <a:spcAft>
                <a:spcPct val="0"/>
              </a:spcAft>
              <a:defRPr/>
            </a:pPr>
            <a:r>
              <a:rPr lang="en-US" altLang="ja-JP" sz="975" dirty="0">
                <a:solidFill>
                  <a:prstClr val="black"/>
                </a:solidFill>
                <a:latin typeface="Arial" charset="0"/>
                <a:ea typeface="ＭＳ Ｐゴシック"/>
              </a:rPr>
              <a:t> </a:t>
            </a:r>
            <a:r>
              <a:rPr lang="ja-JP" altLang="en-US" sz="975" dirty="0">
                <a:solidFill>
                  <a:prstClr val="black"/>
                </a:solidFill>
                <a:latin typeface="Arial" charset="0"/>
                <a:ea typeface="ＭＳ Ｐゴシック"/>
              </a:rPr>
              <a:t>　</a:t>
            </a:r>
            <a:r>
              <a:rPr lang="en-US" altLang="ja-JP" sz="813" dirty="0">
                <a:solidFill>
                  <a:prstClr val="black"/>
                </a:solidFill>
                <a:latin typeface="ＭＳ Ｐ明朝" pitchFamily="18" charset="-128"/>
                <a:ea typeface="ＭＳ Ｐ明朝" pitchFamily="18" charset="-128"/>
              </a:rPr>
              <a:t>※</a:t>
            </a:r>
            <a:r>
              <a:rPr lang="ja-JP" altLang="en-US" sz="813" dirty="0">
                <a:solidFill>
                  <a:prstClr val="black"/>
                </a:solidFill>
                <a:latin typeface="ＭＳ Ｐ明朝" pitchFamily="18" charset="-128"/>
                <a:ea typeface="ＭＳ Ｐ明朝" pitchFamily="18" charset="-128"/>
              </a:rPr>
              <a:t>　地域相談支援の</a:t>
            </a:r>
            <a:r>
              <a:rPr lang="ja-JP" altLang="ja-JP" sz="813" dirty="0">
                <a:solidFill>
                  <a:prstClr val="black"/>
                </a:solidFill>
                <a:latin typeface="ＭＳ Ｐ明朝" pitchFamily="18" charset="-128"/>
                <a:ea typeface="ＭＳ Ｐ明朝" pitchFamily="18" charset="-128"/>
              </a:rPr>
              <a:t>給付決定に当たって</a:t>
            </a:r>
            <a:r>
              <a:rPr lang="ja-JP" altLang="en-US" sz="813" dirty="0">
                <a:solidFill>
                  <a:prstClr val="black"/>
                </a:solidFill>
                <a:latin typeface="ＭＳ Ｐ明朝" pitchFamily="18" charset="-128"/>
                <a:ea typeface="ＭＳ Ｐ明朝" pitchFamily="18" charset="-128"/>
              </a:rPr>
              <a:t>は、</a:t>
            </a:r>
            <a:r>
              <a:rPr lang="ja-JP" altLang="ja-JP" sz="813" dirty="0">
                <a:solidFill>
                  <a:prstClr val="black"/>
                </a:solidFill>
                <a:latin typeface="ＭＳ Ｐ明朝" pitchFamily="18" charset="-128"/>
                <a:ea typeface="ＭＳ Ｐ明朝" pitchFamily="18" charset="-128"/>
              </a:rPr>
              <a:t>障害程度区分認定調査に係る項目を調査</a:t>
            </a:r>
            <a:r>
              <a:rPr lang="ja-JP" altLang="en-US" sz="813" dirty="0">
                <a:solidFill>
                  <a:prstClr val="black"/>
                </a:solidFill>
                <a:latin typeface="ＭＳ Ｐ明朝" pitchFamily="18" charset="-128"/>
                <a:ea typeface="ＭＳ Ｐ明朝" pitchFamily="18" charset="-128"/>
              </a:rPr>
              <a:t>（</a:t>
            </a:r>
            <a:r>
              <a:rPr lang="ja-JP" altLang="ja-JP" sz="813" dirty="0">
                <a:solidFill>
                  <a:prstClr val="black"/>
                </a:solidFill>
                <a:latin typeface="ＭＳ Ｐ明朝" pitchFamily="18" charset="-128"/>
                <a:ea typeface="ＭＳ Ｐ明朝" pitchFamily="18" charset="-128"/>
              </a:rPr>
              <a:t>障害程度区分の認定は不要</a:t>
            </a:r>
            <a:r>
              <a:rPr lang="ja-JP" altLang="en-US" sz="813" dirty="0">
                <a:solidFill>
                  <a:prstClr val="black"/>
                </a:solidFill>
                <a:latin typeface="ＭＳ Ｐ明朝" pitchFamily="18" charset="-128"/>
                <a:ea typeface="ＭＳ Ｐ明朝" pitchFamily="18" charset="-128"/>
              </a:rPr>
              <a:t>）　　　　　　　</a:t>
            </a:r>
            <a:endParaRPr lang="en-US" altLang="ja-JP" sz="813" dirty="0">
              <a:solidFill>
                <a:prstClr val="black"/>
              </a:solidFill>
              <a:latin typeface="ＭＳ Ｐ明朝" pitchFamily="18" charset="-128"/>
              <a:ea typeface="ＭＳ Ｐ明朝" pitchFamily="18" charset="-128"/>
            </a:endParaRPr>
          </a:p>
          <a:p>
            <a:pPr defTabSz="741867" fontAlgn="base">
              <a:spcAft>
                <a:spcPct val="0"/>
              </a:spcAft>
              <a:defRPr/>
            </a:pPr>
            <a:r>
              <a:rPr lang="ja-JP" altLang="en-US" sz="813" dirty="0">
                <a:solidFill>
                  <a:prstClr val="black"/>
                </a:solidFill>
                <a:latin typeface="ＭＳ Ｐ明朝" pitchFamily="18" charset="-128"/>
                <a:ea typeface="ＭＳ Ｐ明朝" pitchFamily="18" charset="-128"/>
              </a:rPr>
              <a:t>　　　　ただし、従前の</a:t>
            </a:r>
            <a:r>
              <a:rPr lang="ja-JP" altLang="ja-JP" sz="813" dirty="0">
                <a:solidFill>
                  <a:prstClr val="black"/>
                </a:solidFill>
                <a:latin typeface="ＭＳ Ｐ明朝" pitchFamily="18" charset="-128"/>
                <a:ea typeface="ＭＳ Ｐ明朝" pitchFamily="18" charset="-128"/>
              </a:rPr>
              <a:t>国庫補助事業支援対象</a:t>
            </a:r>
            <a:r>
              <a:rPr lang="ja-JP" altLang="en-US" sz="813" dirty="0">
                <a:solidFill>
                  <a:prstClr val="black"/>
                </a:solidFill>
                <a:latin typeface="ＭＳ Ｐ明朝" pitchFamily="18" charset="-128"/>
                <a:ea typeface="ＭＳ Ｐ明朝" pitchFamily="18" charset="-128"/>
              </a:rPr>
              <a:t>者については調査を実施しないことも可。（更新時は調査が必須）　</a:t>
            </a:r>
            <a:endParaRPr lang="en-US" altLang="ja-JP" sz="813" dirty="0">
              <a:solidFill>
                <a:prstClr val="black"/>
              </a:solidFill>
              <a:latin typeface="ＭＳ Ｐ明朝" pitchFamily="18" charset="-128"/>
              <a:ea typeface="ＭＳ Ｐ明朝" pitchFamily="18" charset="-128"/>
            </a:endParaRPr>
          </a:p>
        </p:txBody>
      </p:sp>
      <p:sp>
        <p:nvSpPr>
          <p:cNvPr id="69635" name="Rectangle 3"/>
          <p:cNvSpPr>
            <a:spLocks noChangeArrowheads="1"/>
          </p:cNvSpPr>
          <p:nvPr/>
        </p:nvSpPr>
        <p:spPr bwMode="auto">
          <a:xfrm>
            <a:off x="1531051" y="642939"/>
            <a:ext cx="6841331" cy="425002"/>
          </a:xfrm>
          <a:prstGeom prst="rect">
            <a:avLst/>
          </a:prstGeom>
          <a:noFill/>
          <a:ln w="9525" algn="ctr">
            <a:noFill/>
            <a:miter lim="800000"/>
            <a:headEnd/>
            <a:tailEnd/>
          </a:ln>
        </p:spPr>
        <p:txBody>
          <a:bodyPr lIns="74179" tIns="37091" rIns="74179" bIns="37091">
            <a:spAutoFit/>
          </a:bodyPr>
          <a:lstStyle/>
          <a:p>
            <a:pPr algn="ctr" defTabSz="741661" fontAlgn="base">
              <a:spcBef>
                <a:spcPct val="50000"/>
              </a:spcBef>
              <a:spcAft>
                <a:spcPct val="0"/>
              </a:spcAft>
            </a:pPr>
            <a:r>
              <a:rPr lang="ja-JP" altLang="en-US" sz="2275" dirty="0">
                <a:solidFill>
                  <a:srgbClr val="558ED5"/>
                </a:solidFill>
                <a:latin typeface="ＭＳ Ｐゴシック" panose="020B0600070205080204" pitchFamily="50" charset="-128"/>
                <a:ea typeface="ＭＳ Ｐゴシック" panose="020B0600070205080204" pitchFamily="50" charset="-128"/>
              </a:rPr>
              <a:t>地域相談支援（地域移行支援・地域定着支援）</a:t>
            </a:r>
          </a:p>
        </p:txBody>
      </p:sp>
      <p:sp>
        <p:nvSpPr>
          <p:cNvPr id="7" name="Rectangle 2"/>
          <p:cNvSpPr>
            <a:spLocks noChangeArrowheads="1"/>
          </p:cNvSpPr>
          <p:nvPr/>
        </p:nvSpPr>
        <p:spPr bwMode="auto">
          <a:xfrm>
            <a:off x="1079601" y="4357797"/>
            <a:ext cx="7723584" cy="1818680"/>
          </a:xfrm>
          <a:prstGeom prst="rect">
            <a:avLst/>
          </a:prstGeom>
          <a:solidFill>
            <a:schemeClr val="bg1"/>
          </a:solidFill>
          <a:ln w="12700">
            <a:solidFill>
              <a:schemeClr val="tx1"/>
            </a:solidFill>
            <a:miter lim="800000"/>
            <a:headEnd/>
            <a:tailEnd/>
          </a:ln>
          <a:effectLst/>
        </p:spPr>
        <p:txBody>
          <a:bodyPr lIns="74179" tIns="37091" rIns="74179" bIns="37091" anchor="ctr"/>
          <a:lstStyle/>
          <a:p>
            <a:pPr defTabSz="741867" fontAlgn="base">
              <a:lnSpc>
                <a:spcPct val="150000"/>
              </a:lnSpc>
              <a:defRPr/>
            </a:pPr>
            <a:r>
              <a:rPr lang="ja-JP" altLang="en-US" sz="1138" b="1" u="sng" dirty="0">
                <a:solidFill>
                  <a:prstClr val="black"/>
                </a:solidFill>
                <a:latin typeface="ＭＳ Ｐゴシック" pitchFamily="50" charset="-128"/>
                <a:ea typeface="ＭＳ ゴシック" pitchFamily="49" charset="-128"/>
              </a:rPr>
              <a:t>２．サービス内容</a:t>
            </a:r>
            <a:endParaRPr lang="ja-JP" altLang="en-US" sz="1138" dirty="0">
              <a:solidFill>
                <a:prstClr val="black"/>
              </a:solidFill>
              <a:latin typeface="ＭＳ Ｐゴシック" pitchFamily="50" charset="-128"/>
              <a:ea typeface="ＭＳ ゴシック" pitchFamily="49" charset="-128"/>
            </a:endParaRPr>
          </a:p>
          <a:p>
            <a:pPr defTabSz="741867" fontAlgn="base">
              <a:spcAft>
                <a:spcPts val="243"/>
              </a:spcAft>
              <a:defRPr/>
            </a:pPr>
            <a:r>
              <a:rPr lang="ja-JP" altLang="en-US" sz="1138" b="1" dirty="0">
                <a:solidFill>
                  <a:prstClr val="black"/>
                </a:solidFill>
                <a:latin typeface="Arial" charset="0"/>
                <a:ea typeface="ＭＳ Ｐゴシック"/>
              </a:rPr>
              <a:t>　</a:t>
            </a:r>
            <a:r>
              <a:rPr lang="ja-JP" altLang="en-US" sz="975" b="1" dirty="0">
                <a:solidFill>
                  <a:prstClr val="black"/>
                </a:solidFill>
                <a:latin typeface="Arial" charset="0"/>
                <a:ea typeface="ＭＳ Ｐゴシック"/>
              </a:rPr>
              <a:t>　（地域移行支援）</a:t>
            </a:r>
            <a:endParaRPr lang="en-US" altLang="ja-JP" sz="975" b="1" dirty="0">
              <a:solidFill>
                <a:prstClr val="black"/>
              </a:solidFill>
              <a:latin typeface="Arial" charset="0"/>
              <a:ea typeface="ＭＳ Ｐゴシック"/>
            </a:endParaRPr>
          </a:p>
          <a:p>
            <a:pPr marL="216356" indent="-216356" defTabSz="741867" fontAlgn="base">
              <a:spcAft>
                <a:spcPts val="488"/>
              </a:spcAft>
              <a:defRPr/>
            </a:pPr>
            <a:r>
              <a:rPr lang="ja-JP" altLang="en-US" sz="975" dirty="0">
                <a:solidFill>
                  <a:prstClr val="black"/>
                </a:solidFill>
                <a:latin typeface="Arial" charset="0"/>
                <a:ea typeface="ＭＳ Ｐゴシック"/>
              </a:rPr>
              <a:t>　　　　 住居の確保その他の地域における生活に移行するための活動に関する相談その他の厚生労働省令で定める便宜を供与。</a:t>
            </a:r>
            <a:endParaRPr lang="en-US" altLang="ja-JP" sz="975" dirty="0">
              <a:solidFill>
                <a:prstClr val="black"/>
              </a:solidFill>
              <a:latin typeface="Arial" charset="0"/>
              <a:ea typeface="ＭＳ Ｐゴシック"/>
            </a:endParaRPr>
          </a:p>
          <a:p>
            <a:pPr marL="216356" indent="-216356" defTabSz="741867" fontAlgn="base">
              <a:spcAft>
                <a:spcPct val="0"/>
              </a:spcAft>
              <a:defRPr/>
            </a:pPr>
            <a:r>
              <a:rPr lang="ja-JP" altLang="en-US" sz="975" dirty="0">
                <a:solidFill>
                  <a:prstClr val="black"/>
                </a:solidFill>
                <a:latin typeface="Arial" charset="0"/>
                <a:ea typeface="ＭＳ Ｐゴシック"/>
              </a:rPr>
              <a:t>　　　　  →　　 「その他厚生労働省令で定める便宜」は、地域移行のための障害福祉サービス事業所等への同行支援等。　</a:t>
            </a:r>
            <a:endParaRPr lang="en-US" altLang="ja-JP" sz="975" u="sng" dirty="0">
              <a:solidFill>
                <a:srgbClr val="FF0000"/>
              </a:solidFill>
              <a:latin typeface="Arial" charset="0"/>
              <a:ea typeface="ＭＳ Ｐゴシック"/>
            </a:endParaRPr>
          </a:p>
          <a:p>
            <a:pPr marL="504833" indent="-504833" defTabSz="741867" fontAlgn="base">
              <a:spcBef>
                <a:spcPts val="488"/>
              </a:spcBef>
              <a:spcAft>
                <a:spcPts val="243"/>
              </a:spcAft>
              <a:defRPr/>
            </a:pPr>
            <a:r>
              <a:rPr lang="ja-JP" altLang="en-US" sz="975" dirty="0">
                <a:solidFill>
                  <a:prstClr val="black"/>
                </a:solidFill>
                <a:latin typeface="Arial" charset="0"/>
                <a:ea typeface="ＭＳ Ｐゴシック"/>
              </a:rPr>
              <a:t>　</a:t>
            </a:r>
            <a:r>
              <a:rPr lang="ja-JP" altLang="en-US" sz="975" b="1" dirty="0">
                <a:solidFill>
                  <a:prstClr val="black"/>
                </a:solidFill>
                <a:latin typeface="Arial" charset="0"/>
                <a:ea typeface="ＭＳ Ｐゴシック"/>
              </a:rPr>
              <a:t>　（地域定着支援）　</a:t>
            </a:r>
            <a:endParaRPr lang="en-US" altLang="ja-JP" sz="975" b="1" dirty="0">
              <a:solidFill>
                <a:prstClr val="black"/>
              </a:solidFill>
              <a:latin typeface="Arial" charset="0"/>
              <a:ea typeface="ＭＳ Ｐゴシック"/>
            </a:endParaRPr>
          </a:p>
          <a:p>
            <a:pPr indent="-504833" defTabSz="741867" fontAlgn="base">
              <a:spcAft>
                <a:spcPts val="488"/>
              </a:spcAft>
              <a:defRPr/>
            </a:pPr>
            <a:r>
              <a:rPr lang="ja-JP" altLang="en-US" sz="975" b="1" dirty="0">
                <a:solidFill>
                  <a:prstClr val="black"/>
                </a:solidFill>
                <a:latin typeface="Arial" charset="0"/>
                <a:ea typeface="ＭＳ Ｐゴシック"/>
              </a:rPr>
              <a:t>　　　　 </a:t>
            </a:r>
            <a:r>
              <a:rPr lang="ja-JP" altLang="en-US" sz="975" dirty="0">
                <a:solidFill>
                  <a:prstClr val="black"/>
                </a:solidFill>
                <a:latin typeface="Arial" charset="0"/>
                <a:ea typeface="ＭＳ Ｐゴシック"/>
              </a:rPr>
              <a:t>常時の連絡体制を確保し、障害の特性に起因して生じた緊急の事態等に相談その他の便宜を供与。</a:t>
            </a:r>
            <a:endParaRPr lang="en-US" altLang="ja-JP" sz="975" dirty="0">
              <a:solidFill>
                <a:prstClr val="black"/>
              </a:solidFill>
              <a:latin typeface="Arial" charset="0"/>
              <a:ea typeface="ＭＳ Ｐゴシック"/>
            </a:endParaRPr>
          </a:p>
          <a:p>
            <a:pPr marL="576955" indent="-1081786" defTabSz="741867" fontAlgn="base">
              <a:spcAft>
                <a:spcPct val="0"/>
              </a:spcAft>
              <a:defRPr/>
            </a:pPr>
            <a:r>
              <a:rPr lang="ja-JP" altLang="en-US" sz="975" dirty="0">
                <a:solidFill>
                  <a:prstClr val="black"/>
                </a:solidFill>
                <a:latin typeface="Arial" charset="0"/>
                <a:ea typeface="ＭＳ Ｐゴシック"/>
              </a:rPr>
              <a:t>　　　　　→　　「常時の連絡体制」については、携帯電話による体制によることも可。また、緊急の事態に対して速やかに駆けつけられる体制を確保することが前提。</a:t>
            </a:r>
            <a:endParaRPr lang="en-US" altLang="ja-JP" sz="975" dirty="0">
              <a:solidFill>
                <a:prstClr val="black"/>
              </a:solidFill>
              <a:latin typeface="Arial" charset="0"/>
              <a:ea typeface="ＭＳ Ｐゴシック"/>
            </a:endParaRPr>
          </a:p>
          <a:p>
            <a:pPr indent="-504833" defTabSz="741867" fontAlgn="base">
              <a:spcBef>
                <a:spcPts val="243"/>
              </a:spcBef>
              <a:spcAft>
                <a:spcPct val="0"/>
              </a:spcAft>
              <a:defRPr/>
            </a:pPr>
            <a:r>
              <a:rPr lang="ja-JP" altLang="en-US" sz="975" dirty="0">
                <a:solidFill>
                  <a:prstClr val="black"/>
                </a:solidFill>
                <a:latin typeface="Arial" charset="0"/>
                <a:ea typeface="ＭＳ Ｐゴシック"/>
              </a:rPr>
              <a:t>　　　　　→　 　「その他の便宜」については、</a:t>
            </a:r>
            <a:r>
              <a:rPr lang="ja-JP" altLang="en-US" sz="975" dirty="0">
                <a:solidFill>
                  <a:prstClr val="black"/>
                </a:solidFill>
                <a:latin typeface="ＭＳ Ｐゴシック"/>
                <a:ea typeface="ＭＳ Ｐゴシック"/>
              </a:rPr>
              <a:t>障害福祉サービス事業所等との連絡調整等の緊急時の各種支援を想定。</a:t>
            </a:r>
            <a:r>
              <a:rPr lang="ja-JP" altLang="en-US" sz="1138" dirty="0">
                <a:solidFill>
                  <a:prstClr val="black"/>
                </a:solidFill>
                <a:latin typeface="Arial" charset="0"/>
                <a:ea typeface="ＭＳ Ｐゴシック"/>
              </a:rPr>
              <a:t>  </a:t>
            </a:r>
            <a:endParaRPr lang="en-US" altLang="ja-JP" sz="1138" dirty="0">
              <a:solidFill>
                <a:prstClr val="black"/>
              </a:solidFill>
              <a:latin typeface="ＭＳ Ｐゴシック"/>
              <a:ea typeface="ＭＳ Ｐゴシック"/>
            </a:endParaRPr>
          </a:p>
        </p:txBody>
      </p:sp>
      <p:sp>
        <p:nvSpPr>
          <p:cNvPr id="69637" name="円/楕円 10"/>
          <p:cNvSpPr>
            <a:spLocks noChangeArrowheads="1"/>
          </p:cNvSpPr>
          <p:nvPr/>
        </p:nvSpPr>
        <p:spPr bwMode="auto">
          <a:xfrm>
            <a:off x="1150549" y="1431003"/>
            <a:ext cx="251520" cy="281245"/>
          </a:xfrm>
          <a:prstGeom prst="ellipse">
            <a:avLst/>
          </a:prstGeom>
          <a:solidFill>
            <a:schemeClr val="bg1"/>
          </a:solidFill>
          <a:ln w="12700">
            <a:solidFill>
              <a:schemeClr val="tx1"/>
            </a:solidFill>
            <a:miter lim="800000"/>
            <a:headEnd/>
            <a:tailEnd/>
          </a:ln>
        </p:spPr>
        <p:txBody>
          <a:bodyPr lIns="74179" tIns="37091" rIns="74179" bIns="37091" anchor="ctr">
            <a:spAutoFit/>
          </a:bodyPr>
          <a:lstStyle/>
          <a:p>
            <a:pPr marL="215404" indent="-215404" algn="ctr" defTabSz="741661" fontAlgn="base">
              <a:spcBef>
                <a:spcPts val="488"/>
              </a:spcBef>
              <a:spcAft>
                <a:spcPct val="0"/>
              </a:spcAft>
            </a:pPr>
            <a:r>
              <a:rPr lang="ja-JP" altLang="en-US" sz="813">
                <a:solidFill>
                  <a:srgbClr val="000000"/>
                </a:solidFill>
                <a:latin typeface="Arial" charset="0"/>
                <a:ea typeface="ＭＳ Ｐゴシック" charset="-128"/>
              </a:rPr>
              <a:t>法</a:t>
            </a:r>
          </a:p>
        </p:txBody>
      </p:sp>
      <p:sp>
        <p:nvSpPr>
          <p:cNvPr id="69638" name="円/楕円 11"/>
          <p:cNvSpPr>
            <a:spLocks noChangeArrowheads="1"/>
          </p:cNvSpPr>
          <p:nvPr/>
        </p:nvSpPr>
        <p:spPr bwMode="auto">
          <a:xfrm>
            <a:off x="1150549" y="1782485"/>
            <a:ext cx="251520" cy="281245"/>
          </a:xfrm>
          <a:prstGeom prst="ellipse">
            <a:avLst/>
          </a:prstGeom>
          <a:solidFill>
            <a:schemeClr val="bg1"/>
          </a:solidFill>
          <a:ln w="12700">
            <a:solidFill>
              <a:schemeClr val="tx1"/>
            </a:solidFill>
            <a:miter lim="800000"/>
            <a:headEnd/>
            <a:tailEnd/>
          </a:ln>
        </p:spPr>
        <p:txBody>
          <a:bodyPr lIns="74179" tIns="37091" rIns="74179" bIns="37091" anchor="ctr">
            <a:spAutoFit/>
          </a:bodyPr>
          <a:lstStyle/>
          <a:p>
            <a:pPr marL="215404" indent="-215404" algn="ctr" defTabSz="741661" fontAlgn="base">
              <a:spcBef>
                <a:spcPts val="488"/>
              </a:spcBef>
              <a:spcAft>
                <a:spcPct val="0"/>
              </a:spcAft>
            </a:pPr>
            <a:r>
              <a:rPr lang="ja-JP" altLang="en-US" sz="813">
                <a:solidFill>
                  <a:srgbClr val="000000"/>
                </a:solidFill>
                <a:latin typeface="Arial" charset="0"/>
                <a:ea typeface="ＭＳ Ｐゴシック" charset="-128"/>
              </a:rPr>
              <a:t>法</a:t>
            </a:r>
          </a:p>
        </p:txBody>
      </p:sp>
      <p:sp>
        <p:nvSpPr>
          <p:cNvPr id="69639" name="円/楕円 13"/>
          <p:cNvSpPr>
            <a:spLocks noChangeArrowheads="1"/>
          </p:cNvSpPr>
          <p:nvPr/>
        </p:nvSpPr>
        <p:spPr bwMode="auto">
          <a:xfrm>
            <a:off x="1150549" y="4766003"/>
            <a:ext cx="251520" cy="281245"/>
          </a:xfrm>
          <a:prstGeom prst="ellipse">
            <a:avLst/>
          </a:prstGeom>
          <a:solidFill>
            <a:schemeClr val="bg1"/>
          </a:solidFill>
          <a:ln w="12700">
            <a:solidFill>
              <a:schemeClr val="tx1"/>
            </a:solidFill>
            <a:miter lim="800000"/>
            <a:headEnd/>
            <a:tailEnd/>
          </a:ln>
        </p:spPr>
        <p:txBody>
          <a:bodyPr lIns="74179" tIns="37091" rIns="74179" bIns="37091" anchor="ctr">
            <a:spAutoFit/>
          </a:bodyPr>
          <a:lstStyle/>
          <a:p>
            <a:pPr marL="215404" indent="-215404" algn="ctr" defTabSz="741661" fontAlgn="base">
              <a:spcBef>
                <a:spcPts val="488"/>
              </a:spcBef>
              <a:spcAft>
                <a:spcPct val="0"/>
              </a:spcAft>
            </a:pPr>
            <a:r>
              <a:rPr lang="ja-JP" altLang="en-US" sz="813">
                <a:solidFill>
                  <a:srgbClr val="000000"/>
                </a:solidFill>
                <a:latin typeface="Arial" charset="0"/>
                <a:ea typeface="ＭＳ Ｐゴシック" charset="-128"/>
              </a:rPr>
              <a:t>法</a:t>
            </a:r>
          </a:p>
        </p:txBody>
      </p:sp>
      <p:sp>
        <p:nvSpPr>
          <p:cNvPr id="69640" name="円/楕円 14"/>
          <p:cNvSpPr>
            <a:spLocks noChangeArrowheads="1"/>
          </p:cNvSpPr>
          <p:nvPr/>
        </p:nvSpPr>
        <p:spPr bwMode="auto">
          <a:xfrm>
            <a:off x="1150549" y="5351592"/>
            <a:ext cx="251520" cy="281245"/>
          </a:xfrm>
          <a:prstGeom prst="ellipse">
            <a:avLst/>
          </a:prstGeom>
          <a:solidFill>
            <a:schemeClr val="bg1"/>
          </a:solidFill>
          <a:ln w="12700">
            <a:solidFill>
              <a:schemeClr val="tx1"/>
            </a:solidFill>
            <a:miter lim="800000"/>
            <a:headEnd/>
            <a:tailEnd/>
          </a:ln>
        </p:spPr>
        <p:txBody>
          <a:bodyPr lIns="74179" tIns="37091" rIns="74179" bIns="37091" anchor="ctr">
            <a:spAutoFit/>
          </a:bodyPr>
          <a:lstStyle/>
          <a:p>
            <a:pPr marL="215404" indent="-215404" algn="ctr" defTabSz="741661" fontAlgn="base">
              <a:spcBef>
                <a:spcPts val="488"/>
              </a:spcBef>
              <a:spcAft>
                <a:spcPct val="0"/>
              </a:spcAft>
            </a:pPr>
            <a:r>
              <a:rPr lang="ja-JP" altLang="en-US" sz="813">
                <a:solidFill>
                  <a:srgbClr val="000000"/>
                </a:solidFill>
                <a:latin typeface="Arial" charset="0"/>
                <a:ea typeface="ＭＳ Ｐゴシック" charset="-128"/>
              </a:rPr>
              <a:t>法</a:t>
            </a:r>
          </a:p>
        </p:txBody>
      </p:sp>
      <p:sp>
        <p:nvSpPr>
          <p:cNvPr id="10" name="テキスト ボックス 9"/>
          <p:cNvSpPr txBox="1"/>
          <p:nvPr/>
        </p:nvSpPr>
        <p:spPr>
          <a:xfrm>
            <a:off x="7761323" y="796314"/>
            <a:ext cx="1059906" cy="242374"/>
          </a:xfrm>
          <a:prstGeom prst="rect">
            <a:avLst/>
          </a:prstGeom>
          <a:noFill/>
          <a:ln>
            <a:solidFill>
              <a:schemeClr val="bg1">
                <a:lumMod val="75000"/>
              </a:schemeClr>
            </a:solidFill>
          </a:ln>
        </p:spPr>
        <p:txBody>
          <a:bodyPr wrap="none" rtlCol="0">
            <a:spAutoFit/>
          </a:bodyPr>
          <a:lstStyle/>
          <a:p>
            <a:pPr fontAlgn="base">
              <a:spcBef>
                <a:spcPct val="0"/>
              </a:spcBef>
              <a:spcAft>
                <a:spcPct val="0"/>
              </a:spcAft>
            </a:pPr>
            <a:r>
              <a:rPr lang="ja-JP" altLang="en-US" sz="975" dirty="0">
                <a:solidFill>
                  <a:prstClr val="black">
                    <a:lumMod val="50000"/>
                    <a:lumOff val="50000"/>
                  </a:prstClr>
                </a:solidFill>
                <a:latin typeface="Arial" charset="0"/>
                <a:ea typeface="ＭＳ Ｐゴシック" charset="-128"/>
              </a:rPr>
              <a:t>厚生労働省資料</a:t>
            </a:r>
          </a:p>
        </p:txBody>
      </p:sp>
      <p:sp>
        <p:nvSpPr>
          <p:cNvPr id="2" name="フッター プレースホルダー 1"/>
          <p:cNvSpPr>
            <a:spLocks noGrp="1"/>
          </p:cNvSpPr>
          <p:nvPr>
            <p:ph type="ftr" sz="quarter" idx="11"/>
          </p:nvPr>
        </p:nvSpPr>
        <p:spPr/>
        <p:txBody>
          <a:bodyPr/>
          <a:lstStyle/>
          <a:p>
            <a:pPr>
              <a:defRPr/>
            </a:pPr>
            <a:r>
              <a:rPr lang="en-US" altLang="ja-JP" sz="1000" dirty="0" smtClean="0">
                <a:latin typeface="+mn-ea"/>
              </a:rPr>
              <a:t>@2016</a:t>
            </a:r>
            <a:r>
              <a:rPr lang="ja-JP" altLang="en-US" sz="1000" dirty="0" smtClean="0">
                <a:latin typeface="+mn-ea"/>
              </a:rPr>
              <a:t>　公益社団法人日本精神保健福祉士協会</a:t>
            </a:r>
            <a:endParaRPr lang="en-US" altLang="ja-JP" sz="1000" dirty="0">
              <a:latin typeface="+mn-ea"/>
            </a:endParaRPr>
          </a:p>
        </p:txBody>
      </p:sp>
    </p:spTree>
    <p:extLst>
      <p:ext uri="{BB962C8B-B14F-4D97-AF65-F5344CB8AC3E}">
        <p14:creationId xmlns:p14="http://schemas.microsoft.com/office/powerpoint/2010/main" val="32493564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1091208" y="642937"/>
            <a:ext cx="7724875" cy="1229222"/>
          </a:xfrm>
          <a:prstGeom prst="rect">
            <a:avLst/>
          </a:prstGeom>
          <a:solidFill>
            <a:schemeClr val="bg1"/>
          </a:solidFill>
          <a:ln w="12700">
            <a:solidFill>
              <a:schemeClr val="tx1"/>
            </a:solidFill>
            <a:miter lim="800000"/>
            <a:headEnd/>
            <a:tailEnd/>
          </a:ln>
          <a:effectLst/>
        </p:spPr>
        <p:txBody>
          <a:bodyPr wrap="none" lIns="74179" tIns="37091" rIns="74179" bIns="37091"/>
          <a:lstStyle/>
          <a:p>
            <a:pPr defTabSz="741867" fontAlgn="base">
              <a:spcBef>
                <a:spcPct val="0"/>
              </a:spcBef>
              <a:spcAft>
                <a:spcPts val="488"/>
              </a:spcAft>
              <a:defRPr/>
            </a:pPr>
            <a:r>
              <a:rPr lang="ja-JP" altLang="en-US" sz="1138" b="1" u="sng" dirty="0">
                <a:solidFill>
                  <a:prstClr val="black"/>
                </a:solidFill>
                <a:latin typeface="ＭＳ Ｐゴシック" pitchFamily="50" charset="-128"/>
                <a:ea typeface="ＭＳ ゴシック" pitchFamily="49" charset="-128"/>
              </a:rPr>
              <a:t>３．給付決定の有効期間</a:t>
            </a:r>
            <a:endParaRPr lang="en-US" altLang="ja-JP" sz="1138" dirty="0">
              <a:solidFill>
                <a:prstClr val="black"/>
              </a:solidFill>
              <a:latin typeface="ＭＳ Ｐゴシック" pitchFamily="50" charset="-128"/>
              <a:ea typeface="ＭＳ ゴシック" pitchFamily="49" charset="-128"/>
            </a:endParaRPr>
          </a:p>
          <a:p>
            <a:pPr marL="432715" indent="-288478" defTabSz="741867" fontAlgn="base">
              <a:spcAft>
                <a:spcPct val="0"/>
              </a:spcAft>
              <a:defRPr/>
            </a:pPr>
            <a:r>
              <a:rPr lang="ja-JP" altLang="en-US" sz="1138" b="1" dirty="0">
                <a:solidFill>
                  <a:prstClr val="black"/>
                </a:solidFill>
                <a:latin typeface="Arial" charset="0"/>
                <a:ea typeface="ＭＳ Ｐゴシック"/>
              </a:rPr>
              <a:t> </a:t>
            </a:r>
            <a:r>
              <a:rPr lang="ja-JP" altLang="en-US" sz="975" b="1" dirty="0">
                <a:solidFill>
                  <a:prstClr val="black"/>
                </a:solidFill>
                <a:latin typeface="Arial" charset="0"/>
                <a:ea typeface="ＭＳ Ｐゴシック"/>
              </a:rPr>
              <a:t>（地域移行支援）</a:t>
            </a:r>
            <a:endParaRPr lang="en-US" altLang="ja-JP" sz="975" b="1" dirty="0">
              <a:solidFill>
                <a:prstClr val="black"/>
              </a:solidFill>
              <a:latin typeface="Arial" charset="0"/>
              <a:ea typeface="ＭＳ Ｐゴシック"/>
            </a:endParaRPr>
          </a:p>
          <a:p>
            <a:pPr defTabSz="741867" fontAlgn="base">
              <a:spcBef>
                <a:spcPct val="0"/>
              </a:spcBef>
              <a:spcAft>
                <a:spcPct val="0"/>
              </a:spcAft>
              <a:defRPr/>
            </a:pPr>
            <a:r>
              <a:rPr lang="ja-JP" altLang="en-US" sz="975" dirty="0">
                <a:solidFill>
                  <a:prstClr val="black"/>
                </a:solidFill>
                <a:latin typeface="Arial" charset="0"/>
                <a:ea typeface="ＭＳ Ｐゴシック"/>
              </a:rPr>
              <a:t> 　　　  →　 </a:t>
            </a:r>
            <a:r>
              <a:rPr lang="ja-JP" altLang="en-US" sz="975" dirty="0">
                <a:solidFill>
                  <a:prstClr val="black"/>
                </a:solidFill>
                <a:latin typeface="ＭＳ Ｐゴシック"/>
                <a:ea typeface="ＭＳ Ｐゴシック"/>
              </a:rPr>
              <a:t>６か月以内。地域生活への移行が具体的に見込まれる場合には、</a:t>
            </a:r>
            <a:r>
              <a:rPr lang="ja-JP" altLang="ja-JP" sz="975" dirty="0">
                <a:solidFill>
                  <a:prstClr val="black"/>
                </a:solidFill>
                <a:latin typeface="Arial" charset="0"/>
                <a:ea typeface="ＭＳ Ｐゴシック"/>
              </a:rPr>
              <a:t>６ヶ月以内で更新可。</a:t>
            </a:r>
          </a:p>
          <a:p>
            <a:pPr defTabSz="741867" fontAlgn="base">
              <a:spcBef>
                <a:spcPct val="0"/>
              </a:spcBef>
              <a:spcAft>
                <a:spcPct val="0"/>
              </a:spcAft>
              <a:defRPr/>
            </a:pPr>
            <a:r>
              <a:rPr lang="ja-JP" altLang="en-US" sz="975" dirty="0">
                <a:solidFill>
                  <a:prstClr val="black"/>
                </a:solidFill>
                <a:latin typeface="Arial" charset="0"/>
                <a:ea typeface="ＭＳ Ｐゴシック"/>
              </a:rPr>
              <a:t>　　　　　　　</a:t>
            </a:r>
            <a:r>
              <a:rPr lang="ja-JP" altLang="ja-JP" sz="975" dirty="0">
                <a:solidFill>
                  <a:prstClr val="black"/>
                </a:solidFill>
                <a:latin typeface="Arial" charset="0"/>
                <a:ea typeface="ＭＳ Ｐゴシック"/>
              </a:rPr>
              <a:t>更なる更新については、</a:t>
            </a:r>
            <a:r>
              <a:rPr lang="ja-JP" altLang="en-US" sz="975" dirty="0">
                <a:solidFill>
                  <a:prstClr val="black"/>
                </a:solidFill>
                <a:latin typeface="Arial" charset="0"/>
                <a:ea typeface="ＭＳ Ｐゴシック"/>
              </a:rPr>
              <a:t>必要に応じて市町村審査会の個別審査を経て判断。</a:t>
            </a:r>
            <a:endParaRPr lang="en-US" altLang="ja-JP" sz="975" dirty="0">
              <a:solidFill>
                <a:prstClr val="black"/>
              </a:solidFill>
              <a:latin typeface="Arial" charset="0"/>
              <a:ea typeface="ＭＳ Ｐゴシック"/>
            </a:endParaRPr>
          </a:p>
          <a:p>
            <a:pPr defTabSz="741867" fontAlgn="base">
              <a:spcBef>
                <a:spcPts val="488"/>
              </a:spcBef>
              <a:spcAft>
                <a:spcPct val="0"/>
              </a:spcAft>
              <a:defRPr/>
            </a:pPr>
            <a:r>
              <a:rPr lang="ja-JP" altLang="en-US" sz="975" b="1" dirty="0">
                <a:solidFill>
                  <a:prstClr val="black"/>
                </a:solidFill>
                <a:latin typeface="Arial" charset="0"/>
                <a:ea typeface="ＭＳ Ｐゴシック"/>
              </a:rPr>
              <a:t>     （地域定着支援）</a:t>
            </a:r>
            <a:endParaRPr lang="en-US" altLang="ja-JP" sz="975" b="1" dirty="0">
              <a:solidFill>
                <a:prstClr val="black"/>
              </a:solidFill>
              <a:latin typeface="Arial" charset="0"/>
              <a:ea typeface="ＭＳ Ｐゴシック"/>
            </a:endParaRPr>
          </a:p>
          <a:p>
            <a:pPr indent="-144239" defTabSz="741867" fontAlgn="base">
              <a:spcAft>
                <a:spcPct val="0"/>
              </a:spcAft>
              <a:defRPr/>
            </a:pPr>
            <a:r>
              <a:rPr lang="ja-JP" altLang="en-US" sz="975" b="1" dirty="0">
                <a:solidFill>
                  <a:prstClr val="black"/>
                </a:solidFill>
                <a:latin typeface="ＭＳ Ｐゴシック"/>
                <a:ea typeface="ＭＳ Ｐゴシック"/>
              </a:rPr>
              <a:t>　　　　 </a:t>
            </a:r>
            <a:r>
              <a:rPr lang="ja-JP" altLang="en-US" sz="975" dirty="0">
                <a:solidFill>
                  <a:prstClr val="black"/>
                </a:solidFill>
                <a:latin typeface="ＭＳ Ｐゴシック"/>
                <a:ea typeface="ＭＳ Ｐゴシック"/>
              </a:rPr>
              <a:t>→　 </a:t>
            </a:r>
            <a:r>
              <a:rPr lang="en-US" altLang="ja-JP" sz="975" dirty="0">
                <a:solidFill>
                  <a:prstClr val="black"/>
                </a:solidFill>
                <a:latin typeface="ＭＳ Ｐゴシック"/>
                <a:ea typeface="ＭＳ Ｐゴシック"/>
              </a:rPr>
              <a:t>1</a:t>
            </a:r>
            <a:r>
              <a:rPr lang="ja-JP" altLang="en-US" sz="975" dirty="0">
                <a:solidFill>
                  <a:prstClr val="black"/>
                </a:solidFill>
                <a:latin typeface="ＭＳ Ｐゴシック"/>
                <a:ea typeface="ＭＳ Ｐゴシック"/>
              </a:rPr>
              <a:t>年以内。地域生活を継続していくための緊急時の支援体制が必要と見込まれる場合には、１年以内で更新可。（その後の更新も同じ）</a:t>
            </a:r>
            <a:endParaRPr lang="en-US" altLang="ja-JP" sz="975" dirty="0">
              <a:solidFill>
                <a:prstClr val="black"/>
              </a:solidFill>
              <a:latin typeface="Arial" charset="0"/>
              <a:ea typeface="ＭＳ Ｐゴシック"/>
            </a:endParaRPr>
          </a:p>
        </p:txBody>
      </p:sp>
      <p:sp>
        <p:nvSpPr>
          <p:cNvPr id="15" name="Rectangle 2"/>
          <p:cNvSpPr>
            <a:spLocks noChangeArrowheads="1"/>
          </p:cNvSpPr>
          <p:nvPr/>
        </p:nvSpPr>
        <p:spPr bwMode="auto">
          <a:xfrm>
            <a:off x="1091211" y="1966482"/>
            <a:ext cx="7724872" cy="4270830"/>
          </a:xfrm>
          <a:prstGeom prst="rect">
            <a:avLst/>
          </a:prstGeom>
          <a:solidFill>
            <a:schemeClr val="bg1"/>
          </a:solidFill>
          <a:ln w="12700">
            <a:solidFill>
              <a:schemeClr val="tx1"/>
            </a:solidFill>
            <a:miter lim="800000"/>
            <a:headEnd/>
            <a:tailEnd/>
          </a:ln>
          <a:effectLst/>
        </p:spPr>
        <p:txBody>
          <a:bodyPr lIns="74179" tIns="37091" rIns="74179" bIns="37091"/>
          <a:lstStyle/>
          <a:p>
            <a:pPr defTabSz="741867" fontAlgn="base">
              <a:lnSpc>
                <a:spcPct val="150000"/>
              </a:lnSpc>
              <a:spcBef>
                <a:spcPct val="0"/>
              </a:spcBef>
              <a:spcAft>
                <a:spcPct val="0"/>
              </a:spcAft>
              <a:defRPr/>
            </a:pPr>
            <a:r>
              <a:rPr lang="ja-JP" altLang="en-US" sz="1138" b="1" u="sng" dirty="0">
                <a:solidFill>
                  <a:prstClr val="black"/>
                </a:solidFill>
                <a:latin typeface="ＭＳ Ｐゴシック" pitchFamily="50" charset="-128"/>
                <a:ea typeface="ＭＳ ゴシック" pitchFamily="49" charset="-128"/>
              </a:rPr>
              <a:t>４．事業の実施者（都道府県・指定都市・中核市が指定する一般相談支援事業者（地域移行・定着担当））</a:t>
            </a:r>
            <a:endParaRPr lang="en-US" altLang="ja-JP" sz="1138" b="1" u="sng" dirty="0">
              <a:solidFill>
                <a:prstClr val="black"/>
              </a:solidFill>
              <a:latin typeface="ＭＳ Ｐゴシック" pitchFamily="50" charset="-128"/>
              <a:ea typeface="ＭＳ ゴシック" pitchFamily="49" charset="-128"/>
            </a:endParaRPr>
          </a:p>
          <a:p>
            <a:pPr marL="432715" indent="-432715" defTabSz="741867" fontAlgn="base">
              <a:spcBef>
                <a:spcPts val="163"/>
              </a:spcBef>
              <a:spcAft>
                <a:spcPct val="0"/>
              </a:spcAft>
              <a:defRPr/>
            </a:pPr>
            <a:r>
              <a:rPr lang="en-US" altLang="ja-JP" sz="813" dirty="0">
                <a:solidFill>
                  <a:prstClr val="black"/>
                </a:solidFill>
                <a:latin typeface="ＭＳ Ｐゴシック"/>
                <a:ea typeface="ＭＳ Ｐゴシック"/>
              </a:rPr>
              <a:t>     </a:t>
            </a:r>
            <a:r>
              <a:rPr lang="ja-JP" altLang="en-US" sz="813" dirty="0">
                <a:solidFill>
                  <a:prstClr val="black"/>
                </a:solidFill>
                <a:latin typeface="ＭＳ Ｐゴシック"/>
                <a:ea typeface="ＭＳ Ｐゴシック"/>
              </a:rPr>
              <a:t>   </a:t>
            </a:r>
            <a:r>
              <a:rPr lang="en-US" altLang="ja-JP" sz="813" dirty="0">
                <a:solidFill>
                  <a:prstClr val="black"/>
                </a:solidFill>
                <a:latin typeface="ＭＳ 明朝" pitchFamily="17" charset="-128"/>
                <a:ea typeface="ＭＳ 明朝" pitchFamily="17" charset="-128"/>
              </a:rPr>
              <a:t>※</a:t>
            </a:r>
            <a:r>
              <a:rPr lang="ja-JP" altLang="en-US" sz="813" dirty="0">
                <a:solidFill>
                  <a:prstClr val="black"/>
                </a:solidFill>
                <a:latin typeface="ＭＳ 明朝" pitchFamily="17" charset="-128"/>
                <a:ea typeface="ＭＳ 明朝" pitchFamily="17" charset="-128"/>
              </a:rPr>
              <a:t>   施行（平成２４年４月１日）の際、既存の指定相談支援事業者は、１年以内は「指定一般相談支援事業者（地域移行・定着担当）」と　みなす。（期間内に指定申請しないときは、その効力を失うことに留意。）</a:t>
            </a:r>
            <a:endParaRPr lang="en-US" altLang="ja-JP" sz="813" dirty="0">
              <a:solidFill>
                <a:prstClr val="black"/>
              </a:solidFill>
              <a:latin typeface="ＭＳ 明朝" pitchFamily="17" charset="-128"/>
              <a:ea typeface="ＭＳ 明朝" pitchFamily="17" charset="-128"/>
            </a:endParaRPr>
          </a:p>
          <a:p>
            <a:pPr marL="432715" indent="-432715" defTabSz="741867" fontAlgn="base">
              <a:spcBef>
                <a:spcPts val="488"/>
              </a:spcBef>
              <a:spcAft>
                <a:spcPts val="243"/>
              </a:spcAft>
              <a:defRPr/>
            </a:pPr>
            <a:r>
              <a:rPr lang="ja-JP" altLang="en-US" sz="975" b="1" dirty="0">
                <a:solidFill>
                  <a:prstClr val="black"/>
                </a:solidFill>
                <a:latin typeface="ＭＳ Ｐゴシック" pitchFamily="50" charset="-128"/>
                <a:ea typeface="ＭＳ ゴシック" pitchFamily="49" charset="-128"/>
              </a:rPr>
              <a:t>（指定手続）</a:t>
            </a:r>
            <a:endParaRPr lang="en-US" altLang="ja-JP" sz="975" b="1" dirty="0">
              <a:solidFill>
                <a:prstClr val="black"/>
              </a:solidFill>
              <a:latin typeface="ＭＳ Ｐゴシック" pitchFamily="50" charset="-128"/>
              <a:ea typeface="ＭＳ ゴシック" pitchFamily="49" charset="-128"/>
            </a:endParaRPr>
          </a:p>
          <a:p>
            <a:pPr marL="432715" indent="-432715" defTabSz="741867" fontAlgn="base">
              <a:spcBef>
                <a:spcPct val="0"/>
              </a:spcBef>
              <a:spcAft>
                <a:spcPct val="0"/>
              </a:spcAft>
              <a:defRPr/>
            </a:pPr>
            <a:r>
              <a:rPr lang="ja-JP" altLang="en-US" sz="975" dirty="0">
                <a:solidFill>
                  <a:prstClr val="black"/>
                </a:solidFill>
                <a:latin typeface="ＭＳ Ｐゴシック" pitchFamily="50" charset="-128"/>
                <a:ea typeface="ＭＳ ゴシック" pitchFamily="49" charset="-128"/>
              </a:rPr>
              <a:t>　　 →　 </a:t>
            </a:r>
            <a:r>
              <a:rPr lang="ja-JP" altLang="en-US" sz="975" dirty="0">
                <a:solidFill>
                  <a:prstClr val="black"/>
                </a:solidFill>
                <a:latin typeface="Arial" charset="0"/>
                <a:ea typeface="ＭＳ ゴシック" pitchFamily="49" charset="-128"/>
              </a:rPr>
              <a:t>当該事業所の所在地を管轄する都道府県知事・指定都市市長・中核市市長に申請し、当該自治体が指定。</a:t>
            </a:r>
            <a:endParaRPr lang="en-US" altLang="ja-JP" sz="975" dirty="0">
              <a:solidFill>
                <a:prstClr val="black"/>
              </a:solidFill>
              <a:latin typeface="Arial" charset="0"/>
              <a:ea typeface="ＭＳ ゴシック" pitchFamily="49" charset="-128"/>
            </a:endParaRPr>
          </a:p>
          <a:p>
            <a:pPr marL="432715" indent="-432715" defTabSz="741867" fontAlgn="base">
              <a:spcBef>
                <a:spcPts val="488"/>
              </a:spcBef>
              <a:spcAft>
                <a:spcPct val="0"/>
              </a:spcAft>
              <a:defRPr/>
            </a:pPr>
            <a:r>
              <a:rPr lang="ja-JP" altLang="en-US" sz="975" b="1" dirty="0">
                <a:solidFill>
                  <a:prstClr val="black"/>
                </a:solidFill>
                <a:latin typeface="ＭＳ Ｐゴシック" pitchFamily="50" charset="-128"/>
                <a:ea typeface="ＭＳ ゴシック" pitchFamily="49" charset="-128"/>
              </a:rPr>
              <a:t>  </a:t>
            </a:r>
            <a:r>
              <a:rPr lang="ja-JP" altLang="en-US" sz="975" b="1" dirty="0">
                <a:solidFill>
                  <a:prstClr val="black"/>
                </a:solidFill>
                <a:latin typeface="Arial" charset="0"/>
                <a:ea typeface="ＭＳ Ｐゴシック"/>
              </a:rPr>
              <a:t>（</a:t>
            </a:r>
            <a:r>
              <a:rPr lang="ja-JP" altLang="en-US" sz="975" b="1" dirty="0">
                <a:solidFill>
                  <a:prstClr val="black"/>
                </a:solidFill>
                <a:latin typeface="Arial" charset="0"/>
                <a:ea typeface="ＭＳ ゴシック" pitchFamily="49" charset="-128"/>
              </a:rPr>
              <a:t>人員基準）</a:t>
            </a:r>
            <a:endParaRPr lang="en-US" altLang="ja-JP" sz="975" b="1" dirty="0">
              <a:solidFill>
                <a:prstClr val="black"/>
              </a:solidFill>
              <a:latin typeface="Arial" charset="0"/>
              <a:ea typeface="ＭＳ ゴシック" pitchFamily="49" charset="-128"/>
            </a:endParaRPr>
          </a:p>
          <a:p>
            <a:pPr defTabSz="741867" fontAlgn="base">
              <a:spcBef>
                <a:spcPct val="0"/>
              </a:spcBef>
              <a:spcAft>
                <a:spcPct val="0"/>
              </a:spcAft>
              <a:defRPr/>
            </a:pPr>
            <a:r>
              <a:rPr lang="ja-JP" altLang="en-US" sz="975" dirty="0">
                <a:solidFill>
                  <a:prstClr val="black"/>
                </a:solidFill>
                <a:latin typeface="Arial" charset="0"/>
                <a:ea typeface="ＭＳ ゴシック" pitchFamily="49" charset="-128"/>
              </a:rPr>
              <a:t>　　 </a:t>
            </a:r>
            <a:r>
              <a:rPr lang="ja-JP" altLang="en-US" sz="975" dirty="0">
                <a:solidFill>
                  <a:prstClr val="black"/>
                </a:solidFill>
                <a:latin typeface="ＭＳ ゴシック" pitchFamily="49" charset="-128"/>
                <a:ea typeface="ＭＳ ゴシック" pitchFamily="49" charset="-128"/>
              </a:rPr>
              <a:t>→</a:t>
            </a:r>
            <a:r>
              <a:rPr lang="ja-JP" altLang="en-US" sz="975" dirty="0">
                <a:solidFill>
                  <a:prstClr val="black"/>
                </a:solidFill>
                <a:latin typeface="Arial" charset="0"/>
                <a:ea typeface="ＭＳ ゴシック" pitchFamily="49" charset="-128"/>
              </a:rPr>
              <a:t>　 管理者、地域移行支援・地域定着支援を担当する者</a:t>
            </a:r>
            <a:r>
              <a:rPr lang="en-US" altLang="ja-JP" sz="975" dirty="0">
                <a:solidFill>
                  <a:prstClr val="black"/>
                </a:solidFill>
                <a:latin typeface="Arial" charset="0"/>
                <a:ea typeface="ＭＳ ゴシック" pitchFamily="49" charset="-128"/>
              </a:rPr>
              <a:t>(</a:t>
            </a:r>
            <a:r>
              <a:rPr lang="ja-JP" altLang="en-US" sz="975" dirty="0">
                <a:solidFill>
                  <a:prstClr val="black"/>
                </a:solidFill>
                <a:latin typeface="Arial" charset="0"/>
                <a:ea typeface="ＭＳ ゴシック" pitchFamily="49" charset="-128"/>
              </a:rPr>
              <a:t>そのうち１人は相談支援専門員）とする。</a:t>
            </a:r>
            <a:endParaRPr lang="en-US" altLang="ja-JP" sz="975" dirty="0">
              <a:solidFill>
                <a:prstClr val="black"/>
              </a:solidFill>
              <a:latin typeface="Arial" charset="0"/>
              <a:ea typeface="ＭＳ ゴシック" pitchFamily="49" charset="-128"/>
            </a:endParaRPr>
          </a:p>
          <a:p>
            <a:pPr marL="432715" indent="-288478" defTabSz="741867" fontAlgn="base">
              <a:spcAft>
                <a:spcPct val="0"/>
              </a:spcAft>
              <a:defRPr/>
            </a:pPr>
            <a:r>
              <a:rPr lang="ja-JP" altLang="en-US" sz="975" dirty="0">
                <a:solidFill>
                  <a:prstClr val="black"/>
                </a:solidFill>
                <a:latin typeface="Arial" charset="0"/>
                <a:ea typeface="ＭＳ ゴシック" pitchFamily="49" charset="-128"/>
              </a:rPr>
              <a:t>　</a:t>
            </a:r>
            <a:r>
              <a:rPr lang="ja-JP" altLang="en-US" sz="975" dirty="0">
                <a:solidFill>
                  <a:prstClr val="black"/>
                </a:solidFill>
                <a:latin typeface="ＭＳ ゴシック" pitchFamily="49" charset="-128"/>
                <a:ea typeface="ＭＳ ゴシック" pitchFamily="49" charset="-128"/>
              </a:rPr>
              <a:t> </a:t>
            </a:r>
            <a:r>
              <a:rPr lang="en-US" altLang="ja-JP" sz="813" dirty="0">
                <a:solidFill>
                  <a:prstClr val="black"/>
                </a:solidFill>
                <a:latin typeface="ＭＳ 明朝" pitchFamily="17" charset="-128"/>
                <a:ea typeface="ＭＳ 明朝" pitchFamily="17" charset="-128"/>
              </a:rPr>
              <a:t>※</a:t>
            </a:r>
            <a:r>
              <a:rPr lang="ja-JP" altLang="en-US" sz="813" dirty="0">
                <a:solidFill>
                  <a:prstClr val="black"/>
                </a:solidFill>
                <a:latin typeface="ＭＳ 明朝" pitchFamily="17" charset="-128"/>
                <a:ea typeface="ＭＳ 明朝" pitchFamily="17" charset="-128"/>
              </a:rPr>
              <a:t>　事業所ごとに、専従の者を配置をしなければならない（計画相談支援・障害児相談支援との兼務は可）。</a:t>
            </a:r>
            <a:endParaRPr lang="en-US" altLang="ja-JP" sz="813" dirty="0">
              <a:solidFill>
                <a:prstClr val="black"/>
              </a:solidFill>
              <a:latin typeface="ＭＳ 明朝" pitchFamily="17" charset="-128"/>
              <a:ea typeface="ＭＳ 明朝" pitchFamily="17" charset="-128"/>
            </a:endParaRPr>
          </a:p>
          <a:p>
            <a:pPr marL="432715" indent="-360596" defTabSz="741867" fontAlgn="base">
              <a:spcAft>
                <a:spcPct val="0"/>
              </a:spcAft>
              <a:defRPr/>
            </a:pPr>
            <a:r>
              <a:rPr lang="ja-JP" altLang="en-US" sz="813" dirty="0">
                <a:solidFill>
                  <a:prstClr val="black"/>
                </a:solidFill>
                <a:latin typeface="ＭＳ 明朝" pitchFamily="17" charset="-128"/>
                <a:ea typeface="ＭＳ 明朝" pitchFamily="17" charset="-128"/>
              </a:rPr>
              <a:t>　　　   ただし、業務に支障のない場合は、当該事業所の他の職務等に従事し、又は他の事業所、施設等の職務に従事することができる。</a:t>
            </a:r>
            <a:endParaRPr lang="en-US" altLang="ja-JP" sz="813" dirty="0">
              <a:solidFill>
                <a:prstClr val="black"/>
              </a:solidFill>
              <a:latin typeface="ＭＳ 明朝" pitchFamily="17" charset="-128"/>
              <a:ea typeface="ＭＳ 明朝" pitchFamily="17" charset="-128"/>
            </a:endParaRPr>
          </a:p>
          <a:p>
            <a:pPr marL="432715" indent="-360596" defTabSz="741867" fontAlgn="base">
              <a:spcBef>
                <a:spcPts val="243"/>
              </a:spcBef>
              <a:spcAft>
                <a:spcPts val="243"/>
              </a:spcAft>
              <a:defRPr/>
            </a:pPr>
            <a:r>
              <a:rPr lang="ja-JP" altLang="en-US" sz="813" dirty="0">
                <a:solidFill>
                  <a:prstClr val="black"/>
                </a:solidFill>
                <a:latin typeface="ＭＳ 明朝" pitchFamily="17" charset="-128"/>
                <a:ea typeface="ＭＳ 明朝" pitchFamily="17" charset="-128"/>
              </a:rPr>
              <a:t>　   </a:t>
            </a:r>
            <a:r>
              <a:rPr lang="en-US" altLang="ja-JP" sz="813" dirty="0">
                <a:solidFill>
                  <a:prstClr val="black"/>
                </a:solidFill>
                <a:latin typeface="ＭＳ 明朝" pitchFamily="17" charset="-128"/>
                <a:ea typeface="ＭＳ 明朝" pitchFamily="17" charset="-128"/>
              </a:rPr>
              <a:t>※</a:t>
            </a:r>
            <a:r>
              <a:rPr lang="ja-JP" altLang="en-US" sz="813" dirty="0">
                <a:solidFill>
                  <a:prstClr val="black"/>
                </a:solidFill>
                <a:latin typeface="ＭＳ 明朝" pitchFamily="17" charset="-128"/>
                <a:ea typeface="ＭＳ 明朝" pitchFamily="17" charset="-128"/>
              </a:rPr>
              <a:t>　相談支援専門員については、自ら地域相談支援を実施する他、その他の者への技術的指導、助言を行う役割。</a:t>
            </a:r>
            <a:endParaRPr lang="en-US" altLang="ja-JP" sz="813" dirty="0">
              <a:solidFill>
                <a:prstClr val="black"/>
              </a:solidFill>
              <a:latin typeface="ＭＳ 明朝" pitchFamily="17" charset="-128"/>
              <a:ea typeface="ＭＳ 明朝" pitchFamily="17" charset="-128"/>
            </a:endParaRPr>
          </a:p>
          <a:p>
            <a:pPr marL="432715" indent="-360596" defTabSz="741867" fontAlgn="base">
              <a:spcAft>
                <a:spcPts val="243"/>
              </a:spcAft>
              <a:defRPr/>
            </a:pPr>
            <a:r>
              <a:rPr lang="ja-JP" altLang="en-US" sz="813" dirty="0">
                <a:solidFill>
                  <a:prstClr val="black"/>
                </a:solidFill>
                <a:latin typeface="ＭＳ 明朝" pitchFamily="17" charset="-128"/>
                <a:ea typeface="ＭＳ 明朝" pitchFamily="17" charset="-128"/>
              </a:rPr>
              <a:t>　   </a:t>
            </a:r>
            <a:r>
              <a:rPr lang="en-US" altLang="ja-JP" sz="813" dirty="0">
                <a:solidFill>
                  <a:prstClr val="black"/>
                </a:solidFill>
                <a:latin typeface="ＭＳ 明朝" pitchFamily="17" charset="-128"/>
                <a:ea typeface="ＭＳ 明朝" pitchFamily="17" charset="-128"/>
              </a:rPr>
              <a:t>※</a:t>
            </a:r>
            <a:r>
              <a:rPr lang="ja-JP" altLang="en-US" sz="813" dirty="0">
                <a:solidFill>
                  <a:prstClr val="black"/>
                </a:solidFill>
                <a:latin typeface="ＭＳ 明朝" pitchFamily="17" charset="-128"/>
                <a:ea typeface="ＭＳ 明朝" pitchFamily="17" charset="-128"/>
              </a:rPr>
              <a:t>　地域移行支援・地域定着支援を担当する者については、資格や経験を問わない。</a:t>
            </a:r>
            <a:endParaRPr lang="en-US" altLang="ja-JP" sz="813" dirty="0">
              <a:solidFill>
                <a:prstClr val="black"/>
              </a:solidFill>
              <a:latin typeface="ＭＳ 明朝" pitchFamily="17" charset="-128"/>
              <a:ea typeface="ＭＳ 明朝" pitchFamily="17" charset="-128"/>
            </a:endParaRPr>
          </a:p>
          <a:p>
            <a:pPr marL="432715" indent="-360596" defTabSz="741867" fontAlgn="base">
              <a:spcAft>
                <a:spcPct val="0"/>
              </a:spcAft>
              <a:defRPr/>
            </a:pPr>
            <a:r>
              <a:rPr lang="ja-JP" altLang="en-US" sz="813" dirty="0">
                <a:solidFill>
                  <a:prstClr val="black"/>
                </a:solidFill>
                <a:latin typeface="ＭＳ 明朝" pitchFamily="17" charset="-128"/>
                <a:ea typeface="ＭＳ 明朝" pitchFamily="17" charset="-128"/>
              </a:rPr>
              <a:t>　   </a:t>
            </a:r>
            <a:r>
              <a:rPr lang="en-US" altLang="ja-JP" sz="813" dirty="0">
                <a:solidFill>
                  <a:prstClr val="black"/>
                </a:solidFill>
                <a:latin typeface="ＭＳ 明朝" pitchFamily="17" charset="-128"/>
                <a:ea typeface="ＭＳ 明朝" pitchFamily="17" charset="-128"/>
              </a:rPr>
              <a:t>※</a:t>
            </a:r>
            <a:r>
              <a:rPr lang="ja-JP" altLang="en-US" sz="813" dirty="0">
                <a:solidFill>
                  <a:prstClr val="black"/>
                </a:solidFill>
                <a:latin typeface="ＭＳ 明朝" pitchFamily="17" charset="-128"/>
                <a:ea typeface="ＭＳ 明朝" pitchFamily="17" charset="-128"/>
              </a:rPr>
              <a:t>　従前の精神障害者地域移行・地域定着支援事業を実施する事業者は、当面の間、相談支援専門員の有無に関わらず指定できる。</a:t>
            </a:r>
            <a:endParaRPr lang="en-US" altLang="ja-JP" sz="813" dirty="0">
              <a:solidFill>
                <a:prstClr val="black"/>
              </a:solidFill>
              <a:latin typeface="ＭＳ 明朝" pitchFamily="17" charset="-128"/>
              <a:ea typeface="ＭＳ 明朝" pitchFamily="17" charset="-128"/>
            </a:endParaRPr>
          </a:p>
          <a:p>
            <a:pPr marL="432715" indent="-360596" defTabSz="741867" fontAlgn="base">
              <a:spcAft>
                <a:spcPct val="0"/>
              </a:spcAft>
              <a:defRPr/>
            </a:pPr>
            <a:r>
              <a:rPr lang="ja-JP" altLang="en-US" sz="813" dirty="0">
                <a:solidFill>
                  <a:prstClr val="black"/>
                </a:solidFill>
                <a:latin typeface="ＭＳ 明朝" pitchFamily="17" charset="-128"/>
                <a:ea typeface="ＭＳ 明朝" pitchFamily="17" charset="-128"/>
              </a:rPr>
              <a:t>　</a:t>
            </a:r>
            <a:r>
              <a:rPr lang="ja-JP" altLang="ja-JP" sz="813" dirty="0">
                <a:solidFill>
                  <a:prstClr val="black"/>
                </a:solidFill>
                <a:latin typeface="ＭＳ 明朝" pitchFamily="17" charset="-128"/>
                <a:ea typeface="ＭＳ 明朝" pitchFamily="17" charset="-128"/>
              </a:rPr>
              <a:t> </a:t>
            </a:r>
            <a:r>
              <a:rPr lang="ja-JP" altLang="en-US" sz="813" dirty="0">
                <a:solidFill>
                  <a:prstClr val="black"/>
                </a:solidFill>
                <a:latin typeface="ＭＳ 明朝" pitchFamily="17" charset="-128"/>
                <a:ea typeface="ＭＳ 明朝" pitchFamily="17" charset="-128"/>
              </a:rPr>
              <a:t>　　</a:t>
            </a:r>
            <a:r>
              <a:rPr lang="ja-JP" altLang="ja-JP" sz="813" dirty="0">
                <a:solidFill>
                  <a:prstClr val="black"/>
                </a:solidFill>
                <a:latin typeface="ＭＳ 明朝" pitchFamily="17" charset="-128"/>
                <a:ea typeface="ＭＳ 明朝" pitchFamily="17" charset="-128"/>
              </a:rPr>
              <a:t>（できる限り速やかに相談支援専門員を配置することが望ましい。）</a:t>
            </a:r>
            <a:endParaRPr lang="en-US" altLang="ja-JP" sz="813" dirty="0">
              <a:solidFill>
                <a:prstClr val="black"/>
              </a:solidFill>
              <a:latin typeface="ＭＳ 明朝" pitchFamily="17" charset="-128"/>
              <a:ea typeface="ＭＳ 明朝" pitchFamily="17" charset="-128"/>
            </a:endParaRPr>
          </a:p>
          <a:p>
            <a:pPr marL="432715" indent="-432715" defTabSz="741867" fontAlgn="base">
              <a:spcBef>
                <a:spcPts val="488"/>
              </a:spcBef>
              <a:spcAft>
                <a:spcPts val="243"/>
              </a:spcAft>
              <a:defRPr/>
            </a:pPr>
            <a:r>
              <a:rPr lang="ja-JP" altLang="en-US" sz="975" b="1" dirty="0">
                <a:solidFill>
                  <a:prstClr val="black"/>
                </a:solidFill>
                <a:latin typeface="ＭＳ Ｐゴシック" pitchFamily="50" charset="-128"/>
                <a:ea typeface="ＭＳ ゴシック" pitchFamily="49" charset="-128"/>
              </a:rPr>
              <a:t>（運営基準（地域移行支援））</a:t>
            </a:r>
            <a:endParaRPr lang="en-US" altLang="ja-JP" sz="975" b="1" dirty="0">
              <a:solidFill>
                <a:prstClr val="black"/>
              </a:solidFill>
              <a:latin typeface="ＭＳ Ｐゴシック" pitchFamily="50" charset="-128"/>
              <a:ea typeface="ＭＳ ゴシック" pitchFamily="49" charset="-128"/>
            </a:endParaRPr>
          </a:p>
          <a:p>
            <a:pPr defTabSz="741867" fontAlgn="base">
              <a:spcBef>
                <a:spcPct val="0"/>
              </a:spcBef>
              <a:spcAft>
                <a:spcPct val="0"/>
              </a:spcAft>
              <a:defRPr/>
            </a:pPr>
            <a:r>
              <a:rPr lang="ja-JP" altLang="en-US" sz="975" dirty="0">
                <a:solidFill>
                  <a:prstClr val="black"/>
                </a:solidFill>
                <a:latin typeface="ＭＳ Ｐゴシック" pitchFamily="50" charset="-128"/>
                <a:ea typeface="ＭＳ ゴシック" pitchFamily="49" charset="-128"/>
              </a:rPr>
              <a:t>　　○　地域移行支援計画の作成</a:t>
            </a:r>
            <a:endParaRPr lang="en-US" altLang="ja-JP" sz="975" dirty="0">
              <a:solidFill>
                <a:prstClr val="black"/>
              </a:solidFill>
              <a:latin typeface="ＭＳ Ｐゴシック" pitchFamily="50" charset="-128"/>
              <a:ea typeface="ＭＳ ゴシック" pitchFamily="49" charset="-128"/>
            </a:endParaRPr>
          </a:p>
          <a:p>
            <a:pPr defTabSz="741867" fontAlgn="base">
              <a:spcBef>
                <a:spcPct val="0"/>
              </a:spcBef>
              <a:spcAft>
                <a:spcPct val="0"/>
              </a:spcAft>
              <a:defRPr/>
            </a:pPr>
            <a:r>
              <a:rPr lang="ja-JP" altLang="en-US" sz="975" dirty="0">
                <a:solidFill>
                  <a:prstClr val="black"/>
                </a:solidFill>
                <a:latin typeface="ＭＳ Ｐゴシック" pitchFamily="50" charset="-128"/>
                <a:ea typeface="ＭＳ ゴシック" pitchFamily="49" charset="-128"/>
              </a:rPr>
              <a:t>　　　　    対象者ごとに</a:t>
            </a:r>
            <a:r>
              <a:rPr lang="ja-JP" altLang="ja-JP" sz="975" dirty="0">
                <a:solidFill>
                  <a:prstClr val="black"/>
                </a:solidFill>
                <a:latin typeface="Arial" charset="0"/>
                <a:ea typeface="ＭＳ Ｐゴシック"/>
              </a:rPr>
              <a:t>地域移行支援計画</a:t>
            </a:r>
            <a:r>
              <a:rPr lang="ja-JP" altLang="en-US" sz="975" dirty="0">
                <a:solidFill>
                  <a:prstClr val="black"/>
                </a:solidFill>
                <a:latin typeface="Arial" charset="0"/>
                <a:ea typeface="ＭＳ Ｐゴシック"/>
              </a:rPr>
              <a:t>を</a:t>
            </a:r>
            <a:r>
              <a:rPr lang="ja-JP" altLang="ja-JP" sz="975" dirty="0">
                <a:solidFill>
                  <a:prstClr val="black"/>
                </a:solidFill>
                <a:latin typeface="Arial" charset="0"/>
                <a:ea typeface="ＭＳ Ｐゴシック"/>
              </a:rPr>
              <a:t>作成</a:t>
            </a:r>
            <a:r>
              <a:rPr lang="ja-JP" altLang="en-US" sz="975" dirty="0">
                <a:solidFill>
                  <a:prstClr val="black"/>
                </a:solidFill>
                <a:latin typeface="Arial" charset="0"/>
                <a:ea typeface="ＭＳ Ｐゴシック"/>
              </a:rPr>
              <a:t>。</a:t>
            </a:r>
            <a:endParaRPr lang="en-US" altLang="ja-JP" sz="975" dirty="0">
              <a:solidFill>
                <a:prstClr val="black"/>
              </a:solidFill>
              <a:latin typeface="Arial" charset="0"/>
              <a:ea typeface="ＭＳ Ｐゴシック"/>
            </a:endParaRPr>
          </a:p>
          <a:p>
            <a:pPr defTabSz="741867" fontAlgn="base">
              <a:spcBef>
                <a:spcPct val="0"/>
              </a:spcBef>
              <a:spcAft>
                <a:spcPct val="0"/>
              </a:spcAft>
              <a:defRPr/>
            </a:pPr>
            <a:r>
              <a:rPr lang="ja-JP" altLang="en-US" sz="975" dirty="0">
                <a:solidFill>
                  <a:prstClr val="black"/>
                </a:solidFill>
                <a:latin typeface="Arial" charset="0"/>
                <a:ea typeface="ＭＳ Ｐゴシック"/>
              </a:rPr>
              <a:t>　　　　　    　なお、</a:t>
            </a:r>
            <a:r>
              <a:rPr lang="ja-JP" altLang="ja-JP" sz="975" dirty="0">
                <a:solidFill>
                  <a:prstClr val="black"/>
                </a:solidFill>
                <a:latin typeface="Arial" charset="0"/>
                <a:ea typeface="ＭＳ Ｐゴシック"/>
              </a:rPr>
              <a:t>作成に当た</a:t>
            </a:r>
            <a:r>
              <a:rPr lang="ja-JP" altLang="en-US" sz="975" dirty="0">
                <a:solidFill>
                  <a:prstClr val="black"/>
                </a:solidFill>
                <a:latin typeface="Arial" charset="0"/>
                <a:ea typeface="ＭＳ Ｐゴシック"/>
              </a:rPr>
              <a:t>っては</a:t>
            </a:r>
            <a:r>
              <a:rPr lang="ja-JP" altLang="ja-JP" sz="975" dirty="0">
                <a:solidFill>
                  <a:prstClr val="black"/>
                </a:solidFill>
                <a:latin typeface="Arial" charset="0"/>
                <a:ea typeface="ＭＳ Ｐゴシック"/>
              </a:rPr>
              <a:t>、</a:t>
            </a:r>
            <a:r>
              <a:rPr lang="ja-JP" altLang="en-US" sz="975" dirty="0">
                <a:solidFill>
                  <a:prstClr val="black"/>
                </a:solidFill>
                <a:latin typeface="Arial" charset="0"/>
                <a:ea typeface="ＭＳ Ｐゴシック"/>
              </a:rPr>
              <a:t>利用者への面接や</a:t>
            </a:r>
            <a:r>
              <a:rPr lang="ja-JP" altLang="ja-JP" sz="975" dirty="0">
                <a:solidFill>
                  <a:prstClr val="black"/>
                </a:solidFill>
                <a:latin typeface="Arial" charset="0"/>
                <a:ea typeface="ＭＳ Ｐゴシック"/>
              </a:rPr>
              <a:t>障害者支援施設等又は精神科病院</a:t>
            </a:r>
            <a:r>
              <a:rPr lang="ja-JP" altLang="en-US" sz="975" dirty="0">
                <a:solidFill>
                  <a:prstClr val="black"/>
                </a:solidFill>
                <a:latin typeface="Arial" charset="0"/>
                <a:ea typeface="ＭＳ Ｐゴシック"/>
              </a:rPr>
              <a:t>の</a:t>
            </a:r>
            <a:r>
              <a:rPr lang="ja-JP" altLang="ja-JP" sz="975" dirty="0">
                <a:solidFill>
                  <a:prstClr val="black"/>
                </a:solidFill>
                <a:latin typeface="Arial" charset="0"/>
                <a:ea typeface="ＭＳ Ｐゴシック"/>
              </a:rPr>
              <a:t>担当者</a:t>
            </a:r>
            <a:r>
              <a:rPr lang="ja-JP" altLang="en-US" sz="975" dirty="0">
                <a:solidFill>
                  <a:prstClr val="black"/>
                </a:solidFill>
                <a:latin typeface="Arial" charset="0"/>
                <a:ea typeface="ＭＳ Ｐゴシック"/>
              </a:rPr>
              <a:t>を招集した</a:t>
            </a:r>
            <a:r>
              <a:rPr lang="ja-JP" altLang="ja-JP" sz="975" dirty="0">
                <a:solidFill>
                  <a:prstClr val="black"/>
                </a:solidFill>
                <a:latin typeface="Arial" charset="0"/>
                <a:ea typeface="ＭＳ Ｐゴシック"/>
              </a:rPr>
              <a:t>会議を開催</a:t>
            </a:r>
            <a:r>
              <a:rPr lang="ja-JP" altLang="en-US" sz="975" dirty="0">
                <a:solidFill>
                  <a:prstClr val="black"/>
                </a:solidFill>
                <a:latin typeface="Arial" charset="0"/>
                <a:ea typeface="ＭＳ Ｐゴシック"/>
              </a:rPr>
              <a:t>し意見を求める。</a:t>
            </a:r>
            <a:r>
              <a:rPr lang="ja-JP" altLang="ja-JP" sz="975" dirty="0">
                <a:solidFill>
                  <a:prstClr val="black"/>
                </a:solidFill>
                <a:latin typeface="Arial" charset="0"/>
                <a:ea typeface="ＭＳ Ｐゴシック"/>
              </a:rPr>
              <a:t>　　　</a:t>
            </a:r>
          </a:p>
          <a:p>
            <a:pPr defTabSz="741867" fontAlgn="base">
              <a:spcBef>
                <a:spcPts val="488"/>
              </a:spcBef>
              <a:spcAft>
                <a:spcPct val="0"/>
              </a:spcAft>
              <a:defRPr/>
            </a:pPr>
            <a:r>
              <a:rPr lang="ja-JP" altLang="en-US" sz="975" dirty="0">
                <a:solidFill>
                  <a:prstClr val="black"/>
                </a:solidFill>
                <a:latin typeface="Arial" charset="0"/>
                <a:ea typeface="ＭＳ Ｐゴシック"/>
              </a:rPr>
              <a:t>　　　○　 相談及び援助</a:t>
            </a:r>
            <a:endParaRPr lang="en-US" altLang="ja-JP" sz="975" dirty="0">
              <a:solidFill>
                <a:prstClr val="black"/>
              </a:solidFill>
              <a:latin typeface="Arial" charset="0"/>
              <a:ea typeface="ＭＳ Ｐゴシック"/>
            </a:endParaRPr>
          </a:p>
          <a:p>
            <a:pPr defTabSz="741867" fontAlgn="base">
              <a:spcBef>
                <a:spcPct val="0"/>
              </a:spcBef>
              <a:spcAft>
                <a:spcPct val="0"/>
              </a:spcAft>
              <a:defRPr/>
            </a:pPr>
            <a:r>
              <a:rPr lang="ja-JP" altLang="en-US" sz="975" dirty="0">
                <a:solidFill>
                  <a:prstClr val="black"/>
                </a:solidFill>
                <a:latin typeface="Arial" charset="0"/>
                <a:ea typeface="ＭＳ Ｐゴシック"/>
              </a:rPr>
              <a:t>　　　　　 　   </a:t>
            </a:r>
            <a:r>
              <a:rPr lang="ja-JP" altLang="ja-JP" sz="975" dirty="0">
                <a:solidFill>
                  <a:prstClr val="black"/>
                </a:solidFill>
                <a:latin typeface="Arial" charset="0"/>
                <a:ea typeface="ＭＳ Ｐゴシック"/>
              </a:rPr>
              <a:t>利用者への面接による相談や障害者支援施設等又は精神科病院からの同行支援</a:t>
            </a:r>
            <a:r>
              <a:rPr lang="ja-JP" altLang="en-US" sz="975" dirty="0">
                <a:solidFill>
                  <a:prstClr val="black"/>
                </a:solidFill>
                <a:latin typeface="Arial" charset="0"/>
                <a:ea typeface="ＭＳ Ｐゴシック"/>
              </a:rPr>
              <a:t>について、</a:t>
            </a:r>
            <a:r>
              <a:rPr lang="ja-JP" altLang="ja-JP" sz="975" dirty="0">
                <a:solidFill>
                  <a:prstClr val="black"/>
                </a:solidFill>
                <a:latin typeface="Arial" charset="0"/>
                <a:ea typeface="ＭＳ Ｐゴシック"/>
              </a:rPr>
              <a:t>概ね週１回、少なくとも１月に２回行う。</a:t>
            </a:r>
          </a:p>
          <a:p>
            <a:pPr marL="434003" indent="-434003" defTabSz="741867" fontAlgn="base">
              <a:spcBef>
                <a:spcPts val="488"/>
              </a:spcBef>
              <a:spcAft>
                <a:spcPct val="0"/>
              </a:spcAft>
              <a:defRPr/>
            </a:pPr>
            <a:r>
              <a:rPr lang="ja-JP" altLang="en-US" sz="975" dirty="0">
                <a:solidFill>
                  <a:prstClr val="black"/>
                </a:solidFill>
                <a:latin typeface="Arial" charset="0"/>
                <a:ea typeface="ＭＳ Ｐゴシック"/>
              </a:rPr>
              <a:t>　　　○　 体験利用、体験宿泊の実施</a:t>
            </a:r>
            <a:endParaRPr lang="en-US" altLang="ja-JP" sz="975" dirty="0">
              <a:solidFill>
                <a:prstClr val="black"/>
              </a:solidFill>
              <a:latin typeface="Arial" charset="0"/>
              <a:ea typeface="ＭＳ Ｐゴシック"/>
            </a:endParaRPr>
          </a:p>
          <a:p>
            <a:pPr marL="434003" indent="-434003" defTabSz="741867" fontAlgn="base">
              <a:spcBef>
                <a:spcPct val="0"/>
              </a:spcBef>
              <a:spcAft>
                <a:spcPct val="0"/>
              </a:spcAft>
              <a:defRPr/>
            </a:pPr>
            <a:r>
              <a:rPr lang="ja-JP" altLang="en-US" sz="975" dirty="0">
                <a:solidFill>
                  <a:prstClr val="black"/>
                </a:solidFill>
                <a:latin typeface="Arial" charset="0"/>
                <a:ea typeface="ＭＳ Ｐゴシック"/>
              </a:rPr>
              <a:t>　　　　　　　 利用者の状況等に応じ、</a:t>
            </a:r>
            <a:r>
              <a:rPr lang="ja-JP" altLang="ja-JP" sz="975" dirty="0">
                <a:solidFill>
                  <a:prstClr val="black"/>
                </a:solidFill>
                <a:latin typeface="Arial" charset="0"/>
                <a:ea typeface="ＭＳ Ｐゴシック"/>
              </a:rPr>
              <a:t>障害福祉サービス事業の体験利用</a:t>
            </a:r>
            <a:r>
              <a:rPr lang="ja-JP" altLang="en-US" sz="975" dirty="0">
                <a:solidFill>
                  <a:prstClr val="black"/>
                </a:solidFill>
                <a:latin typeface="Arial" charset="0"/>
                <a:ea typeface="ＭＳ Ｐゴシック"/>
              </a:rPr>
              <a:t>（委託）、</a:t>
            </a:r>
            <a:r>
              <a:rPr lang="ja-JP" altLang="ja-JP" sz="975" dirty="0">
                <a:solidFill>
                  <a:prstClr val="black"/>
                </a:solidFill>
                <a:latin typeface="Arial" charset="0"/>
                <a:ea typeface="ＭＳ Ｐゴシック"/>
              </a:rPr>
              <a:t>一人暮らしに向けた体験宿泊（自ら実施又は障害福祉サービス事業所への委託可）</a:t>
            </a:r>
            <a:r>
              <a:rPr lang="ja-JP" altLang="en-US" sz="975" dirty="0">
                <a:solidFill>
                  <a:prstClr val="black"/>
                </a:solidFill>
                <a:latin typeface="ＭＳ Ｐゴシック" pitchFamily="50" charset="-128"/>
                <a:ea typeface="ＭＳ ゴシック" pitchFamily="49" charset="-128"/>
              </a:rPr>
              <a:t>を実施。</a:t>
            </a:r>
            <a:endParaRPr lang="en-US" altLang="ja-JP" sz="975" dirty="0">
              <a:solidFill>
                <a:prstClr val="black"/>
              </a:solidFill>
              <a:latin typeface="ＭＳ Ｐゴシック" pitchFamily="50" charset="-128"/>
              <a:ea typeface="ＭＳ ゴシック" pitchFamily="49" charset="-128"/>
            </a:endParaRPr>
          </a:p>
          <a:p>
            <a:pPr defTabSz="741867" fontAlgn="base">
              <a:spcBef>
                <a:spcPts val="488"/>
              </a:spcBef>
              <a:spcAft>
                <a:spcPct val="0"/>
              </a:spcAft>
              <a:defRPr/>
            </a:pPr>
            <a:r>
              <a:rPr lang="ja-JP" altLang="en-US" sz="975" dirty="0">
                <a:solidFill>
                  <a:prstClr val="black"/>
                </a:solidFill>
                <a:latin typeface="ＭＳ Ｐゴシック" pitchFamily="50" charset="-128"/>
                <a:ea typeface="ＭＳ ゴシック" pitchFamily="49" charset="-128"/>
              </a:rPr>
              <a:t>　　○　</a:t>
            </a:r>
            <a:r>
              <a:rPr lang="en-US" altLang="ja-JP" sz="975" dirty="0">
                <a:solidFill>
                  <a:prstClr val="black"/>
                </a:solidFill>
                <a:latin typeface="Arial" charset="0"/>
                <a:ea typeface="ＭＳ Ｐゴシック"/>
              </a:rPr>
              <a:t> </a:t>
            </a:r>
            <a:r>
              <a:rPr lang="ja-JP" altLang="ja-JP" sz="975" dirty="0">
                <a:solidFill>
                  <a:prstClr val="black"/>
                </a:solidFill>
                <a:latin typeface="Arial" charset="0"/>
                <a:ea typeface="ＭＳ Ｐゴシック"/>
              </a:rPr>
              <a:t>重要事項の掲示義務</a:t>
            </a:r>
            <a:r>
              <a:rPr lang="ja-JP" altLang="en-US" sz="975" dirty="0">
                <a:solidFill>
                  <a:prstClr val="black"/>
                </a:solidFill>
                <a:latin typeface="Arial" charset="0"/>
                <a:ea typeface="ＭＳ Ｐゴシック"/>
              </a:rPr>
              <a:t>、</a:t>
            </a:r>
            <a:r>
              <a:rPr lang="ja-JP" altLang="ja-JP" sz="975" dirty="0">
                <a:solidFill>
                  <a:prstClr val="black"/>
                </a:solidFill>
                <a:latin typeface="Arial" charset="0"/>
                <a:ea typeface="ＭＳ Ｐゴシック"/>
              </a:rPr>
              <a:t>公表の努力規定。 </a:t>
            </a:r>
            <a:endParaRPr lang="en-US" altLang="ja-JP" sz="975" dirty="0">
              <a:solidFill>
                <a:prstClr val="black"/>
              </a:solidFill>
              <a:latin typeface="Arial" charset="0"/>
              <a:ea typeface="ＭＳ Ｐゴシック"/>
            </a:endParaRPr>
          </a:p>
          <a:p>
            <a:pPr defTabSz="741867" fontAlgn="base">
              <a:spcBef>
                <a:spcPts val="488"/>
              </a:spcBef>
              <a:spcAft>
                <a:spcPct val="0"/>
              </a:spcAft>
              <a:defRPr/>
            </a:pPr>
            <a:r>
              <a:rPr lang="ja-JP" altLang="en-US" sz="975" dirty="0">
                <a:solidFill>
                  <a:prstClr val="black"/>
                </a:solidFill>
                <a:latin typeface="Arial" charset="0"/>
                <a:ea typeface="ＭＳ Ｐゴシック"/>
              </a:rPr>
              <a:t>　　　</a:t>
            </a:r>
            <a:r>
              <a:rPr lang="ja-JP" altLang="ja-JP" sz="813" dirty="0">
                <a:solidFill>
                  <a:prstClr val="black"/>
                </a:solidFill>
                <a:latin typeface="ＭＳ 明朝" pitchFamily="17" charset="-128"/>
                <a:ea typeface="ＭＳ 明朝" pitchFamily="17" charset="-128"/>
              </a:rPr>
              <a:t>※　その他、秘密保持、苦情解決、記録の整備等必要な事項について規定。</a:t>
            </a:r>
            <a:endParaRPr lang="en-US" altLang="ja-JP" sz="813" dirty="0">
              <a:solidFill>
                <a:prstClr val="black"/>
              </a:solidFill>
              <a:latin typeface="ＭＳ 明朝" pitchFamily="17" charset="-128"/>
              <a:ea typeface="ＭＳ 明朝" pitchFamily="17" charset="-128"/>
            </a:endParaRPr>
          </a:p>
          <a:p>
            <a:pPr defTabSz="741867" fontAlgn="base">
              <a:spcAft>
                <a:spcPct val="0"/>
              </a:spcAft>
              <a:defRPr/>
            </a:pPr>
            <a:endParaRPr lang="en-US" altLang="ja-JP" sz="975" dirty="0">
              <a:solidFill>
                <a:prstClr val="black"/>
              </a:solidFill>
              <a:latin typeface="Arial" charset="0"/>
              <a:ea typeface="ＭＳ Ｐゴシック"/>
            </a:endParaRPr>
          </a:p>
          <a:p>
            <a:pPr defTabSz="741867" fontAlgn="base">
              <a:spcAft>
                <a:spcPct val="0"/>
              </a:spcAft>
              <a:defRPr/>
            </a:pPr>
            <a:r>
              <a:rPr lang="ja-JP" altLang="en-US" sz="975" dirty="0">
                <a:solidFill>
                  <a:prstClr val="black"/>
                </a:solidFill>
                <a:latin typeface="Arial" charset="0"/>
                <a:ea typeface="ＭＳ Ｐゴシック"/>
              </a:rPr>
              <a:t>　　</a:t>
            </a:r>
            <a:endParaRPr lang="ja-JP" altLang="ja-JP" sz="975" dirty="0">
              <a:solidFill>
                <a:prstClr val="black"/>
              </a:solidFill>
              <a:latin typeface="Arial" charset="0"/>
              <a:ea typeface="ＭＳ Ｐゴシック"/>
            </a:endParaRPr>
          </a:p>
          <a:p>
            <a:pPr marL="434003" indent="-434003" defTabSz="741867" fontAlgn="base">
              <a:spcBef>
                <a:spcPct val="0"/>
              </a:spcBef>
              <a:spcAft>
                <a:spcPct val="0"/>
              </a:spcAft>
              <a:defRPr/>
            </a:pPr>
            <a:endParaRPr lang="en-US" altLang="ja-JP" sz="813" dirty="0">
              <a:solidFill>
                <a:prstClr val="black"/>
              </a:solidFill>
              <a:latin typeface="Arial" charset="0"/>
              <a:ea typeface="ＭＳ Ｐゴシック"/>
            </a:endParaRPr>
          </a:p>
          <a:p>
            <a:pPr marL="432715" indent="-360596" defTabSz="741867" fontAlgn="base">
              <a:spcAft>
                <a:spcPct val="0"/>
              </a:spcAft>
              <a:defRPr/>
            </a:pPr>
            <a:r>
              <a:rPr lang="ja-JP" altLang="ja-JP" sz="813" dirty="0">
                <a:solidFill>
                  <a:prstClr val="black"/>
                </a:solidFill>
                <a:latin typeface="Arial" charset="0"/>
                <a:ea typeface="ＭＳ Ｐゴシック"/>
              </a:rPr>
              <a:t> </a:t>
            </a:r>
            <a:r>
              <a:rPr lang="ja-JP" altLang="en-US" sz="813" b="1" dirty="0">
                <a:solidFill>
                  <a:prstClr val="black"/>
                </a:solidFill>
                <a:latin typeface="Arial" charset="0"/>
                <a:ea typeface="ＭＳ ゴシック" pitchFamily="49" charset="-128"/>
              </a:rPr>
              <a:t>　</a:t>
            </a:r>
            <a:endParaRPr lang="en-US" altLang="ja-JP" sz="813" b="1" dirty="0">
              <a:solidFill>
                <a:prstClr val="black"/>
              </a:solidFill>
              <a:latin typeface="Arial" charset="0"/>
              <a:ea typeface="ＭＳ ゴシック" pitchFamily="49" charset="-128"/>
            </a:endParaRPr>
          </a:p>
          <a:p>
            <a:pPr marL="659374" indent="-659374" defTabSz="741867" fontAlgn="base">
              <a:spcBef>
                <a:spcPts val="488"/>
              </a:spcBef>
              <a:spcAft>
                <a:spcPct val="0"/>
              </a:spcAft>
              <a:defRPr/>
            </a:pPr>
            <a:r>
              <a:rPr lang="ja-JP" altLang="en-US" sz="813" dirty="0">
                <a:solidFill>
                  <a:prstClr val="black"/>
                </a:solidFill>
                <a:latin typeface="Arial" charset="0"/>
                <a:ea typeface="ＭＳ ゴシック" pitchFamily="49" charset="-128"/>
              </a:rPr>
              <a:t>　　　　</a:t>
            </a:r>
            <a:endParaRPr lang="en-US" altLang="ja-JP" sz="813" dirty="0">
              <a:solidFill>
                <a:prstClr val="black"/>
              </a:solidFill>
              <a:latin typeface="Arial" charset="0"/>
              <a:ea typeface="ＭＳ ゴシック" pitchFamily="49" charset="-128"/>
            </a:endParaRPr>
          </a:p>
          <a:p>
            <a:pPr defTabSz="741867" fontAlgn="base">
              <a:spcBef>
                <a:spcPts val="488"/>
              </a:spcBef>
              <a:spcAft>
                <a:spcPct val="0"/>
              </a:spcAft>
              <a:defRPr/>
            </a:pPr>
            <a:endParaRPr lang="en-US" altLang="ja-JP" sz="813" dirty="0">
              <a:solidFill>
                <a:prstClr val="black"/>
              </a:solidFill>
              <a:latin typeface="ＭＳ Ｐゴシック"/>
              <a:ea typeface="ＭＳ Ｐゴシック"/>
            </a:endParaRPr>
          </a:p>
        </p:txBody>
      </p:sp>
      <p:sp>
        <p:nvSpPr>
          <p:cNvPr id="70660" name="円/楕円 5"/>
          <p:cNvSpPr>
            <a:spLocks noChangeArrowheads="1"/>
          </p:cNvSpPr>
          <p:nvPr/>
        </p:nvSpPr>
        <p:spPr bwMode="auto">
          <a:xfrm>
            <a:off x="1150549" y="2250861"/>
            <a:ext cx="251520" cy="281245"/>
          </a:xfrm>
          <a:prstGeom prst="ellipse">
            <a:avLst/>
          </a:prstGeom>
          <a:solidFill>
            <a:schemeClr val="bg1"/>
          </a:solidFill>
          <a:ln w="12700">
            <a:solidFill>
              <a:schemeClr val="tx1"/>
            </a:solidFill>
            <a:miter lim="800000"/>
            <a:headEnd/>
            <a:tailEnd/>
          </a:ln>
        </p:spPr>
        <p:txBody>
          <a:bodyPr lIns="74179" tIns="37091" rIns="74179" bIns="37091" anchor="ctr">
            <a:spAutoFit/>
          </a:bodyPr>
          <a:lstStyle/>
          <a:p>
            <a:pPr marL="215404" indent="-215404" algn="ctr" defTabSz="741661" fontAlgn="base">
              <a:spcBef>
                <a:spcPts val="488"/>
              </a:spcBef>
              <a:spcAft>
                <a:spcPct val="0"/>
              </a:spcAft>
            </a:pPr>
            <a:r>
              <a:rPr lang="ja-JP" altLang="en-US" sz="813">
                <a:solidFill>
                  <a:srgbClr val="000000"/>
                </a:solidFill>
                <a:latin typeface="Arial" charset="0"/>
                <a:ea typeface="ＭＳ Ｐゴシック" charset="-128"/>
              </a:rPr>
              <a:t>法</a:t>
            </a:r>
          </a:p>
        </p:txBody>
      </p:sp>
      <p:sp>
        <p:nvSpPr>
          <p:cNvPr id="6" name="テキスト ボックス 5"/>
          <p:cNvSpPr txBox="1"/>
          <p:nvPr/>
        </p:nvSpPr>
        <p:spPr>
          <a:xfrm>
            <a:off x="7663347" y="692696"/>
            <a:ext cx="1059906" cy="242374"/>
          </a:xfrm>
          <a:prstGeom prst="rect">
            <a:avLst/>
          </a:prstGeom>
          <a:noFill/>
          <a:ln>
            <a:solidFill>
              <a:schemeClr val="bg1">
                <a:lumMod val="75000"/>
              </a:schemeClr>
            </a:solidFill>
          </a:ln>
        </p:spPr>
        <p:txBody>
          <a:bodyPr wrap="none" rtlCol="0">
            <a:spAutoFit/>
          </a:bodyPr>
          <a:lstStyle/>
          <a:p>
            <a:pPr fontAlgn="base">
              <a:spcBef>
                <a:spcPct val="0"/>
              </a:spcBef>
              <a:spcAft>
                <a:spcPct val="0"/>
              </a:spcAft>
            </a:pPr>
            <a:r>
              <a:rPr lang="ja-JP" altLang="en-US" sz="975" dirty="0">
                <a:solidFill>
                  <a:prstClr val="black">
                    <a:lumMod val="50000"/>
                    <a:lumOff val="50000"/>
                  </a:prstClr>
                </a:solidFill>
                <a:latin typeface="Arial" charset="0"/>
                <a:ea typeface="ＭＳ Ｐゴシック" charset="-128"/>
              </a:rPr>
              <a:t>厚生労働省資料</a:t>
            </a:r>
          </a:p>
        </p:txBody>
      </p:sp>
      <p:sp>
        <p:nvSpPr>
          <p:cNvPr id="2" name="フッター プレースホルダー 1"/>
          <p:cNvSpPr>
            <a:spLocks noGrp="1"/>
          </p:cNvSpPr>
          <p:nvPr>
            <p:ph type="ftr" sz="quarter" idx="11"/>
          </p:nvPr>
        </p:nvSpPr>
        <p:spPr/>
        <p:txBody>
          <a:bodyPr/>
          <a:lstStyle/>
          <a:p>
            <a:pPr>
              <a:defRPr/>
            </a:pPr>
            <a:r>
              <a:rPr lang="en-US" altLang="ja-JP" sz="1000" dirty="0" smtClean="0">
                <a:latin typeface="+mn-ea"/>
              </a:rPr>
              <a:t>@2016</a:t>
            </a:r>
            <a:r>
              <a:rPr lang="ja-JP" altLang="en-US" sz="1000" dirty="0" smtClean="0">
                <a:latin typeface="+mn-ea"/>
              </a:rPr>
              <a:t>　公益社団法人日本精神保健福祉士協会</a:t>
            </a:r>
            <a:endParaRPr lang="en-US" altLang="ja-JP" sz="1000" dirty="0">
              <a:latin typeface="+mn-ea"/>
            </a:endParaRPr>
          </a:p>
        </p:txBody>
      </p:sp>
    </p:spTree>
    <p:extLst>
      <p:ext uri="{BB962C8B-B14F-4D97-AF65-F5344CB8AC3E}">
        <p14:creationId xmlns:p14="http://schemas.microsoft.com/office/powerpoint/2010/main" val="7639229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ChangeArrowheads="1"/>
          </p:cNvSpPr>
          <p:nvPr/>
        </p:nvSpPr>
        <p:spPr bwMode="auto">
          <a:xfrm>
            <a:off x="1091211" y="3604419"/>
            <a:ext cx="7664252" cy="2529384"/>
          </a:xfrm>
          <a:prstGeom prst="rect">
            <a:avLst/>
          </a:prstGeom>
          <a:solidFill>
            <a:schemeClr val="bg1"/>
          </a:solidFill>
          <a:ln w="12700">
            <a:solidFill>
              <a:schemeClr val="tx1"/>
            </a:solidFill>
            <a:miter lim="800000"/>
            <a:headEnd/>
            <a:tailEnd/>
          </a:ln>
          <a:effectLst/>
        </p:spPr>
        <p:txBody>
          <a:bodyPr lIns="74179" tIns="37091" rIns="74179" bIns="37091"/>
          <a:lstStyle/>
          <a:p>
            <a:pPr defTabSz="741867" fontAlgn="base">
              <a:spcBef>
                <a:spcPct val="0"/>
              </a:spcBef>
              <a:spcAft>
                <a:spcPct val="0"/>
              </a:spcAft>
              <a:defRPr/>
            </a:pPr>
            <a:r>
              <a:rPr lang="ja-JP" altLang="en-US" sz="1138" b="1" u="sng" dirty="0">
                <a:solidFill>
                  <a:prstClr val="black"/>
                </a:solidFill>
                <a:latin typeface="ＭＳ Ｐゴシック" pitchFamily="50" charset="-128"/>
                <a:ea typeface="ＭＳ ゴシック" pitchFamily="49" charset="-128"/>
              </a:rPr>
              <a:t>５．報酬</a:t>
            </a:r>
            <a:endParaRPr lang="en-US" altLang="ja-JP" sz="1138" b="1" u="sng" dirty="0">
              <a:solidFill>
                <a:prstClr val="black"/>
              </a:solidFill>
              <a:latin typeface="ＭＳ Ｐゴシック" pitchFamily="50" charset="-128"/>
              <a:ea typeface="ＭＳ ゴシック" pitchFamily="49" charset="-128"/>
            </a:endParaRPr>
          </a:p>
          <a:p>
            <a:pPr defTabSz="741867" fontAlgn="base">
              <a:spcAft>
                <a:spcPct val="0"/>
              </a:spcAft>
              <a:defRPr/>
            </a:pPr>
            <a:r>
              <a:rPr lang="ja-JP" altLang="en-US" sz="1300" b="1" dirty="0">
                <a:solidFill>
                  <a:prstClr val="black"/>
                </a:solidFill>
                <a:latin typeface="ＭＳ Ｐゴシック" pitchFamily="50" charset="-128"/>
                <a:ea typeface="ＭＳ ゴシック" pitchFamily="49" charset="-128"/>
              </a:rPr>
              <a:t>   </a:t>
            </a:r>
            <a:r>
              <a:rPr lang="ja-JP" altLang="ja-JP" sz="975" dirty="0">
                <a:solidFill>
                  <a:prstClr val="black"/>
                </a:solidFill>
                <a:latin typeface="Arial" charset="0"/>
                <a:ea typeface="ＭＳ Ｐゴシック"/>
              </a:rPr>
              <a:t>　地域移行支援・地域定着支援は、毎月定額で算定する報酬を設定しつつ、特に支援を実施した場合等を加算で評価。</a:t>
            </a:r>
            <a:endParaRPr lang="en-US" altLang="ja-JP" sz="975" dirty="0">
              <a:solidFill>
                <a:prstClr val="black"/>
              </a:solidFill>
              <a:latin typeface="Arial" charset="0"/>
              <a:ea typeface="ＭＳ Ｐゴシック"/>
            </a:endParaRPr>
          </a:p>
          <a:p>
            <a:pPr defTabSz="741867" fontAlgn="base">
              <a:spcBef>
                <a:spcPts val="488"/>
              </a:spcBef>
              <a:spcAft>
                <a:spcPct val="0"/>
              </a:spcAft>
              <a:defRPr/>
            </a:pPr>
            <a:r>
              <a:rPr lang="ja-JP" altLang="en-US" sz="975" dirty="0">
                <a:solidFill>
                  <a:prstClr val="black"/>
                </a:solidFill>
                <a:latin typeface="Arial" charset="0"/>
                <a:ea typeface="ＭＳ Ｐゴシック"/>
              </a:rPr>
              <a:t>　</a:t>
            </a:r>
            <a:r>
              <a:rPr lang="ja-JP" altLang="en-US" sz="975" b="1" dirty="0">
                <a:solidFill>
                  <a:prstClr val="black"/>
                </a:solidFill>
                <a:latin typeface="Arial" charset="0"/>
                <a:ea typeface="ＭＳ Ｐゴシック"/>
              </a:rPr>
              <a:t>　（地域移行支援）</a:t>
            </a:r>
            <a:endParaRPr lang="en-US" altLang="ja-JP" sz="975" b="1" dirty="0">
              <a:solidFill>
                <a:prstClr val="black"/>
              </a:solidFill>
              <a:latin typeface="Arial" charset="0"/>
              <a:ea typeface="ＭＳ Ｐゴシック"/>
            </a:endParaRPr>
          </a:p>
          <a:p>
            <a:pPr defTabSz="741867" fontAlgn="base">
              <a:spcAft>
                <a:spcPct val="0"/>
              </a:spcAft>
              <a:defRPr/>
            </a:pPr>
            <a:r>
              <a:rPr lang="ja-JP" altLang="en-US" sz="975" dirty="0">
                <a:solidFill>
                  <a:prstClr val="black"/>
                </a:solidFill>
                <a:latin typeface="Arial" charset="0"/>
                <a:ea typeface="ＭＳ Ｐゴシック"/>
              </a:rPr>
              <a:t>　　　 </a:t>
            </a:r>
            <a:r>
              <a:rPr lang="ja-JP" altLang="en-US" sz="975" dirty="0">
                <a:solidFill>
                  <a:prstClr val="black"/>
                </a:solidFill>
                <a:latin typeface="ＭＳ Ｐゴシック"/>
                <a:ea typeface="ＭＳ Ｐゴシック"/>
              </a:rPr>
              <a:t> ・　地域移行支援サービス費                　　 ２，３００単位／月（毎月算定。少なくとも月２回以上面接・同行による支援が要件。）</a:t>
            </a:r>
            <a:endParaRPr lang="en-US" altLang="ja-JP" sz="975" dirty="0">
              <a:solidFill>
                <a:prstClr val="black"/>
              </a:solidFill>
              <a:latin typeface="ＭＳ Ｐゴシック"/>
              <a:ea typeface="ＭＳ Ｐゴシック"/>
            </a:endParaRPr>
          </a:p>
          <a:p>
            <a:pPr defTabSz="741867" fontAlgn="base">
              <a:spcAft>
                <a:spcPct val="0"/>
              </a:spcAft>
              <a:defRPr/>
            </a:pPr>
            <a:r>
              <a:rPr lang="ja-JP" altLang="en-US" sz="975" dirty="0">
                <a:solidFill>
                  <a:prstClr val="black"/>
                </a:solidFill>
                <a:latin typeface="ＭＳ Ｐゴシック"/>
                <a:ea typeface="ＭＳ Ｐゴシック"/>
              </a:rPr>
              <a:t>　　　  ・　退院・退所月加算　           　　　　   　　　２，７００単位／月（退院・退所月に加算）</a:t>
            </a:r>
            <a:endParaRPr lang="en-US" altLang="ja-JP" sz="975" dirty="0">
              <a:solidFill>
                <a:prstClr val="black"/>
              </a:solidFill>
              <a:latin typeface="ＭＳ Ｐゴシック"/>
              <a:ea typeface="ＭＳ Ｐゴシック"/>
            </a:endParaRPr>
          </a:p>
          <a:p>
            <a:pPr defTabSz="741867" fontAlgn="base">
              <a:spcAft>
                <a:spcPct val="0"/>
              </a:spcAft>
              <a:defRPr/>
            </a:pPr>
            <a:r>
              <a:rPr lang="ja-JP" altLang="en-US" sz="975" dirty="0">
                <a:solidFill>
                  <a:prstClr val="black"/>
                </a:solidFill>
                <a:latin typeface="ＭＳ Ｐゴシック"/>
                <a:ea typeface="ＭＳ Ｐゴシック"/>
              </a:rPr>
              <a:t>　　　  ・　集中支援加算                                    　 　５００単位／月（退院・退所月以外で月６日以上面接・同行による支援を行った場合に加算）</a:t>
            </a:r>
            <a:endParaRPr lang="en-US" altLang="ja-JP" sz="975" dirty="0">
              <a:solidFill>
                <a:prstClr val="black"/>
              </a:solidFill>
              <a:latin typeface="ＭＳ Ｐゴシック"/>
              <a:ea typeface="ＭＳ Ｐゴシック"/>
            </a:endParaRPr>
          </a:p>
          <a:p>
            <a:pPr defTabSz="741867" fontAlgn="base">
              <a:spcAft>
                <a:spcPct val="0"/>
              </a:spcAft>
              <a:defRPr/>
            </a:pPr>
            <a:r>
              <a:rPr lang="ja-JP" altLang="en-US" sz="975" dirty="0">
                <a:solidFill>
                  <a:prstClr val="black"/>
                </a:solidFill>
                <a:latin typeface="ＭＳ Ｐゴシック"/>
                <a:ea typeface="ＭＳ Ｐゴシック"/>
              </a:rPr>
              <a:t>　　　  ・　障害福祉サービス事業の体験利用加算　 　３００単位／日（障害福祉サービスの体験利用を行った場合に加算）</a:t>
            </a:r>
            <a:endParaRPr lang="en-US" altLang="ja-JP" sz="975" dirty="0">
              <a:solidFill>
                <a:prstClr val="black"/>
              </a:solidFill>
              <a:latin typeface="ＭＳ Ｐゴシック"/>
              <a:ea typeface="ＭＳ Ｐゴシック"/>
            </a:endParaRPr>
          </a:p>
          <a:p>
            <a:pPr defTabSz="741867" fontAlgn="base">
              <a:spcAft>
                <a:spcPct val="0"/>
              </a:spcAft>
              <a:defRPr/>
            </a:pPr>
            <a:r>
              <a:rPr lang="ja-JP" altLang="en-US" sz="975" dirty="0">
                <a:solidFill>
                  <a:prstClr val="black"/>
                </a:solidFill>
                <a:latin typeface="ＭＳ Ｐゴシック"/>
                <a:ea typeface="ＭＳ Ｐゴシック"/>
              </a:rPr>
              <a:t>　　　  ・　体験宿泊加算（</a:t>
            </a:r>
            <a:r>
              <a:rPr lang="en-US" altLang="ja-JP" sz="975" dirty="0">
                <a:solidFill>
                  <a:prstClr val="black"/>
                </a:solidFill>
                <a:latin typeface="ＭＳ Ｐゴシック"/>
                <a:ea typeface="ＭＳ Ｐゴシック"/>
              </a:rPr>
              <a:t>Ⅰ</a:t>
            </a:r>
            <a:r>
              <a:rPr lang="ja-JP" altLang="en-US" sz="975" dirty="0">
                <a:solidFill>
                  <a:prstClr val="black"/>
                </a:solidFill>
                <a:latin typeface="ＭＳ Ｐゴシック"/>
                <a:ea typeface="ＭＳ Ｐゴシック"/>
              </a:rPr>
              <a:t>）　                              　３００単位／日（体験宿泊を行った場合に加算。（</a:t>
            </a:r>
            <a:r>
              <a:rPr lang="en-US" altLang="ja-JP" sz="975" dirty="0">
                <a:solidFill>
                  <a:prstClr val="black"/>
                </a:solidFill>
                <a:latin typeface="ＭＳ Ｐゴシック"/>
                <a:ea typeface="ＭＳ Ｐゴシック"/>
              </a:rPr>
              <a:t>Ⅱ</a:t>
            </a:r>
            <a:r>
              <a:rPr lang="ja-JP" altLang="en-US" sz="975" dirty="0">
                <a:solidFill>
                  <a:prstClr val="black"/>
                </a:solidFill>
                <a:latin typeface="ＭＳ Ｐゴシック"/>
                <a:ea typeface="ＭＳ Ｐゴシック"/>
              </a:rPr>
              <a:t>）が算定される場合は除く。）</a:t>
            </a:r>
            <a:endParaRPr lang="en-US" altLang="ja-JP" sz="975" dirty="0">
              <a:solidFill>
                <a:prstClr val="black"/>
              </a:solidFill>
              <a:latin typeface="ＭＳ Ｐゴシック"/>
              <a:ea typeface="ＭＳ Ｐゴシック"/>
            </a:endParaRPr>
          </a:p>
          <a:p>
            <a:pPr marL="4291083" indent="-4291083" defTabSz="741867" fontAlgn="base">
              <a:spcAft>
                <a:spcPct val="0"/>
              </a:spcAft>
              <a:defRPr/>
            </a:pPr>
            <a:r>
              <a:rPr lang="ja-JP" altLang="en-US" sz="975" dirty="0">
                <a:solidFill>
                  <a:prstClr val="black"/>
                </a:solidFill>
                <a:latin typeface="ＭＳ Ｐゴシック"/>
                <a:ea typeface="ＭＳ Ｐゴシック"/>
              </a:rPr>
              <a:t>　　 　 ・　体験宿泊加算（</a:t>
            </a:r>
            <a:r>
              <a:rPr lang="en-US" altLang="ja-JP" sz="975" dirty="0">
                <a:solidFill>
                  <a:prstClr val="black"/>
                </a:solidFill>
                <a:latin typeface="ＭＳ Ｐゴシック"/>
                <a:ea typeface="ＭＳ Ｐゴシック"/>
              </a:rPr>
              <a:t>Ⅱ</a:t>
            </a:r>
            <a:r>
              <a:rPr lang="ja-JP" altLang="en-US" sz="975" dirty="0">
                <a:solidFill>
                  <a:prstClr val="black"/>
                </a:solidFill>
                <a:latin typeface="ＭＳ Ｐゴシック"/>
                <a:ea typeface="ＭＳ Ｐゴシック"/>
              </a:rPr>
              <a:t>）                                　７００単位／日（夜間支援を行う者を配置等して体験宿泊を行った場合に加算）</a:t>
            </a:r>
            <a:endParaRPr lang="en-US" altLang="ja-JP" sz="975" dirty="0">
              <a:solidFill>
                <a:prstClr val="black"/>
              </a:solidFill>
              <a:latin typeface="ＭＳ Ｐゴシック"/>
              <a:ea typeface="ＭＳ Ｐゴシック"/>
            </a:endParaRPr>
          </a:p>
          <a:p>
            <a:pPr marL="4291083" indent="-4291083" defTabSz="741867" fontAlgn="base">
              <a:spcAft>
                <a:spcPct val="0"/>
              </a:spcAft>
              <a:defRPr/>
            </a:pPr>
            <a:r>
              <a:rPr lang="en-US" altLang="ja-JP" sz="975" dirty="0">
                <a:solidFill>
                  <a:prstClr val="black"/>
                </a:solidFill>
                <a:latin typeface="ＭＳ Ｐゴシック"/>
                <a:ea typeface="ＭＳ Ｐゴシック"/>
              </a:rPr>
              <a:t>        </a:t>
            </a:r>
            <a:r>
              <a:rPr lang="ja-JP" altLang="en-US" sz="975" dirty="0">
                <a:solidFill>
                  <a:prstClr val="black"/>
                </a:solidFill>
                <a:latin typeface="ＭＳ Ｐゴシック"/>
                <a:ea typeface="ＭＳ Ｐゴシック"/>
              </a:rPr>
              <a:t>・　特別地域加算　　　　　　　　                       　</a:t>
            </a:r>
            <a:r>
              <a:rPr lang="en-US" altLang="ja-JP" sz="975" dirty="0">
                <a:solidFill>
                  <a:prstClr val="black"/>
                </a:solidFill>
                <a:latin typeface="ＭＳ Ｐゴシック"/>
                <a:ea typeface="ＭＳ Ｐゴシック"/>
              </a:rPr>
              <a:t>+</a:t>
            </a:r>
            <a:r>
              <a:rPr lang="ja-JP" altLang="en-US" sz="975" dirty="0">
                <a:solidFill>
                  <a:prstClr val="black"/>
                </a:solidFill>
                <a:latin typeface="ＭＳ Ｐゴシック"/>
                <a:ea typeface="ＭＳ Ｐゴシック"/>
              </a:rPr>
              <a:t>１５／１００</a:t>
            </a:r>
            <a:r>
              <a:rPr lang="en-US" altLang="ja-JP" sz="975" dirty="0">
                <a:solidFill>
                  <a:prstClr val="black"/>
                </a:solidFill>
                <a:latin typeface="ＭＳ Ｐゴシック"/>
                <a:ea typeface="ＭＳ Ｐゴシック"/>
              </a:rPr>
              <a:t>     </a:t>
            </a:r>
          </a:p>
          <a:p>
            <a:pPr defTabSz="741867" fontAlgn="base">
              <a:spcAft>
                <a:spcPct val="0"/>
              </a:spcAft>
              <a:defRPr/>
            </a:pPr>
            <a:endParaRPr lang="en-US" altLang="ja-JP" sz="975" b="1" dirty="0">
              <a:solidFill>
                <a:prstClr val="black"/>
              </a:solidFill>
              <a:latin typeface="Arial" charset="0"/>
              <a:ea typeface="ＭＳ Ｐゴシック"/>
            </a:endParaRPr>
          </a:p>
          <a:p>
            <a:pPr defTabSz="741867" fontAlgn="base">
              <a:spcAft>
                <a:spcPct val="0"/>
              </a:spcAft>
              <a:defRPr/>
            </a:pPr>
            <a:r>
              <a:rPr lang="ja-JP" altLang="en-US" sz="975" b="1" dirty="0">
                <a:solidFill>
                  <a:prstClr val="black"/>
                </a:solidFill>
                <a:latin typeface="Arial" charset="0"/>
                <a:ea typeface="ＭＳ Ｐゴシック"/>
              </a:rPr>
              <a:t>  　 （地域定着支援）</a:t>
            </a:r>
            <a:endParaRPr lang="en-US" altLang="ja-JP" sz="975" b="1" dirty="0">
              <a:solidFill>
                <a:prstClr val="black"/>
              </a:solidFill>
              <a:latin typeface="Arial" charset="0"/>
              <a:ea typeface="ＭＳ Ｐゴシック"/>
            </a:endParaRPr>
          </a:p>
          <a:p>
            <a:pPr defTabSz="741867" fontAlgn="base">
              <a:spcAft>
                <a:spcPct val="0"/>
              </a:spcAft>
              <a:defRPr/>
            </a:pPr>
            <a:r>
              <a:rPr lang="ja-JP" altLang="en-US" sz="975" dirty="0">
                <a:solidFill>
                  <a:prstClr val="black"/>
                </a:solidFill>
                <a:latin typeface="Arial" charset="0"/>
                <a:ea typeface="ＭＳ Ｐゴシック"/>
              </a:rPr>
              <a:t>　　　　・　地域定着支援サービス費［体制確保分］　　３００単位／月（毎月算定）</a:t>
            </a:r>
            <a:endParaRPr lang="en-US" altLang="ja-JP" sz="975" dirty="0">
              <a:solidFill>
                <a:prstClr val="black"/>
              </a:solidFill>
              <a:latin typeface="Arial" charset="0"/>
              <a:ea typeface="ＭＳ Ｐゴシック"/>
            </a:endParaRPr>
          </a:p>
          <a:p>
            <a:pPr defTabSz="741867" fontAlgn="base">
              <a:spcAft>
                <a:spcPct val="0"/>
              </a:spcAft>
              <a:defRPr/>
            </a:pPr>
            <a:r>
              <a:rPr lang="ja-JP" altLang="en-US" sz="975" dirty="0">
                <a:solidFill>
                  <a:prstClr val="black"/>
                </a:solidFill>
                <a:latin typeface="Arial" charset="0"/>
                <a:ea typeface="ＭＳ Ｐゴシック"/>
              </a:rPr>
              <a:t>　　　　　　　　　　　　　　　　　　　　　　［緊急時支援分］７００単位／日（緊急時に居宅訪問又は滞在型の支援を行った場合に算定）</a:t>
            </a:r>
            <a:endParaRPr lang="en-US" altLang="ja-JP" sz="975" dirty="0">
              <a:solidFill>
                <a:prstClr val="black"/>
              </a:solidFill>
              <a:latin typeface="Arial" charset="0"/>
              <a:ea typeface="ＭＳ Ｐゴシック"/>
            </a:endParaRPr>
          </a:p>
          <a:p>
            <a:pPr defTabSz="741867" fontAlgn="base">
              <a:spcAft>
                <a:spcPct val="0"/>
              </a:spcAft>
              <a:defRPr/>
            </a:pPr>
            <a:r>
              <a:rPr lang="ja-JP" altLang="en-US" sz="975" dirty="0">
                <a:solidFill>
                  <a:prstClr val="black"/>
                </a:solidFill>
                <a:latin typeface="ＭＳ Ｐゴシック"/>
                <a:ea typeface="ＭＳ Ｐゴシック"/>
              </a:rPr>
              <a:t>　　　  </a:t>
            </a:r>
            <a:r>
              <a:rPr lang="ja-JP" altLang="en-US" sz="975" dirty="0">
                <a:solidFill>
                  <a:prstClr val="black"/>
                </a:solidFill>
                <a:latin typeface="Arial" charset="0"/>
                <a:ea typeface="ＭＳ Ｐゴシック"/>
              </a:rPr>
              <a:t> ・　特別地域加算　　　　　　　　　　　　　　　　 　　</a:t>
            </a:r>
            <a:r>
              <a:rPr lang="en-US" altLang="ja-JP" sz="975" dirty="0">
                <a:solidFill>
                  <a:prstClr val="black"/>
                </a:solidFill>
                <a:latin typeface="Arial" charset="0"/>
                <a:ea typeface="ＭＳ Ｐゴシック"/>
              </a:rPr>
              <a:t>+</a:t>
            </a:r>
            <a:r>
              <a:rPr lang="ja-JP" altLang="en-US" sz="975" dirty="0">
                <a:solidFill>
                  <a:prstClr val="black"/>
                </a:solidFill>
                <a:latin typeface="Arial" charset="0"/>
                <a:ea typeface="ＭＳ Ｐゴシック"/>
              </a:rPr>
              <a:t>１５／１００</a:t>
            </a:r>
            <a:endParaRPr lang="en-US" altLang="ja-JP" sz="975" dirty="0">
              <a:solidFill>
                <a:prstClr val="black"/>
              </a:solidFill>
              <a:latin typeface="ＭＳ Ｐゴシック"/>
              <a:ea typeface="ＭＳ Ｐゴシック"/>
            </a:endParaRPr>
          </a:p>
        </p:txBody>
      </p:sp>
      <p:sp>
        <p:nvSpPr>
          <p:cNvPr id="7" name="Rectangle 2"/>
          <p:cNvSpPr>
            <a:spLocks noChangeArrowheads="1"/>
          </p:cNvSpPr>
          <p:nvPr/>
        </p:nvSpPr>
        <p:spPr bwMode="auto">
          <a:xfrm>
            <a:off x="1091211" y="796433"/>
            <a:ext cx="7664252" cy="2632571"/>
          </a:xfrm>
          <a:prstGeom prst="rect">
            <a:avLst/>
          </a:prstGeom>
          <a:solidFill>
            <a:schemeClr val="bg1"/>
          </a:solidFill>
          <a:ln w="12700">
            <a:solidFill>
              <a:schemeClr val="tx1"/>
            </a:solidFill>
            <a:miter lim="800000"/>
            <a:headEnd/>
            <a:tailEnd/>
          </a:ln>
          <a:effectLst/>
        </p:spPr>
        <p:txBody>
          <a:bodyPr lIns="74179" tIns="37091" rIns="74179" bIns="37091"/>
          <a:lstStyle/>
          <a:p>
            <a:pPr marL="432715" indent="-432715" defTabSz="741867" fontAlgn="base">
              <a:spcBef>
                <a:spcPts val="488"/>
              </a:spcBef>
              <a:spcAft>
                <a:spcPts val="243"/>
              </a:spcAft>
              <a:defRPr/>
            </a:pPr>
            <a:r>
              <a:rPr lang="ja-JP" altLang="en-US" sz="975" b="1" dirty="0">
                <a:solidFill>
                  <a:prstClr val="black"/>
                </a:solidFill>
                <a:latin typeface="ＭＳ Ｐゴシック" pitchFamily="50" charset="-128"/>
                <a:ea typeface="ＭＳ ゴシック" pitchFamily="49" charset="-128"/>
              </a:rPr>
              <a:t>（運営基準（地域定着支援））</a:t>
            </a:r>
            <a:endParaRPr lang="en-US" altLang="ja-JP" sz="975" b="1" dirty="0">
              <a:solidFill>
                <a:prstClr val="black"/>
              </a:solidFill>
              <a:latin typeface="ＭＳ Ｐゴシック" pitchFamily="50" charset="-128"/>
              <a:ea typeface="ＭＳ ゴシック" pitchFamily="49" charset="-128"/>
            </a:endParaRPr>
          </a:p>
          <a:p>
            <a:pPr defTabSz="741867" fontAlgn="base">
              <a:spcBef>
                <a:spcPct val="0"/>
              </a:spcBef>
              <a:spcAft>
                <a:spcPct val="0"/>
              </a:spcAft>
              <a:defRPr/>
            </a:pPr>
            <a:r>
              <a:rPr lang="ja-JP" altLang="en-US" sz="975" dirty="0">
                <a:solidFill>
                  <a:prstClr val="black"/>
                </a:solidFill>
                <a:latin typeface="ＭＳ Ｐゴシック" pitchFamily="50" charset="-128"/>
                <a:ea typeface="ＭＳ ゴシック" pitchFamily="49" charset="-128"/>
              </a:rPr>
              <a:t>　　○　</a:t>
            </a:r>
            <a:r>
              <a:rPr lang="ja-JP" altLang="en-US" sz="975" dirty="0">
                <a:solidFill>
                  <a:prstClr val="black"/>
                </a:solidFill>
                <a:latin typeface="Arial" charset="0"/>
                <a:ea typeface="ＭＳ Ｐゴシック"/>
              </a:rPr>
              <a:t>地域定着支援台帳の作成</a:t>
            </a:r>
            <a:endParaRPr lang="en-US" altLang="ja-JP" sz="975" dirty="0">
              <a:solidFill>
                <a:prstClr val="black"/>
              </a:solidFill>
              <a:latin typeface="Arial" charset="0"/>
              <a:ea typeface="ＭＳ Ｐゴシック"/>
            </a:endParaRPr>
          </a:p>
          <a:p>
            <a:pPr defTabSz="741867" fontAlgn="base">
              <a:spcBef>
                <a:spcPct val="0"/>
              </a:spcBef>
              <a:spcAft>
                <a:spcPct val="0"/>
              </a:spcAft>
              <a:defRPr/>
            </a:pPr>
            <a:r>
              <a:rPr lang="ja-JP" altLang="en-US" sz="975" dirty="0">
                <a:solidFill>
                  <a:prstClr val="black"/>
                </a:solidFill>
                <a:latin typeface="Arial" charset="0"/>
                <a:ea typeface="ＭＳ Ｐゴシック"/>
              </a:rPr>
              <a:t>　　　　　　　　対象者ごとに、緊急時において必要となる家族、サービス事業者、医療機関等の連絡先等を記載した</a:t>
            </a:r>
            <a:r>
              <a:rPr lang="ja-JP" altLang="ja-JP" sz="975" dirty="0">
                <a:solidFill>
                  <a:prstClr val="black"/>
                </a:solidFill>
                <a:latin typeface="Arial" charset="0"/>
                <a:ea typeface="ＭＳ Ｐゴシック"/>
              </a:rPr>
              <a:t>地域定着支援台帳</a:t>
            </a:r>
            <a:r>
              <a:rPr lang="ja-JP" altLang="en-US" sz="975" dirty="0">
                <a:solidFill>
                  <a:prstClr val="black"/>
                </a:solidFill>
                <a:latin typeface="Arial" charset="0"/>
                <a:ea typeface="ＭＳ Ｐゴシック"/>
              </a:rPr>
              <a:t>を</a:t>
            </a:r>
            <a:r>
              <a:rPr lang="ja-JP" altLang="ja-JP" sz="975" dirty="0">
                <a:solidFill>
                  <a:prstClr val="black"/>
                </a:solidFill>
                <a:latin typeface="Arial" charset="0"/>
                <a:ea typeface="ＭＳ Ｐゴシック"/>
              </a:rPr>
              <a:t>作成</a:t>
            </a:r>
            <a:r>
              <a:rPr lang="ja-JP" altLang="en-US" sz="975" dirty="0">
                <a:solidFill>
                  <a:prstClr val="black"/>
                </a:solidFill>
                <a:latin typeface="Arial" charset="0"/>
                <a:ea typeface="ＭＳ Ｐゴシック"/>
              </a:rPr>
              <a:t>。</a:t>
            </a:r>
            <a:endParaRPr lang="en-US" altLang="ja-JP" sz="975" dirty="0">
              <a:solidFill>
                <a:prstClr val="black"/>
              </a:solidFill>
              <a:latin typeface="Arial" charset="0"/>
              <a:ea typeface="ＭＳ Ｐゴシック"/>
            </a:endParaRPr>
          </a:p>
          <a:p>
            <a:pPr defTabSz="741867" fontAlgn="base">
              <a:spcBef>
                <a:spcPct val="0"/>
              </a:spcBef>
              <a:spcAft>
                <a:spcPct val="0"/>
              </a:spcAft>
              <a:defRPr/>
            </a:pPr>
            <a:r>
              <a:rPr lang="en-US" altLang="ja-JP" sz="975" dirty="0">
                <a:solidFill>
                  <a:prstClr val="black"/>
                </a:solidFill>
                <a:latin typeface="Arial" charset="0"/>
                <a:ea typeface="ＭＳ Ｐゴシック"/>
              </a:rPr>
              <a:t>              </a:t>
            </a:r>
            <a:r>
              <a:rPr lang="ja-JP" altLang="en-US" sz="975" dirty="0">
                <a:solidFill>
                  <a:prstClr val="black"/>
                </a:solidFill>
                <a:latin typeface="Arial" charset="0"/>
                <a:ea typeface="ＭＳ Ｐゴシック"/>
              </a:rPr>
              <a:t>　　作成に当たっては、</a:t>
            </a:r>
            <a:r>
              <a:rPr lang="ja-JP" altLang="ja-JP" sz="975" dirty="0">
                <a:solidFill>
                  <a:prstClr val="black"/>
                </a:solidFill>
                <a:latin typeface="Arial" charset="0"/>
                <a:ea typeface="ＭＳ Ｐゴシック"/>
              </a:rPr>
              <a:t>利用者に面接によるアセスメントを実施し、作成。</a:t>
            </a:r>
            <a:endParaRPr lang="en-US" altLang="ja-JP" sz="975" dirty="0">
              <a:solidFill>
                <a:prstClr val="black"/>
              </a:solidFill>
              <a:latin typeface="Arial" charset="0"/>
              <a:ea typeface="ＭＳ Ｐゴシック"/>
            </a:endParaRPr>
          </a:p>
          <a:p>
            <a:pPr defTabSz="741867" fontAlgn="base">
              <a:spcBef>
                <a:spcPts val="488"/>
              </a:spcBef>
              <a:spcAft>
                <a:spcPct val="0"/>
              </a:spcAft>
              <a:defRPr/>
            </a:pPr>
            <a:r>
              <a:rPr lang="ja-JP" altLang="ja-JP" sz="975" dirty="0">
                <a:solidFill>
                  <a:prstClr val="black"/>
                </a:solidFill>
                <a:latin typeface="Arial" charset="0"/>
                <a:ea typeface="ＭＳ Ｐゴシック"/>
              </a:rPr>
              <a:t>　　　</a:t>
            </a:r>
            <a:r>
              <a:rPr lang="ja-JP" altLang="en-US" sz="975" dirty="0">
                <a:solidFill>
                  <a:prstClr val="black"/>
                </a:solidFill>
                <a:latin typeface="Arial" charset="0"/>
                <a:ea typeface="ＭＳ Ｐゴシック"/>
              </a:rPr>
              <a:t>○</a:t>
            </a:r>
            <a:r>
              <a:rPr lang="ja-JP" altLang="ja-JP" sz="975" dirty="0">
                <a:solidFill>
                  <a:prstClr val="black"/>
                </a:solidFill>
                <a:latin typeface="Arial" charset="0"/>
                <a:ea typeface="ＭＳ Ｐゴシック"/>
              </a:rPr>
              <a:t>　</a:t>
            </a:r>
            <a:r>
              <a:rPr lang="en-US" altLang="ja-JP" sz="975" dirty="0">
                <a:solidFill>
                  <a:prstClr val="black"/>
                </a:solidFill>
                <a:latin typeface="Arial" charset="0"/>
                <a:ea typeface="ＭＳ Ｐゴシック"/>
              </a:rPr>
              <a:t> </a:t>
            </a:r>
            <a:r>
              <a:rPr lang="ja-JP" altLang="en-US" sz="975" dirty="0">
                <a:solidFill>
                  <a:prstClr val="black"/>
                </a:solidFill>
                <a:latin typeface="Arial" charset="0"/>
                <a:ea typeface="ＭＳ Ｐゴシック"/>
              </a:rPr>
              <a:t>常時の連絡体制の確保等</a:t>
            </a:r>
            <a:endParaRPr lang="en-US" altLang="ja-JP" sz="975" dirty="0">
              <a:solidFill>
                <a:prstClr val="black"/>
              </a:solidFill>
              <a:latin typeface="Arial" charset="0"/>
              <a:ea typeface="ＭＳ Ｐゴシック"/>
            </a:endParaRPr>
          </a:p>
          <a:p>
            <a:pPr defTabSz="741867" fontAlgn="base">
              <a:spcAft>
                <a:spcPct val="0"/>
              </a:spcAft>
              <a:defRPr/>
            </a:pPr>
            <a:r>
              <a:rPr lang="ja-JP" altLang="en-US" sz="975" dirty="0">
                <a:solidFill>
                  <a:prstClr val="black"/>
                </a:solidFill>
                <a:latin typeface="Arial" charset="0"/>
                <a:ea typeface="ＭＳ Ｐゴシック"/>
              </a:rPr>
              <a:t>　　　　　　　　</a:t>
            </a:r>
            <a:r>
              <a:rPr lang="ja-JP" altLang="ja-JP" sz="975" dirty="0">
                <a:solidFill>
                  <a:prstClr val="black"/>
                </a:solidFill>
                <a:latin typeface="Arial" charset="0"/>
                <a:ea typeface="ＭＳ Ｐゴシック"/>
              </a:rPr>
              <a:t>利用者との常時の連絡体制を確保</a:t>
            </a:r>
            <a:r>
              <a:rPr lang="ja-JP" altLang="en-US" sz="975" dirty="0">
                <a:solidFill>
                  <a:prstClr val="black"/>
                </a:solidFill>
                <a:latin typeface="Arial" charset="0"/>
                <a:ea typeface="ＭＳ Ｐゴシック"/>
              </a:rPr>
              <a:t>するとともに</a:t>
            </a:r>
            <a:r>
              <a:rPr lang="ja-JP" altLang="ja-JP" sz="975" dirty="0">
                <a:solidFill>
                  <a:prstClr val="black"/>
                </a:solidFill>
                <a:latin typeface="Arial" charset="0"/>
                <a:ea typeface="ＭＳ Ｐゴシック"/>
              </a:rPr>
              <a:t>、居宅への訪問等を行い、利用者の状況を把握。</a:t>
            </a:r>
          </a:p>
          <a:p>
            <a:pPr defTabSz="741867" fontAlgn="base">
              <a:spcBef>
                <a:spcPts val="488"/>
              </a:spcBef>
              <a:spcAft>
                <a:spcPct val="0"/>
              </a:spcAft>
              <a:defRPr/>
            </a:pPr>
            <a:r>
              <a:rPr lang="en-US" altLang="ja-JP" sz="975" dirty="0">
                <a:solidFill>
                  <a:prstClr val="black"/>
                </a:solidFill>
                <a:latin typeface="Arial" charset="0"/>
                <a:ea typeface="ＭＳ Ｐゴシック"/>
              </a:rPr>
              <a:t> </a:t>
            </a:r>
            <a:r>
              <a:rPr lang="ja-JP" altLang="ja-JP" sz="975" dirty="0">
                <a:solidFill>
                  <a:prstClr val="black"/>
                </a:solidFill>
                <a:latin typeface="Arial" charset="0"/>
                <a:ea typeface="ＭＳ Ｐゴシック"/>
              </a:rPr>
              <a:t>　</a:t>
            </a:r>
            <a:r>
              <a:rPr lang="ja-JP" altLang="en-US" sz="975" dirty="0">
                <a:solidFill>
                  <a:prstClr val="black"/>
                </a:solidFill>
                <a:latin typeface="Arial" charset="0"/>
                <a:ea typeface="ＭＳ Ｐゴシック"/>
              </a:rPr>
              <a:t> </a:t>
            </a:r>
            <a:r>
              <a:rPr lang="ja-JP" altLang="ja-JP" sz="975" dirty="0">
                <a:solidFill>
                  <a:prstClr val="black"/>
                </a:solidFill>
                <a:latin typeface="Arial" charset="0"/>
                <a:ea typeface="ＭＳ Ｐゴシック"/>
              </a:rPr>
              <a:t>　</a:t>
            </a:r>
            <a:r>
              <a:rPr lang="ja-JP" altLang="en-US" sz="975" dirty="0">
                <a:solidFill>
                  <a:prstClr val="black"/>
                </a:solidFill>
                <a:latin typeface="Arial" charset="0"/>
                <a:ea typeface="ＭＳ Ｐゴシック"/>
              </a:rPr>
              <a:t>○　　</a:t>
            </a:r>
            <a:r>
              <a:rPr lang="ja-JP" altLang="ja-JP" sz="975" dirty="0">
                <a:solidFill>
                  <a:prstClr val="black"/>
                </a:solidFill>
                <a:latin typeface="Arial" charset="0"/>
                <a:ea typeface="ＭＳ Ｐゴシック"/>
              </a:rPr>
              <a:t>緊急の事態</a:t>
            </a:r>
            <a:r>
              <a:rPr lang="ja-JP" altLang="en-US" sz="975" dirty="0">
                <a:solidFill>
                  <a:prstClr val="black"/>
                </a:solidFill>
                <a:latin typeface="Arial" charset="0"/>
                <a:ea typeface="ＭＳ Ｐゴシック"/>
              </a:rPr>
              <a:t>への対処等</a:t>
            </a:r>
            <a:endParaRPr lang="en-US" altLang="ja-JP" sz="975" dirty="0">
              <a:solidFill>
                <a:prstClr val="black"/>
              </a:solidFill>
              <a:latin typeface="Arial" charset="0"/>
              <a:ea typeface="ＭＳ Ｐゴシック"/>
            </a:endParaRPr>
          </a:p>
          <a:p>
            <a:pPr marL="509984" indent="-509984" defTabSz="741867" fontAlgn="base">
              <a:spcAft>
                <a:spcPct val="0"/>
              </a:spcAft>
              <a:defRPr/>
            </a:pPr>
            <a:r>
              <a:rPr lang="ja-JP" altLang="en-US" sz="975" dirty="0">
                <a:solidFill>
                  <a:prstClr val="black"/>
                </a:solidFill>
                <a:latin typeface="Arial" charset="0"/>
                <a:ea typeface="ＭＳ Ｐゴシック"/>
              </a:rPr>
              <a:t>　　　　　　　　緊急時に</a:t>
            </a:r>
            <a:r>
              <a:rPr lang="ja-JP" altLang="ja-JP" sz="975" dirty="0">
                <a:solidFill>
                  <a:prstClr val="black"/>
                </a:solidFill>
                <a:latin typeface="Arial" charset="0"/>
                <a:ea typeface="ＭＳ Ｐゴシック"/>
              </a:rPr>
              <a:t>速やかに</a:t>
            </a:r>
            <a:r>
              <a:rPr lang="ja-JP" altLang="en-US" sz="975" dirty="0">
                <a:solidFill>
                  <a:prstClr val="black"/>
                </a:solidFill>
                <a:latin typeface="Arial" charset="0"/>
                <a:ea typeface="ＭＳ Ｐゴシック"/>
              </a:rPr>
              <a:t>居宅への</a:t>
            </a:r>
            <a:r>
              <a:rPr lang="ja-JP" altLang="ja-JP" sz="975" dirty="0">
                <a:solidFill>
                  <a:prstClr val="black"/>
                </a:solidFill>
                <a:latin typeface="Arial" charset="0"/>
                <a:ea typeface="ＭＳ Ｐゴシック"/>
              </a:rPr>
              <a:t>訪問等による状況把握を</a:t>
            </a:r>
            <a:r>
              <a:rPr lang="ja-JP" altLang="en-US" sz="975" dirty="0">
                <a:solidFill>
                  <a:prstClr val="black"/>
                </a:solidFill>
                <a:latin typeface="Arial" charset="0"/>
                <a:ea typeface="ＭＳ Ｐゴシック"/>
              </a:rPr>
              <a:t>実施するとともに、</a:t>
            </a:r>
            <a:r>
              <a:rPr lang="ja-JP" altLang="ja-JP" sz="975" dirty="0">
                <a:solidFill>
                  <a:prstClr val="black"/>
                </a:solidFill>
                <a:latin typeface="Arial" charset="0"/>
                <a:ea typeface="ＭＳ Ｐゴシック"/>
              </a:rPr>
              <a:t>利用者の家族、関係機関との連絡調整、緊急一時的な滞在支援（指定障害福祉サービス事業者に委託可）等の</a:t>
            </a:r>
            <a:r>
              <a:rPr lang="ja-JP" altLang="en-US" sz="975" dirty="0">
                <a:solidFill>
                  <a:prstClr val="black"/>
                </a:solidFill>
                <a:latin typeface="Arial" charset="0"/>
                <a:ea typeface="ＭＳ Ｐゴシック"/>
              </a:rPr>
              <a:t>支援</a:t>
            </a:r>
            <a:r>
              <a:rPr lang="ja-JP" altLang="ja-JP" sz="975" dirty="0">
                <a:solidFill>
                  <a:prstClr val="black"/>
                </a:solidFill>
                <a:latin typeface="Arial" charset="0"/>
                <a:ea typeface="ＭＳ Ｐゴシック"/>
              </a:rPr>
              <a:t>。</a:t>
            </a:r>
          </a:p>
          <a:p>
            <a:pPr defTabSz="741867" fontAlgn="base">
              <a:spcBef>
                <a:spcPts val="488"/>
              </a:spcBef>
              <a:spcAft>
                <a:spcPct val="0"/>
              </a:spcAft>
              <a:defRPr/>
            </a:pPr>
            <a:r>
              <a:rPr lang="en-US" altLang="ja-JP" sz="975" dirty="0">
                <a:solidFill>
                  <a:prstClr val="black"/>
                </a:solidFill>
                <a:latin typeface="Arial" charset="0"/>
                <a:ea typeface="ＭＳ Ｐゴシック"/>
              </a:rPr>
              <a:t> </a:t>
            </a:r>
            <a:r>
              <a:rPr lang="ja-JP" altLang="en-US" sz="975" dirty="0">
                <a:solidFill>
                  <a:prstClr val="black"/>
                </a:solidFill>
                <a:latin typeface="Arial" charset="0"/>
                <a:ea typeface="ＭＳ Ｐゴシック"/>
              </a:rPr>
              <a:t>　 　○　</a:t>
            </a:r>
            <a:r>
              <a:rPr lang="ja-JP" altLang="ja-JP" sz="975" dirty="0">
                <a:solidFill>
                  <a:prstClr val="black"/>
                </a:solidFill>
                <a:latin typeface="Arial" charset="0"/>
                <a:ea typeface="ＭＳ Ｐゴシック"/>
              </a:rPr>
              <a:t>　</a:t>
            </a:r>
            <a:r>
              <a:rPr lang="ja-JP" altLang="en-US" sz="975" dirty="0">
                <a:solidFill>
                  <a:prstClr val="black"/>
                </a:solidFill>
                <a:latin typeface="Arial" charset="0"/>
                <a:ea typeface="ＭＳ Ｐゴシック"/>
              </a:rPr>
              <a:t>地域移行支援と同様に、</a:t>
            </a:r>
            <a:r>
              <a:rPr lang="ja-JP" altLang="en-US" sz="975" dirty="0">
                <a:solidFill>
                  <a:prstClr val="black"/>
                </a:solidFill>
                <a:latin typeface="ＭＳ Ｐゴシック" pitchFamily="50" charset="-128"/>
                <a:ea typeface="ＭＳ ゴシック" pitchFamily="49" charset="-128"/>
              </a:rPr>
              <a:t> </a:t>
            </a:r>
            <a:r>
              <a:rPr lang="ja-JP" altLang="ja-JP" sz="975" dirty="0">
                <a:solidFill>
                  <a:prstClr val="black"/>
                </a:solidFill>
                <a:latin typeface="Arial" charset="0"/>
                <a:ea typeface="ＭＳ Ｐゴシック"/>
              </a:rPr>
              <a:t>重要事項の掲示義務</a:t>
            </a:r>
            <a:r>
              <a:rPr lang="ja-JP" altLang="en-US" sz="975" dirty="0">
                <a:solidFill>
                  <a:prstClr val="black"/>
                </a:solidFill>
                <a:latin typeface="Arial" charset="0"/>
                <a:ea typeface="ＭＳ Ｐゴシック"/>
              </a:rPr>
              <a:t>、</a:t>
            </a:r>
            <a:r>
              <a:rPr lang="ja-JP" altLang="ja-JP" sz="975" dirty="0">
                <a:solidFill>
                  <a:prstClr val="black"/>
                </a:solidFill>
                <a:latin typeface="Arial" charset="0"/>
                <a:ea typeface="ＭＳ Ｐゴシック"/>
              </a:rPr>
              <a:t>公表の努力規定。 </a:t>
            </a:r>
            <a:endParaRPr lang="en-US" altLang="ja-JP" sz="975" dirty="0">
              <a:solidFill>
                <a:prstClr val="black"/>
              </a:solidFill>
              <a:latin typeface="Arial" charset="0"/>
              <a:ea typeface="ＭＳ Ｐゴシック"/>
            </a:endParaRPr>
          </a:p>
          <a:p>
            <a:pPr defTabSz="741867" fontAlgn="base">
              <a:spcBef>
                <a:spcPts val="488"/>
              </a:spcBef>
              <a:spcAft>
                <a:spcPct val="0"/>
              </a:spcAft>
              <a:defRPr/>
            </a:pPr>
            <a:r>
              <a:rPr lang="ja-JP" altLang="en-US" sz="975" dirty="0">
                <a:solidFill>
                  <a:prstClr val="black"/>
                </a:solidFill>
                <a:latin typeface="Arial" charset="0"/>
                <a:ea typeface="ＭＳ Ｐゴシック"/>
              </a:rPr>
              <a:t>　　　</a:t>
            </a:r>
            <a:r>
              <a:rPr lang="ja-JP" altLang="ja-JP" sz="813" dirty="0">
                <a:solidFill>
                  <a:prstClr val="black"/>
                </a:solidFill>
                <a:latin typeface="ＭＳ 明朝" pitchFamily="17" charset="-128"/>
                <a:ea typeface="ＭＳ 明朝" pitchFamily="17" charset="-128"/>
              </a:rPr>
              <a:t>※　その他、秘密保持、苦情解決、記録の整備等必要な事項について規定。</a:t>
            </a:r>
            <a:endParaRPr lang="en-US" altLang="ja-JP" sz="813" dirty="0">
              <a:solidFill>
                <a:prstClr val="black"/>
              </a:solidFill>
              <a:latin typeface="ＭＳ 明朝" pitchFamily="17" charset="-128"/>
              <a:ea typeface="ＭＳ 明朝" pitchFamily="17" charset="-128"/>
            </a:endParaRPr>
          </a:p>
          <a:p>
            <a:pPr defTabSz="741867" fontAlgn="base">
              <a:spcBef>
                <a:spcPct val="0"/>
              </a:spcBef>
              <a:spcAft>
                <a:spcPct val="0"/>
              </a:spcAft>
              <a:defRPr/>
            </a:pPr>
            <a:r>
              <a:rPr lang="en-US" altLang="ja-JP" sz="975" dirty="0">
                <a:solidFill>
                  <a:prstClr val="black"/>
                </a:solidFill>
                <a:latin typeface="Arial" charset="0"/>
                <a:ea typeface="ＭＳ Ｐゴシック"/>
              </a:rPr>
              <a:t> </a:t>
            </a:r>
          </a:p>
          <a:p>
            <a:pPr defTabSz="741867" fontAlgn="base">
              <a:spcBef>
                <a:spcPct val="0"/>
              </a:spcBef>
              <a:spcAft>
                <a:spcPct val="0"/>
              </a:spcAft>
              <a:defRPr/>
            </a:pPr>
            <a:r>
              <a:rPr lang="en-US" altLang="ja-JP" sz="975" dirty="0">
                <a:solidFill>
                  <a:prstClr val="black"/>
                </a:solidFill>
                <a:latin typeface="Arial" charset="0"/>
                <a:ea typeface="ＭＳ Ｐゴシック"/>
              </a:rPr>
              <a:t>  </a:t>
            </a:r>
            <a:r>
              <a:rPr lang="ja-JP" altLang="en-US" sz="975" b="1" dirty="0">
                <a:solidFill>
                  <a:prstClr val="black"/>
                </a:solidFill>
                <a:latin typeface="Arial" charset="0"/>
                <a:ea typeface="ＭＳ Ｐゴシック"/>
              </a:rPr>
              <a:t>（その他）</a:t>
            </a:r>
            <a:endParaRPr lang="en-US" altLang="ja-JP" sz="975" b="1" dirty="0">
              <a:solidFill>
                <a:prstClr val="black"/>
              </a:solidFill>
              <a:latin typeface="Arial" charset="0"/>
              <a:ea typeface="ＭＳ Ｐゴシック"/>
            </a:endParaRPr>
          </a:p>
          <a:p>
            <a:pPr defTabSz="741867" fontAlgn="base">
              <a:spcBef>
                <a:spcPct val="0"/>
              </a:spcBef>
              <a:spcAft>
                <a:spcPct val="0"/>
              </a:spcAft>
              <a:defRPr/>
            </a:pPr>
            <a:r>
              <a:rPr lang="en-US" altLang="ja-JP" sz="975" dirty="0">
                <a:solidFill>
                  <a:prstClr val="black"/>
                </a:solidFill>
                <a:latin typeface="Arial" charset="0"/>
                <a:ea typeface="ＭＳ Ｐゴシック"/>
              </a:rPr>
              <a:t>      </a:t>
            </a:r>
            <a:r>
              <a:rPr lang="ja-JP" altLang="en-US" sz="975" dirty="0">
                <a:solidFill>
                  <a:prstClr val="black"/>
                </a:solidFill>
                <a:latin typeface="Arial" charset="0"/>
                <a:ea typeface="ＭＳ Ｐゴシック"/>
              </a:rPr>
              <a:t>→　　</a:t>
            </a:r>
            <a:r>
              <a:rPr lang="ja-JP" altLang="ja-JP" sz="975" dirty="0">
                <a:solidFill>
                  <a:prstClr val="black"/>
                </a:solidFill>
                <a:latin typeface="Arial" charset="0"/>
                <a:ea typeface="ＭＳ Ｐゴシック"/>
              </a:rPr>
              <a:t>地域移行支援・地域定着支援はできる限り支援の継続性を確保する観点から</a:t>
            </a:r>
            <a:r>
              <a:rPr lang="ja-JP" altLang="en-US" sz="975" dirty="0">
                <a:solidFill>
                  <a:prstClr val="black"/>
                </a:solidFill>
                <a:latin typeface="Arial" charset="0"/>
                <a:ea typeface="ＭＳ Ｐゴシック"/>
              </a:rPr>
              <a:t>、</a:t>
            </a:r>
            <a:r>
              <a:rPr lang="ja-JP" altLang="ja-JP" sz="975" dirty="0">
                <a:solidFill>
                  <a:prstClr val="black"/>
                </a:solidFill>
                <a:latin typeface="Arial" charset="0"/>
                <a:ea typeface="ＭＳ Ｐゴシック"/>
              </a:rPr>
              <a:t>両方の指定を受けること</a:t>
            </a:r>
            <a:r>
              <a:rPr lang="ja-JP" altLang="en-US" sz="975" dirty="0">
                <a:solidFill>
                  <a:prstClr val="black"/>
                </a:solidFill>
                <a:latin typeface="Arial" charset="0"/>
                <a:ea typeface="ＭＳ Ｐゴシック"/>
              </a:rPr>
              <a:t>が</a:t>
            </a:r>
            <a:r>
              <a:rPr lang="ja-JP" altLang="ja-JP" sz="975" dirty="0">
                <a:solidFill>
                  <a:prstClr val="black"/>
                </a:solidFill>
                <a:latin typeface="Arial" charset="0"/>
                <a:ea typeface="ＭＳ Ｐゴシック"/>
              </a:rPr>
              <a:t>基本</a:t>
            </a:r>
            <a:r>
              <a:rPr lang="ja-JP" altLang="en-US" sz="975" dirty="0">
                <a:solidFill>
                  <a:prstClr val="black"/>
                </a:solidFill>
                <a:latin typeface="Arial" charset="0"/>
                <a:ea typeface="ＭＳ Ｐゴシック"/>
              </a:rPr>
              <a:t>。</a:t>
            </a:r>
            <a:endParaRPr lang="en-US" altLang="ja-JP" sz="975" dirty="0">
              <a:solidFill>
                <a:prstClr val="black"/>
              </a:solidFill>
              <a:latin typeface="Arial" charset="0"/>
              <a:ea typeface="ＭＳ Ｐゴシック"/>
            </a:endParaRPr>
          </a:p>
          <a:p>
            <a:pPr defTabSz="741867" fontAlgn="base">
              <a:spcBef>
                <a:spcPct val="0"/>
              </a:spcBef>
              <a:spcAft>
                <a:spcPct val="0"/>
              </a:spcAft>
              <a:defRPr/>
            </a:pPr>
            <a:r>
              <a:rPr lang="ja-JP" altLang="en-US" sz="975" b="1" dirty="0">
                <a:solidFill>
                  <a:prstClr val="black"/>
                </a:solidFill>
                <a:latin typeface="Arial" charset="0"/>
                <a:ea typeface="ＭＳ Ｐゴシック"/>
              </a:rPr>
              <a:t>　　　　　　</a:t>
            </a:r>
            <a:r>
              <a:rPr lang="ja-JP" altLang="ja-JP" sz="975" dirty="0">
                <a:solidFill>
                  <a:prstClr val="black"/>
                </a:solidFill>
                <a:latin typeface="Arial" charset="0"/>
                <a:ea typeface="ＭＳ Ｐゴシック"/>
              </a:rPr>
              <a:t>ただし、他の事業所との連携等により適切に支援することが可能な場合には、地域移行支援のみ又は地域定着支援のみの指定</a:t>
            </a:r>
            <a:r>
              <a:rPr lang="ja-JP" altLang="en-US" sz="975" dirty="0">
                <a:solidFill>
                  <a:prstClr val="black"/>
                </a:solidFill>
                <a:latin typeface="Arial" charset="0"/>
                <a:ea typeface="ＭＳ Ｐゴシック"/>
              </a:rPr>
              <a:t>可。</a:t>
            </a:r>
            <a:endParaRPr lang="en-US" altLang="ja-JP" sz="975" b="1" dirty="0">
              <a:solidFill>
                <a:prstClr val="black"/>
              </a:solidFill>
              <a:latin typeface="Arial" charset="0"/>
              <a:ea typeface="ＭＳ Ｐゴシック"/>
            </a:endParaRPr>
          </a:p>
          <a:p>
            <a:pPr defTabSz="741867" fontAlgn="base">
              <a:spcBef>
                <a:spcPct val="0"/>
              </a:spcBef>
              <a:spcAft>
                <a:spcPct val="0"/>
              </a:spcAft>
              <a:defRPr/>
            </a:pPr>
            <a:endParaRPr lang="en-US" altLang="ja-JP" sz="975" dirty="0">
              <a:solidFill>
                <a:prstClr val="black"/>
              </a:solidFill>
              <a:latin typeface="Arial" charset="0"/>
              <a:ea typeface="ＭＳ Ｐゴシック"/>
            </a:endParaRPr>
          </a:p>
          <a:p>
            <a:pPr defTabSz="741867" fontAlgn="base">
              <a:spcBef>
                <a:spcPct val="0"/>
              </a:spcBef>
              <a:spcAft>
                <a:spcPct val="0"/>
              </a:spcAft>
              <a:defRPr/>
            </a:pPr>
            <a:endParaRPr lang="ja-JP" altLang="ja-JP" sz="975" dirty="0">
              <a:solidFill>
                <a:prstClr val="black"/>
              </a:solidFill>
              <a:latin typeface="Arial" charset="0"/>
              <a:ea typeface="ＭＳ Ｐゴシック"/>
            </a:endParaRPr>
          </a:p>
          <a:p>
            <a:pPr defTabSz="741867" fontAlgn="base">
              <a:spcBef>
                <a:spcPct val="0"/>
              </a:spcBef>
              <a:spcAft>
                <a:spcPct val="0"/>
              </a:spcAft>
              <a:defRPr/>
            </a:pPr>
            <a:r>
              <a:rPr lang="ja-JP" altLang="en-US" sz="975" dirty="0">
                <a:solidFill>
                  <a:prstClr val="black"/>
                </a:solidFill>
                <a:latin typeface="ＭＳ Ｐゴシック" pitchFamily="50" charset="-128"/>
                <a:ea typeface="ＭＳ ゴシック" pitchFamily="49" charset="-128"/>
              </a:rPr>
              <a:t>　</a:t>
            </a:r>
            <a:endParaRPr lang="en-US" altLang="ja-JP" sz="813" dirty="0">
              <a:solidFill>
                <a:prstClr val="black"/>
              </a:solidFill>
              <a:latin typeface="Arial" charset="0"/>
              <a:ea typeface="ＭＳ ゴシック" pitchFamily="49" charset="-128"/>
            </a:endParaRPr>
          </a:p>
          <a:p>
            <a:pPr defTabSz="741867" fontAlgn="base">
              <a:spcBef>
                <a:spcPts val="488"/>
              </a:spcBef>
              <a:spcAft>
                <a:spcPct val="0"/>
              </a:spcAft>
              <a:defRPr/>
            </a:pPr>
            <a:endParaRPr lang="en-US" altLang="ja-JP" sz="813" dirty="0">
              <a:solidFill>
                <a:prstClr val="black"/>
              </a:solidFill>
              <a:latin typeface="ＭＳ Ｐゴシック"/>
              <a:ea typeface="ＭＳ Ｐゴシック"/>
            </a:endParaRPr>
          </a:p>
        </p:txBody>
      </p:sp>
      <p:sp>
        <p:nvSpPr>
          <p:cNvPr id="5" name="テキスト ボックス 4"/>
          <p:cNvSpPr txBox="1"/>
          <p:nvPr/>
        </p:nvSpPr>
        <p:spPr>
          <a:xfrm>
            <a:off x="7617296" y="882370"/>
            <a:ext cx="1059906" cy="242374"/>
          </a:xfrm>
          <a:prstGeom prst="rect">
            <a:avLst/>
          </a:prstGeom>
          <a:noFill/>
          <a:ln>
            <a:solidFill>
              <a:schemeClr val="bg1">
                <a:lumMod val="75000"/>
              </a:schemeClr>
            </a:solidFill>
          </a:ln>
        </p:spPr>
        <p:txBody>
          <a:bodyPr wrap="none" rtlCol="0">
            <a:spAutoFit/>
          </a:bodyPr>
          <a:lstStyle/>
          <a:p>
            <a:pPr fontAlgn="base">
              <a:spcBef>
                <a:spcPct val="0"/>
              </a:spcBef>
              <a:spcAft>
                <a:spcPct val="0"/>
              </a:spcAft>
            </a:pPr>
            <a:r>
              <a:rPr lang="ja-JP" altLang="en-US" sz="975" dirty="0">
                <a:solidFill>
                  <a:prstClr val="black">
                    <a:lumMod val="50000"/>
                    <a:lumOff val="50000"/>
                  </a:prstClr>
                </a:solidFill>
                <a:latin typeface="Arial" charset="0"/>
                <a:ea typeface="ＭＳ Ｐゴシック" charset="-128"/>
              </a:rPr>
              <a:t>厚生労働省資料</a:t>
            </a:r>
          </a:p>
        </p:txBody>
      </p:sp>
      <p:sp>
        <p:nvSpPr>
          <p:cNvPr id="2" name="フッター プレースホルダー 1"/>
          <p:cNvSpPr>
            <a:spLocks noGrp="1"/>
          </p:cNvSpPr>
          <p:nvPr>
            <p:ph type="ftr" sz="quarter" idx="11"/>
          </p:nvPr>
        </p:nvSpPr>
        <p:spPr/>
        <p:txBody>
          <a:bodyPr/>
          <a:lstStyle/>
          <a:p>
            <a:pPr>
              <a:defRPr/>
            </a:pPr>
            <a:r>
              <a:rPr lang="en-US" altLang="ja-JP" sz="1000" dirty="0" smtClean="0">
                <a:latin typeface="+mn-ea"/>
              </a:rPr>
              <a:t>@2016</a:t>
            </a:r>
            <a:r>
              <a:rPr lang="ja-JP" altLang="en-US" sz="1000" dirty="0" smtClean="0">
                <a:latin typeface="+mn-ea"/>
              </a:rPr>
              <a:t>　公益社団法人日本精神保健福祉士協会</a:t>
            </a:r>
            <a:endParaRPr lang="en-US" altLang="ja-JP" sz="1000" dirty="0">
              <a:latin typeface="+mn-ea"/>
            </a:endParaRPr>
          </a:p>
        </p:txBody>
      </p:sp>
    </p:spTree>
    <p:extLst>
      <p:ext uri="{BB962C8B-B14F-4D97-AF65-F5344CB8AC3E}">
        <p14:creationId xmlns:p14="http://schemas.microsoft.com/office/powerpoint/2010/main" val="2338408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テキスト ボックス 221"/>
          <p:cNvSpPr>
            <a:spLocks noChangeArrowheads="1"/>
          </p:cNvSpPr>
          <p:nvPr/>
        </p:nvSpPr>
        <p:spPr bwMode="auto">
          <a:xfrm>
            <a:off x="937611" y="576169"/>
            <a:ext cx="8048625" cy="405267"/>
          </a:xfrm>
          <a:prstGeom prst="bevel">
            <a:avLst>
              <a:gd name="adj" fmla="val 12500"/>
            </a:avLst>
          </a:prstGeom>
          <a:noFill/>
          <a:ln w="9525">
            <a:noFill/>
            <a:miter lim="800000"/>
            <a:headEnd/>
            <a:tailEnd/>
          </a:ln>
        </p:spPr>
        <p:txBody>
          <a:bodyPr wrap="none" lIns="0" tIns="0" rIns="0" bIns="0" anchor="ctr"/>
          <a:lstStyle/>
          <a:p>
            <a:pPr algn="ctr" defTabSz="1077020" fontAlgn="base">
              <a:spcBef>
                <a:spcPct val="0"/>
              </a:spcBef>
              <a:spcAft>
                <a:spcPct val="0"/>
              </a:spcAft>
            </a:pPr>
            <a:r>
              <a:rPr lang="ja-JP" altLang="en-US" sz="1950" dirty="0">
                <a:solidFill>
                  <a:srgbClr val="333399">
                    <a:lumMod val="75000"/>
                  </a:srgbClr>
                </a:solidFill>
                <a:latin typeface="Arial"/>
                <a:ea typeface="ＤＨＰ特太ゴシック体" pitchFamily="2" charset="-128"/>
              </a:rPr>
              <a:t>地域移行支援の対象拡大について</a:t>
            </a:r>
            <a:endParaRPr lang="ja-JP" altLang="en-US" sz="813" dirty="0">
              <a:solidFill>
                <a:srgbClr val="333399">
                  <a:lumMod val="75000"/>
                </a:srgbClr>
              </a:solidFill>
              <a:latin typeface="Arial"/>
              <a:ea typeface="ＤＨＰ特太ゴシック体" pitchFamily="2" charset="-128"/>
            </a:endParaRPr>
          </a:p>
        </p:txBody>
      </p:sp>
      <p:sp>
        <p:nvSpPr>
          <p:cNvPr id="4" name="正方形/長方形 3"/>
          <p:cNvSpPr/>
          <p:nvPr/>
        </p:nvSpPr>
        <p:spPr>
          <a:xfrm>
            <a:off x="928689" y="2000488"/>
            <a:ext cx="8048624" cy="4380840"/>
          </a:xfrm>
          <a:prstGeom prst="rect">
            <a:avLst/>
          </a:prstGeom>
          <a:solidFill>
            <a:srgbClr val="FFFFFF">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219"/>
              </a:lnSpc>
            </a:pPr>
            <a:endParaRPr lang="en-US" altLang="ja-JP" sz="1625" dirty="0">
              <a:solidFill>
                <a:srgbClr val="FF0000"/>
              </a:solidFill>
              <a:effectLst>
                <a:outerShdw blurRad="38100" dist="38100" dir="2700000" algn="tl">
                  <a:srgbClr val="000000">
                    <a:alpha val="43137"/>
                  </a:srgbClr>
                </a:outerShdw>
              </a:effectLst>
              <a:latin typeface="HGPｺﾞｼｯｸM" pitchFamily="50" charset="-128"/>
              <a:ea typeface="ＤＨＰ特太ゴシック体" pitchFamily="2" charset="-128"/>
            </a:endParaRPr>
          </a:p>
          <a:p>
            <a:r>
              <a:rPr lang="ja-JP" altLang="en-US" sz="1625" dirty="0">
                <a:solidFill>
                  <a:srgbClr val="FF0000"/>
                </a:solidFill>
                <a:effectLst>
                  <a:outerShdw blurRad="38100" dist="38100" dir="2700000" algn="tl">
                    <a:srgbClr val="000000">
                      <a:alpha val="43137"/>
                    </a:srgbClr>
                  </a:outerShdw>
                </a:effectLst>
                <a:latin typeface="HGPｺﾞｼｯｸM" pitchFamily="50" charset="-128"/>
                <a:ea typeface="ＤＨＰ特太ゴシック体" pitchFamily="2" charset="-128"/>
              </a:rPr>
              <a:t>　</a:t>
            </a:r>
            <a:r>
              <a:rPr lang="ja-JP" altLang="en-US" sz="1625" dirty="0">
                <a:solidFill>
                  <a:srgbClr val="FF9201"/>
                </a:solidFill>
                <a:effectLst>
                  <a:outerShdw blurRad="38100" dist="38100" dir="2700000" algn="tl">
                    <a:srgbClr val="000000">
                      <a:alpha val="43137"/>
                    </a:srgbClr>
                  </a:outerShdw>
                </a:effectLst>
                <a:latin typeface="ＤＨＰ特太ゴシック体" pitchFamily="50" charset="-128"/>
                <a:ea typeface="ＤＨＰ特太ゴシック体" pitchFamily="50" charset="-128"/>
              </a:rPr>
              <a:t>１．</a:t>
            </a:r>
            <a:r>
              <a:rPr lang="ja-JP" altLang="ja-JP" sz="1625" dirty="0">
                <a:solidFill>
                  <a:srgbClr val="FF9201"/>
                </a:solidFill>
                <a:effectLst>
                  <a:outerShdw blurRad="38100" dist="38100" dir="2700000" algn="tl">
                    <a:srgbClr val="000000">
                      <a:alpha val="43137"/>
                    </a:srgbClr>
                  </a:outerShdw>
                </a:effectLst>
                <a:latin typeface="ＤＨＰ特太ゴシック体" pitchFamily="50" charset="-128"/>
                <a:ea typeface="ＤＨＰ特太ゴシック体" pitchFamily="50" charset="-128"/>
              </a:rPr>
              <a:t>基本的な考え方に関すること</a:t>
            </a:r>
            <a:endParaRPr lang="en-US" altLang="ja-JP" sz="1625" dirty="0">
              <a:solidFill>
                <a:srgbClr val="FF9201"/>
              </a:solidFill>
              <a:effectLst>
                <a:outerShdw blurRad="38100" dist="38100" dir="2700000" algn="tl">
                  <a:srgbClr val="000000">
                    <a:alpha val="43137"/>
                  </a:srgbClr>
                </a:outerShdw>
              </a:effectLst>
              <a:latin typeface="ＤＨＰ特太ゴシック体" pitchFamily="50" charset="-128"/>
              <a:ea typeface="ＤＨＰ特太ゴシック体" pitchFamily="50" charset="-128"/>
            </a:endParaRPr>
          </a:p>
          <a:p>
            <a:pPr fontAlgn="base">
              <a:lnSpc>
                <a:spcPts val="1365"/>
              </a:lnSpc>
              <a:spcBef>
                <a:spcPct val="0"/>
              </a:spcBef>
              <a:spcAft>
                <a:spcPct val="0"/>
              </a:spcAft>
            </a:pPr>
            <a:r>
              <a:rPr lang="ja-JP" altLang="en-US" sz="1138" dirty="0">
                <a:solidFill>
                  <a:srgbClr val="2D2D8A"/>
                </a:solidFill>
                <a:latin typeface="HGPｺﾞｼｯｸM" pitchFamily="50" charset="-128"/>
                <a:ea typeface="HGPｺﾞｼｯｸM" pitchFamily="50" charset="-128"/>
              </a:rPr>
              <a:t>　　　　</a:t>
            </a:r>
            <a:r>
              <a:rPr lang="ja-JP" altLang="ja-JP" sz="1138" dirty="0">
                <a:solidFill>
                  <a:srgbClr val="2D2D8A"/>
                </a:solidFill>
                <a:latin typeface="HGPｺﾞｼｯｸM" pitchFamily="50" charset="-128"/>
                <a:ea typeface="HGPｺﾞｼｯｸM" pitchFamily="50" charset="-128"/>
              </a:rPr>
              <a:t>○　重点的な支援を行うことで地域生活に円滑に移行できることが期待される者として、</a:t>
            </a:r>
          </a:p>
          <a:p>
            <a:pPr fontAlgn="base">
              <a:lnSpc>
                <a:spcPts val="1365"/>
              </a:lnSpc>
              <a:spcBef>
                <a:spcPct val="0"/>
              </a:spcBef>
              <a:spcAft>
                <a:spcPct val="0"/>
              </a:spcAft>
            </a:pPr>
            <a:r>
              <a:rPr lang="ja-JP" altLang="ja-JP" sz="1138" dirty="0">
                <a:solidFill>
                  <a:srgbClr val="2D2D8A"/>
                </a:solidFill>
                <a:latin typeface="HGPｺﾞｼｯｸM" pitchFamily="50" charset="-128"/>
                <a:ea typeface="HGPｺﾞｼｯｸM" pitchFamily="50" charset="-128"/>
              </a:rPr>
              <a:t>　</a:t>
            </a:r>
            <a:r>
              <a:rPr lang="ja-JP" altLang="en-US" sz="1138" dirty="0">
                <a:solidFill>
                  <a:srgbClr val="2D2D8A"/>
                </a:solidFill>
                <a:latin typeface="HGPｺﾞｼｯｸM" pitchFamily="50" charset="-128"/>
                <a:ea typeface="HGPｺﾞｼｯｸM" pitchFamily="50" charset="-128"/>
              </a:rPr>
              <a:t>　　　　　</a:t>
            </a:r>
            <a:r>
              <a:rPr lang="ja-JP" altLang="ja-JP" sz="1138" dirty="0">
                <a:solidFill>
                  <a:srgbClr val="2D2D8A"/>
                </a:solidFill>
                <a:latin typeface="HGPｺﾞｼｯｸM" pitchFamily="50" charset="-128"/>
                <a:ea typeface="HGPｺﾞｼｯｸM" pitchFamily="50" charset="-128"/>
              </a:rPr>
              <a:t>①　入所期間の長期化や高齢化が進んでいる</a:t>
            </a:r>
            <a:r>
              <a:rPr lang="ja-JP" altLang="ja-JP" sz="1138" u="sng" dirty="0">
                <a:solidFill>
                  <a:srgbClr val="2D2D8A"/>
                </a:solidFill>
                <a:latin typeface="HGPｺﾞｼｯｸM" pitchFamily="50" charset="-128"/>
                <a:ea typeface="HGPｺﾞｼｯｸM" pitchFamily="50" charset="-128"/>
              </a:rPr>
              <a:t>保護施設に入所している障害者</a:t>
            </a:r>
            <a:r>
              <a:rPr lang="ja-JP" altLang="ja-JP" sz="1138" dirty="0">
                <a:solidFill>
                  <a:srgbClr val="2D2D8A"/>
                </a:solidFill>
                <a:latin typeface="HGPｺﾞｼｯｸM" pitchFamily="50" charset="-128"/>
                <a:ea typeface="HGPｺﾞｼｯｸM" pitchFamily="50" charset="-128"/>
              </a:rPr>
              <a:t>、</a:t>
            </a:r>
          </a:p>
          <a:p>
            <a:pPr fontAlgn="base">
              <a:lnSpc>
                <a:spcPts val="1365"/>
              </a:lnSpc>
              <a:spcBef>
                <a:spcPct val="0"/>
              </a:spcBef>
              <a:spcAft>
                <a:spcPct val="0"/>
              </a:spcAft>
            </a:pPr>
            <a:r>
              <a:rPr lang="ja-JP" altLang="ja-JP" sz="1138" dirty="0">
                <a:solidFill>
                  <a:srgbClr val="2D2D8A"/>
                </a:solidFill>
                <a:latin typeface="HGPｺﾞｼｯｸM" pitchFamily="50" charset="-128"/>
                <a:ea typeface="HGPｺﾞｼｯｸM" pitchFamily="50" charset="-128"/>
              </a:rPr>
              <a:t>　</a:t>
            </a:r>
            <a:r>
              <a:rPr lang="ja-JP" altLang="en-US" sz="1138" dirty="0">
                <a:solidFill>
                  <a:srgbClr val="2D2D8A"/>
                </a:solidFill>
                <a:latin typeface="HGPｺﾞｼｯｸM" pitchFamily="50" charset="-128"/>
                <a:ea typeface="HGPｺﾞｼｯｸM" pitchFamily="50" charset="-128"/>
              </a:rPr>
              <a:t>　　　　　</a:t>
            </a:r>
            <a:r>
              <a:rPr lang="ja-JP" altLang="ja-JP" sz="1138" dirty="0">
                <a:solidFill>
                  <a:srgbClr val="2D2D8A"/>
                </a:solidFill>
                <a:latin typeface="HGPｺﾞｼｯｸM" pitchFamily="50" charset="-128"/>
                <a:ea typeface="HGPｺﾞｼｯｸM" pitchFamily="50" charset="-128"/>
              </a:rPr>
              <a:t>②　退所後の住居を確保し、円滑に福祉サービス等につなげることで再犯防止が期待される</a:t>
            </a:r>
            <a:r>
              <a:rPr lang="ja-JP" altLang="ja-JP" sz="1138" u="sng" dirty="0">
                <a:solidFill>
                  <a:srgbClr val="2D2D8A"/>
                </a:solidFill>
                <a:latin typeface="HGPｺﾞｼｯｸM" pitchFamily="50" charset="-128"/>
                <a:ea typeface="HGPｺﾞｼｯｸM" pitchFamily="50" charset="-128"/>
              </a:rPr>
              <a:t>矯正施設等に入所している障</a:t>
            </a:r>
            <a:endParaRPr lang="en-US" altLang="ja-JP" sz="1138" u="sng" dirty="0">
              <a:solidFill>
                <a:srgbClr val="2D2D8A"/>
              </a:solidFill>
              <a:latin typeface="HGPｺﾞｼｯｸM" pitchFamily="50" charset="-128"/>
              <a:ea typeface="HGPｺﾞｼｯｸM" pitchFamily="50" charset="-128"/>
            </a:endParaRPr>
          </a:p>
          <a:p>
            <a:pPr fontAlgn="base">
              <a:lnSpc>
                <a:spcPts val="1365"/>
              </a:lnSpc>
              <a:spcBef>
                <a:spcPct val="0"/>
              </a:spcBef>
              <a:spcAft>
                <a:spcPct val="0"/>
              </a:spcAft>
            </a:pPr>
            <a:r>
              <a:rPr lang="ja-JP" altLang="en-US" sz="1138" dirty="0">
                <a:solidFill>
                  <a:srgbClr val="2D2D8A"/>
                </a:solidFill>
                <a:latin typeface="HGPｺﾞｼｯｸM" pitchFamily="50" charset="-128"/>
                <a:ea typeface="HGPｺﾞｼｯｸM" pitchFamily="50" charset="-128"/>
              </a:rPr>
              <a:t>　　　　　　　</a:t>
            </a:r>
            <a:r>
              <a:rPr lang="ja-JP" altLang="ja-JP" sz="1138" u="sng" dirty="0">
                <a:solidFill>
                  <a:srgbClr val="2D2D8A"/>
                </a:solidFill>
                <a:latin typeface="HGPｺﾞｼｯｸM" pitchFamily="50" charset="-128"/>
                <a:ea typeface="HGPｺﾞｼｯｸM" pitchFamily="50" charset="-128"/>
              </a:rPr>
              <a:t>害者</a:t>
            </a:r>
            <a:endParaRPr lang="ja-JP" altLang="ja-JP" sz="1138" dirty="0">
              <a:solidFill>
                <a:srgbClr val="2D2D8A"/>
              </a:solidFill>
              <a:latin typeface="HGPｺﾞｼｯｸM" pitchFamily="50" charset="-128"/>
              <a:ea typeface="HGPｺﾞｼｯｸM" pitchFamily="50" charset="-128"/>
            </a:endParaRPr>
          </a:p>
          <a:p>
            <a:pPr fontAlgn="base">
              <a:lnSpc>
                <a:spcPts val="1365"/>
              </a:lnSpc>
              <a:spcBef>
                <a:spcPct val="0"/>
              </a:spcBef>
              <a:spcAft>
                <a:spcPct val="0"/>
              </a:spcAft>
            </a:pPr>
            <a:r>
              <a:rPr lang="ja-JP" altLang="en-US" sz="1138" dirty="0">
                <a:solidFill>
                  <a:srgbClr val="2D2D8A"/>
                </a:solidFill>
                <a:latin typeface="HGPｺﾞｼｯｸM" pitchFamily="50" charset="-128"/>
                <a:ea typeface="HGPｺﾞｼｯｸM" pitchFamily="50" charset="-128"/>
              </a:rPr>
              <a:t>　　　　　</a:t>
            </a:r>
            <a:r>
              <a:rPr lang="ja-JP" altLang="ja-JP" sz="1138" dirty="0">
                <a:solidFill>
                  <a:srgbClr val="2D2D8A"/>
                </a:solidFill>
                <a:latin typeface="HGPｺﾞｼｯｸM" pitchFamily="50" charset="-128"/>
                <a:ea typeface="HGPｺﾞｼｯｸM" pitchFamily="50" charset="-128"/>
              </a:rPr>
              <a:t>を新たに地域移行支援の対象とする。</a:t>
            </a:r>
            <a:endParaRPr lang="en-US" altLang="ja-JP" sz="1138" dirty="0">
              <a:solidFill>
                <a:srgbClr val="2D2D8A"/>
              </a:solidFill>
              <a:latin typeface="HGPｺﾞｼｯｸM" pitchFamily="50" charset="-128"/>
              <a:ea typeface="HGPｺﾞｼｯｸM" pitchFamily="50" charset="-128"/>
              <a:cs typeface="Times New Roman"/>
            </a:endParaRPr>
          </a:p>
          <a:p>
            <a:r>
              <a:rPr lang="ja-JP" altLang="en-US" sz="1625" dirty="0">
                <a:solidFill>
                  <a:srgbClr val="FFC000"/>
                </a:solidFill>
                <a:effectLst>
                  <a:outerShdw blurRad="38100" dist="38100" dir="2700000" algn="tl">
                    <a:srgbClr val="000000">
                      <a:alpha val="43137"/>
                    </a:srgbClr>
                  </a:outerShdw>
                </a:effectLst>
                <a:latin typeface="ＤＨＰ特太ゴシック体" pitchFamily="50" charset="-128"/>
                <a:ea typeface="ＤＨＰ特太ゴシック体" pitchFamily="50" charset="-128"/>
              </a:rPr>
              <a:t>　</a:t>
            </a:r>
            <a:r>
              <a:rPr lang="ja-JP" altLang="en-US" sz="1625" dirty="0">
                <a:solidFill>
                  <a:srgbClr val="FF9201"/>
                </a:solidFill>
                <a:effectLst>
                  <a:outerShdw blurRad="38100" dist="38100" dir="2700000" algn="tl">
                    <a:srgbClr val="000000">
                      <a:alpha val="43137"/>
                    </a:srgbClr>
                  </a:outerShdw>
                </a:effectLst>
                <a:latin typeface="ＤＨＰ特太ゴシック体" pitchFamily="50" charset="-128"/>
                <a:ea typeface="ＤＨＰ特太ゴシック体" pitchFamily="50" charset="-128"/>
              </a:rPr>
              <a:t>２．</a:t>
            </a:r>
            <a:r>
              <a:rPr lang="ja-JP" altLang="ja-JP" sz="1625" dirty="0">
                <a:solidFill>
                  <a:srgbClr val="FF9201"/>
                </a:solidFill>
                <a:effectLst>
                  <a:outerShdw blurRad="38100" dist="38100" dir="2700000" algn="tl">
                    <a:srgbClr val="000000">
                      <a:alpha val="43137"/>
                    </a:srgbClr>
                  </a:outerShdw>
                </a:effectLst>
                <a:latin typeface="ＤＨＰ特太ゴシック体" pitchFamily="50" charset="-128"/>
                <a:ea typeface="ＤＨＰ特太ゴシック体" pitchFamily="50" charset="-128"/>
              </a:rPr>
              <a:t>保護施設に入所している障害者に関すること</a:t>
            </a:r>
            <a:endParaRPr lang="en-US" altLang="ja-JP" sz="1625" dirty="0">
              <a:solidFill>
                <a:srgbClr val="FF9201"/>
              </a:solidFill>
              <a:effectLst>
                <a:outerShdw blurRad="38100" dist="38100" dir="2700000" algn="tl">
                  <a:srgbClr val="000000">
                    <a:alpha val="43137"/>
                  </a:srgbClr>
                </a:outerShdw>
              </a:effectLst>
              <a:latin typeface="ＤＨＰ特太ゴシック体" pitchFamily="50" charset="-128"/>
              <a:ea typeface="ＤＨＰ特太ゴシック体" pitchFamily="50" charset="-128"/>
            </a:endParaRPr>
          </a:p>
          <a:p>
            <a:pPr fontAlgn="base">
              <a:spcBef>
                <a:spcPct val="0"/>
              </a:spcBef>
              <a:spcAft>
                <a:spcPct val="0"/>
              </a:spcAft>
            </a:pPr>
            <a:r>
              <a:rPr lang="ja-JP" altLang="en-US" sz="1138" dirty="0">
                <a:solidFill>
                  <a:srgbClr val="2D2D8A"/>
                </a:solidFill>
                <a:latin typeface="HGPｺﾞｼｯｸM" pitchFamily="50" charset="-128"/>
                <a:ea typeface="HGPｺﾞｼｯｸM" pitchFamily="50" charset="-128"/>
              </a:rPr>
              <a:t>　　　　</a:t>
            </a:r>
            <a:r>
              <a:rPr lang="ja-JP" altLang="ja-JP" sz="1138" dirty="0">
                <a:solidFill>
                  <a:srgbClr val="2D2D8A"/>
                </a:solidFill>
                <a:latin typeface="HGPｺﾞｼｯｸM" pitchFamily="50" charset="-128"/>
                <a:ea typeface="HGPｺﾞｼｯｸM" pitchFamily="50" charset="-128"/>
              </a:rPr>
              <a:t>○　保護施設のうち、</a:t>
            </a:r>
            <a:r>
              <a:rPr lang="ja-JP" altLang="ja-JP" sz="1138" u="sng" dirty="0">
                <a:solidFill>
                  <a:srgbClr val="2D2D8A"/>
                </a:solidFill>
                <a:latin typeface="HGPｺﾞｼｯｸM" pitchFamily="50" charset="-128"/>
                <a:ea typeface="HGPｺﾞｼｯｸM" pitchFamily="50" charset="-128"/>
              </a:rPr>
              <a:t>「身体上又は精神上の理由」が入所の要件となっている「救護施設」及び「更生施設」に入所している障</a:t>
            </a:r>
            <a:endParaRPr lang="en-US" altLang="ja-JP" sz="1138" u="sng" dirty="0">
              <a:solidFill>
                <a:srgbClr val="2D2D8A"/>
              </a:solidFill>
              <a:latin typeface="HGPｺﾞｼｯｸM" pitchFamily="50" charset="-128"/>
              <a:ea typeface="HGPｺﾞｼｯｸM" pitchFamily="50" charset="-128"/>
            </a:endParaRPr>
          </a:p>
          <a:p>
            <a:pPr fontAlgn="base">
              <a:spcBef>
                <a:spcPct val="0"/>
              </a:spcBef>
              <a:spcAft>
                <a:spcPct val="0"/>
              </a:spcAft>
            </a:pPr>
            <a:r>
              <a:rPr lang="ja-JP" altLang="en-US" sz="1138" dirty="0">
                <a:solidFill>
                  <a:srgbClr val="2D2D8A"/>
                </a:solidFill>
                <a:latin typeface="HGPｺﾞｼｯｸM" pitchFamily="50" charset="-128"/>
                <a:ea typeface="HGPｺﾞｼｯｸM" pitchFamily="50" charset="-128"/>
              </a:rPr>
              <a:t>　　　　　</a:t>
            </a:r>
            <a:r>
              <a:rPr lang="ja-JP" altLang="ja-JP" sz="1138" u="sng" dirty="0">
                <a:solidFill>
                  <a:srgbClr val="2D2D8A"/>
                </a:solidFill>
                <a:latin typeface="HGPｺﾞｼｯｸM" pitchFamily="50" charset="-128"/>
                <a:ea typeface="HGPｺﾞｼｯｸM" pitchFamily="50" charset="-128"/>
              </a:rPr>
              <a:t>害者</a:t>
            </a:r>
            <a:r>
              <a:rPr lang="ja-JP" altLang="ja-JP" sz="1138" dirty="0">
                <a:solidFill>
                  <a:srgbClr val="2D2D8A"/>
                </a:solidFill>
                <a:latin typeface="HGPｺﾞｼｯｸM" pitchFamily="50" charset="-128"/>
                <a:ea typeface="HGPｺﾞｼｯｸM" pitchFamily="50" charset="-128"/>
              </a:rPr>
              <a:t>を地域移行支援の対象とする。</a:t>
            </a:r>
            <a:endParaRPr lang="en-US" altLang="ja-JP" sz="1138" dirty="0">
              <a:solidFill>
                <a:srgbClr val="2D2D8A"/>
              </a:solidFill>
              <a:latin typeface="HGPｺﾞｼｯｸM" pitchFamily="50" charset="-128"/>
              <a:ea typeface="HGPｺﾞｼｯｸM" pitchFamily="50" charset="-128"/>
            </a:endParaRPr>
          </a:p>
          <a:p>
            <a:pPr>
              <a:lnSpc>
                <a:spcPts val="1300"/>
              </a:lnSpc>
            </a:pPr>
            <a:endParaRPr lang="ja-JP" altLang="ja-JP" sz="1625" dirty="0">
              <a:solidFill>
                <a:srgbClr val="2D2D8A"/>
              </a:solidFill>
              <a:latin typeface="ＤＨＰ特太ゴシック体" pitchFamily="50" charset="-128"/>
              <a:ea typeface="ＤＨＰ特太ゴシック体" pitchFamily="50" charset="-128"/>
            </a:endParaRPr>
          </a:p>
          <a:p>
            <a:r>
              <a:rPr lang="ja-JP" altLang="en-US" sz="1625" dirty="0">
                <a:solidFill>
                  <a:srgbClr val="FFC000"/>
                </a:solidFill>
                <a:effectLst>
                  <a:outerShdw blurRad="38100" dist="38100" dir="2700000" algn="tl">
                    <a:srgbClr val="000000">
                      <a:alpha val="43137"/>
                    </a:srgbClr>
                  </a:outerShdw>
                </a:effectLst>
                <a:latin typeface="ＤＨＰ特太ゴシック体" pitchFamily="50" charset="-128"/>
                <a:ea typeface="ＤＨＰ特太ゴシック体" pitchFamily="50" charset="-128"/>
              </a:rPr>
              <a:t>　</a:t>
            </a:r>
            <a:r>
              <a:rPr lang="ja-JP" altLang="en-US" sz="1625" dirty="0">
                <a:solidFill>
                  <a:srgbClr val="FF9201"/>
                </a:solidFill>
                <a:effectLst>
                  <a:outerShdw blurRad="38100" dist="38100" dir="2700000" algn="tl">
                    <a:srgbClr val="000000">
                      <a:alpha val="43137"/>
                    </a:srgbClr>
                  </a:outerShdw>
                </a:effectLst>
                <a:latin typeface="ＤＨＰ特太ゴシック体" pitchFamily="50" charset="-128"/>
                <a:ea typeface="ＤＨＰ特太ゴシック体" pitchFamily="50" charset="-128"/>
              </a:rPr>
              <a:t>３．</a:t>
            </a:r>
            <a:r>
              <a:rPr lang="ja-JP" altLang="ja-JP" sz="1625" dirty="0">
                <a:solidFill>
                  <a:srgbClr val="FF9201"/>
                </a:solidFill>
                <a:effectLst>
                  <a:outerShdw blurRad="38100" dist="38100" dir="2700000" algn="tl">
                    <a:srgbClr val="000000">
                      <a:alpha val="43137"/>
                    </a:srgbClr>
                  </a:outerShdw>
                </a:effectLst>
                <a:latin typeface="ＤＨＰ特太ゴシック体" pitchFamily="50" charset="-128"/>
                <a:ea typeface="ＤＨＰ特太ゴシック体" pitchFamily="50" charset="-128"/>
              </a:rPr>
              <a:t>矯正施設等に入所している障害者に関すること</a:t>
            </a:r>
          </a:p>
          <a:p>
            <a:pPr fontAlgn="base">
              <a:spcBef>
                <a:spcPct val="0"/>
              </a:spcBef>
              <a:spcAft>
                <a:spcPct val="0"/>
              </a:spcAft>
            </a:pPr>
            <a:r>
              <a:rPr lang="ja-JP" altLang="en-US" sz="1138" dirty="0">
                <a:solidFill>
                  <a:srgbClr val="2D2D8A"/>
                </a:solidFill>
                <a:latin typeface="HGPｺﾞｼｯｸM" pitchFamily="50" charset="-128"/>
                <a:ea typeface="HGPｺﾞｼｯｸM" pitchFamily="50" charset="-128"/>
              </a:rPr>
              <a:t>　　　　</a:t>
            </a:r>
            <a:r>
              <a:rPr lang="ja-JP" altLang="ja-JP" sz="1138" dirty="0">
                <a:solidFill>
                  <a:srgbClr val="2D2D8A"/>
                </a:solidFill>
                <a:latin typeface="HGPｺﾞｼｯｸM" pitchFamily="50" charset="-128"/>
                <a:ea typeface="HGPｺﾞｼｯｸM" pitchFamily="50" charset="-128"/>
              </a:rPr>
              <a:t>○</a:t>
            </a:r>
            <a:r>
              <a:rPr lang="en-US" altLang="ja-JP" sz="1138" dirty="0">
                <a:solidFill>
                  <a:srgbClr val="2D2D8A"/>
                </a:solidFill>
                <a:latin typeface="HGPｺﾞｼｯｸM" pitchFamily="50" charset="-128"/>
                <a:ea typeface="HGPｺﾞｼｯｸM" pitchFamily="50" charset="-128"/>
              </a:rPr>
              <a:t>  </a:t>
            </a:r>
            <a:r>
              <a:rPr lang="ja-JP" altLang="ja-JP" sz="1138" dirty="0">
                <a:solidFill>
                  <a:srgbClr val="2D2D8A"/>
                </a:solidFill>
                <a:latin typeface="HGPｺﾞｼｯｸM" pitchFamily="50" charset="-128"/>
                <a:ea typeface="HGPｺﾞｼｯｸM" pitchFamily="50" charset="-128"/>
              </a:rPr>
              <a:t>対象とする矯正施設の種類は、</a:t>
            </a:r>
            <a:r>
              <a:rPr lang="ja-JP" altLang="ja-JP" sz="1138" u="sng" dirty="0">
                <a:solidFill>
                  <a:srgbClr val="2D2D8A"/>
                </a:solidFill>
                <a:latin typeface="HGPｺﾞｼｯｸM" pitchFamily="50" charset="-128"/>
                <a:ea typeface="HGPｺﾞｼｯｸM" pitchFamily="50" charset="-128"/>
              </a:rPr>
              <a:t>刑事施設（刑務所、少年刑務所及び拘置所）及び少年院</a:t>
            </a:r>
            <a:r>
              <a:rPr lang="ja-JP" altLang="ja-JP" sz="1138" dirty="0">
                <a:solidFill>
                  <a:srgbClr val="2D2D8A"/>
                </a:solidFill>
                <a:latin typeface="HGPｺﾞｼｯｸM" pitchFamily="50" charset="-128"/>
                <a:ea typeface="HGPｺﾞｼｯｸM" pitchFamily="50" charset="-128"/>
              </a:rPr>
              <a:t>とする。</a:t>
            </a:r>
            <a:endParaRPr lang="en-US" altLang="ja-JP" sz="1138" dirty="0">
              <a:solidFill>
                <a:srgbClr val="2D2D8A"/>
              </a:solidFill>
              <a:latin typeface="HGPｺﾞｼｯｸM" pitchFamily="50" charset="-128"/>
              <a:ea typeface="HGPｺﾞｼｯｸM" pitchFamily="50" charset="-128"/>
            </a:endParaRPr>
          </a:p>
          <a:p>
            <a:pPr fontAlgn="base">
              <a:spcBef>
                <a:spcPct val="0"/>
              </a:spcBef>
              <a:spcAft>
                <a:spcPct val="0"/>
              </a:spcAft>
            </a:pPr>
            <a:r>
              <a:rPr lang="ja-JP" altLang="en-US" sz="1138" dirty="0">
                <a:solidFill>
                  <a:srgbClr val="2D2D8A"/>
                </a:solidFill>
                <a:latin typeface="HGPｺﾞｼｯｸM" pitchFamily="50" charset="-128"/>
                <a:ea typeface="HGPｺﾞｼｯｸM" pitchFamily="50" charset="-128"/>
              </a:rPr>
              <a:t>　　　　</a:t>
            </a:r>
            <a:r>
              <a:rPr lang="ja-JP" altLang="ja-JP" sz="1138" dirty="0">
                <a:solidFill>
                  <a:srgbClr val="2D2D8A"/>
                </a:solidFill>
                <a:latin typeface="HGPｺﾞｼｯｸM" pitchFamily="50" charset="-128"/>
                <a:ea typeface="HGPｺﾞｼｯｸM" pitchFamily="50" charset="-128"/>
              </a:rPr>
              <a:t>○</a:t>
            </a:r>
            <a:r>
              <a:rPr lang="en-US" altLang="ja-JP" sz="1138" dirty="0">
                <a:solidFill>
                  <a:srgbClr val="2D2D8A"/>
                </a:solidFill>
                <a:latin typeface="HGPｺﾞｼｯｸM" pitchFamily="50" charset="-128"/>
                <a:ea typeface="HGPｺﾞｼｯｸM" pitchFamily="50" charset="-128"/>
              </a:rPr>
              <a:t>  </a:t>
            </a:r>
            <a:r>
              <a:rPr lang="ja-JP" altLang="ja-JP" sz="1138" dirty="0">
                <a:solidFill>
                  <a:srgbClr val="2D2D8A"/>
                </a:solidFill>
                <a:latin typeface="HGPｺﾞｼｯｸM" pitchFamily="50" charset="-128"/>
                <a:ea typeface="HGPｺﾞｼｯｸM" pitchFamily="50" charset="-128"/>
              </a:rPr>
              <a:t>対象とする障害者は、</a:t>
            </a:r>
            <a:r>
              <a:rPr lang="ja-JP" altLang="ja-JP" sz="1138" u="sng" dirty="0">
                <a:solidFill>
                  <a:srgbClr val="2D2D8A"/>
                </a:solidFill>
                <a:latin typeface="HGPｺﾞｼｯｸM" pitchFamily="50" charset="-128"/>
                <a:ea typeface="HGPｺﾞｼｯｸM" pitchFamily="50" charset="-128"/>
              </a:rPr>
              <a:t>矯正施設の長が施設外で処遇を行うことを認め、地域相談支援事業者によって障害福祉サービス</a:t>
            </a:r>
            <a:endParaRPr lang="en-US" altLang="ja-JP" sz="1138" u="sng" dirty="0">
              <a:solidFill>
                <a:srgbClr val="2D2D8A"/>
              </a:solidFill>
              <a:latin typeface="HGPｺﾞｼｯｸM" pitchFamily="50" charset="-128"/>
              <a:ea typeface="HGPｺﾞｼｯｸM" pitchFamily="50" charset="-128"/>
            </a:endParaRPr>
          </a:p>
          <a:p>
            <a:pPr fontAlgn="base">
              <a:spcBef>
                <a:spcPct val="0"/>
              </a:spcBef>
              <a:spcAft>
                <a:spcPct val="0"/>
              </a:spcAft>
            </a:pPr>
            <a:r>
              <a:rPr lang="ja-JP" altLang="en-US" sz="1138" dirty="0">
                <a:solidFill>
                  <a:srgbClr val="2D2D8A"/>
                </a:solidFill>
                <a:latin typeface="HGPｺﾞｼｯｸM" pitchFamily="50" charset="-128"/>
                <a:ea typeface="HGPｺﾞｼｯｸM" pitchFamily="50" charset="-128"/>
              </a:rPr>
              <a:t>　　　　　</a:t>
            </a:r>
            <a:r>
              <a:rPr lang="ja-JP" altLang="ja-JP" sz="1138" u="sng" dirty="0">
                <a:solidFill>
                  <a:srgbClr val="2D2D8A"/>
                </a:solidFill>
                <a:latin typeface="HGPｺﾞｼｯｸM" pitchFamily="50" charset="-128"/>
                <a:ea typeface="HGPｺﾞｼｯｸM" pitchFamily="50" charset="-128"/>
              </a:rPr>
              <a:t>の体験利用や体験宿泊などを実施することが可能な者に限定</a:t>
            </a:r>
            <a:r>
              <a:rPr lang="ja-JP" altLang="ja-JP" sz="1138" dirty="0">
                <a:solidFill>
                  <a:srgbClr val="2D2D8A"/>
                </a:solidFill>
                <a:latin typeface="HGPｺﾞｼｯｸM" pitchFamily="50" charset="-128"/>
                <a:ea typeface="HGPｺﾞｼｯｸM" pitchFamily="50" charset="-128"/>
              </a:rPr>
              <a:t>する。</a:t>
            </a:r>
          </a:p>
          <a:p>
            <a:pPr fontAlgn="base">
              <a:spcBef>
                <a:spcPct val="0"/>
              </a:spcBef>
              <a:spcAft>
                <a:spcPct val="0"/>
              </a:spcAft>
            </a:pPr>
            <a:r>
              <a:rPr lang="ja-JP" altLang="en-US" sz="1138" dirty="0">
                <a:solidFill>
                  <a:srgbClr val="2D2D8A"/>
                </a:solidFill>
                <a:latin typeface="HGPｺﾞｼｯｸM" pitchFamily="50" charset="-128"/>
                <a:ea typeface="HGPｺﾞｼｯｸM" pitchFamily="50" charset="-128"/>
              </a:rPr>
              <a:t>　　　　　　　</a:t>
            </a:r>
            <a:r>
              <a:rPr lang="ja-JP" altLang="ja-JP" sz="975" dirty="0">
                <a:solidFill>
                  <a:srgbClr val="2D2D8A"/>
                </a:solidFill>
                <a:latin typeface="HGPｺﾞｼｯｸM" pitchFamily="50" charset="-128"/>
                <a:ea typeface="HGPｺﾞｼｯｸM" pitchFamily="50" charset="-128"/>
              </a:rPr>
              <a:t>※</a:t>
            </a:r>
            <a:r>
              <a:rPr lang="ja-JP" altLang="en-US" sz="975" dirty="0">
                <a:solidFill>
                  <a:srgbClr val="2D2D8A"/>
                </a:solidFill>
                <a:latin typeface="HGPｺﾞｼｯｸM" pitchFamily="50" charset="-128"/>
                <a:ea typeface="HGPｺﾞｼｯｸM" pitchFamily="50" charset="-128"/>
              </a:rPr>
              <a:t>　</a:t>
            </a:r>
            <a:r>
              <a:rPr lang="ja-JP" altLang="ja-JP" sz="975" dirty="0">
                <a:solidFill>
                  <a:srgbClr val="2D2D8A"/>
                </a:solidFill>
                <a:latin typeface="HGPｺﾞｼｯｸM" pitchFamily="50" charset="-128"/>
                <a:ea typeface="HGPｺﾞｼｯｸM" pitchFamily="50" charset="-128"/>
              </a:rPr>
              <a:t>「矯正施設内で行う支援」（入所している障害者に対する面談、支援計画の作成、住居の確保等）は、現在も保護観察所、地域生活定</a:t>
            </a:r>
            <a:endParaRPr lang="en-US" altLang="ja-JP" sz="975" dirty="0">
              <a:solidFill>
                <a:srgbClr val="2D2D8A"/>
              </a:solidFill>
              <a:latin typeface="HGPｺﾞｼｯｸM" pitchFamily="50" charset="-128"/>
              <a:ea typeface="HGPｺﾞｼｯｸM" pitchFamily="50" charset="-128"/>
            </a:endParaRPr>
          </a:p>
          <a:p>
            <a:pPr fontAlgn="base">
              <a:spcBef>
                <a:spcPct val="0"/>
              </a:spcBef>
              <a:spcAft>
                <a:spcPct val="0"/>
              </a:spcAft>
            </a:pPr>
            <a:r>
              <a:rPr lang="ja-JP" altLang="en-US" sz="975" dirty="0">
                <a:solidFill>
                  <a:srgbClr val="2D2D8A"/>
                </a:solidFill>
                <a:latin typeface="HGPｺﾞｼｯｸM" pitchFamily="50" charset="-128"/>
                <a:ea typeface="HGPｺﾞｼｯｸM" pitchFamily="50" charset="-128"/>
              </a:rPr>
              <a:t>　　　　　　　　　　</a:t>
            </a:r>
            <a:r>
              <a:rPr lang="ja-JP" altLang="ja-JP" sz="975" dirty="0">
                <a:solidFill>
                  <a:srgbClr val="2D2D8A"/>
                </a:solidFill>
                <a:latin typeface="HGPｺﾞｼｯｸM" pitchFamily="50" charset="-128"/>
                <a:ea typeface="HGPｺﾞｼｯｸM" pitchFamily="50" charset="-128"/>
              </a:rPr>
              <a:t>着支援センターとの連携により実施。</a:t>
            </a:r>
          </a:p>
          <a:p>
            <a:pPr fontAlgn="base">
              <a:spcBef>
                <a:spcPct val="0"/>
              </a:spcBef>
              <a:spcAft>
                <a:spcPct val="0"/>
              </a:spcAft>
            </a:pPr>
            <a:r>
              <a:rPr lang="ja-JP" altLang="en-US" sz="1138" dirty="0">
                <a:solidFill>
                  <a:srgbClr val="2D2D8A"/>
                </a:solidFill>
                <a:latin typeface="HGPｺﾞｼｯｸM" pitchFamily="50" charset="-128"/>
                <a:ea typeface="HGPｺﾞｼｯｸM" pitchFamily="50" charset="-128"/>
              </a:rPr>
              <a:t>　　　　　　　</a:t>
            </a:r>
            <a:r>
              <a:rPr lang="ja-JP" altLang="ja-JP" sz="975" dirty="0">
                <a:solidFill>
                  <a:srgbClr val="2D2D8A"/>
                </a:solidFill>
                <a:latin typeface="HGPｺﾞｼｯｸM" pitchFamily="50" charset="-128"/>
                <a:ea typeface="HGPｺﾞｼｯｸM" pitchFamily="50" charset="-128"/>
              </a:rPr>
              <a:t>※</a:t>
            </a:r>
            <a:r>
              <a:rPr lang="ja-JP" altLang="en-US" sz="975" dirty="0">
                <a:solidFill>
                  <a:srgbClr val="2D2D8A"/>
                </a:solidFill>
                <a:latin typeface="HGPｺﾞｼｯｸM" pitchFamily="50" charset="-128"/>
                <a:ea typeface="HGPｺﾞｼｯｸM" pitchFamily="50" charset="-128"/>
              </a:rPr>
              <a:t>　</a:t>
            </a:r>
            <a:r>
              <a:rPr lang="ja-JP" altLang="ja-JP" sz="975" dirty="0">
                <a:solidFill>
                  <a:srgbClr val="2D2D8A"/>
                </a:solidFill>
                <a:latin typeface="HGPｺﾞｼｯｸM" pitchFamily="50" charset="-128"/>
                <a:ea typeface="HGPｺﾞｼｯｸM" pitchFamily="50" charset="-128"/>
              </a:rPr>
              <a:t>具体的には、「刑事施設又は少年院の職員の同行が可能である障害者」や、「刑事施設、少年院の長が刑事施設、少年院の職員の同</a:t>
            </a:r>
            <a:endParaRPr lang="en-US" altLang="ja-JP" sz="975" dirty="0">
              <a:solidFill>
                <a:srgbClr val="2D2D8A"/>
              </a:solidFill>
              <a:latin typeface="HGPｺﾞｼｯｸM" pitchFamily="50" charset="-128"/>
              <a:ea typeface="HGPｺﾞｼｯｸM" pitchFamily="50" charset="-128"/>
            </a:endParaRPr>
          </a:p>
          <a:p>
            <a:pPr fontAlgn="base">
              <a:spcBef>
                <a:spcPct val="0"/>
              </a:spcBef>
              <a:spcAft>
                <a:spcPct val="0"/>
              </a:spcAft>
            </a:pPr>
            <a:r>
              <a:rPr lang="ja-JP" altLang="en-US" sz="975" dirty="0">
                <a:solidFill>
                  <a:srgbClr val="2D2D8A"/>
                </a:solidFill>
                <a:latin typeface="HGPｺﾞｼｯｸM" pitchFamily="50" charset="-128"/>
                <a:ea typeface="HGPｺﾞｼｯｸM" pitchFamily="50" charset="-128"/>
              </a:rPr>
              <a:t>　　　　　　　　　　</a:t>
            </a:r>
            <a:r>
              <a:rPr lang="ja-JP" altLang="ja-JP" sz="975" dirty="0">
                <a:solidFill>
                  <a:srgbClr val="2D2D8A"/>
                </a:solidFill>
                <a:latin typeface="HGPｺﾞｼｯｸM" pitchFamily="50" charset="-128"/>
                <a:ea typeface="HGPｺﾞｼｯｸM" pitchFamily="50" charset="-128"/>
              </a:rPr>
              <a:t>行なしでの外出又は外泊を許可した障害者」が想定されるが、具体的な対象施設、対象者の範囲等については関係省庁等とも検討中。</a:t>
            </a:r>
          </a:p>
          <a:p>
            <a:pPr fontAlgn="base">
              <a:spcBef>
                <a:spcPct val="0"/>
              </a:spcBef>
              <a:spcAft>
                <a:spcPct val="0"/>
              </a:spcAft>
            </a:pPr>
            <a:r>
              <a:rPr lang="en-US" altLang="ja-JP" sz="1138" dirty="0">
                <a:solidFill>
                  <a:srgbClr val="2D2D8A"/>
                </a:solidFill>
                <a:latin typeface="HGPｺﾞｼｯｸM" pitchFamily="50" charset="-128"/>
                <a:ea typeface="HGPｺﾞｼｯｸM" pitchFamily="50" charset="-128"/>
              </a:rPr>
              <a:t> </a:t>
            </a:r>
            <a:endParaRPr lang="ja-JP" altLang="ja-JP" sz="1138" dirty="0">
              <a:solidFill>
                <a:srgbClr val="2D2D8A"/>
              </a:solidFill>
              <a:latin typeface="HGPｺﾞｼｯｸM" pitchFamily="50" charset="-128"/>
              <a:ea typeface="HGPｺﾞｼｯｸM" pitchFamily="50" charset="-128"/>
            </a:endParaRPr>
          </a:p>
          <a:p>
            <a:pPr fontAlgn="base">
              <a:spcBef>
                <a:spcPct val="0"/>
              </a:spcBef>
              <a:spcAft>
                <a:spcPct val="0"/>
              </a:spcAft>
            </a:pPr>
            <a:r>
              <a:rPr lang="ja-JP" altLang="en-US" sz="1138" dirty="0">
                <a:solidFill>
                  <a:srgbClr val="2D2D8A"/>
                </a:solidFill>
                <a:latin typeface="HGPｺﾞｼｯｸM" pitchFamily="50" charset="-128"/>
                <a:ea typeface="HGPｺﾞｼｯｸM" pitchFamily="50" charset="-128"/>
              </a:rPr>
              <a:t>　　　　</a:t>
            </a:r>
            <a:r>
              <a:rPr lang="ja-JP" altLang="ja-JP" sz="1138" dirty="0">
                <a:solidFill>
                  <a:srgbClr val="2D2D8A"/>
                </a:solidFill>
                <a:latin typeface="HGPｺﾞｼｯｸM" pitchFamily="50" charset="-128"/>
                <a:ea typeface="HGPｺﾞｼｯｸM" pitchFamily="50" charset="-128"/>
              </a:rPr>
              <a:t>○</a:t>
            </a:r>
            <a:r>
              <a:rPr lang="en-US" altLang="ja-JP" sz="1138" dirty="0">
                <a:solidFill>
                  <a:srgbClr val="2D2D8A"/>
                </a:solidFill>
                <a:latin typeface="HGPｺﾞｼｯｸM" pitchFamily="50" charset="-128"/>
                <a:ea typeface="HGPｺﾞｼｯｸM" pitchFamily="50" charset="-128"/>
              </a:rPr>
              <a:t>  </a:t>
            </a:r>
            <a:r>
              <a:rPr lang="ja-JP" altLang="ja-JP" sz="1138" dirty="0">
                <a:solidFill>
                  <a:srgbClr val="2D2D8A"/>
                </a:solidFill>
                <a:latin typeface="HGPｺﾞｼｯｸM" pitchFamily="50" charset="-128"/>
                <a:ea typeface="HGPｺﾞｼｯｸM" pitchFamily="50" charset="-128"/>
              </a:rPr>
              <a:t>また、矯正施設を出所した障害者は、出所後の一定期間、更生保護施設等を利用するケースが少なくないことから、</a:t>
            </a:r>
            <a:r>
              <a:rPr lang="ja-JP" altLang="ja-JP" sz="1138" u="sng" dirty="0">
                <a:solidFill>
                  <a:srgbClr val="2D2D8A"/>
                </a:solidFill>
                <a:latin typeface="HGPｺﾞｼｯｸM" pitchFamily="50" charset="-128"/>
                <a:ea typeface="HGPｺﾞｼｯｸM" pitchFamily="50" charset="-128"/>
              </a:rPr>
              <a:t>更生</a:t>
            </a:r>
            <a:endParaRPr lang="en-US" altLang="ja-JP" sz="1138" u="sng" dirty="0">
              <a:solidFill>
                <a:srgbClr val="2D2D8A"/>
              </a:solidFill>
              <a:latin typeface="HGPｺﾞｼｯｸM" pitchFamily="50" charset="-128"/>
              <a:ea typeface="HGPｺﾞｼｯｸM" pitchFamily="50" charset="-128"/>
            </a:endParaRPr>
          </a:p>
          <a:p>
            <a:pPr fontAlgn="base">
              <a:spcBef>
                <a:spcPct val="0"/>
              </a:spcBef>
              <a:spcAft>
                <a:spcPct val="0"/>
              </a:spcAft>
            </a:pPr>
            <a:r>
              <a:rPr lang="ja-JP" altLang="en-US" sz="1138" dirty="0">
                <a:solidFill>
                  <a:srgbClr val="2D2D8A"/>
                </a:solidFill>
                <a:latin typeface="HGPｺﾞｼｯｸM" pitchFamily="50" charset="-128"/>
                <a:ea typeface="HGPｺﾞｼｯｸM" pitchFamily="50" charset="-128"/>
              </a:rPr>
              <a:t>　　　　　</a:t>
            </a:r>
            <a:r>
              <a:rPr lang="ja-JP" altLang="ja-JP" sz="1138" u="sng" dirty="0">
                <a:solidFill>
                  <a:srgbClr val="2D2D8A"/>
                </a:solidFill>
                <a:latin typeface="HGPｺﾞｼｯｸM" pitchFamily="50" charset="-128"/>
                <a:ea typeface="HGPｺﾞｼｯｸM" pitchFamily="50" charset="-128"/>
              </a:rPr>
              <a:t>保護施設等に入所した障害者</a:t>
            </a:r>
            <a:r>
              <a:rPr lang="ja-JP" altLang="ja-JP" sz="1138" dirty="0">
                <a:solidFill>
                  <a:srgbClr val="2D2D8A"/>
                </a:solidFill>
                <a:latin typeface="HGPｺﾞｼｯｸM" pitchFamily="50" charset="-128"/>
                <a:ea typeface="HGPｺﾞｼｯｸM" pitchFamily="50" charset="-128"/>
              </a:rPr>
              <a:t>についても支援の対象とする。</a:t>
            </a:r>
            <a:endParaRPr lang="ja-JP" altLang="en-US" sz="1138" dirty="0">
              <a:solidFill>
                <a:srgbClr val="2D2D8A"/>
              </a:solidFill>
              <a:latin typeface="HGPｺﾞｼｯｸM" pitchFamily="50" charset="-128"/>
              <a:ea typeface="HGPｺﾞｼｯｸM" pitchFamily="50" charset="-128"/>
            </a:endParaRPr>
          </a:p>
        </p:txBody>
      </p:sp>
      <p:sp>
        <p:nvSpPr>
          <p:cNvPr id="7" name="角丸四角形 6"/>
          <p:cNvSpPr/>
          <p:nvPr/>
        </p:nvSpPr>
        <p:spPr>
          <a:xfrm>
            <a:off x="1033080" y="1081457"/>
            <a:ext cx="7866972" cy="877598"/>
          </a:xfrm>
          <a:prstGeom prst="roundRect">
            <a:avLst>
              <a:gd name="adj" fmla="val 11376"/>
            </a:avLst>
          </a:prstGeom>
          <a:solidFill>
            <a:schemeClr val="bg1"/>
          </a:solidFill>
          <a:ln w="3175"/>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t"/>
          <a:lstStyle/>
          <a:p>
            <a:pPr indent="134144" eaLnBrk="0" fontAlgn="base" hangingPunct="0">
              <a:spcBef>
                <a:spcPct val="0"/>
              </a:spcBef>
              <a:spcAft>
                <a:spcPct val="0"/>
              </a:spcAft>
              <a:defRPr/>
            </a:pPr>
            <a:r>
              <a:rPr lang="ja-JP" altLang="en-US" sz="1138" dirty="0">
                <a:solidFill>
                  <a:srgbClr val="333399">
                    <a:lumMod val="75000"/>
                  </a:srgbClr>
                </a:solidFill>
                <a:latin typeface="HGPｺﾞｼｯｸM" pitchFamily="50" charset="-128"/>
                <a:ea typeface="HGPｺﾞｼｯｸM" pitchFamily="50" charset="-128"/>
              </a:rPr>
              <a:t>地域生活への移行のために支援を必要とする者を広く地域移行支援の対象とする観点から、現行の障害者支援施設等に入所している障害者又は精神科病院に入院している精神障害者に加えて、</a:t>
            </a:r>
            <a:r>
              <a:rPr lang="ja-JP" altLang="en-US" sz="1138" u="sng" dirty="0">
                <a:solidFill>
                  <a:srgbClr val="333399">
                    <a:lumMod val="75000"/>
                  </a:srgbClr>
                </a:solidFill>
                <a:latin typeface="HGPｺﾞｼｯｸM" pitchFamily="50" charset="-128"/>
                <a:ea typeface="ＤＨＰ特太ゴシック体" pitchFamily="2" charset="-128"/>
              </a:rPr>
              <a:t>その他の地域における生活に移行するために重点的な支援を必要とする者であって厚生労働省令で定めるもの</a:t>
            </a:r>
            <a:r>
              <a:rPr lang="ja-JP" altLang="en-US" sz="1138" dirty="0">
                <a:solidFill>
                  <a:srgbClr val="333399">
                    <a:lumMod val="75000"/>
                  </a:srgbClr>
                </a:solidFill>
                <a:latin typeface="HGPｺﾞｼｯｸM" pitchFamily="50" charset="-128"/>
                <a:ea typeface="HGPｺﾞｼｯｸM" pitchFamily="50" charset="-128"/>
              </a:rPr>
              <a:t>を追加。　　　　　　　　　　　　　　　　　　　　　</a:t>
            </a:r>
            <a:r>
              <a:rPr lang="en-US" altLang="ja-JP" sz="1138" dirty="0">
                <a:solidFill>
                  <a:srgbClr val="333399">
                    <a:lumMod val="75000"/>
                  </a:srgbClr>
                </a:solidFill>
                <a:latin typeface="HGPｺﾞｼｯｸM" pitchFamily="50" charset="-128"/>
                <a:ea typeface="HGPｺﾞｼｯｸM" pitchFamily="50" charset="-128"/>
              </a:rPr>
              <a:t>【</a:t>
            </a:r>
            <a:r>
              <a:rPr lang="ja-JP" altLang="en-US" sz="1138" dirty="0">
                <a:solidFill>
                  <a:srgbClr val="333399">
                    <a:lumMod val="75000"/>
                  </a:srgbClr>
                </a:solidFill>
                <a:latin typeface="HGPｺﾞｼｯｸM" pitchFamily="50" charset="-128"/>
                <a:ea typeface="HGPｺﾞｼｯｸM" pitchFamily="50" charset="-128"/>
              </a:rPr>
              <a:t>平成２６年４月１日施行</a:t>
            </a:r>
            <a:r>
              <a:rPr lang="en-US" altLang="ja-JP" sz="1138" dirty="0">
                <a:solidFill>
                  <a:srgbClr val="333399">
                    <a:lumMod val="75000"/>
                  </a:srgbClr>
                </a:solidFill>
                <a:latin typeface="HGPｺﾞｼｯｸM" pitchFamily="50" charset="-128"/>
                <a:ea typeface="HGPｺﾞｼｯｸM" pitchFamily="50" charset="-128"/>
              </a:rPr>
              <a:t>】</a:t>
            </a:r>
          </a:p>
          <a:p>
            <a:pPr indent="134144" eaLnBrk="0" fontAlgn="base" hangingPunct="0">
              <a:spcBef>
                <a:spcPct val="0"/>
              </a:spcBef>
              <a:spcAft>
                <a:spcPct val="0"/>
              </a:spcAft>
              <a:defRPr/>
            </a:pPr>
            <a:r>
              <a:rPr lang="ja-JP" altLang="en-US" sz="1138" dirty="0">
                <a:solidFill>
                  <a:srgbClr val="333399">
                    <a:lumMod val="75000"/>
                  </a:srgbClr>
                </a:solidFill>
                <a:latin typeface="HGPｺﾞｼｯｸM" pitchFamily="50" charset="-128"/>
                <a:ea typeface="HGPｺﾞｼｯｸM" pitchFamily="50" charset="-128"/>
              </a:rPr>
              <a:t>　　　　</a:t>
            </a:r>
            <a:r>
              <a:rPr lang="ja-JP" altLang="en-US" sz="1138" u="sng" dirty="0">
                <a:solidFill>
                  <a:srgbClr val="333399">
                    <a:lumMod val="75000"/>
                  </a:srgbClr>
                </a:solidFill>
                <a:latin typeface="HGPｺﾞｼｯｸM" panose="020B0600000000000000" pitchFamily="50" charset="-128"/>
                <a:ea typeface="HGPｺﾞｼｯｸM" panose="020B0600000000000000" pitchFamily="50" charset="-128"/>
              </a:rPr>
              <a:t>保護施設、矯正施設等を退所する障害者</a:t>
            </a:r>
            <a:r>
              <a:rPr lang="ja-JP" altLang="en-US" sz="1138" dirty="0">
                <a:solidFill>
                  <a:srgbClr val="333399">
                    <a:lumMod val="75000"/>
                  </a:srgbClr>
                </a:solidFill>
                <a:latin typeface="HGPｺﾞｼｯｸM" pitchFamily="50" charset="-128"/>
                <a:ea typeface="HGPｺﾞｼｯｸM" pitchFamily="50" charset="-128"/>
              </a:rPr>
              <a:t>などに対象拡大</a:t>
            </a:r>
            <a:endParaRPr lang="en-US" altLang="ja-JP" sz="1138" dirty="0">
              <a:solidFill>
                <a:srgbClr val="333399">
                  <a:lumMod val="75000"/>
                </a:srgbClr>
              </a:solidFill>
              <a:latin typeface="HGPｺﾞｼｯｸM" pitchFamily="50" charset="-128"/>
              <a:ea typeface="HGPｺﾞｼｯｸM" pitchFamily="50" charset="-128"/>
            </a:endParaRPr>
          </a:p>
        </p:txBody>
      </p:sp>
      <p:sp>
        <p:nvSpPr>
          <p:cNvPr id="8" name="右矢印 7"/>
          <p:cNvSpPr/>
          <p:nvPr/>
        </p:nvSpPr>
        <p:spPr bwMode="auto">
          <a:xfrm>
            <a:off x="1267091" y="1710439"/>
            <a:ext cx="234026" cy="138953"/>
          </a:xfrm>
          <a:prstGeom prst="rightArrow">
            <a:avLst/>
          </a:prstGeom>
          <a:solidFill>
            <a:srgbClr val="FFFF99"/>
          </a:solidFill>
          <a:ln w="9525" cap="flat" cmpd="sng" algn="ctr">
            <a:solidFill>
              <a:schemeClr val="tx1"/>
            </a:solidFill>
            <a:prstDash val="solid"/>
            <a:round/>
            <a:headEnd type="none" w="med" len="med"/>
            <a:tailEnd type="none" w="med" len="med"/>
          </a:ln>
          <a:effectLst/>
        </p:spPr>
        <p:txBody>
          <a:bodyPr vert="horz" wrap="square" lIns="29903" tIns="5979" rIns="29903" bIns="5979" numCol="1" rtlCol="0" anchor="t" anchorCtr="0" compatLnSpc="1">
            <a:prstTxWarp prst="textNoShape">
              <a:avLst/>
            </a:prstTxWarp>
          </a:bodyPr>
          <a:lstStyle/>
          <a:p>
            <a:pPr marL="96739" indent="-96739" defTabSz="709414" fontAlgn="base">
              <a:spcBef>
                <a:spcPct val="0"/>
              </a:spcBef>
              <a:spcAft>
                <a:spcPct val="0"/>
              </a:spcAft>
            </a:pPr>
            <a:endParaRPr lang="ja-JP" altLang="en-US" sz="975">
              <a:solidFill>
                <a:srgbClr val="000000"/>
              </a:solidFill>
              <a:latin typeface="Arial" charset="0"/>
              <a:ea typeface="ＭＳ Ｐゴシック" pitchFamily="50" charset="-128"/>
            </a:endParaRPr>
          </a:p>
        </p:txBody>
      </p:sp>
      <p:sp>
        <p:nvSpPr>
          <p:cNvPr id="6" name="下矢印 5"/>
          <p:cNvSpPr/>
          <p:nvPr/>
        </p:nvSpPr>
        <p:spPr>
          <a:xfrm>
            <a:off x="3665861" y="1924979"/>
            <a:ext cx="2654489" cy="333894"/>
          </a:xfrm>
          <a:prstGeom prst="downArrow">
            <a:avLst/>
          </a:prstGeom>
          <a:solidFill>
            <a:srgbClr val="FFCCFF"/>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975">
              <a:solidFill>
                <a:prstClr val="white"/>
              </a:solidFill>
              <a:latin typeface="Calibri"/>
              <a:ea typeface="ＭＳ Ｐゴシック" panose="020B0600070205080204" pitchFamily="50" charset="-128"/>
            </a:endParaRPr>
          </a:p>
        </p:txBody>
      </p:sp>
      <p:grpSp>
        <p:nvGrpSpPr>
          <p:cNvPr id="9" name="グループ化 32"/>
          <p:cNvGrpSpPr/>
          <p:nvPr/>
        </p:nvGrpSpPr>
        <p:grpSpPr>
          <a:xfrm>
            <a:off x="928688" y="964362"/>
            <a:ext cx="8048625" cy="58507"/>
            <a:chOff x="0" y="188640"/>
            <a:chExt cx="9144000" cy="72008"/>
          </a:xfrm>
        </p:grpSpPr>
        <p:cxnSp>
          <p:nvCxnSpPr>
            <p:cNvPr id="10" name="直線コネクタ 9"/>
            <p:cNvCxnSpPr/>
            <p:nvPr/>
          </p:nvCxnSpPr>
          <p:spPr>
            <a:xfrm>
              <a:off x="0" y="188640"/>
              <a:ext cx="9144000" cy="0"/>
            </a:xfrm>
            <a:prstGeom prst="line">
              <a:avLst/>
            </a:prstGeom>
            <a:noFill/>
            <a:ln w="9525" cap="flat" cmpd="sng" algn="ctr">
              <a:solidFill>
                <a:srgbClr val="4F81BD">
                  <a:lumMod val="60000"/>
                  <a:lumOff val="40000"/>
                </a:srgbClr>
              </a:solidFill>
              <a:prstDash val="solid"/>
            </a:ln>
            <a:effectLst/>
          </p:spPr>
        </p:cxnSp>
        <p:cxnSp>
          <p:nvCxnSpPr>
            <p:cNvPr id="11" name="直線コネクタ 10"/>
            <p:cNvCxnSpPr/>
            <p:nvPr/>
          </p:nvCxnSpPr>
          <p:spPr>
            <a:xfrm>
              <a:off x="0" y="260648"/>
              <a:ext cx="9144000" cy="0"/>
            </a:xfrm>
            <a:prstGeom prst="line">
              <a:avLst/>
            </a:prstGeom>
            <a:noFill/>
            <a:ln w="57150" cap="flat" cmpd="sng" algn="ctr">
              <a:solidFill>
                <a:srgbClr val="4F81BD">
                  <a:lumMod val="60000"/>
                  <a:lumOff val="40000"/>
                </a:srgbClr>
              </a:solidFill>
              <a:prstDash val="solid"/>
            </a:ln>
            <a:effectLst/>
          </p:spPr>
        </p:cxnSp>
      </p:grpSp>
      <p:sp>
        <p:nvSpPr>
          <p:cNvPr id="12" name="テキスト ボックス 11"/>
          <p:cNvSpPr txBox="1"/>
          <p:nvPr/>
        </p:nvSpPr>
        <p:spPr>
          <a:xfrm>
            <a:off x="7761312" y="680026"/>
            <a:ext cx="1059906" cy="242374"/>
          </a:xfrm>
          <a:prstGeom prst="rect">
            <a:avLst/>
          </a:prstGeom>
          <a:noFill/>
          <a:ln>
            <a:solidFill>
              <a:sysClr val="window" lastClr="FFFFFF">
                <a:lumMod val="75000"/>
              </a:sysClr>
            </a:solidFill>
          </a:ln>
        </p:spPr>
        <p:txBody>
          <a:bodyPr wrap="none" rtlCol="0">
            <a:spAutoFit/>
          </a:bodyPr>
          <a:lstStyle/>
          <a:p>
            <a:pPr defTabSz="742950" fontAlgn="base">
              <a:spcBef>
                <a:spcPct val="0"/>
              </a:spcBef>
              <a:spcAft>
                <a:spcPct val="0"/>
              </a:spcAft>
              <a:defRPr/>
            </a:pPr>
            <a:r>
              <a:rPr kumimoji="0" lang="ja-JP" altLang="en-US" sz="975" kern="0" dirty="0">
                <a:solidFill>
                  <a:prstClr val="black">
                    <a:lumMod val="50000"/>
                    <a:lumOff val="50000"/>
                  </a:prstClr>
                </a:solidFill>
                <a:latin typeface="Arial" charset="0"/>
              </a:rPr>
              <a:t>厚生労働省資料</a:t>
            </a:r>
          </a:p>
        </p:txBody>
      </p:sp>
      <p:sp>
        <p:nvSpPr>
          <p:cNvPr id="2" name="フッター プレースホルダー 1"/>
          <p:cNvSpPr>
            <a:spLocks noGrp="1"/>
          </p:cNvSpPr>
          <p:nvPr>
            <p:ph type="ftr" sz="quarter" idx="11"/>
          </p:nvPr>
        </p:nvSpPr>
        <p:spPr/>
        <p:txBody>
          <a:bodyPr/>
          <a:lstStyle/>
          <a:p>
            <a:r>
              <a:rPr lang="en-US" altLang="ja-JP" dirty="0" smtClean="0">
                <a:solidFill>
                  <a:prstClr val="black">
                    <a:tint val="75000"/>
                  </a:prstClr>
                </a:solidFill>
              </a:rPr>
              <a:t>@2016</a:t>
            </a:r>
            <a:r>
              <a:rPr lang="ja-JP" altLang="en-US" dirty="0" smtClean="0">
                <a:solidFill>
                  <a:prstClr val="black">
                    <a:tint val="75000"/>
                  </a:prstClr>
                </a:solidFill>
              </a:rPr>
              <a:t>　公益社団法人日本精神保健福祉士協会</a:t>
            </a:r>
            <a:endParaRPr lang="ja-JP" altLang="en-US" dirty="0">
              <a:solidFill>
                <a:prstClr val="black">
                  <a:tint val="75000"/>
                </a:prstClr>
              </a:solidFill>
            </a:endParaRPr>
          </a:p>
        </p:txBody>
      </p:sp>
    </p:spTree>
    <p:extLst>
      <p:ext uri="{BB962C8B-B14F-4D97-AF65-F5344CB8AC3E}">
        <p14:creationId xmlns:p14="http://schemas.microsoft.com/office/powerpoint/2010/main" val="15780047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noFill/>
          </a:ln>
        </p:spPr>
        <p:txBody>
          <a:bodyPr>
            <a:normAutofit/>
          </a:bodyPr>
          <a:lstStyle/>
          <a:p>
            <a:pPr lvl="0" algn="l"/>
            <a:r>
              <a:rPr lang="ja-JP" altLang="en-US" sz="2800" dirty="0">
                <a:solidFill>
                  <a:srgbClr val="000000"/>
                </a:solidFill>
                <a:latin typeface="ＭＳ ゴシック" panose="020B0609070205080204" pitchFamily="49" charset="-128"/>
                <a:ea typeface="ＭＳ ゴシック" panose="020B0609070205080204" pitchFamily="49" charset="-128"/>
              </a:rPr>
              <a:t>指定一般相談支援事</a:t>
            </a:r>
            <a:r>
              <a:rPr lang="ja-JP" altLang="en-US" sz="2800" dirty="0" smtClean="0">
                <a:solidFill>
                  <a:srgbClr val="000000"/>
                </a:solidFill>
                <a:latin typeface="ＭＳ ゴシック" panose="020B0609070205080204" pitchFamily="49" charset="-128"/>
                <a:ea typeface="ＭＳ ゴシック" panose="020B0609070205080204" pitchFamily="49" charset="-128"/>
              </a:rPr>
              <a:t>業者：</a:t>
            </a:r>
            <a:r>
              <a:rPr lang="ja-JP" altLang="en-US" sz="2800" dirty="0">
                <a:solidFill>
                  <a:srgbClr val="000000"/>
                </a:solidFill>
                <a:latin typeface="ＭＳ ゴシック" panose="020B0609070205080204" pitchFamily="49" charset="-128"/>
                <a:ea typeface="ＭＳ ゴシック" panose="020B0609070205080204" pitchFamily="49" charset="-128"/>
              </a:rPr>
              <a:t>地域移行支援の実施	</a:t>
            </a:r>
            <a:endParaRPr lang="ja-JP" altLang="en-US" sz="2800" dirty="0"/>
          </a:p>
        </p:txBody>
      </p:sp>
      <p:sp>
        <p:nvSpPr>
          <p:cNvPr id="3" name="コンテンツ プレースホルダー 2"/>
          <p:cNvSpPr>
            <a:spLocks noGrp="1"/>
          </p:cNvSpPr>
          <p:nvPr>
            <p:ph idx="1"/>
          </p:nvPr>
        </p:nvSpPr>
        <p:spPr>
          <a:xfrm>
            <a:off x="495300" y="1340768"/>
            <a:ext cx="8915400" cy="2736304"/>
          </a:xfrm>
          <a:ln>
            <a:solidFill>
              <a:schemeClr val="tx1"/>
            </a:solidFill>
          </a:ln>
        </p:spPr>
        <p:txBody>
          <a:bodyPr>
            <a:normAutofit/>
          </a:bodyPr>
          <a:lstStyle/>
          <a:p>
            <a:pPr marL="0" indent="0">
              <a:buNone/>
            </a:pPr>
            <a:r>
              <a:rPr lang="ja-JP" altLang="en-US" sz="1800" dirty="0">
                <a:solidFill>
                  <a:srgbClr val="000000"/>
                </a:solidFill>
                <a:latin typeface="ＭＳ Ｐゴシック" panose="020B0600070205080204" pitchFamily="50" charset="-128"/>
                <a:ea typeface="ＭＳ Ｐゴシック" panose="020B0600070205080204" pitchFamily="50" charset="-128"/>
              </a:rPr>
              <a:t>　精神科病院等から退院・退所する際に支援が必要な方を対象として、住居の確保その他の地域生活への移行に関する相談、外出の際の同行、障害福祉サービス（生活介護、自立訓練、就労移行支援及び就労継続支援に限る）の体験的な利用支援、民間アパート等への体験的な宿泊支援その他必要な支援を行います。支援の実施の際には、地域移行支援計画を作成します。 </a:t>
            </a:r>
          </a:p>
          <a:p>
            <a:pPr marL="0" indent="0">
              <a:buNone/>
            </a:pPr>
            <a:r>
              <a:rPr lang="ja-JP" altLang="en-US" sz="1800" dirty="0">
                <a:solidFill>
                  <a:srgbClr val="000000"/>
                </a:solidFill>
                <a:latin typeface="ＭＳ Ｐゴシック" panose="020B0600070205080204" pitchFamily="50" charset="-128"/>
                <a:ea typeface="ＭＳ Ｐゴシック" panose="020B0600070205080204" pitchFamily="50" charset="-128"/>
              </a:rPr>
              <a:t>　精神科病院に入院している精神障害者が利用する場合、原則として、直近の入院期間</a:t>
            </a:r>
            <a:r>
              <a:rPr lang="ja-JP" altLang="en-US" sz="1800" dirty="0" smtClean="0">
                <a:solidFill>
                  <a:srgbClr val="000000"/>
                </a:solidFill>
                <a:latin typeface="ＭＳ Ｐゴシック" panose="020B0600070205080204" pitchFamily="50" charset="-128"/>
                <a:ea typeface="ＭＳ Ｐゴシック" panose="020B0600070205080204" pitchFamily="50" charset="-128"/>
              </a:rPr>
              <a:t>が１年以上の</a:t>
            </a:r>
            <a:r>
              <a:rPr lang="ja-JP" altLang="en-US" sz="1800" dirty="0">
                <a:solidFill>
                  <a:srgbClr val="000000"/>
                </a:solidFill>
                <a:latin typeface="ＭＳ Ｐゴシック" panose="020B0600070205080204" pitchFamily="50" charset="-128"/>
                <a:ea typeface="ＭＳ Ｐゴシック" panose="020B0600070205080204" pitchFamily="50" charset="-128"/>
              </a:rPr>
              <a:t>方が対象となりますが、直近の入院期間が１年未満であっても、措置入院者や医療保護入院者で住居の確保などの支援を必要とする方や、地域移行支援を行わなければ入院の長期化が見込まれる方も対象となります。 	</a:t>
            </a:r>
          </a:p>
        </p:txBody>
      </p:sp>
      <p:sp>
        <p:nvSpPr>
          <p:cNvPr id="4" name="コンテンツ プレースホルダー 4"/>
          <p:cNvSpPr txBox="1">
            <a:spLocks/>
          </p:cNvSpPr>
          <p:nvPr/>
        </p:nvSpPr>
        <p:spPr>
          <a:xfrm>
            <a:off x="495697" y="4293096"/>
            <a:ext cx="8915003" cy="2093092"/>
          </a:xfrm>
          <a:prstGeom prst="rect">
            <a:avLst/>
          </a:prstGeom>
          <a:ln>
            <a:solidFill>
              <a:schemeClr val="tx1"/>
            </a:solidFill>
          </a:ln>
        </p:spPr>
        <p:txBody>
          <a:bodyPr>
            <a:noAutofit/>
          </a:bodyPr>
          <a:lstStyle>
            <a:lvl1pPr marL="342735" indent="-342735" algn="l" defTabSz="91396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593" indent="-285613" algn="l" defTabSz="91396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451" indent="-228491" algn="l" defTabSz="91396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432"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411"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391"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371"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352"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333"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16356" indent="-216356" defTabSz="741867">
              <a:spcBef>
                <a:spcPct val="0"/>
              </a:spcBef>
              <a:buFont typeface="Arial" pitchFamily="34" charset="0"/>
              <a:buNone/>
              <a:defRPr/>
            </a:pPr>
            <a:endParaRPr lang="en-US" altLang="ja-JP" sz="1600" dirty="0" smtClean="0">
              <a:solidFill>
                <a:prstClr val="black"/>
              </a:solidFill>
              <a:latin typeface="ＭＳ Ｐゴシック" panose="020B0600070205080204" pitchFamily="50" charset="-128"/>
              <a:ea typeface="ＭＳ Ｐゴシック" panose="020B0600070205080204" pitchFamily="50" charset="-128"/>
            </a:endParaRPr>
          </a:p>
          <a:p>
            <a:pPr marL="216356" indent="-216356" defTabSz="741867">
              <a:spcBef>
                <a:spcPct val="0"/>
              </a:spcBef>
              <a:buFont typeface="Arial" pitchFamily="34" charset="0"/>
              <a:buNone/>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a:t>
            </a:r>
            <a:r>
              <a:rPr lang="ja-JP" altLang="ja-JP" sz="1600" dirty="0" smtClean="0">
                <a:solidFill>
                  <a:prstClr val="black"/>
                </a:solidFill>
                <a:latin typeface="ＭＳ Ｐゴシック" panose="020B0600070205080204" pitchFamily="50" charset="-128"/>
                <a:ea typeface="ＭＳ Ｐゴシック" panose="020B0600070205080204" pitchFamily="50" charset="-128"/>
              </a:rPr>
              <a:t>入所している障害者</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とは、サービス等利用計画の作成を通して出会うことができる。相談支援専門員の重要な役割です。</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endParaRPr>
          </a:p>
          <a:p>
            <a:pPr marL="216356" indent="-216356" defTabSz="741867">
              <a:spcBef>
                <a:spcPct val="0"/>
              </a:spcBef>
              <a:buFont typeface="Arial" pitchFamily="34" charset="0"/>
              <a:buNone/>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600" b="1"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精神科病院に入院している精神障害者は、手をあげないと相談支援専門員と出会うことができない。⇒　基幹相談支援センター、委託相談支援事業所の役割、協議会の活用等</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endParaRPr>
          </a:p>
          <a:p>
            <a:pPr marL="216356" indent="-216356" defTabSz="741867">
              <a:spcBef>
                <a:spcPct val="0"/>
              </a:spcBef>
              <a:buFont typeface="Arial" pitchFamily="34" charset="0"/>
              <a:buNone/>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a:t>
            </a:r>
            <a:r>
              <a:rPr lang="ja-JP" altLang="ja-JP" sz="1600" dirty="0" smtClean="0">
                <a:solidFill>
                  <a:prstClr val="black"/>
                </a:solidFill>
                <a:latin typeface="ＭＳ Ｐゴシック" panose="020B0600070205080204" pitchFamily="50" charset="-128"/>
                <a:ea typeface="ＭＳ Ｐゴシック" panose="020B0600070205080204" pitchFamily="50" charset="-128"/>
              </a:rPr>
              <a:t>長期に入院していることから支援の必要性が相対的に高いと見込まれる１年以上の入院者</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への支援</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ja-JP" altLang="ja-JP" sz="1600" dirty="0" smtClean="0">
                <a:solidFill>
                  <a:prstClr val="black"/>
                </a:solidFill>
                <a:latin typeface="ＭＳ Ｐゴシック" panose="020B0600070205080204" pitchFamily="50" charset="-128"/>
                <a:ea typeface="ＭＳ Ｐゴシック" panose="020B0600070205080204" pitchFamily="50" charset="-128"/>
              </a:rPr>
              <a:t>１年未満</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の</a:t>
            </a:r>
            <a:r>
              <a:rPr lang="ja-JP" altLang="ja-JP" sz="1600" dirty="0" smtClean="0">
                <a:solidFill>
                  <a:prstClr val="black"/>
                </a:solidFill>
                <a:latin typeface="ＭＳ Ｐゴシック" panose="020B0600070205080204" pitchFamily="50" charset="-128"/>
                <a:ea typeface="ＭＳ Ｐゴシック" panose="020B0600070205080204" pitchFamily="50" charset="-128"/>
              </a:rPr>
              <a:t>入院者</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でも、</a:t>
            </a:r>
            <a:r>
              <a:rPr lang="ja-JP" altLang="ja-JP" sz="1600" dirty="0" smtClean="0">
                <a:solidFill>
                  <a:prstClr val="black"/>
                </a:solidFill>
                <a:latin typeface="ＭＳ Ｐゴシック" panose="020B0600070205080204" pitchFamily="50" charset="-128"/>
                <a:ea typeface="ＭＳ Ｐゴシック" panose="020B0600070205080204" pitchFamily="50" charset="-128"/>
              </a:rPr>
              <a:t>特に支援が必要な</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者へは、医療機関との連携の上で早めに活用する。</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endParaRPr>
          </a:p>
        </p:txBody>
      </p:sp>
      <p:sp>
        <p:nvSpPr>
          <p:cNvPr id="5" name="フッター プレースホルダー 4"/>
          <p:cNvSpPr>
            <a:spLocks noGrp="1"/>
          </p:cNvSpPr>
          <p:nvPr>
            <p:ph type="ftr" sz="quarter" idx="11"/>
          </p:nvPr>
        </p:nvSpPr>
        <p:spPr/>
        <p:txBody>
          <a:bodyPr/>
          <a:lstStyle/>
          <a:p>
            <a:r>
              <a:rPr lang="en-US" altLang="ja-JP" smtClean="0">
                <a:solidFill>
                  <a:prstClr val="black">
                    <a:tint val="75000"/>
                  </a:prstClr>
                </a:solidFill>
              </a:rPr>
              <a:t>@2016</a:t>
            </a:r>
            <a:r>
              <a:rPr lang="ja-JP" altLang="en-US" smtClean="0">
                <a:solidFill>
                  <a:prstClr val="black">
                    <a:tint val="75000"/>
                  </a:prstClr>
                </a:solidFill>
              </a:rPr>
              <a:t>　公益社団法人日本精神保健福祉士協会</a:t>
            </a:r>
            <a:endParaRPr lang="ja-JP" altLang="en-US" dirty="0">
              <a:solidFill>
                <a:prstClr val="black">
                  <a:tint val="75000"/>
                </a:prstClr>
              </a:solidFill>
            </a:endParaRPr>
          </a:p>
        </p:txBody>
      </p:sp>
    </p:spTree>
    <p:extLst>
      <p:ext uri="{BB962C8B-B14F-4D97-AF65-F5344CB8AC3E}">
        <p14:creationId xmlns:p14="http://schemas.microsoft.com/office/powerpoint/2010/main" val="21669851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616" y="571094"/>
            <a:ext cx="8915400" cy="928688"/>
          </a:xfrm>
          <a:ln>
            <a:noFill/>
          </a:ln>
        </p:spPr>
        <p:txBody>
          <a:bodyPr>
            <a:normAutofit/>
          </a:bodyPr>
          <a:lstStyle/>
          <a:p>
            <a:pPr marL="278606" indent="-278606" algn="l">
              <a:spcBef>
                <a:spcPct val="20000"/>
              </a:spcBef>
            </a:pPr>
            <a:r>
              <a:rPr lang="ja-JP" altLang="en-US" sz="2800" dirty="0">
                <a:solidFill>
                  <a:srgbClr val="000000"/>
                </a:solidFill>
                <a:latin typeface="ＭＳ ゴシック" panose="020B0609070205080204" pitchFamily="49" charset="-128"/>
                <a:ea typeface="ＭＳ ゴシック" panose="020B0609070205080204" pitchFamily="49" charset="-128"/>
              </a:rPr>
              <a:t>指定一般相談支援事</a:t>
            </a:r>
            <a:r>
              <a:rPr lang="ja-JP" altLang="en-US" sz="2800" dirty="0" smtClean="0">
                <a:solidFill>
                  <a:srgbClr val="000000"/>
                </a:solidFill>
                <a:latin typeface="ＭＳ ゴシック" panose="020B0609070205080204" pitchFamily="49" charset="-128"/>
                <a:ea typeface="ＭＳ ゴシック" panose="020B0609070205080204" pitchFamily="49" charset="-128"/>
              </a:rPr>
              <a:t>業者：</a:t>
            </a:r>
            <a:r>
              <a:rPr lang="ja-JP" altLang="en-US" sz="2800" dirty="0">
                <a:solidFill>
                  <a:srgbClr val="000000"/>
                </a:solidFill>
                <a:latin typeface="ＭＳ ゴシック" panose="020B0609070205080204" pitchFamily="49" charset="-128"/>
                <a:ea typeface="ＭＳ ゴシック" panose="020B0609070205080204" pitchFamily="49" charset="-128"/>
              </a:rPr>
              <a:t>地域定着支援の実施</a:t>
            </a:r>
            <a:endParaRPr lang="ja-JP" altLang="en-US" sz="2800" dirty="0"/>
          </a:p>
        </p:txBody>
      </p:sp>
      <p:sp>
        <p:nvSpPr>
          <p:cNvPr id="3" name="コンテンツ プレースホルダー 2"/>
          <p:cNvSpPr>
            <a:spLocks noGrp="1"/>
          </p:cNvSpPr>
          <p:nvPr>
            <p:ph idx="1"/>
          </p:nvPr>
        </p:nvSpPr>
        <p:spPr>
          <a:xfrm>
            <a:off x="438279" y="1772816"/>
            <a:ext cx="8915400" cy="2117011"/>
          </a:xfrm>
          <a:ln>
            <a:solidFill>
              <a:schemeClr val="tx1"/>
            </a:solidFill>
          </a:ln>
        </p:spPr>
        <p:txBody>
          <a:bodyPr>
            <a:normAutofit/>
          </a:bodyPr>
          <a:lstStyle/>
          <a:p>
            <a:pPr marL="0" indent="0">
              <a:spcBef>
                <a:spcPts val="2400"/>
              </a:spcBef>
              <a:buNone/>
            </a:pPr>
            <a:r>
              <a:rPr lang="ja-JP" altLang="en-US" sz="2400" dirty="0">
                <a:solidFill>
                  <a:srgbClr val="000000"/>
                </a:solidFill>
                <a:latin typeface="ＭＳ Ｐゴシック" panose="020B0600070205080204" pitchFamily="50" charset="-128"/>
                <a:ea typeface="ＭＳ Ｐゴシック" panose="020B0600070205080204" pitchFamily="50" charset="-128"/>
              </a:rPr>
              <a:t>　</a:t>
            </a:r>
            <a:r>
              <a:rPr lang="ja-JP" altLang="en-US" sz="1900" dirty="0" smtClean="0">
                <a:solidFill>
                  <a:srgbClr val="000000"/>
                </a:solidFill>
                <a:latin typeface="ＭＳ Ｐゴシック" panose="020B0600070205080204" pitchFamily="50" charset="-128"/>
                <a:ea typeface="ＭＳ Ｐゴシック" panose="020B0600070205080204" pitchFamily="50" charset="-128"/>
              </a:rPr>
              <a:t>地域</a:t>
            </a:r>
            <a:r>
              <a:rPr lang="ja-JP" altLang="en-US" sz="1900" dirty="0">
                <a:solidFill>
                  <a:srgbClr val="000000"/>
                </a:solidFill>
                <a:latin typeface="ＭＳ Ｐゴシック" panose="020B0600070205080204" pitchFamily="50" charset="-128"/>
                <a:ea typeface="ＭＳ Ｐゴシック" panose="020B0600070205080204" pitchFamily="50" charset="-128"/>
              </a:rPr>
              <a:t>で、単身等で生活する障害のある方に対し、休日や夜間等でも常に連絡がとれる体制を確保し、緊急に支援が必要な事態が生じた際に、緊急訪問や相談などの必要な支援を行います</a:t>
            </a:r>
            <a:r>
              <a:rPr lang="ja-JP" altLang="en-US" sz="1900" dirty="0" smtClean="0">
                <a:solidFill>
                  <a:srgbClr val="000000"/>
                </a:solidFill>
                <a:latin typeface="ＭＳ Ｐゴシック" panose="020B0600070205080204" pitchFamily="50" charset="-128"/>
                <a:ea typeface="ＭＳ Ｐゴシック" panose="020B0600070205080204" pitchFamily="50" charset="-128"/>
              </a:rPr>
              <a:t>。</a:t>
            </a:r>
            <a:endParaRPr lang="en-US" altLang="ja-JP" sz="1900" dirty="0" smtClean="0">
              <a:solidFill>
                <a:srgbClr val="000000"/>
              </a:solidFill>
              <a:latin typeface="ＭＳ Ｐゴシック" panose="020B0600070205080204" pitchFamily="50" charset="-128"/>
              <a:ea typeface="ＭＳ Ｐゴシック" panose="020B0600070205080204" pitchFamily="50" charset="-128"/>
            </a:endParaRPr>
          </a:p>
          <a:p>
            <a:pPr marL="0" indent="0">
              <a:buNone/>
            </a:pPr>
            <a:r>
              <a:rPr lang="ja-JP" altLang="en-US" sz="1900" dirty="0" smtClean="0">
                <a:solidFill>
                  <a:srgbClr val="000000"/>
                </a:solidFill>
                <a:latin typeface="ＭＳ Ｐゴシック" panose="020B0600070205080204" pitchFamily="50" charset="-128"/>
                <a:ea typeface="ＭＳ Ｐゴシック" panose="020B0600070205080204" pitchFamily="50" charset="-128"/>
              </a:rPr>
              <a:t>　この</a:t>
            </a:r>
            <a:r>
              <a:rPr lang="ja-JP" altLang="en-US" sz="1900" dirty="0">
                <a:solidFill>
                  <a:srgbClr val="000000"/>
                </a:solidFill>
                <a:latin typeface="ＭＳ Ｐゴシック" panose="020B0600070205080204" pitchFamily="50" charset="-128"/>
                <a:ea typeface="ＭＳ Ｐゴシック" panose="020B0600070205080204" pitchFamily="50" charset="-128"/>
              </a:rPr>
              <a:t>サービスでは、精神科病院や入所施設から退院または退所した方や地域生活が不安定な方などに、常時の連絡体制の確保や緊急時支援を行うことで、障害のある方の地域生活の継続を支援するものです</a:t>
            </a:r>
            <a:r>
              <a:rPr lang="ja-JP" altLang="en-US" sz="1900" dirty="0" smtClean="0">
                <a:solidFill>
                  <a:srgbClr val="000000"/>
                </a:solidFill>
                <a:latin typeface="ＭＳ Ｐゴシック" panose="020B0600070205080204" pitchFamily="50" charset="-128"/>
                <a:ea typeface="ＭＳ Ｐゴシック" panose="020B0600070205080204" pitchFamily="50" charset="-128"/>
              </a:rPr>
              <a:t>。</a:t>
            </a:r>
            <a:endParaRPr lang="ja-JP" altLang="en-US" sz="1900" dirty="0">
              <a:latin typeface="ＭＳ Ｐゴシック" panose="020B0600070205080204" pitchFamily="50" charset="-128"/>
              <a:ea typeface="ＭＳ Ｐゴシック" panose="020B0600070205080204" pitchFamily="50" charset="-128"/>
            </a:endParaRPr>
          </a:p>
        </p:txBody>
      </p:sp>
      <p:sp>
        <p:nvSpPr>
          <p:cNvPr id="5" name="コンテンツ プレースホルダー 4"/>
          <p:cNvSpPr txBox="1">
            <a:spLocks/>
          </p:cNvSpPr>
          <p:nvPr/>
        </p:nvSpPr>
        <p:spPr>
          <a:xfrm>
            <a:off x="428616" y="4077072"/>
            <a:ext cx="8915400" cy="1939729"/>
          </a:xfrm>
          <a:prstGeom prst="rect">
            <a:avLst/>
          </a:prstGeom>
          <a:ln>
            <a:solidFill>
              <a:schemeClr val="tx1"/>
            </a:solidFill>
          </a:ln>
        </p:spPr>
        <p:txBody>
          <a:bodyPr>
            <a:normAutofit/>
          </a:bodyPr>
          <a:lstStyle>
            <a:lvl1pPr marL="342735" indent="-342735" algn="l" defTabSz="91396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593" indent="-285613" algn="l" defTabSz="91396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451" indent="-228491" algn="l" defTabSz="91396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432"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411"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391"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371"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352"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333" indent="-228491" algn="l" defTabSz="91396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sz="1800" dirty="0" smtClean="0"/>
              <a:t>○　委託相談支援事業所には、地域定着支援に該当する事例が多数あり、個別給付事業の対象者に切り替えることが望ましい。</a:t>
            </a:r>
            <a:endParaRPr lang="en-US" altLang="ja-JP" sz="1800" dirty="0" smtClean="0"/>
          </a:p>
          <a:p>
            <a:pPr marL="0" indent="0">
              <a:buFont typeface="Arial" pitchFamily="34" charset="0"/>
              <a:buNone/>
            </a:pPr>
            <a:r>
              <a:rPr lang="ja-JP" altLang="en-US" sz="1800" dirty="0" smtClean="0"/>
              <a:t>○　緊急の事態への対処とは、２４時間相談とは異なるもので、そのためにも、</a:t>
            </a:r>
            <a:r>
              <a:rPr lang="ja-JP" altLang="en-US" sz="1800" dirty="0" smtClean="0">
                <a:solidFill>
                  <a:srgbClr val="FF0000"/>
                </a:solidFill>
              </a:rPr>
              <a:t>クライシスプランの作成</a:t>
            </a:r>
            <a:r>
              <a:rPr lang="ja-JP" altLang="en-US" sz="1800" dirty="0" smtClean="0"/>
              <a:t>等、本人と緊急の事態とその際の対応方法を明確にしておく。</a:t>
            </a:r>
            <a:endParaRPr lang="en-US" altLang="ja-JP" sz="1800" dirty="0" smtClean="0"/>
          </a:p>
          <a:p>
            <a:pPr marL="0" indent="0">
              <a:buFont typeface="Arial" pitchFamily="34" charset="0"/>
              <a:buNone/>
            </a:pPr>
            <a:r>
              <a:rPr lang="ja-JP" altLang="en-US" sz="1800" dirty="0" smtClean="0"/>
              <a:t>○　緊急の事態とは、本人にとっての「一大事」への対応であり、必ずしも医療的な緊急事態とは合致しない。</a:t>
            </a:r>
            <a:endParaRPr lang="en-US" altLang="ja-JP" sz="1800" dirty="0"/>
          </a:p>
        </p:txBody>
      </p:sp>
      <p:sp>
        <p:nvSpPr>
          <p:cNvPr id="4" name="フッター プレースホルダー 3"/>
          <p:cNvSpPr>
            <a:spLocks noGrp="1"/>
          </p:cNvSpPr>
          <p:nvPr>
            <p:ph type="ftr" sz="quarter" idx="11"/>
          </p:nvPr>
        </p:nvSpPr>
        <p:spPr/>
        <p:txBody>
          <a:bodyPr/>
          <a:lstStyle/>
          <a:p>
            <a:r>
              <a:rPr lang="en-US" altLang="ja-JP" smtClean="0">
                <a:solidFill>
                  <a:prstClr val="black">
                    <a:tint val="75000"/>
                  </a:prstClr>
                </a:solidFill>
              </a:rPr>
              <a:t>@2016</a:t>
            </a:r>
            <a:r>
              <a:rPr lang="ja-JP" altLang="en-US" smtClean="0">
                <a:solidFill>
                  <a:prstClr val="black">
                    <a:tint val="75000"/>
                  </a:prstClr>
                </a:solidFill>
              </a:rPr>
              <a:t>　公益社団法人日本精神保健福祉士協会</a:t>
            </a:r>
            <a:endParaRPr lang="ja-JP" altLang="en-US" dirty="0">
              <a:solidFill>
                <a:prstClr val="black">
                  <a:tint val="75000"/>
                </a:prstClr>
              </a:solidFill>
            </a:endParaRPr>
          </a:p>
        </p:txBody>
      </p:sp>
    </p:spTree>
    <p:extLst>
      <p:ext uri="{BB962C8B-B14F-4D97-AF65-F5344CB8AC3E}">
        <p14:creationId xmlns:p14="http://schemas.microsoft.com/office/powerpoint/2010/main" val="21963943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55898" y="1135670"/>
            <a:ext cx="8994205" cy="5262979"/>
          </a:xfrm>
          <a:prstGeom prst="rect">
            <a:avLst/>
          </a:prstGeom>
          <a:ln>
            <a:solidFill>
              <a:schemeClr val="tx1"/>
            </a:solidFill>
          </a:ln>
        </p:spPr>
        <p:txBody>
          <a:bodyPr wrap="square">
            <a:spAutoFit/>
          </a:bodyPr>
          <a:lstStyle/>
          <a:p>
            <a:pPr lvl="0">
              <a:spcBef>
                <a:spcPts val="1200"/>
              </a:spcBef>
              <a:spcAft>
                <a:spcPts val="0"/>
              </a:spcAft>
            </a:pPr>
            <a:r>
              <a:rPr lang="ja-JP" altLang="en-US" b="1" kern="100" dirty="0" smtClean="0">
                <a:latin typeface="ＭＳ Ｐゴシック" panose="020B0600070205080204" pitchFamily="50" charset="-128"/>
                <a:ea typeface="ＭＳ Ｐゴシック" panose="020B0600070205080204" pitchFamily="50" charset="-128"/>
              </a:rPr>
              <a:t>①　</a:t>
            </a:r>
            <a:r>
              <a:rPr lang="ja-JP" altLang="ja-JP" b="1" kern="100" dirty="0" smtClean="0">
                <a:latin typeface="ＭＳ Ｐゴシック" panose="020B0600070205080204" pitchFamily="50" charset="-128"/>
                <a:ea typeface="ＭＳ Ｐゴシック" panose="020B0600070205080204" pitchFamily="50" charset="-128"/>
              </a:rPr>
              <a:t>相談</a:t>
            </a:r>
            <a:r>
              <a:rPr lang="ja-JP" altLang="ja-JP" b="1" kern="100" dirty="0">
                <a:latin typeface="ＭＳ Ｐゴシック" panose="020B0600070205080204" pitchFamily="50" charset="-128"/>
                <a:ea typeface="ＭＳ Ｐゴシック" panose="020B0600070205080204" pitchFamily="50" charset="-128"/>
              </a:rPr>
              <a:t>支援体制の</a:t>
            </a:r>
            <a:r>
              <a:rPr lang="ja-JP" altLang="ja-JP" b="1" kern="100" dirty="0" smtClean="0">
                <a:latin typeface="ＭＳ Ｐゴシック" panose="020B0600070205080204" pitchFamily="50" charset="-128"/>
                <a:ea typeface="ＭＳ Ｐゴシック" panose="020B0600070205080204" pitchFamily="50" charset="-128"/>
              </a:rPr>
              <a:t>整備</a:t>
            </a:r>
            <a:endParaRPr lang="en-US" altLang="ja-JP" b="1" kern="100" dirty="0" smtClean="0">
              <a:latin typeface="ＭＳ Ｐゴシック" panose="020B0600070205080204" pitchFamily="50" charset="-128"/>
              <a:ea typeface="ＭＳ Ｐゴシック" panose="020B0600070205080204" pitchFamily="50" charset="-128"/>
            </a:endParaRPr>
          </a:p>
          <a:p>
            <a:pPr lvl="0">
              <a:spcBef>
                <a:spcPts val="1200"/>
              </a:spcBef>
              <a:spcAft>
                <a:spcPts val="0"/>
              </a:spcAft>
            </a:pPr>
            <a:r>
              <a:rPr lang="ja-JP" altLang="en-US"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地域移行支援を推進する上では、障害者総合支援法に基づく協議会を活用して、一般的な相談、基幹相談支援センター、計画相談支援、地域相談支援を含めた相談支援体制を早急に整えることが重要です。相談支援体制が整わないなかで、地域移行支援だけが推進されることはありません。相談支援体制を整えるなかで、地域移行支援の重要性を確認して共通認識を持つとともに、地域移行支援を推進するための仕組みと人材育成の体制を整備する必要があります。例えば、市町村の委託として一般的な相談のなかで地域移行支援を行っている事例がありますが、個別給付の対象者に一般的な相談でかかわるということは、一般的な相談でしかかかわれない対象者への相談支援に支障が生じていることになります。このような認識を持って個別給付の活用を推進する必要があります。また、基幹相談支援センターや地域移行支援に精通している事業所が新たに地域移行に取り組む事業所へのアドバイザー役を担う等の推進体制を整えていくことも重要です。</a:t>
            </a:r>
            <a:endParaRPr lang="en-US" altLang="ja-JP"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69850">
              <a:spcBef>
                <a:spcPts val="1200"/>
              </a:spcBef>
              <a:spcAft>
                <a:spcPts val="0"/>
              </a:spcAft>
            </a:pPr>
            <a:r>
              <a:rPr lang="ja-JP" altLang="ja-JP" b="1" kern="100" dirty="0" smtClean="0">
                <a:latin typeface="ＭＳ Ｐゴシック" panose="020B0600070205080204" pitchFamily="50" charset="-128"/>
                <a:ea typeface="ＭＳ Ｐゴシック" panose="020B0600070205080204" pitchFamily="50" charset="-128"/>
              </a:rPr>
              <a:t>②</a:t>
            </a:r>
            <a:r>
              <a:rPr lang="ja-JP" altLang="en-US" b="1" kern="100" dirty="0" smtClean="0">
                <a:latin typeface="ＭＳ Ｐゴシック" panose="020B0600070205080204" pitchFamily="50" charset="-128"/>
                <a:ea typeface="ＭＳ Ｐゴシック" panose="020B0600070205080204" pitchFamily="50" charset="-128"/>
              </a:rPr>
              <a:t>　</a:t>
            </a:r>
            <a:r>
              <a:rPr lang="ja-JP" altLang="ja-JP" b="1" kern="100" dirty="0" smtClean="0">
                <a:latin typeface="ＭＳ Ｐゴシック" panose="020B0600070205080204" pitchFamily="50" charset="-128"/>
                <a:ea typeface="ＭＳ Ｐゴシック" panose="020B0600070205080204" pitchFamily="50" charset="-128"/>
              </a:rPr>
              <a:t>権利</a:t>
            </a:r>
            <a:r>
              <a:rPr lang="ja-JP" altLang="ja-JP" b="1" kern="100" dirty="0">
                <a:latin typeface="ＭＳ Ｐゴシック" panose="020B0600070205080204" pitchFamily="50" charset="-128"/>
                <a:ea typeface="ＭＳ Ｐゴシック" panose="020B0600070205080204" pitchFamily="50" charset="-128"/>
              </a:rPr>
              <a:t>行使支援としての</a:t>
            </a:r>
            <a:r>
              <a:rPr lang="ja-JP" altLang="ja-JP" b="1" kern="100" dirty="0" smtClean="0">
                <a:latin typeface="ＭＳ Ｐゴシック" panose="020B0600070205080204" pitchFamily="50" charset="-128"/>
                <a:ea typeface="ＭＳ Ｐゴシック" panose="020B0600070205080204" pitchFamily="50" charset="-128"/>
              </a:rPr>
              <a:t>周知</a:t>
            </a:r>
            <a:endParaRPr lang="en-US" altLang="ja-JP" b="1" kern="100" dirty="0" smtClean="0">
              <a:latin typeface="ＭＳ Ｐゴシック" panose="020B0600070205080204" pitchFamily="50" charset="-128"/>
              <a:ea typeface="ＭＳ Ｐゴシック" panose="020B0600070205080204" pitchFamily="50" charset="-128"/>
            </a:endParaRPr>
          </a:p>
          <a:p>
            <a:pPr marL="69850">
              <a:spcBef>
                <a:spcPts val="1200"/>
              </a:spcBef>
              <a:spcAft>
                <a:spcPts val="0"/>
              </a:spcAft>
            </a:pPr>
            <a:r>
              <a:rPr lang="ja-JP" altLang="en-US"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入院</a:t>
            </a:r>
            <a:r>
              <a:rPr lang="ja-JP" altLang="ja-JP"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している精神障害者に「地域移行支援、つまり退院のための支援が受けられる」ということを周知することは最も重要な権利行使支援の一つです。国、都道府県、精神科病院の管理者は地域移行支援が受けられることを入院しているすべての人に説明する必要があると考えます</a:t>
            </a:r>
            <a:r>
              <a:rPr lang="ja-JP" altLang="ja-JP"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altLang="ja-JP"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6" name="タイトル 1"/>
          <p:cNvSpPr>
            <a:spLocks noGrp="1"/>
          </p:cNvSpPr>
          <p:nvPr>
            <p:ph type="title"/>
          </p:nvPr>
        </p:nvSpPr>
        <p:spPr>
          <a:xfrm>
            <a:off x="495301" y="274638"/>
            <a:ext cx="8915400" cy="843240"/>
          </a:xfrm>
          <a:ln>
            <a:noFill/>
          </a:ln>
        </p:spPr>
        <p:txBody>
          <a:bodyPr>
            <a:normAutofit/>
          </a:bodyPr>
          <a:lstStyle/>
          <a:p>
            <a:pPr algn="l"/>
            <a:r>
              <a:rPr lang="ja-JP" altLang="ja-JP" sz="28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地域移行支援を推進するため</a:t>
            </a:r>
            <a:r>
              <a:rPr lang="ja-JP" altLang="en-US" sz="28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に</a:t>
            </a: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2" name="フッター プレースホルダー 1"/>
          <p:cNvSpPr>
            <a:spLocks noGrp="1"/>
          </p:cNvSpPr>
          <p:nvPr>
            <p:ph type="ftr" sz="quarter" idx="11"/>
          </p:nvPr>
        </p:nvSpPr>
        <p:spPr/>
        <p:txBody>
          <a:bodyPr/>
          <a:lstStyle/>
          <a:p>
            <a:r>
              <a:rPr lang="en-US" altLang="ja-JP" smtClean="0">
                <a:solidFill>
                  <a:prstClr val="black">
                    <a:tint val="75000"/>
                  </a:prstClr>
                </a:solidFill>
              </a:rPr>
              <a:t>@2016</a:t>
            </a:r>
            <a:r>
              <a:rPr lang="ja-JP" altLang="en-US" smtClean="0">
                <a:solidFill>
                  <a:prstClr val="black">
                    <a:tint val="75000"/>
                  </a:prstClr>
                </a:solidFill>
              </a:rPr>
              <a:t>　公益社団法人日本精神保健福祉士協会</a:t>
            </a:r>
            <a:endParaRPr lang="ja-JP" altLang="en-US" dirty="0">
              <a:solidFill>
                <a:prstClr val="black">
                  <a:tint val="75000"/>
                </a:prstClr>
              </a:solidFill>
            </a:endParaRPr>
          </a:p>
        </p:txBody>
      </p:sp>
    </p:spTree>
    <p:extLst>
      <p:ext uri="{BB962C8B-B14F-4D97-AF65-F5344CB8AC3E}">
        <p14:creationId xmlns:p14="http://schemas.microsoft.com/office/powerpoint/2010/main" val="12889688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843240"/>
          </a:xfrm>
          <a:ln>
            <a:noFill/>
          </a:ln>
        </p:spPr>
        <p:txBody>
          <a:bodyPr>
            <a:normAutofit/>
          </a:bodyPr>
          <a:lstStyle/>
          <a:p>
            <a:pPr algn="l"/>
            <a:r>
              <a:rPr lang="ja-JP" altLang="ja-JP" sz="28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地域移行支援を推進するため</a:t>
            </a:r>
            <a:r>
              <a:rPr lang="ja-JP" altLang="en-US" sz="28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に</a:t>
            </a: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488504" y="1196753"/>
            <a:ext cx="8915400" cy="5112568"/>
          </a:xfrm>
          <a:ln>
            <a:solidFill>
              <a:schemeClr val="tx1"/>
            </a:solidFill>
          </a:ln>
        </p:spPr>
        <p:txBody>
          <a:bodyPr>
            <a:normAutofit fontScale="47500" lnSpcReduction="20000"/>
          </a:bodyPr>
          <a:lstStyle/>
          <a:p>
            <a:pPr marL="0" indent="0">
              <a:spcBef>
                <a:spcPts val="1200"/>
              </a:spcBef>
              <a:spcAft>
                <a:spcPts val="0"/>
              </a:spcAft>
              <a:buNone/>
            </a:pPr>
            <a:endParaRPr lang="en-US" altLang="ja-JP" sz="4000" b="1" kern="100" dirty="0" smtClean="0">
              <a:latin typeface="ＭＳ Ｐゴシック" panose="020B0600070205080204" pitchFamily="50" charset="-128"/>
              <a:ea typeface="ＭＳ Ｐゴシック" panose="020B0600070205080204" pitchFamily="50" charset="-128"/>
            </a:endParaRPr>
          </a:p>
          <a:p>
            <a:pPr marL="0" indent="0">
              <a:spcBef>
                <a:spcPts val="1200"/>
              </a:spcBef>
              <a:spcAft>
                <a:spcPts val="0"/>
              </a:spcAft>
              <a:buNone/>
            </a:pPr>
            <a:r>
              <a:rPr lang="ja-JP" altLang="ja-JP" sz="4000" b="1" kern="100" dirty="0" smtClean="0">
                <a:latin typeface="ＭＳ Ｐゴシック" panose="020B0600070205080204" pitchFamily="50" charset="-128"/>
                <a:ea typeface="ＭＳ Ｐゴシック" panose="020B0600070205080204" pitchFamily="50" charset="-128"/>
              </a:rPr>
              <a:t>③医療</a:t>
            </a:r>
            <a:r>
              <a:rPr lang="ja-JP" altLang="ja-JP" sz="4000" b="1" kern="100" dirty="0">
                <a:latin typeface="ＭＳ Ｐゴシック" panose="020B0600070205080204" pitchFamily="50" charset="-128"/>
                <a:ea typeface="ＭＳ Ｐゴシック" panose="020B0600070205080204" pitchFamily="50" charset="-128"/>
              </a:rPr>
              <a:t>と福祉の連携</a:t>
            </a:r>
          </a:p>
          <a:p>
            <a:pPr marL="89535" indent="0">
              <a:lnSpc>
                <a:spcPts val="1900"/>
              </a:lnSpc>
              <a:spcAft>
                <a:spcPts val="0"/>
              </a:spcAft>
              <a:buNone/>
            </a:pPr>
            <a:endParaRPr lang="en-US" altLang="ja-JP"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89535" indent="0">
              <a:lnSpc>
                <a:spcPts val="1900"/>
              </a:lnSpc>
              <a:spcAft>
                <a:spcPts val="0"/>
              </a:spcAft>
              <a:buNone/>
            </a:pPr>
            <a:r>
              <a:rPr lang="ja-JP" altLang="en-US"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地域</a:t>
            </a:r>
            <a:r>
              <a:rPr lang="ja-JP" altLang="ja-JP" kern="100" dirty="0">
                <a:latin typeface="ＭＳ Ｐゴシック" panose="020B0600070205080204" pitchFamily="50" charset="-128"/>
                <a:ea typeface="ＭＳ Ｐゴシック" panose="020B0600070205080204" pitchFamily="50" charset="-128"/>
                <a:cs typeface="Times New Roman" panose="02020603050405020304" pitchFamily="18" charset="0"/>
              </a:rPr>
              <a:t>移行支援は、相談支援事業所が、入院している病院と退院後の居住系と通所系の事業所との連携の上で行われています。しかし、実際に、地域移行支援に取り組んでいない相談支援事業所、精神科病院にとっては、制度やそれぞれの機関・事業者のこともよくわからないため、連携して支援することに慣れていません。協議会等が活用されている事例もありますが、地域移行支援を推進するための部会の設置、実務者向けの研修会、連携のための事例検討会の実施が有効であると考えられます。</a:t>
            </a:r>
          </a:p>
          <a:p>
            <a:pPr marL="0" indent="0">
              <a:spcBef>
                <a:spcPts val="1200"/>
              </a:spcBef>
              <a:spcAft>
                <a:spcPts val="0"/>
              </a:spcAft>
              <a:buNone/>
            </a:pPr>
            <a:endParaRPr lang="en-US" altLang="ja-JP" sz="4000" b="1" kern="100" dirty="0" smtClean="0">
              <a:latin typeface="ＭＳ Ｐゴシック" panose="020B0600070205080204" pitchFamily="50" charset="-128"/>
              <a:ea typeface="ＭＳ Ｐゴシック" panose="020B0600070205080204" pitchFamily="50" charset="-128"/>
            </a:endParaRPr>
          </a:p>
          <a:p>
            <a:pPr marL="0" indent="0">
              <a:spcBef>
                <a:spcPts val="1200"/>
              </a:spcBef>
              <a:spcAft>
                <a:spcPts val="0"/>
              </a:spcAft>
              <a:buNone/>
            </a:pPr>
            <a:r>
              <a:rPr lang="ja-JP" altLang="ja-JP" sz="4000" b="1" kern="100" dirty="0" smtClean="0">
                <a:latin typeface="ＭＳ Ｐゴシック" panose="020B0600070205080204" pitchFamily="50" charset="-128"/>
                <a:ea typeface="ＭＳ Ｐゴシック" panose="020B0600070205080204" pitchFamily="50" charset="-128"/>
              </a:rPr>
              <a:t>④意思</a:t>
            </a:r>
            <a:r>
              <a:rPr lang="ja-JP" altLang="ja-JP" sz="4000" b="1" kern="100" dirty="0">
                <a:latin typeface="ＭＳ Ｐゴシック" panose="020B0600070205080204" pitchFamily="50" charset="-128"/>
                <a:ea typeface="ＭＳ Ｐゴシック" panose="020B0600070205080204" pitchFamily="50" charset="-128"/>
              </a:rPr>
              <a:t>表明の支援</a:t>
            </a:r>
          </a:p>
          <a:p>
            <a:pPr marL="89535" indent="0">
              <a:lnSpc>
                <a:spcPts val="1900"/>
              </a:lnSpc>
              <a:spcAft>
                <a:spcPts val="0"/>
              </a:spcAft>
              <a:buNone/>
            </a:pPr>
            <a:endParaRPr lang="en-US" altLang="ja-JP"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89535" indent="0">
              <a:lnSpc>
                <a:spcPts val="1900"/>
              </a:lnSpc>
              <a:spcAft>
                <a:spcPts val="0"/>
              </a:spcAft>
              <a:buNone/>
            </a:pPr>
            <a:r>
              <a:rPr lang="ja-JP" altLang="en-US"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長期</a:t>
            </a:r>
            <a:r>
              <a:rPr lang="ja-JP" altLang="ja-JP"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に入院している精神障害者が、退院を希望して地域移行支援を利用するという意思表明に至るには相当の支援と時間を要します。地域移行支援を推進するためには、退院の動機づけが極めて重要な支援であり、相談支援事業所はここに労力を要していますが、この時点での支援は個別給付の対象外です。地域移行支援は、退院の意思表明ができる前、迷っている段階から支援が受けられること、例えば、「退院することは決められないけれど、退院したらどこに住むのか知りたい」「退院はしたくはないけれど、どんな暮らしをしているのか見てみたい」という人が利用できることを検討するよう求められています</a:t>
            </a:r>
            <a:r>
              <a:rPr lang="ja-JP" altLang="ja-JP"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p>
          <a:p>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フッター プレースホルダー 3"/>
          <p:cNvSpPr>
            <a:spLocks noGrp="1"/>
          </p:cNvSpPr>
          <p:nvPr>
            <p:ph type="ftr" sz="quarter" idx="11"/>
          </p:nvPr>
        </p:nvSpPr>
        <p:spPr/>
        <p:txBody>
          <a:bodyPr/>
          <a:lstStyle/>
          <a:p>
            <a:r>
              <a:rPr lang="en-US" altLang="ja-JP" smtClean="0">
                <a:solidFill>
                  <a:prstClr val="black">
                    <a:tint val="75000"/>
                  </a:prstClr>
                </a:solidFill>
              </a:rPr>
              <a:t>@2016</a:t>
            </a:r>
            <a:r>
              <a:rPr lang="ja-JP" altLang="en-US" smtClean="0">
                <a:solidFill>
                  <a:prstClr val="black">
                    <a:tint val="75000"/>
                  </a:prstClr>
                </a:solidFill>
              </a:rPr>
              <a:t>　公益社団法人日本精神保健福祉士協会</a:t>
            </a:r>
            <a:endParaRPr lang="ja-JP" altLang="en-US" dirty="0">
              <a:solidFill>
                <a:prstClr val="black">
                  <a:tint val="75000"/>
                </a:prstClr>
              </a:solidFill>
            </a:endParaRPr>
          </a:p>
        </p:txBody>
      </p:sp>
    </p:spTree>
    <p:extLst>
      <p:ext uri="{BB962C8B-B14F-4D97-AF65-F5344CB8AC3E}">
        <p14:creationId xmlns:p14="http://schemas.microsoft.com/office/powerpoint/2010/main" val="1218914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00483" y="188810"/>
            <a:ext cx="9505056" cy="63094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en-US" sz="18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基本的な考え方</a:t>
            </a:r>
            <a:r>
              <a:rPr kumimoji="1" lang="en-US" altLang="ja-JP" sz="18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昭和</a:t>
            </a:r>
            <a:r>
              <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29</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1954</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年の全国精神衛生実態調査では、精神障害者の全国推定</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数</a:t>
            </a:r>
            <a:r>
              <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130</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万人の</a:t>
            </a:r>
            <a:r>
              <a:rPr kumimoji="1" lang="ja-JP"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うち、要入院者は</a:t>
            </a:r>
            <a:r>
              <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35</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万人であり</a:t>
            </a:r>
            <a:r>
              <a:rPr kumimoji="1" lang="ja-JP"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、当時の病床（約</a:t>
            </a:r>
            <a:r>
              <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3</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万</a:t>
            </a:r>
            <a:r>
              <a:rPr kumimoji="1" lang="ja-JP"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床）は、その</a:t>
            </a:r>
            <a:r>
              <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10</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分の</a:t>
            </a:r>
            <a:r>
              <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1</a:t>
            </a:r>
            <a:r>
              <a:rPr kumimoji="1" lang="ja-JP" altLang="en-US" sz="1600" b="0" i="0" u="none" strike="noStrike" kern="1200" cap="none" spc="0" normalizeH="0" baseline="0" noProof="0" dirty="0" err="1">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にも</a:t>
            </a:r>
            <a:r>
              <a:rPr kumimoji="1" lang="ja-JP"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満たないとして</a:t>
            </a:r>
            <a:r>
              <a:rPr kumimoji="1" lang="ja-JP" altLang="ja-JP"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い</a:t>
            </a: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ました。</a:t>
            </a:r>
            <a:endPar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同時期に改正された精神衛生法は、非営利法人の設置する精神科病院の設置及び運営に要する経費に関する国庫補助の規定を</a:t>
            </a:r>
            <a:r>
              <a:rPr kumimoji="1" lang="ja-JP" altLang="ja-JP"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設け</a:t>
            </a: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ました。</a:t>
            </a:r>
            <a:endPar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昭和</a:t>
            </a:r>
            <a:r>
              <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33</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1958</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年の医療法では、｢精神科特例｣を導入して一般医科とも分け、以後、精神科病院の設立ブームが起こったことは周知のとおり</a:t>
            </a:r>
            <a:r>
              <a:rPr kumimoji="1" lang="ja-JP" altLang="ja-JP"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で</a:t>
            </a: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す</a:t>
            </a:r>
            <a:r>
              <a:rPr kumimoji="1" lang="ja-JP" altLang="ja-JP"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その後</a:t>
            </a:r>
            <a:r>
              <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30</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年</a:t>
            </a:r>
            <a:r>
              <a:rPr kumimoji="1" lang="ja-JP"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かけて、この要入院者３５万人という推計</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を</a:t>
            </a:r>
            <a:r>
              <a:rPr kumimoji="1" lang="ja-JP"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、国策</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として</a:t>
            </a:r>
            <a:r>
              <a:rPr kumimoji="1" lang="ja-JP"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追い求め</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て</a:t>
            </a: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きました。</a:t>
            </a:r>
            <a:endPar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en-US" sz="1600" b="0"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これが、</a:t>
            </a:r>
            <a:r>
              <a:rPr kumimoji="1" lang="ja-JP" altLang="ja-JP" sz="1600" b="0"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いわゆる</a:t>
            </a:r>
            <a:r>
              <a:rPr kumimoji="1" lang="ja-JP" altLang="en-US" sz="16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長期</a:t>
            </a:r>
            <a:r>
              <a:rPr kumimoji="1" lang="ja-JP" altLang="ja-JP" sz="16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入院者への支援とその責任を精神科医療機関だけに押しつけて</a:t>
            </a:r>
            <a:r>
              <a:rPr kumimoji="1" lang="ja-JP" altLang="ja-JP" sz="1600" b="0"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ならない</a:t>
            </a:r>
            <a:r>
              <a:rPr kumimoji="1" lang="ja-JP" altLang="en-US" sz="16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根拠</a:t>
            </a:r>
            <a:r>
              <a:rPr kumimoji="1" lang="ja-JP" altLang="en-US" sz="1600" b="0"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です</a:t>
            </a:r>
            <a:r>
              <a:rPr kumimoji="1" lang="ja-JP" altLang="en-US" sz="16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kumimoji="1" lang="en-US" altLang="ja-JP" sz="16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この間、多くの国民は、こうした実態を十分に認識できないまま容認して</a:t>
            </a:r>
            <a:r>
              <a:rPr kumimoji="1" lang="ja-JP" altLang="ja-JP"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き</a:t>
            </a: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ました。この</a:t>
            </a:r>
            <a:r>
              <a:rPr kumimoji="1" lang="ja-JP"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現実</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を</a:t>
            </a:r>
            <a:r>
              <a:rPr kumimoji="1" lang="ja-JP"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、国民</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は、自らが</a:t>
            </a:r>
            <a:r>
              <a:rPr kumimoji="1" lang="ja-JP"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担う共通の課題として</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認識す</a:t>
            </a: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べき</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です</a:t>
            </a: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。⇒医療と福祉で、協力、連携して支援していきましょう。</a:t>
            </a:r>
            <a:endParaRPr kumimoji="1" lang="en-US" altLang="ja-JP"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en-US" sz="18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事業の変遷</a:t>
            </a:r>
            <a:r>
              <a:rPr kumimoji="1" lang="en-US" altLang="ja-JP" sz="18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・我が国</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は、国民の要請に応じて、国策として必要とされた病床の拡大をしてきました。しかし、向精神薬や医療看護技術の進歩と共に、入院治療から地域生活支援中心へと改革することになりました</a:t>
            </a: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。医療</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機関は、これまで少ないマンパワーのなか、直近の入院患者さん、退院患者さんへの支援に追われてきました。社会的（家族、金銭、住居、仕事、支援者等）支援がない人への退院支援は労力がかかるなか、医療機関が中心に行ってきましたが、時代とともに新たなモデルが必要となり以下のような政策がすすめられました。</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・平成</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１５～１７年度は、「精神障害者退院促進支援モデル事業」として実施</a:t>
            </a: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kumimoji="1" lang="en-US" altLang="ja-JP"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平成</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１８～１９年度は、「精神障害者退院促進支援事業」として実施</a:t>
            </a: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kumimoji="1" lang="en-US" altLang="ja-JP"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平成</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２０年度からは、精神障害者の退院促進・地域定着に必要な体制整備の総合調整を行う地域体制整備コーディネーターを配置することとした「精神障害者地域移行支援特別対策事業」。</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・平成</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２２年度からは、地域生活への移行支援にとどまらず、地域生活への移行後の地域への定着支援も行う事業へ見直し、事業名も「精神障害者地域移行・地域定着支援事業」</a:t>
            </a: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kumimoji="1" lang="en-US" altLang="ja-JP"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平成</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２４年４月、障害者自立支援法の「地域相談支援」となる</a:t>
            </a:r>
            <a:r>
              <a:rPr kumimoji="1" lang="ja-JP" altLang="en-US" sz="16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3" name="フッター プレースホルダー 2"/>
          <p:cNvSpPr>
            <a:spLocks noGrp="1"/>
          </p:cNvSpPr>
          <p:nvPr>
            <p:ph type="ftr" sz="quarter" idx="11"/>
          </p:nvPr>
        </p:nvSpPr>
        <p:spPr/>
        <p:txBody>
          <a:bodyPr anchor="b"/>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b="0" i="0" u="none" strike="noStrike" kern="1200" cap="none" spc="0" normalizeH="0" baseline="0" noProof="0" dirty="0" smtClean="0">
                <a:ln>
                  <a:noFill/>
                </a:ln>
                <a:solidFill>
                  <a:srgbClr val="000000"/>
                </a:solidFill>
                <a:effectLst/>
                <a:uLnTx/>
                <a:uFillTx/>
                <a:cs typeface="+mn-cs"/>
              </a:rPr>
              <a:t>@2016</a:t>
            </a:r>
            <a:r>
              <a:rPr kumimoji="1" lang="ja-JP" altLang="en-US" b="0" i="0" u="none" strike="noStrike" kern="1200" cap="none" spc="0" normalizeH="0" baseline="0" noProof="0" dirty="0" smtClean="0">
                <a:ln>
                  <a:noFill/>
                </a:ln>
                <a:solidFill>
                  <a:srgbClr val="000000"/>
                </a:solidFill>
                <a:effectLst/>
                <a:uLnTx/>
                <a:uFillTx/>
                <a:cs typeface="+mn-cs"/>
              </a:rPr>
              <a:t>　公益社団法人日本精神保健福祉士協会</a:t>
            </a:r>
            <a:endParaRPr kumimoji="1" lang="en-US" altLang="ja-JP" b="0" i="0" u="none" strike="noStrike" kern="1200" cap="none" spc="0" normalizeH="0" baseline="0" noProof="0" dirty="0">
              <a:ln>
                <a:noFill/>
              </a:ln>
              <a:solidFill>
                <a:srgbClr val="000000"/>
              </a:solidFill>
              <a:effectLst/>
              <a:uLnTx/>
              <a:uFillTx/>
              <a:cs typeface="+mn-cs"/>
            </a:endParaRPr>
          </a:p>
        </p:txBody>
      </p:sp>
    </p:spTree>
    <p:extLst>
      <p:ext uri="{BB962C8B-B14F-4D97-AF65-F5344CB8AC3E}">
        <p14:creationId xmlns:p14="http://schemas.microsoft.com/office/powerpoint/2010/main" val="28899613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bwMode="auto">
          <a:xfrm>
            <a:off x="84687" y="858716"/>
            <a:ext cx="9757175" cy="720000"/>
          </a:xfrm>
          <a:prstGeom prst="rect">
            <a:avLst/>
          </a:prstGeom>
          <a:noFill/>
          <a:ln w="25400">
            <a:solidFill>
              <a:schemeClr val="tx1"/>
            </a:solidFill>
            <a:round/>
            <a:headEnd/>
            <a:tailEnd/>
          </a:ln>
        </p:spPr>
        <p:txBody>
          <a:bodyPr lIns="144000" tIns="36000" rIns="144000" bIns="34208" rtlCol="0" anchor="ctr"/>
          <a:lstStyle/>
          <a:p>
            <a:pPr marL="0" marR="0" lvl="0" indent="0" algn="just" defTabSz="957263" rtl="0" eaLnBrk="1" fontAlgn="base" latinLnBrk="0" hangingPunct="1">
              <a:lnSpc>
                <a:spcPts val="1550"/>
              </a:lnSpc>
              <a:spcBef>
                <a:spcPts val="100"/>
              </a:spcBef>
              <a:spcAft>
                <a:spcPct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300" b="0" i="0" u="none" strike="noStrike" kern="1200" cap="none" spc="-10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障害者が自らの望む地域生活を営むことができるよう、「生活」と「就労」に対する支援の一層の充実や高齢障害者による介護保険サービスの円滑な利用を促進するための見直しを行うとともに、障害児支援のニーズの多様化にきめ細かく対応するための支援の拡充を図るほか、サービスの質の確保・向上を図るための環境整備等を行う。</a:t>
            </a:r>
          </a:p>
        </p:txBody>
      </p:sp>
      <p:sp>
        <p:nvSpPr>
          <p:cNvPr id="27" name="正方形/長方形 26"/>
          <p:cNvSpPr/>
          <p:nvPr/>
        </p:nvSpPr>
        <p:spPr bwMode="auto">
          <a:xfrm>
            <a:off x="84687" y="1875248"/>
            <a:ext cx="9757175" cy="4392000"/>
          </a:xfrm>
          <a:prstGeom prst="rect">
            <a:avLst/>
          </a:prstGeom>
          <a:noFill/>
          <a:ln w="25400">
            <a:solidFill>
              <a:schemeClr val="tx1"/>
            </a:solidFill>
            <a:round/>
            <a:headEnd/>
            <a:tailEnd/>
          </a:ln>
        </p:spPr>
        <p:txBody>
          <a:bodyPr lIns="68415" tIns="34208" rIns="68415" bIns="34208" rtlCol="0"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sng" strike="noStrike" kern="1200" cap="none" spc="0" normalizeH="0" baseline="0" noProof="0" dirty="0">
                <a:ln>
                  <a:noFill/>
                </a:ln>
                <a:effectLst/>
                <a:uLnTx/>
                <a:uFillTx/>
                <a:latin typeface="ＭＳ Ｐゴシック"/>
                <a:ea typeface="ＭＳ Ｐゴシック" charset="-128"/>
                <a:cs typeface="+mn-cs"/>
              </a:rPr>
              <a:t>１．障害者の望む地域生活の支援</a:t>
            </a:r>
            <a:endParaRPr kumimoji="1" lang="en-US" altLang="ja-JP" sz="1600" b="1" i="0" u="sng" strike="noStrike" kern="1200" cap="none" spc="0" normalizeH="0" baseline="0" noProof="0" dirty="0">
              <a:ln>
                <a:noFill/>
              </a:ln>
              <a:effectLst/>
              <a:uLnTx/>
              <a:uFillTx/>
              <a:latin typeface="ＭＳ Ｐゴシック"/>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400" b="0" i="0" u="none" strike="noStrike" kern="1200" cap="none" spc="0" normalizeH="0" baseline="0" noProof="0" dirty="0">
              <a:ln>
                <a:noFill/>
              </a:ln>
              <a:effectLst/>
              <a:uLnTx/>
              <a:uFillTx/>
              <a:latin typeface="ＭＳ Ｐゴシック"/>
              <a:ea typeface="ＭＳ Ｐゴシック" charset="-128"/>
              <a:cs typeface="+mn-cs"/>
            </a:endParaRPr>
          </a:p>
          <a:p>
            <a:pPr marL="265113" marR="0" lvl="0" indent="-265113" algn="l" defTabSz="914400" rtl="0" eaLnBrk="1" fontAlgn="base" latinLnBrk="0" hangingPunct="1">
              <a:lnSpc>
                <a:spcPct val="100000"/>
              </a:lnSpc>
              <a:spcBef>
                <a:spcPct val="0"/>
              </a:spcBef>
              <a:spcAft>
                <a:spcPct val="0"/>
              </a:spcAft>
              <a:buClrTx/>
              <a:buSzTx/>
              <a:buFontTx/>
              <a:buNone/>
              <a:tabLst/>
              <a:defRPr/>
            </a:pPr>
            <a:r>
              <a:rPr kumimoji="1" lang="ja-JP" altLang="en-US" sz="1300" b="0" i="1" u="none" strike="noStrike" kern="1200" cap="none" spc="0" normalizeH="0" baseline="0" noProof="0" dirty="0">
                <a:ln>
                  <a:noFill/>
                </a:ln>
                <a:effectLst/>
                <a:uLnTx/>
                <a:uFillTx/>
                <a:latin typeface="ＭＳ Ｐゴシック"/>
                <a:ea typeface="ＭＳ Ｐゴシック" charset="-128"/>
                <a:cs typeface="+mn-cs"/>
              </a:rPr>
              <a:t> </a:t>
            </a:r>
            <a:r>
              <a:rPr kumimoji="1" lang="en-US" altLang="ja-JP" sz="1300" b="0" i="0" u="none" strike="noStrike" kern="1200" cap="none" spc="0" normalizeH="0" baseline="0" noProof="0" dirty="0">
                <a:ln>
                  <a:noFill/>
                </a:ln>
                <a:effectLst/>
                <a:uLnTx/>
                <a:uFillTx/>
                <a:latin typeface="ＭＳ Ｐゴシック"/>
                <a:ea typeface="ＭＳ Ｐゴシック" charset="-128"/>
                <a:cs typeface="+mn-cs"/>
              </a:rPr>
              <a:t>(1) </a:t>
            </a:r>
            <a:r>
              <a:rPr kumimoji="1" lang="ja-JP" altLang="en-US" sz="1300" b="0" i="0" u="none" strike="noStrike" kern="1200" cap="none" spc="0" normalizeH="0" baseline="0" noProof="0" dirty="0">
                <a:ln>
                  <a:noFill/>
                </a:ln>
                <a:effectLst/>
                <a:uLnTx/>
                <a:uFillTx/>
                <a:latin typeface="ＭＳ Ｐゴシック"/>
                <a:ea typeface="ＭＳ Ｐゴシック" charset="-128"/>
                <a:cs typeface="+mn-cs"/>
              </a:rPr>
              <a:t>施設入所支援や共同生活援助を利用していた者等を対象として、定期的な巡回訪問や随時の対応により、円滑な地域生活に向けた相談・助言等を行うサービスを新設する（</a:t>
            </a:r>
            <a:r>
              <a:rPr kumimoji="1" lang="ja-JP" altLang="en-US" sz="1300" b="0" i="0" u="sng" strike="noStrike" kern="1200" cap="none" spc="0" normalizeH="0" baseline="0" noProof="0" dirty="0">
                <a:ln>
                  <a:noFill/>
                </a:ln>
                <a:effectLst/>
                <a:uLnTx/>
                <a:uFillTx/>
                <a:latin typeface="ＭＳ Ｐゴシック"/>
                <a:ea typeface="ＭＳ Ｐゴシック" charset="-128"/>
                <a:cs typeface="+mn-cs"/>
              </a:rPr>
              <a:t>自立生活援助</a:t>
            </a:r>
            <a:r>
              <a:rPr kumimoji="1" lang="ja-JP" altLang="en-US" sz="1300" b="0" i="0" u="none" strike="noStrike" kern="1200" cap="none" spc="0" normalizeH="0" baseline="0" noProof="0" dirty="0">
                <a:ln>
                  <a:noFill/>
                </a:ln>
                <a:effectLst/>
                <a:uLnTx/>
                <a:uFillTx/>
                <a:latin typeface="ＭＳ Ｐゴシック"/>
                <a:ea typeface="ＭＳ Ｐゴシック" charset="-128"/>
                <a:cs typeface="+mn-cs"/>
              </a:rPr>
              <a:t>）</a:t>
            </a:r>
            <a:endParaRPr kumimoji="1" lang="en-US" altLang="ja-JP" sz="1300" b="0" i="0" u="none" strike="noStrike" kern="1200" cap="none" spc="0" normalizeH="0" baseline="0" noProof="0" dirty="0">
              <a:ln>
                <a:noFill/>
              </a:ln>
              <a:effectLst/>
              <a:uLnTx/>
              <a:uFillTx/>
              <a:latin typeface="ＭＳ Ｐゴシック"/>
              <a:ea typeface="ＭＳ Ｐゴシック" charset="-128"/>
              <a:cs typeface="+mn-cs"/>
            </a:endParaRPr>
          </a:p>
          <a:p>
            <a:pPr marL="323850" marR="0" lvl="0" indent="-323850" algn="l" defTabSz="914400" rtl="0" eaLnBrk="1" fontAlgn="base" latinLnBrk="0" hangingPunct="1">
              <a:lnSpc>
                <a:spcPct val="100000"/>
              </a:lnSpc>
              <a:spcBef>
                <a:spcPct val="0"/>
              </a:spcBef>
              <a:spcAft>
                <a:spcPct val="0"/>
              </a:spcAft>
              <a:buClrTx/>
              <a:buSzTx/>
              <a:buFontTx/>
              <a:buNone/>
              <a:tabLst/>
              <a:defRPr/>
            </a:pPr>
            <a:endParaRPr kumimoji="1" lang="en-US" altLang="ja-JP" sz="200" b="0" i="0" u="none" strike="noStrike" kern="1200" cap="none" spc="0" normalizeH="0" baseline="0" noProof="0" dirty="0">
              <a:ln>
                <a:noFill/>
              </a:ln>
              <a:effectLst/>
              <a:uLnTx/>
              <a:uFillTx/>
              <a:latin typeface="ＭＳ Ｐゴシック"/>
              <a:ea typeface="ＭＳ Ｐゴシック" charset="-128"/>
              <a:cs typeface="+mn-cs"/>
            </a:endParaRPr>
          </a:p>
          <a:p>
            <a:pPr marL="323850" marR="0" lvl="0" indent="-323850" algn="l" defTabSz="914400" rtl="0" eaLnBrk="1" fontAlgn="base" latinLnBrk="0" hangingPunct="1">
              <a:lnSpc>
                <a:spcPct val="100000"/>
              </a:lnSpc>
              <a:spcBef>
                <a:spcPct val="0"/>
              </a:spcBef>
              <a:spcAft>
                <a:spcPct val="0"/>
              </a:spcAft>
              <a:buClrTx/>
              <a:buSzTx/>
              <a:buFontTx/>
              <a:buNone/>
              <a:tabLst/>
              <a:defRPr/>
            </a:pPr>
            <a:r>
              <a:rPr kumimoji="1" lang="ja-JP" altLang="en-US" sz="1300" b="0" i="0" u="none" strike="noStrike" kern="1200" cap="none" spc="0" normalizeH="0" baseline="0" noProof="0" dirty="0">
                <a:ln>
                  <a:noFill/>
                </a:ln>
                <a:effectLst/>
                <a:uLnTx/>
                <a:uFillTx/>
                <a:latin typeface="ＭＳ Ｐゴシック"/>
                <a:ea typeface="ＭＳ Ｐゴシック" charset="-128"/>
                <a:cs typeface="+mn-cs"/>
              </a:rPr>
              <a:t> </a:t>
            </a:r>
            <a:r>
              <a:rPr kumimoji="1" lang="en-US" altLang="ja-JP" sz="1300" b="0" i="0" u="none" strike="noStrike" kern="1200" cap="none" spc="0" normalizeH="0" baseline="0" noProof="0" dirty="0">
                <a:ln>
                  <a:noFill/>
                </a:ln>
                <a:effectLst/>
                <a:uLnTx/>
                <a:uFillTx/>
                <a:latin typeface="ＭＳ Ｐゴシック"/>
                <a:ea typeface="ＭＳ Ｐゴシック" charset="-128"/>
                <a:cs typeface="+mn-cs"/>
              </a:rPr>
              <a:t>(2) </a:t>
            </a:r>
            <a:r>
              <a:rPr kumimoji="1" lang="ja-JP" altLang="en-US" sz="1300" b="0" i="0" u="none" strike="noStrike" kern="1200" cap="none" spc="0" normalizeH="0" baseline="0" noProof="0" dirty="0">
                <a:ln>
                  <a:noFill/>
                </a:ln>
                <a:effectLst/>
                <a:uLnTx/>
                <a:uFillTx/>
                <a:latin typeface="ＭＳ Ｐゴシック"/>
                <a:ea typeface="ＭＳ Ｐゴシック" charset="-128"/>
                <a:cs typeface="+mn-cs"/>
              </a:rPr>
              <a:t>就業に伴う生活面の課題に対応できるよう、事業所・家族との連絡調整等の支援を行うサービスを新設する（</a:t>
            </a:r>
            <a:r>
              <a:rPr kumimoji="1" lang="ja-JP" altLang="en-US" sz="1300" b="0" i="0" u="sng" strike="noStrike" kern="1200" cap="none" spc="0" normalizeH="0" baseline="0" noProof="0" dirty="0">
                <a:ln>
                  <a:noFill/>
                </a:ln>
                <a:effectLst/>
                <a:uLnTx/>
                <a:uFillTx/>
                <a:latin typeface="ＭＳ Ｐゴシック"/>
                <a:ea typeface="ＭＳ Ｐゴシック" charset="-128"/>
                <a:cs typeface="+mn-cs"/>
              </a:rPr>
              <a:t>就労定着支援</a:t>
            </a:r>
            <a:r>
              <a:rPr kumimoji="1" lang="ja-JP" altLang="en-US" sz="1300" b="0" i="0" u="none" strike="noStrike" kern="1200" cap="none" spc="0" normalizeH="0" baseline="0" noProof="0" dirty="0">
                <a:ln>
                  <a:noFill/>
                </a:ln>
                <a:effectLst/>
                <a:uLnTx/>
                <a:uFillTx/>
                <a:latin typeface="ＭＳ Ｐゴシック"/>
                <a:ea typeface="ＭＳ Ｐゴシック" charset="-128"/>
                <a:cs typeface="+mn-cs"/>
              </a:rPr>
              <a:t>）</a:t>
            </a:r>
          </a:p>
          <a:p>
            <a:pPr marL="323850" marR="0" lvl="0" indent="-323850" algn="l" defTabSz="914400" rtl="0" eaLnBrk="1" fontAlgn="base" latinLnBrk="0" hangingPunct="1">
              <a:lnSpc>
                <a:spcPct val="100000"/>
              </a:lnSpc>
              <a:spcBef>
                <a:spcPct val="0"/>
              </a:spcBef>
              <a:spcAft>
                <a:spcPct val="0"/>
              </a:spcAft>
              <a:buClrTx/>
              <a:buSzTx/>
              <a:buFontTx/>
              <a:buNone/>
              <a:tabLst/>
              <a:defRPr/>
            </a:pPr>
            <a:endParaRPr kumimoji="1" lang="en-US" altLang="ja-JP" sz="200" b="0" i="0" u="none" strike="noStrike" kern="1200" cap="none" spc="0" normalizeH="0" baseline="0" noProof="0" dirty="0">
              <a:ln>
                <a:noFill/>
              </a:ln>
              <a:effectLst/>
              <a:uLnTx/>
              <a:uFillTx/>
              <a:latin typeface="ＭＳ Ｐゴシック"/>
              <a:ea typeface="ＭＳ Ｐゴシック" charset="-128"/>
              <a:cs typeface="+mn-cs"/>
            </a:endParaRPr>
          </a:p>
          <a:p>
            <a:pPr marL="323850" marR="0" lvl="0" indent="-323850" algn="l" defTabSz="914400" rtl="0" eaLnBrk="1" fontAlgn="base" latinLnBrk="0" hangingPunct="1">
              <a:lnSpc>
                <a:spcPct val="100000"/>
              </a:lnSpc>
              <a:spcBef>
                <a:spcPct val="0"/>
              </a:spcBef>
              <a:spcAft>
                <a:spcPct val="0"/>
              </a:spcAft>
              <a:buClrTx/>
              <a:buSzTx/>
              <a:buFontTx/>
              <a:buNone/>
              <a:tabLst/>
              <a:defRPr/>
            </a:pPr>
            <a:r>
              <a:rPr kumimoji="1" lang="ja-JP" altLang="en-US" sz="1300" b="0" i="0" u="none" strike="noStrike" kern="1200" cap="none" spc="0" normalizeH="0" baseline="0" noProof="0" dirty="0">
                <a:ln>
                  <a:noFill/>
                </a:ln>
                <a:effectLst/>
                <a:uLnTx/>
                <a:uFillTx/>
                <a:latin typeface="ＭＳ Ｐゴシック"/>
                <a:ea typeface="ＭＳ Ｐゴシック" charset="-128"/>
                <a:cs typeface="+mn-cs"/>
              </a:rPr>
              <a:t> </a:t>
            </a:r>
            <a:r>
              <a:rPr kumimoji="1" lang="en-US" altLang="ja-JP" sz="1300" b="0" i="0" u="none" strike="noStrike" kern="1200" cap="none" spc="0" normalizeH="0" baseline="0" noProof="0" dirty="0">
                <a:ln>
                  <a:noFill/>
                </a:ln>
                <a:effectLst/>
                <a:uLnTx/>
                <a:uFillTx/>
                <a:latin typeface="ＭＳ Ｐゴシック"/>
                <a:ea typeface="ＭＳ Ｐゴシック" charset="-128"/>
                <a:cs typeface="+mn-cs"/>
              </a:rPr>
              <a:t>(3) </a:t>
            </a:r>
            <a:r>
              <a:rPr kumimoji="1" lang="ja-JP" altLang="en-US" sz="1300" b="0" i="0" u="none" strike="noStrike" kern="1200" cap="none" spc="0" normalizeH="0" baseline="0" noProof="0" dirty="0">
                <a:ln>
                  <a:noFill/>
                </a:ln>
                <a:effectLst/>
                <a:uLnTx/>
                <a:uFillTx/>
                <a:latin typeface="ＭＳ Ｐゴシック"/>
                <a:ea typeface="ＭＳ Ｐゴシック" charset="-128"/>
                <a:cs typeface="+mn-cs"/>
              </a:rPr>
              <a:t>重度訪問介護について、</a:t>
            </a:r>
            <a:r>
              <a:rPr kumimoji="1" lang="ja-JP" altLang="en-US" sz="1300" b="0" i="0" u="sng" strike="noStrike" kern="1200" cap="none" spc="0" normalizeH="0" baseline="0" noProof="0" dirty="0">
                <a:ln>
                  <a:noFill/>
                </a:ln>
                <a:effectLst/>
                <a:uLnTx/>
                <a:uFillTx/>
                <a:latin typeface="ＭＳ Ｐゴシック"/>
                <a:ea typeface="ＭＳ Ｐゴシック" charset="-128"/>
                <a:cs typeface="+mn-cs"/>
              </a:rPr>
              <a:t>医療機関への入院時</a:t>
            </a:r>
            <a:r>
              <a:rPr kumimoji="1" lang="ja-JP" altLang="en-US" sz="1300" b="0" i="0" u="none" strike="noStrike" kern="1200" cap="none" spc="0" normalizeH="0" baseline="0" noProof="0" dirty="0">
                <a:ln>
                  <a:noFill/>
                </a:ln>
                <a:effectLst/>
                <a:uLnTx/>
                <a:uFillTx/>
                <a:latin typeface="ＭＳ Ｐゴシック"/>
                <a:ea typeface="ＭＳ Ｐゴシック" charset="-128"/>
                <a:cs typeface="+mn-cs"/>
              </a:rPr>
              <a:t>も一定の支援を可能とする</a:t>
            </a:r>
            <a:endParaRPr kumimoji="1" lang="en-US" altLang="ja-JP" sz="1300" b="0" i="0" u="none" strike="noStrike" kern="1200" cap="none" spc="0" normalizeH="0" baseline="0" noProof="0" dirty="0">
              <a:ln>
                <a:noFill/>
              </a:ln>
              <a:effectLst/>
              <a:uLnTx/>
              <a:uFillTx/>
              <a:latin typeface="ＭＳ Ｐゴシック"/>
              <a:ea typeface="ＭＳ Ｐゴシック" charset="-128"/>
              <a:cs typeface="+mn-cs"/>
            </a:endParaRPr>
          </a:p>
          <a:p>
            <a:pPr marL="323850" marR="0" lvl="0" indent="-323850" algn="l" defTabSz="914400" rtl="0" eaLnBrk="1" fontAlgn="base" latinLnBrk="0" hangingPunct="1">
              <a:lnSpc>
                <a:spcPct val="100000"/>
              </a:lnSpc>
              <a:spcBef>
                <a:spcPct val="0"/>
              </a:spcBef>
              <a:spcAft>
                <a:spcPct val="0"/>
              </a:spcAft>
              <a:buClrTx/>
              <a:buSzTx/>
              <a:buFontTx/>
              <a:buNone/>
              <a:tabLst/>
              <a:defRPr/>
            </a:pPr>
            <a:endParaRPr kumimoji="1" lang="en-US" altLang="ja-JP" sz="200" b="0" i="0" u="none" strike="noStrike" kern="1200" cap="none" spc="0" normalizeH="0" baseline="0" noProof="0" dirty="0">
              <a:ln>
                <a:noFill/>
              </a:ln>
              <a:effectLst/>
              <a:uLnTx/>
              <a:uFillTx/>
              <a:latin typeface="ＭＳ Ｐゴシック"/>
              <a:ea typeface="ＭＳ Ｐゴシック" charset="-128"/>
              <a:cs typeface="+mn-cs"/>
            </a:endParaRPr>
          </a:p>
          <a:p>
            <a:pPr marL="265113" marR="0" lvl="0" indent="-265113" algn="l" defTabSz="914400" rtl="0" eaLnBrk="1" fontAlgn="base" latinLnBrk="0" hangingPunct="1">
              <a:lnSpc>
                <a:spcPct val="100000"/>
              </a:lnSpc>
              <a:spcBef>
                <a:spcPct val="0"/>
              </a:spcBef>
              <a:spcAft>
                <a:spcPct val="0"/>
              </a:spcAft>
              <a:buClrTx/>
              <a:buSzTx/>
              <a:buFontTx/>
              <a:buNone/>
              <a:tabLst/>
              <a:defRPr/>
            </a:pPr>
            <a:r>
              <a:rPr kumimoji="1" lang="ja-JP" altLang="en-US" sz="1300" b="0" i="1" u="none" strike="noStrike" kern="1200" cap="none" spc="0" normalizeH="0" baseline="0" noProof="0" dirty="0">
                <a:ln>
                  <a:noFill/>
                </a:ln>
                <a:effectLst/>
                <a:uLnTx/>
                <a:uFillTx/>
                <a:latin typeface="ＭＳ Ｐゴシック"/>
                <a:ea typeface="ＭＳ Ｐゴシック" charset="-128"/>
                <a:cs typeface="+mn-cs"/>
              </a:rPr>
              <a:t> </a:t>
            </a:r>
            <a:r>
              <a:rPr kumimoji="1" lang="en-US" altLang="ja-JP" sz="1300" b="0" i="0" u="none" strike="noStrike" kern="1200" cap="none" spc="0" normalizeH="0" baseline="0" noProof="0" dirty="0">
                <a:ln>
                  <a:noFill/>
                </a:ln>
                <a:effectLst/>
                <a:uLnTx/>
                <a:uFillTx/>
                <a:latin typeface="ＭＳ Ｐゴシック"/>
                <a:ea typeface="ＭＳ Ｐゴシック" charset="-128"/>
                <a:cs typeface="+mn-cs"/>
              </a:rPr>
              <a:t>(4) </a:t>
            </a:r>
            <a:r>
              <a:rPr kumimoji="1" lang="en-US" altLang="ja-JP" sz="1300" b="0" i="0" u="sng" strike="noStrike" kern="1200" cap="none" spc="0" normalizeH="0" baseline="0" noProof="0" dirty="0">
                <a:ln>
                  <a:noFill/>
                </a:ln>
                <a:effectLst/>
                <a:uLnTx/>
                <a:uFillTx/>
                <a:latin typeface="ＭＳ Ｐゴシック"/>
                <a:ea typeface="ＭＳ Ｐゴシック" charset="-128"/>
                <a:cs typeface="+mn-cs"/>
              </a:rPr>
              <a:t>65</a:t>
            </a:r>
            <a:r>
              <a:rPr kumimoji="1" lang="ja-JP" altLang="en-US" sz="1300" b="0" i="0" u="sng" strike="noStrike" kern="1200" cap="none" spc="0" normalizeH="0" baseline="0" noProof="0" dirty="0">
                <a:ln>
                  <a:noFill/>
                </a:ln>
                <a:effectLst/>
                <a:uLnTx/>
                <a:uFillTx/>
                <a:latin typeface="ＭＳ Ｐゴシック"/>
                <a:ea typeface="ＭＳ Ｐゴシック" charset="-128"/>
                <a:cs typeface="+mn-cs"/>
              </a:rPr>
              <a:t>歳に至るまで相当の長期間にわたり障害福祉サービスを利用してきた低所得の高齢障害者</a:t>
            </a:r>
            <a:r>
              <a:rPr kumimoji="1" lang="ja-JP" altLang="en-US" sz="1300" b="0" i="0" u="none" strike="noStrike" kern="1200" cap="none" spc="0" normalizeH="0" baseline="0" noProof="0" dirty="0">
                <a:ln>
                  <a:noFill/>
                </a:ln>
                <a:effectLst/>
                <a:uLnTx/>
                <a:uFillTx/>
                <a:latin typeface="ＭＳ Ｐゴシック"/>
                <a:ea typeface="ＭＳ Ｐゴシック" charset="-128"/>
                <a:cs typeface="+mn-cs"/>
              </a:rPr>
              <a:t>が引き続き障害福祉サービスに相当する介護保険サービスを利用する場合に、障害者の所得の状況や障害の程度等の事情を勘案し、当該介護保険サービスの</a:t>
            </a:r>
            <a:r>
              <a:rPr kumimoji="1" lang="ja-JP" altLang="en-US" sz="1300" b="0" i="0" u="sng" strike="noStrike" kern="1200" cap="none" spc="0" normalizeH="0" baseline="0" noProof="0" dirty="0">
                <a:ln>
                  <a:noFill/>
                </a:ln>
                <a:effectLst/>
                <a:uLnTx/>
                <a:uFillTx/>
                <a:latin typeface="ＭＳ Ｐゴシック"/>
                <a:ea typeface="ＭＳ Ｐゴシック" charset="-128"/>
                <a:cs typeface="+mn-cs"/>
              </a:rPr>
              <a:t>利用者負担を障害福祉制度により軽減</a:t>
            </a:r>
            <a:r>
              <a:rPr kumimoji="1" lang="ja-JP" altLang="en-US" sz="1300" b="0" i="0" u="none" strike="noStrike" kern="1200" cap="none" spc="0" normalizeH="0" baseline="0" noProof="0" dirty="0">
                <a:ln>
                  <a:noFill/>
                </a:ln>
                <a:effectLst/>
                <a:uLnTx/>
                <a:uFillTx/>
                <a:latin typeface="ＭＳ Ｐゴシック"/>
                <a:ea typeface="ＭＳ Ｐゴシック" charset="-128"/>
                <a:cs typeface="+mn-cs"/>
              </a:rPr>
              <a:t>（償還）できる仕組みを設ける</a:t>
            </a:r>
            <a:endParaRPr kumimoji="1" lang="en-US" altLang="ja-JP" sz="1300" b="0" i="1" u="none" strike="noStrike" kern="1200" cap="none" spc="0" normalizeH="0" baseline="0" noProof="0" dirty="0">
              <a:ln>
                <a:noFill/>
              </a:ln>
              <a:effectLst/>
              <a:uLnTx/>
              <a:uFillTx/>
              <a:latin typeface="ＭＳ Ｐゴシック"/>
              <a:ea typeface="ＭＳ Ｐゴシック" charset="-128"/>
              <a:cs typeface="+mn-cs"/>
            </a:endParaRPr>
          </a:p>
          <a:p>
            <a:pPr marL="216000" marR="0" lvl="0" indent="-216000" algn="l" defTabSz="914400" rtl="0" eaLnBrk="1" fontAlgn="base" latinLnBrk="0" hangingPunct="1">
              <a:lnSpc>
                <a:spcPct val="100000"/>
              </a:lnSpc>
              <a:spcBef>
                <a:spcPct val="0"/>
              </a:spcBef>
              <a:spcAft>
                <a:spcPct val="0"/>
              </a:spcAft>
              <a:buClrTx/>
              <a:buSzTx/>
              <a:buFontTx/>
              <a:buNone/>
              <a:tabLst/>
              <a:defRPr/>
            </a:pPr>
            <a:endParaRPr kumimoji="1" lang="en-US" altLang="ja-JP" sz="700" b="0" i="0" u="none" strike="noStrike" kern="1200" cap="none" spc="0" normalizeH="0" baseline="0" noProof="0" dirty="0">
              <a:ln>
                <a:noFill/>
              </a:ln>
              <a:effectLst/>
              <a:uLnTx/>
              <a:uFillTx/>
              <a:latin typeface="ＭＳ Ｐゴシック"/>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sng" strike="noStrike" kern="1200" cap="none" spc="0" normalizeH="0" baseline="0" noProof="0" dirty="0">
                <a:ln>
                  <a:noFill/>
                </a:ln>
                <a:effectLst/>
                <a:uLnTx/>
                <a:uFillTx/>
                <a:latin typeface="ＭＳ Ｐゴシック"/>
                <a:ea typeface="ＭＳ Ｐゴシック" charset="-128"/>
                <a:cs typeface="+mn-cs"/>
              </a:rPr>
              <a:t>２．障害児支援のニーズの多様化へのきめ細かな対応</a:t>
            </a:r>
            <a:endParaRPr kumimoji="1" lang="en-US" altLang="ja-JP" sz="1600" b="1" i="0" u="sng" strike="noStrike" kern="1200" cap="none" spc="0" normalizeH="0" baseline="0" noProof="0" dirty="0">
              <a:ln>
                <a:noFill/>
              </a:ln>
              <a:effectLst/>
              <a:uLnTx/>
              <a:uFillTx/>
              <a:latin typeface="ＭＳ Ｐゴシック"/>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400" b="0" i="0" u="none" strike="noStrike" kern="1200" cap="none" spc="0" normalizeH="0" baseline="0" noProof="0" dirty="0">
              <a:ln>
                <a:noFill/>
              </a:ln>
              <a:effectLst/>
              <a:uLnTx/>
              <a:uFillTx/>
              <a:latin typeface="ＭＳ Ｐゴシック"/>
              <a:ea typeface="ＭＳ Ｐゴシック" charset="-128"/>
              <a:cs typeface="+mn-cs"/>
            </a:endParaRPr>
          </a:p>
          <a:p>
            <a:pPr marL="179388" marR="0" lvl="0" indent="-179388" algn="l"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kern="1200" cap="none" spc="0" normalizeH="0" baseline="0" noProof="0" dirty="0">
                <a:ln>
                  <a:noFill/>
                </a:ln>
                <a:effectLst/>
                <a:uLnTx/>
                <a:uFillTx/>
                <a:latin typeface="ＭＳ Ｐゴシック"/>
                <a:ea typeface="ＭＳ Ｐゴシック" charset="-128"/>
                <a:cs typeface="+mn-cs"/>
              </a:rPr>
              <a:t> (1) </a:t>
            </a:r>
            <a:r>
              <a:rPr kumimoji="1" lang="ja-JP" altLang="en-US" sz="1300" b="0" i="0" u="none" strike="noStrike" kern="1200" cap="none" spc="0" normalizeH="0" baseline="0" noProof="0" dirty="0">
                <a:ln>
                  <a:noFill/>
                </a:ln>
                <a:effectLst/>
                <a:uLnTx/>
                <a:uFillTx/>
                <a:latin typeface="ＭＳ Ｐゴシック"/>
                <a:ea typeface="ＭＳ Ｐゴシック" charset="-128"/>
                <a:cs typeface="+mn-cs"/>
              </a:rPr>
              <a:t>重度の障害等により外出が著しく困難な障害児に対し、</a:t>
            </a:r>
            <a:r>
              <a:rPr kumimoji="1" lang="ja-JP" altLang="en-US" sz="1300" b="0" i="0" u="sng" strike="noStrike" kern="1200" cap="none" spc="0" normalizeH="0" baseline="0" noProof="0" dirty="0">
                <a:ln>
                  <a:noFill/>
                </a:ln>
                <a:effectLst/>
                <a:uLnTx/>
                <a:uFillTx/>
                <a:latin typeface="ＭＳ Ｐゴシック"/>
                <a:ea typeface="ＭＳ Ｐゴシック" charset="-128"/>
                <a:cs typeface="+mn-cs"/>
              </a:rPr>
              <a:t>居宅を訪問して発達支援</a:t>
            </a:r>
            <a:r>
              <a:rPr kumimoji="1" lang="ja-JP" altLang="en-US" sz="1300" b="0" i="0" u="none" strike="noStrike" kern="1200" cap="none" spc="0" normalizeH="0" baseline="0" noProof="0" dirty="0">
                <a:ln>
                  <a:noFill/>
                </a:ln>
                <a:effectLst/>
                <a:uLnTx/>
                <a:uFillTx/>
                <a:latin typeface="ＭＳ Ｐゴシック"/>
                <a:ea typeface="ＭＳ Ｐゴシック" charset="-128"/>
                <a:cs typeface="+mn-cs"/>
              </a:rPr>
              <a:t>を提供するサービスを新設する</a:t>
            </a:r>
            <a:endParaRPr kumimoji="1" lang="en-US" altLang="ja-JP" sz="1300" b="0" i="0" u="none" strike="noStrike" kern="1200" cap="none" spc="0" normalizeH="0" baseline="0" noProof="0" dirty="0">
              <a:ln>
                <a:noFill/>
              </a:ln>
              <a:effectLst/>
              <a:uLnTx/>
              <a:uFillTx/>
              <a:latin typeface="ＭＳ Ｐゴシック"/>
              <a:ea typeface="ＭＳ Ｐゴシック" charset="-128"/>
              <a:cs typeface="+mn-cs"/>
            </a:endParaRPr>
          </a:p>
          <a:p>
            <a:pPr marL="179388" marR="0" lvl="0" indent="-179388" algn="l" defTabSz="914400" rtl="0" eaLnBrk="1" fontAlgn="base" latinLnBrk="0" hangingPunct="1">
              <a:lnSpc>
                <a:spcPct val="100000"/>
              </a:lnSpc>
              <a:spcBef>
                <a:spcPct val="0"/>
              </a:spcBef>
              <a:spcAft>
                <a:spcPct val="0"/>
              </a:spcAft>
              <a:buClrTx/>
              <a:buSzTx/>
              <a:buFontTx/>
              <a:buNone/>
              <a:tabLst/>
              <a:defRPr/>
            </a:pPr>
            <a:endParaRPr kumimoji="1" lang="en-US" altLang="ja-JP" sz="200" b="0" i="0" u="sng" strike="noStrike" kern="1200" cap="none" spc="0" normalizeH="0" baseline="0" noProof="0" dirty="0">
              <a:ln>
                <a:noFill/>
              </a:ln>
              <a:effectLst/>
              <a:uLnTx/>
              <a:uFillTx/>
              <a:latin typeface="ＭＳ Ｐゴシック"/>
              <a:ea typeface="ＭＳ Ｐゴシック" charset="-128"/>
              <a:cs typeface="+mn-cs"/>
            </a:endParaRPr>
          </a:p>
          <a:p>
            <a:pPr marL="179388" marR="0" lvl="0" indent="-179388" algn="l"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kern="1200" cap="none" spc="0" normalizeH="0" baseline="0" noProof="0" dirty="0">
                <a:ln>
                  <a:noFill/>
                </a:ln>
                <a:effectLst/>
                <a:uLnTx/>
                <a:uFillTx/>
                <a:latin typeface="ＭＳ Ｐゴシック"/>
                <a:ea typeface="ＭＳ Ｐゴシック" charset="-128"/>
                <a:cs typeface="+mn-cs"/>
              </a:rPr>
              <a:t> (2) </a:t>
            </a:r>
            <a:r>
              <a:rPr kumimoji="1" lang="ja-JP" altLang="en-US" sz="1300" b="0" i="0" u="none" strike="noStrike" kern="1200" cap="none" spc="0" normalizeH="0" baseline="0" noProof="0" dirty="0">
                <a:ln>
                  <a:noFill/>
                </a:ln>
                <a:effectLst/>
                <a:uLnTx/>
                <a:uFillTx/>
                <a:latin typeface="ＭＳ Ｐゴシック"/>
                <a:ea typeface="ＭＳ Ｐゴシック" charset="-128"/>
                <a:cs typeface="+mn-cs"/>
              </a:rPr>
              <a:t>保育所等の障害児に発達支援を提供する保育所等訪問支援について、</a:t>
            </a:r>
            <a:r>
              <a:rPr kumimoji="1" lang="ja-JP" altLang="en-US" sz="1300" b="0" i="0" u="sng" strike="noStrike" kern="1200" cap="none" spc="0" normalizeH="0" baseline="0" noProof="0" dirty="0">
                <a:ln>
                  <a:noFill/>
                </a:ln>
                <a:effectLst/>
                <a:uLnTx/>
                <a:uFillTx/>
                <a:latin typeface="ＭＳ Ｐゴシック"/>
                <a:ea typeface="ＭＳ Ｐゴシック" charset="-128"/>
                <a:cs typeface="+mn-cs"/>
              </a:rPr>
              <a:t>乳児院・児童養護施設</a:t>
            </a:r>
            <a:r>
              <a:rPr kumimoji="1" lang="ja-JP" altLang="en-US" sz="1300" b="0" i="0" u="none" strike="noStrike" kern="1200" cap="none" spc="0" normalizeH="0" baseline="0" noProof="0" dirty="0">
                <a:ln>
                  <a:noFill/>
                </a:ln>
                <a:effectLst/>
                <a:uLnTx/>
                <a:uFillTx/>
                <a:latin typeface="ＭＳ Ｐゴシック"/>
                <a:ea typeface="ＭＳ Ｐゴシック" charset="-128"/>
                <a:cs typeface="+mn-cs"/>
              </a:rPr>
              <a:t>の障害児に対象を拡大する</a:t>
            </a:r>
            <a:endParaRPr kumimoji="1" lang="en-US" altLang="ja-JP" sz="1300" b="0" i="0" u="none" strike="noStrike" kern="1200" cap="none" spc="0" normalizeH="0" baseline="0" noProof="0" dirty="0">
              <a:ln>
                <a:noFill/>
              </a:ln>
              <a:effectLst/>
              <a:uLnTx/>
              <a:uFillTx/>
              <a:latin typeface="ＭＳ Ｐゴシック"/>
              <a:ea typeface="ＭＳ Ｐゴシック" charset="-128"/>
              <a:cs typeface="+mn-cs"/>
            </a:endParaRPr>
          </a:p>
          <a:p>
            <a:pPr marL="179388" marR="0" lvl="0" indent="-179388" algn="l" defTabSz="914400" rtl="0" eaLnBrk="1" fontAlgn="base" latinLnBrk="0" hangingPunct="1">
              <a:lnSpc>
                <a:spcPct val="100000"/>
              </a:lnSpc>
              <a:spcBef>
                <a:spcPct val="0"/>
              </a:spcBef>
              <a:spcAft>
                <a:spcPct val="0"/>
              </a:spcAft>
              <a:buClrTx/>
              <a:buSzTx/>
              <a:buFontTx/>
              <a:buNone/>
              <a:tabLst/>
              <a:defRPr/>
            </a:pPr>
            <a:endParaRPr kumimoji="1" lang="en-US" altLang="ja-JP" sz="200" b="0" i="0" u="none" strike="noStrike" kern="1200" cap="none" spc="0" normalizeH="0" baseline="0" noProof="0" dirty="0">
              <a:ln>
                <a:noFill/>
              </a:ln>
              <a:effectLst/>
              <a:uLnTx/>
              <a:uFillTx/>
              <a:latin typeface="ＭＳ Ｐゴシック"/>
              <a:ea typeface="ＭＳ Ｐゴシック" charset="-128"/>
              <a:cs typeface="+mn-cs"/>
            </a:endParaRPr>
          </a:p>
          <a:p>
            <a:pPr marL="179388" marR="0" lvl="0" indent="-179388" algn="l"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kern="1200" cap="none" spc="0" normalizeH="0" baseline="0" noProof="0" dirty="0">
                <a:ln>
                  <a:noFill/>
                </a:ln>
                <a:effectLst/>
                <a:uLnTx/>
                <a:uFillTx/>
                <a:latin typeface="ＭＳ Ｐゴシック"/>
                <a:ea typeface="ＭＳ Ｐゴシック" charset="-128"/>
                <a:cs typeface="+mn-cs"/>
              </a:rPr>
              <a:t> (3) </a:t>
            </a:r>
            <a:r>
              <a:rPr kumimoji="1" lang="ja-JP" altLang="en-US" sz="1300" b="0" i="0" u="sng" strike="noStrike" kern="1200" cap="none" spc="0" normalizeH="0" baseline="0" noProof="0" dirty="0">
                <a:ln>
                  <a:noFill/>
                </a:ln>
                <a:effectLst/>
                <a:uLnTx/>
                <a:uFillTx/>
                <a:latin typeface="ＭＳ Ｐゴシック"/>
                <a:ea typeface="ＭＳ Ｐゴシック" charset="-128"/>
                <a:cs typeface="+mn-cs"/>
              </a:rPr>
              <a:t>医療的ケアを要する障害児</a:t>
            </a:r>
            <a:r>
              <a:rPr kumimoji="1" lang="ja-JP" altLang="en-US" sz="1300" b="0" i="0" u="none" strike="noStrike" kern="1200" cap="none" spc="0" normalizeH="0" baseline="0" noProof="0" dirty="0">
                <a:ln>
                  <a:noFill/>
                </a:ln>
                <a:effectLst/>
                <a:uLnTx/>
                <a:uFillTx/>
                <a:latin typeface="ＭＳ Ｐゴシック"/>
                <a:ea typeface="ＭＳ Ｐゴシック" charset="-128"/>
                <a:cs typeface="+mn-cs"/>
              </a:rPr>
              <a:t>が適切な支援を受けられるよう、自治体において保健・医療・福祉等の連携促進に努めるものとする</a:t>
            </a:r>
            <a:endParaRPr kumimoji="1" lang="en-US" altLang="ja-JP" sz="1300" b="0" i="0" u="none" strike="noStrike" kern="1200" cap="none" spc="0" normalizeH="0" baseline="0" noProof="0" dirty="0">
              <a:ln>
                <a:noFill/>
              </a:ln>
              <a:effectLst/>
              <a:uLnTx/>
              <a:uFillTx/>
              <a:latin typeface="ＭＳ Ｐゴシック"/>
              <a:ea typeface="ＭＳ Ｐゴシック" charset="-128"/>
              <a:cs typeface="+mn-cs"/>
            </a:endParaRPr>
          </a:p>
          <a:p>
            <a:pPr marL="179388" marR="0" lvl="0" indent="-179388" algn="l" defTabSz="914400" rtl="0" eaLnBrk="1" fontAlgn="base" latinLnBrk="0" hangingPunct="1">
              <a:lnSpc>
                <a:spcPct val="100000"/>
              </a:lnSpc>
              <a:spcBef>
                <a:spcPct val="0"/>
              </a:spcBef>
              <a:spcAft>
                <a:spcPct val="0"/>
              </a:spcAft>
              <a:buClrTx/>
              <a:buSzTx/>
              <a:buFontTx/>
              <a:buNone/>
              <a:tabLst/>
              <a:defRPr/>
            </a:pPr>
            <a:endParaRPr kumimoji="1" lang="en-US" altLang="ja-JP" sz="200" b="0" i="0" u="none" strike="noStrike" kern="1200" cap="none" spc="0" normalizeH="0" baseline="0" noProof="0" dirty="0">
              <a:ln>
                <a:noFill/>
              </a:ln>
              <a:effectLst/>
              <a:uLnTx/>
              <a:uFillTx/>
              <a:latin typeface="ＭＳ Ｐゴシック"/>
              <a:ea typeface="ＭＳ Ｐゴシック" charset="-128"/>
              <a:cs typeface="+mn-cs"/>
            </a:endParaRPr>
          </a:p>
          <a:p>
            <a:pPr marL="179388" marR="0" lvl="0" indent="-179388" algn="l"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kern="1200" cap="none" spc="0" normalizeH="0" baseline="0" noProof="0" dirty="0">
                <a:ln>
                  <a:noFill/>
                </a:ln>
                <a:effectLst/>
                <a:uLnTx/>
                <a:uFillTx/>
                <a:latin typeface="ＭＳ Ｐゴシック"/>
                <a:ea typeface="ＭＳ Ｐゴシック" charset="-128"/>
                <a:cs typeface="+mn-cs"/>
              </a:rPr>
              <a:t> (4) </a:t>
            </a:r>
            <a:r>
              <a:rPr kumimoji="1" lang="ja-JP" altLang="en-US" sz="1300" b="0" i="0" u="none" strike="noStrike" kern="1200" cap="none" spc="0" normalizeH="0" baseline="0" noProof="0" dirty="0">
                <a:ln>
                  <a:noFill/>
                </a:ln>
                <a:effectLst/>
                <a:uLnTx/>
                <a:uFillTx/>
                <a:latin typeface="ＭＳ Ｐゴシック"/>
                <a:ea typeface="ＭＳ Ｐゴシック" charset="-128"/>
                <a:cs typeface="+mn-cs"/>
              </a:rPr>
              <a:t>障害児のサービスに係る提供体制の計画的な構築を推進するため、自治体において</a:t>
            </a:r>
            <a:r>
              <a:rPr kumimoji="1" lang="ja-JP" altLang="en-US" sz="1300" b="0" i="0" u="sng" strike="noStrike" kern="1200" cap="none" spc="0" normalizeH="0" baseline="0" noProof="0" dirty="0">
                <a:ln>
                  <a:noFill/>
                </a:ln>
                <a:effectLst/>
                <a:uLnTx/>
                <a:uFillTx/>
                <a:latin typeface="ＭＳ Ｐゴシック"/>
                <a:ea typeface="ＭＳ Ｐゴシック" charset="-128"/>
                <a:cs typeface="+mn-cs"/>
              </a:rPr>
              <a:t>障害児福祉計画</a:t>
            </a:r>
            <a:r>
              <a:rPr kumimoji="1" lang="ja-JP" altLang="en-US" sz="1300" b="0" i="0" u="none" strike="noStrike" kern="1200" cap="none" spc="0" normalizeH="0" baseline="0" noProof="0" dirty="0">
                <a:ln>
                  <a:noFill/>
                </a:ln>
                <a:effectLst/>
                <a:uLnTx/>
                <a:uFillTx/>
                <a:latin typeface="ＭＳ Ｐゴシック"/>
                <a:ea typeface="ＭＳ Ｐゴシック" charset="-128"/>
                <a:cs typeface="+mn-cs"/>
              </a:rPr>
              <a:t>を策定するものとする</a:t>
            </a:r>
            <a:endParaRPr kumimoji="1" lang="en-US" altLang="ja-JP" sz="1300" b="0" i="0" u="none" strike="noStrike" kern="1200" cap="none" spc="0" normalizeH="0" baseline="0" noProof="0" dirty="0">
              <a:ln>
                <a:noFill/>
              </a:ln>
              <a:effectLst/>
              <a:uLnTx/>
              <a:uFillTx/>
              <a:latin typeface="ＭＳ Ｐゴシック"/>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700" b="0" i="0" u="none" strike="noStrike" kern="1200" cap="none" spc="0" normalizeH="0" baseline="0" noProof="0" dirty="0">
              <a:ln>
                <a:noFill/>
              </a:ln>
              <a:effectLst/>
              <a:uLnTx/>
              <a:uFillTx/>
              <a:latin typeface="ＭＳ Ｐゴシック"/>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sng" strike="noStrike" kern="1200" cap="none" spc="0" normalizeH="0" baseline="0" noProof="0" dirty="0">
                <a:ln>
                  <a:noFill/>
                </a:ln>
                <a:effectLst/>
                <a:uLnTx/>
                <a:uFillTx/>
                <a:latin typeface="ＭＳ Ｐゴシック"/>
                <a:ea typeface="ＭＳ Ｐゴシック" charset="-128"/>
                <a:cs typeface="+mn-cs"/>
              </a:rPr>
              <a:t>３．サービスの質の確保・向上に向けた環境整備</a:t>
            </a:r>
            <a:endParaRPr kumimoji="1" lang="en-US" altLang="ja-JP" sz="1600" b="1" i="0" u="sng" strike="noStrike" kern="1200" cap="none" spc="0" normalizeH="0" baseline="0" noProof="0" dirty="0">
              <a:ln>
                <a:noFill/>
              </a:ln>
              <a:effectLst/>
              <a:uLnTx/>
              <a:uFillTx/>
              <a:latin typeface="ＭＳ Ｐゴシック"/>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400" b="1" i="0" u="sng" strike="noStrike" kern="1200" cap="none" spc="0" normalizeH="0" baseline="0" noProof="0" dirty="0">
              <a:ln>
                <a:noFill/>
              </a:ln>
              <a:solidFill>
                <a:srgbClr val="00B050"/>
              </a:solidFill>
              <a:effectLst/>
              <a:uLnTx/>
              <a:uFillTx/>
              <a:latin typeface="ＭＳ Ｐゴシック"/>
              <a:ea typeface="ＭＳ Ｐゴシック" charset="-128"/>
              <a:cs typeface="+mn-cs"/>
            </a:endParaRPr>
          </a:p>
          <a:p>
            <a:pPr marL="269875" marR="0" lvl="0" indent="-269875" algn="l" defTabSz="914400" rtl="0" eaLnBrk="1" fontAlgn="base" latinLnBrk="0" hangingPunct="1">
              <a:lnSpc>
                <a:spcPct val="100000"/>
              </a:lnSpc>
              <a:spcBef>
                <a:spcPct val="0"/>
              </a:spcBef>
              <a:spcAft>
                <a:spcPct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a:ea typeface="ＭＳ Ｐゴシック" charset="-128"/>
                <a:cs typeface="+mn-cs"/>
              </a:rPr>
              <a:t> </a:t>
            </a:r>
            <a:r>
              <a:rPr kumimoji="1" lang="en-US" altLang="ja-JP" sz="1300" b="0" i="0" u="none" strike="noStrike" kern="1200" cap="none" spc="0" normalizeH="0" baseline="0" noProof="0" dirty="0">
                <a:ln>
                  <a:noFill/>
                </a:ln>
                <a:solidFill>
                  <a:prstClr val="black"/>
                </a:solidFill>
                <a:effectLst/>
                <a:uLnTx/>
                <a:uFillTx/>
                <a:latin typeface="ＭＳ Ｐゴシック"/>
                <a:ea typeface="ＭＳ Ｐゴシック" charset="-128"/>
                <a:cs typeface="+mn-cs"/>
              </a:rPr>
              <a:t>(1) </a:t>
            </a:r>
            <a:r>
              <a:rPr kumimoji="1" lang="ja-JP" altLang="en-US" sz="1300" b="0" i="0" u="none" strike="noStrike" kern="1200" cap="none" spc="0" normalizeH="0" baseline="0" noProof="0" dirty="0">
                <a:ln>
                  <a:noFill/>
                </a:ln>
                <a:solidFill>
                  <a:prstClr val="black"/>
                </a:solidFill>
                <a:effectLst/>
                <a:uLnTx/>
                <a:uFillTx/>
                <a:latin typeface="ＭＳ Ｐゴシック"/>
                <a:ea typeface="ＭＳ Ｐゴシック" charset="-128"/>
                <a:cs typeface="+mn-cs"/>
              </a:rPr>
              <a:t>補装具費について、成長に伴い短期間で取り替える必要のある障害児の場合等に貸与の活用も可能とする</a:t>
            </a:r>
            <a:endParaRPr kumimoji="1" lang="en-US" altLang="ja-JP" sz="1300" b="0" i="0" u="none" strike="noStrike" kern="1200" cap="none" spc="0" normalizeH="0" baseline="0" noProof="0" dirty="0">
              <a:ln>
                <a:noFill/>
              </a:ln>
              <a:solidFill>
                <a:prstClr val="black"/>
              </a:solidFill>
              <a:effectLst/>
              <a:uLnTx/>
              <a:uFillTx/>
              <a:latin typeface="ＭＳ Ｐゴシック"/>
              <a:ea typeface="ＭＳ Ｐゴシック" charset="-128"/>
              <a:cs typeface="+mn-cs"/>
            </a:endParaRPr>
          </a:p>
          <a:p>
            <a:pPr marL="269875" marR="0" lvl="0" indent="-269875" algn="l" defTabSz="914400" rtl="0" eaLnBrk="1" fontAlgn="base" latinLnBrk="0" hangingPunct="1">
              <a:lnSpc>
                <a:spcPct val="100000"/>
              </a:lnSpc>
              <a:spcBef>
                <a:spcPct val="0"/>
              </a:spcBef>
              <a:spcAft>
                <a:spcPct val="0"/>
              </a:spcAft>
              <a:buClrTx/>
              <a:buSzTx/>
              <a:buFontTx/>
              <a:buNone/>
              <a:tabLst/>
              <a:defRPr/>
            </a:pPr>
            <a:endParaRPr kumimoji="1" lang="en-US" altLang="ja-JP" sz="200" b="0" i="0" u="none" strike="noStrike" kern="1200" cap="none" spc="0" normalizeH="0" baseline="0" noProof="0" dirty="0">
              <a:ln>
                <a:noFill/>
              </a:ln>
              <a:solidFill>
                <a:prstClr val="black"/>
              </a:solidFill>
              <a:effectLst/>
              <a:uLnTx/>
              <a:uFillTx/>
              <a:latin typeface="ＭＳ Ｐゴシック"/>
              <a:ea typeface="ＭＳ Ｐゴシック" charset="-128"/>
              <a:cs typeface="+mn-cs"/>
            </a:endParaRPr>
          </a:p>
          <a:p>
            <a:pPr marL="265113" marR="0" lvl="0" indent="-265113" algn="l" defTabSz="914400" rtl="0" eaLnBrk="1" fontAlgn="base" latinLnBrk="0" hangingPunct="1">
              <a:lnSpc>
                <a:spcPct val="100000"/>
              </a:lnSpc>
              <a:spcBef>
                <a:spcPct val="0"/>
              </a:spcBef>
              <a:spcAft>
                <a:spcPct val="0"/>
              </a:spcAft>
              <a:buClrTx/>
              <a:buSzTx/>
              <a:buFontTx/>
              <a:buNone/>
              <a:tabLst/>
              <a:defRPr/>
            </a:pPr>
            <a:r>
              <a:rPr kumimoji="1" lang="ja-JP" altLang="en-US" sz="1300" b="0" i="1" u="none" strike="noStrike" kern="1200" cap="none" spc="0" normalizeH="0" baseline="0" noProof="0" dirty="0">
                <a:ln>
                  <a:noFill/>
                </a:ln>
                <a:solidFill>
                  <a:prstClr val="black"/>
                </a:solidFill>
                <a:effectLst/>
                <a:uLnTx/>
                <a:uFillTx/>
                <a:latin typeface="ＭＳ Ｐゴシック"/>
                <a:ea typeface="ＭＳ Ｐゴシック" charset="-128"/>
                <a:cs typeface="+mn-cs"/>
              </a:rPr>
              <a:t> </a:t>
            </a:r>
            <a:r>
              <a:rPr kumimoji="1" lang="en-US" altLang="ja-JP" sz="1300" b="0" i="0" u="none" strike="noStrike" kern="1200" cap="none" spc="0" normalizeH="0" baseline="0" noProof="0" dirty="0">
                <a:ln>
                  <a:noFill/>
                </a:ln>
                <a:solidFill>
                  <a:prstClr val="black"/>
                </a:solidFill>
                <a:effectLst/>
                <a:uLnTx/>
                <a:uFillTx/>
                <a:latin typeface="ＭＳ Ｐゴシック"/>
                <a:ea typeface="ＭＳ Ｐゴシック" charset="-128"/>
                <a:cs typeface="+mn-cs"/>
              </a:rPr>
              <a:t>(2) </a:t>
            </a:r>
            <a:r>
              <a:rPr kumimoji="1" lang="ja-JP" altLang="en-US" sz="1300" b="0" i="0" u="none" strike="noStrike" kern="1200" cap="none" spc="0" normalizeH="0" baseline="0" noProof="0" dirty="0">
                <a:ln>
                  <a:noFill/>
                </a:ln>
                <a:solidFill>
                  <a:prstClr val="black"/>
                </a:solidFill>
                <a:effectLst/>
                <a:uLnTx/>
                <a:uFillTx/>
                <a:latin typeface="ＭＳ Ｐゴシック"/>
                <a:ea typeface="ＭＳ Ｐゴシック" charset="-128"/>
                <a:cs typeface="+mn-cs"/>
              </a:rPr>
              <a:t>都道府県がサービス事業所の事業内容等の情報を公表する制度を設けるとともに、自治体の事務の効率化を図るため、所要の規定を整備する</a:t>
            </a:r>
            <a:endParaRPr kumimoji="1" lang="en-US" altLang="ja-JP" sz="1300" b="0" i="0" u="none" strike="noStrike" kern="1200" cap="none" spc="0" normalizeH="0" baseline="0" noProof="0" dirty="0">
              <a:ln>
                <a:noFill/>
              </a:ln>
              <a:solidFill>
                <a:prstClr val="black"/>
              </a:solidFill>
              <a:effectLst/>
              <a:uLnTx/>
              <a:uFillTx/>
              <a:latin typeface="ＭＳ Ｐゴシック"/>
              <a:ea typeface="ＭＳ Ｐゴシック" charset="-128"/>
              <a:cs typeface="+mn-cs"/>
            </a:endParaRPr>
          </a:p>
        </p:txBody>
      </p:sp>
      <p:sp>
        <p:nvSpPr>
          <p:cNvPr id="31" name="正方形/長方形 30"/>
          <p:cNvSpPr/>
          <p:nvPr/>
        </p:nvSpPr>
        <p:spPr bwMode="auto">
          <a:xfrm>
            <a:off x="85500" y="6565912"/>
            <a:ext cx="9757175" cy="288000"/>
          </a:xfrm>
          <a:prstGeom prst="rect">
            <a:avLst/>
          </a:prstGeom>
          <a:noFill/>
          <a:ln w="25400">
            <a:solidFill>
              <a:schemeClr val="tx1"/>
            </a:solidFill>
            <a:round/>
            <a:headEnd/>
            <a:tailEnd/>
          </a:ln>
        </p:spPr>
        <p:txBody>
          <a:bodyPr lIns="68415" tIns="34208" rIns="68415" bIns="34208" rtlCol="0" anchor="ctr"/>
          <a:lstStyle/>
          <a:p>
            <a:pPr marL="0" marR="0" lvl="0" indent="0" algn="just" defTabSz="957263" rtl="0" eaLnBrk="1" fontAlgn="base" latinLnBrk="0" hangingPunct="1">
              <a:lnSpc>
                <a:spcPct val="100000"/>
              </a:lnSpc>
              <a:spcBef>
                <a:spcPct val="0"/>
              </a:spcBef>
              <a:spcAft>
                <a:spcPct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a:t>
            </a:r>
            <a:r>
              <a:rPr kumimoji="1" lang="ja-JP" altLang="en-US" sz="1300" b="0" i="0" u="none" strike="noStrike" kern="1200" cap="none" spc="0" normalizeH="0" baseline="0" noProof="0" dirty="0">
                <a:ln>
                  <a:noFill/>
                </a:ln>
                <a:solidFill>
                  <a:prstClr val="black"/>
                </a:solidFill>
                <a:effectLst/>
                <a:uLnTx/>
                <a:uFillTx/>
                <a:latin typeface="ＭＳ Ｐゴシック"/>
                <a:ea typeface="ＭＳ Ｐゴシック" charset="-128"/>
                <a:cs typeface="+mn-cs"/>
              </a:rPr>
              <a:t>平成</a:t>
            </a:r>
            <a:r>
              <a:rPr kumimoji="1" lang="en-US" altLang="ja-JP" sz="1300" b="0" i="0" u="none" strike="noStrike" kern="1200" cap="none" spc="0" normalizeH="0" baseline="0" noProof="0" dirty="0">
                <a:ln>
                  <a:noFill/>
                </a:ln>
                <a:solidFill>
                  <a:prstClr val="black"/>
                </a:solidFill>
                <a:effectLst/>
                <a:uLnTx/>
                <a:uFillTx/>
                <a:latin typeface="ＭＳ Ｐゴシック"/>
                <a:ea typeface="ＭＳ Ｐゴシック" charset="-128"/>
                <a:cs typeface="+mn-cs"/>
              </a:rPr>
              <a:t>30</a:t>
            </a:r>
            <a:r>
              <a:rPr kumimoji="1" lang="ja-JP" altLang="en-US" sz="1300" b="0" i="0" u="none" strike="noStrike" kern="1200" cap="none" spc="0" normalizeH="0" baseline="0" noProof="0" dirty="0">
                <a:ln>
                  <a:noFill/>
                </a:ln>
                <a:solidFill>
                  <a:prstClr val="black"/>
                </a:solidFill>
                <a:effectLst/>
                <a:uLnTx/>
                <a:uFillTx/>
                <a:latin typeface="ＭＳ Ｐゴシック"/>
                <a:ea typeface="ＭＳ Ｐゴシック" charset="-128"/>
                <a:cs typeface="+mn-cs"/>
              </a:rPr>
              <a:t>年４月１日</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charset="-128"/>
                <a:cs typeface="+mn-cs"/>
              </a:rPr>
              <a:t>（２</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charset="-128"/>
                <a:cs typeface="+mn-cs"/>
              </a:rPr>
              <a:t>.(3)</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charset="-128"/>
                <a:cs typeface="+mn-cs"/>
              </a:rPr>
              <a:t>については公布の日）</a:t>
            </a:r>
            <a:endPar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charset="-128"/>
              <a:cs typeface="+mn-cs"/>
            </a:endParaRPr>
          </a:p>
        </p:txBody>
      </p:sp>
      <p:sp>
        <p:nvSpPr>
          <p:cNvPr id="11" name="角丸四角形 10"/>
          <p:cNvSpPr/>
          <p:nvPr/>
        </p:nvSpPr>
        <p:spPr>
          <a:xfrm>
            <a:off x="12589" y="1635036"/>
            <a:ext cx="1152000" cy="252000"/>
          </a:xfrm>
          <a:prstGeom prst="roundRect">
            <a:avLst/>
          </a:prstGeom>
          <a:solidFill>
            <a:schemeClr val="tx1">
              <a:lumMod val="75000"/>
              <a:lumOff val="25000"/>
            </a:schemeClr>
          </a:solidFill>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ＭＳ Ｐゴシック"/>
                <a:ea typeface="ＭＳ Ｐゴシック"/>
                <a:cs typeface="+mn-cs"/>
              </a:rPr>
              <a:t>　概　要</a:t>
            </a:r>
            <a:endParaRPr kumimoji="1" lang="en-US" altLang="ja-JP" sz="1600" b="0" i="0" u="none" strike="noStrike" kern="1200" cap="none" spc="0" normalizeH="0" baseline="0" noProof="0" dirty="0">
              <a:ln>
                <a:noFill/>
              </a:ln>
              <a:solidFill>
                <a:prstClr val="white"/>
              </a:solidFill>
              <a:effectLst/>
              <a:uLnTx/>
              <a:uFillTx/>
              <a:latin typeface="ＭＳ Ｐゴシック"/>
              <a:ea typeface="ＭＳ Ｐゴシック"/>
              <a:cs typeface="+mn-cs"/>
            </a:endParaRPr>
          </a:p>
        </p:txBody>
      </p:sp>
      <p:sp>
        <p:nvSpPr>
          <p:cNvPr id="12" name="角丸四角形 11"/>
          <p:cNvSpPr/>
          <p:nvPr/>
        </p:nvSpPr>
        <p:spPr>
          <a:xfrm>
            <a:off x="25656" y="614556"/>
            <a:ext cx="1152000" cy="252000"/>
          </a:xfrm>
          <a:prstGeom prst="roundRect">
            <a:avLst/>
          </a:prstGeom>
          <a:solidFill>
            <a:schemeClr val="tx1">
              <a:lumMod val="75000"/>
              <a:lumOff val="25000"/>
            </a:schemeClr>
          </a:solidFill>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ＭＳ Ｐゴシック"/>
                <a:ea typeface="ＭＳ Ｐゴシック"/>
                <a:cs typeface="+mn-cs"/>
              </a:rPr>
              <a:t>　趣　旨</a:t>
            </a:r>
            <a:endParaRPr kumimoji="1" lang="en-US" altLang="ja-JP" sz="1600" b="0" i="0" u="none" strike="noStrike" kern="1200" cap="none" spc="0" normalizeH="0" baseline="0" noProof="0" dirty="0">
              <a:ln>
                <a:noFill/>
              </a:ln>
              <a:solidFill>
                <a:prstClr val="white"/>
              </a:solidFill>
              <a:effectLst/>
              <a:uLnTx/>
              <a:uFillTx/>
              <a:latin typeface="ＭＳ Ｐゴシック"/>
              <a:ea typeface="ＭＳ Ｐゴシック"/>
              <a:cs typeface="+mn-cs"/>
            </a:endParaRPr>
          </a:p>
        </p:txBody>
      </p:sp>
      <p:sp>
        <p:nvSpPr>
          <p:cNvPr id="15" name="角丸四角形 14"/>
          <p:cNvSpPr/>
          <p:nvPr/>
        </p:nvSpPr>
        <p:spPr>
          <a:xfrm>
            <a:off x="12645" y="6327100"/>
            <a:ext cx="1368000" cy="252000"/>
          </a:xfrm>
          <a:prstGeom prst="roundRect">
            <a:avLst/>
          </a:prstGeom>
          <a:solidFill>
            <a:schemeClr val="tx1">
              <a:lumMod val="75000"/>
              <a:lumOff val="25000"/>
            </a:schemeClr>
          </a:solidFill>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ＭＳ Ｐゴシック"/>
                <a:ea typeface="ＭＳ Ｐゴシック"/>
                <a:cs typeface="+mn-cs"/>
              </a:rPr>
              <a:t>　施行期日</a:t>
            </a:r>
            <a:endParaRPr kumimoji="1" lang="en-US" altLang="ja-JP" sz="1600" b="0" i="0" u="none" strike="noStrike" kern="1200" cap="none" spc="0" normalizeH="0" baseline="0" noProof="0" dirty="0">
              <a:ln>
                <a:noFill/>
              </a:ln>
              <a:solidFill>
                <a:prstClr val="white"/>
              </a:solidFill>
              <a:effectLst/>
              <a:uLnTx/>
              <a:uFillTx/>
              <a:latin typeface="ＭＳ Ｐゴシック"/>
              <a:ea typeface="ＭＳ Ｐゴシック"/>
              <a:cs typeface="+mn-cs"/>
            </a:endParaRPr>
          </a:p>
        </p:txBody>
      </p:sp>
      <p:sp>
        <p:nvSpPr>
          <p:cNvPr id="13" name="正方形/長方形 12"/>
          <p:cNvSpPr/>
          <p:nvPr/>
        </p:nvSpPr>
        <p:spPr>
          <a:xfrm>
            <a:off x="70547" y="-25718"/>
            <a:ext cx="9757175" cy="640274"/>
          </a:xfrm>
          <a:prstGeom prst="rect">
            <a:avLst/>
          </a:prstGeom>
          <a:noFill/>
          <a:ln w="19050">
            <a:noFill/>
          </a:ln>
        </p:spPr>
        <p:style>
          <a:lnRef idx="1">
            <a:schemeClr val="accent1"/>
          </a:lnRef>
          <a:fillRef idx="2">
            <a:schemeClr val="accent1"/>
          </a:fillRef>
          <a:effectRef idx="1">
            <a:schemeClr val="accent1"/>
          </a:effectRef>
          <a:fontRef idx="minor">
            <a:schemeClr val="dk1"/>
          </a:fontRef>
        </p:style>
        <p:txBody>
          <a:bodyPr tIns="108000" bIns="0" rtlCol="0" anchor="ctr"/>
          <a:lstStyle/>
          <a:p>
            <a:pPr marL="0" marR="0" lvl="0" indent="0" algn="ctr" defTabSz="914125" rtl="0" eaLnBrk="1" fontAlgn="base" latinLnBrk="0" hangingPunct="1">
              <a:lnSpc>
                <a:spcPts val="2000"/>
              </a:lnSpc>
              <a:spcBef>
                <a:spcPts val="600"/>
              </a:spcBef>
              <a:spcAft>
                <a:spcPct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障害者の日常生活及び社会生活を総合的に支援するための法律及び児童福祉法の</a:t>
            </a:r>
            <a:endParaRPr kumimoji="1" lang="en-US" altLang="ja-JP"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125" rtl="0" eaLnBrk="1" fontAlgn="base" latinLnBrk="0" hangingPunct="1">
              <a:lnSpc>
                <a:spcPts val="2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一部を改正する法律（概要）</a:t>
            </a:r>
            <a:r>
              <a:rPr kumimoji="1" lang="en-US" altLang="ja-JP"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平成</a:t>
            </a:r>
            <a:r>
              <a:rPr kumimoji="1" lang="en-US" altLang="ja-JP"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28</a:t>
            </a:r>
            <a:r>
              <a:rPr kumimoji="1" lang="ja-JP" altLang="en-US"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年</a:t>
            </a:r>
            <a:r>
              <a:rPr kumimoji="1" lang="en-US" altLang="ja-JP"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5</a:t>
            </a:r>
            <a:r>
              <a:rPr kumimoji="1" lang="ja-JP" altLang="en-US"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月</a:t>
            </a:r>
            <a:r>
              <a:rPr kumimoji="1" lang="en-US" altLang="ja-JP"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25</a:t>
            </a:r>
            <a:r>
              <a:rPr kumimoji="1" lang="ja-JP" altLang="en-US"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日成立</a:t>
            </a:r>
            <a:r>
              <a:rPr kumimoji="1" lang="en-US" altLang="ja-JP"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p:txBody>
      </p:sp>
      <p:sp>
        <p:nvSpPr>
          <p:cNvPr id="17" name="テキスト ボックス 16"/>
          <p:cNvSpPr txBox="1"/>
          <p:nvPr/>
        </p:nvSpPr>
        <p:spPr>
          <a:xfrm>
            <a:off x="8610729" y="504217"/>
            <a:ext cx="1261884" cy="276999"/>
          </a:xfrm>
          <a:prstGeom prst="rect">
            <a:avLst/>
          </a:prstGeom>
          <a:noFill/>
          <a:ln>
            <a:noFill/>
          </a:ln>
        </p:spPr>
        <p:txBody>
          <a:bodyPr wrap="non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effectLst/>
                <a:uLnTx/>
                <a:uFillTx/>
                <a:latin typeface="Arial" pitchFamily="34" charset="0"/>
                <a:ea typeface="ＭＳ Ｐゴシック"/>
                <a:cs typeface="+mn-cs"/>
              </a:rPr>
              <a:t>厚生労働省資料</a:t>
            </a:r>
          </a:p>
        </p:txBody>
      </p:sp>
    </p:spTree>
    <p:extLst>
      <p:ext uri="{BB962C8B-B14F-4D97-AF65-F5344CB8AC3E}">
        <p14:creationId xmlns:p14="http://schemas.microsoft.com/office/powerpoint/2010/main" val="12603971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9503" y="59273"/>
            <a:ext cx="9945555" cy="489551"/>
          </a:xfrm>
          <a:prstGeom prst="rect">
            <a:avLst/>
          </a:prstGeom>
          <a:noFill/>
          <a:ln w="57150" cmpd="thickThin">
            <a:noFill/>
            <a:headEnd/>
            <a:tailEnd/>
          </a:ln>
        </p:spPr>
        <p:style>
          <a:lnRef idx="2">
            <a:schemeClr val="accent1"/>
          </a:lnRef>
          <a:fillRef idx="1">
            <a:schemeClr val="lt1"/>
          </a:fillRef>
          <a:effectRef idx="0">
            <a:schemeClr val="accent1"/>
          </a:effectRef>
          <a:fontRef idx="minor">
            <a:schemeClr val="dk1"/>
          </a:fontRef>
        </p:style>
        <p:txBody>
          <a:bodyPr wrap="none"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10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地域生活を支援する新たなサービス（自立生活援助）の創設</a:t>
            </a:r>
            <a:endParaRPr kumimoji="1" lang="en-US" altLang="ja-JP" sz="2400" b="0" i="0" u="none" strike="noStrike" kern="1200" cap="none" spc="-10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grpSp>
        <p:nvGrpSpPr>
          <p:cNvPr id="4" name="グループ化 18"/>
          <p:cNvGrpSpPr/>
          <p:nvPr/>
        </p:nvGrpSpPr>
        <p:grpSpPr>
          <a:xfrm>
            <a:off x="52" y="548680"/>
            <a:ext cx="9906000" cy="72008"/>
            <a:chOff x="0" y="188640"/>
            <a:chExt cx="9144000" cy="72008"/>
          </a:xfrm>
        </p:grpSpPr>
        <p:cxnSp>
          <p:nvCxnSpPr>
            <p:cNvPr id="5" name="直線コネクタ 4"/>
            <p:cNvCxnSpPr/>
            <p:nvPr/>
          </p:nvCxnSpPr>
          <p:spPr>
            <a:xfrm>
              <a:off x="0" y="188640"/>
              <a:ext cx="914400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0" y="260648"/>
              <a:ext cx="9144000" cy="0"/>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1" name="角丸四角形 10"/>
          <p:cNvSpPr/>
          <p:nvPr/>
        </p:nvSpPr>
        <p:spPr>
          <a:xfrm>
            <a:off x="71314" y="692696"/>
            <a:ext cx="9720386" cy="1800200"/>
          </a:xfrm>
          <a:prstGeom prst="roundRect">
            <a:avLst>
              <a:gd name="adj" fmla="val 5316"/>
            </a:avLst>
          </a:prstGeom>
          <a:solidFill>
            <a:schemeClr val="bg1"/>
          </a:solidFill>
          <a:ln>
            <a:solidFill>
              <a:schemeClr val="tx1"/>
            </a:solidFill>
          </a:ln>
        </p:spPr>
        <p:style>
          <a:lnRef idx="1">
            <a:schemeClr val="accent5"/>
          </a:lnRef>
          <a:fillRef idx="2">
            <a:schemeClr val="accent5"/>
          </a:fillRef>
          <a:effectRef idx="1">
            <a:schemeClr val="accent5"/>
          </a:effectRef>
          <a:fontRef idx="minor">
            <a:schemeClr val="dk1"/>
          </a:fontRef>
        </p:style>
        <p:txBody>
          <a:bodyPr lIns="72000" tIns="36000" bIns="36000" anchor="ctr" anchorCtr="0"/>
          <a:lstStyle/>
          <a:p>
            <a:pPr marL="176213" marR="0" lvl="0" indent="-176213" algn="l" defTabSz="914400" rtl="0" eaLnBrk="1" fontAlgn="auto" latinLnBrk="0" hangingPunct="1">
              <a:lnSpc>
                <a:spcPct val="11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障害者が安心して地域で生活することができるよう、グループホーム等地域生活を支援する仕組みの見直しが求められているが、集団生活ではなく賃貸住宅等における一人暮らしを希望する障害者の中には、知的障害や精神障害により理解力や生活力等が十分ではないために一人暮らしを選択できない者がいる。</a:t>
            </a:r>
            <a:endPar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176213" marR="0" lvl="0" indent="-176213" algn="l" defTabSz="914400" rtl="0" eaLnBrk="1" fontAlgn="auto" latinLnBrk="0" hangingPunct="1">
              <a:lnSpc>
                <a:spcPct val="110000"/>
              </a:lnSpc>
              <a:spcBef>
                <a:spcPts val="0"/>
              </a:spcBef>
              <a:spcAft>
                <a:spcPts val="0"/>
              </a:spcAft>
              <a:buClrTx/>
              <a:buSzTx/>
              <a:buFontTx/>
              <a:buNone/>
              <a:tabLst/>
              <a:defRPr/>
            </a:pPr>
            <a:endParaRPr kumimoji="1" lang="en-US"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176213" marR="0" lvl="0" indent="-176213" algn="l" defTabSz="914400" rtl="0" eaLnBrk="1" fontAlgn="auto" latinLnBrk="0" hangingPunct="1">
              <a:lnSpc>
                <a:spcPct val="11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このため、障害者支援施設やグループホーム等から一人暮らしへの移行を希望する知的障害者や精神障害者などについて、本人の意思を尊重した地域生活を支援するため、一定の期間にわたり、定期的な巡回訪問や随時の対応により、障害者の理解力、生活力等を補う観点から、適時のタイミングで適切な支援を行うサービスを新たに創設する（「自立生活援助」）。</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16" name="角丸四角形 15"/>
          <p:cNvSpPr/>
          <p:nvPr/>
        </p:nvSpPr>
        <p:spPr>
          <a:xfrm>
            <a:off x="4644359" y="2877331"/>
            <a:ext cx="1443888" cy="360040"/>
          </a:xfrm>
          <a:prstGeom prst="roundRect">
            <a:avLst>
              <a:gd name="adj" fmla="val 23722"/>
            </a:avLst>
          </a:prstGeom>
          <a:solidFill>
            <a:schemeClr val="accent4">
              <a:lumMod val="20000"/>
              <a:lumOff val="80000"/>
            </a:schemeClr>
          </a:solidFill>
          <a:ln w="95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施設</a:t>
            </a:r>
          </a:p>
        </p:txBody>
      </p:sp>
      <p:sp>
        <p:nvSpPr>
          <p:cNvPr id="46" name="テキスト ボックス 45"/>
          <p:cNvSpPr txBox="1"/>
          <p:nvPr/>
        </p:nvSpPr>
        <p:spPr>
          <a:xfrm>
            <a:off x="5058510" y="4078485"/>
            <a:ext cx="530513" cy="816866"/>
          </a:xfrm>
          <a:prstGeom prst="rect">
            <a:avLst/>
          </a:prstGeom>
          <a:solidFill>
            <a:schemeClr val="bg1"/>
          </a:solidFill>
          <a:ln w="6350" cmpd="sng">
            <a:solidFill>
              <a:schemeClr val="tx1">
                <a:lumMod val="50000"/>
                <a:lumOff val="50000"/>
              </a:schemeClr>
            </a:solidFill>
          </a:ln>
        </p:spPr>
        <p:txBody>
          <a:bodyPr wrap="square" lIns="36000" tIns="36000" rIns="36000" bIns="36000" rtlCol="0" anchor="b"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居宅</a:t>
            </a:r>
          </a:p>
        </p:txBody>
      </p:sp>
      <p:sp>
        <p:nvSpPr>
          <p:cNvPr id="10" name="直方体 9"/>
          <p:cNvSpPr/>
          <p:nvPr/>
        </p:nvSpPr>
        <p:spPr>
          <a:xfrm>
            <a:off x="5817203" y="5676570"/>
            <a:ext cx="2151163" cy="776766"/>
          </a:xfrm>
          <a:prstGeom prst="cube">
            <a:avLst/>
          </a:prstGeom>
          <a:solidFill>
            <a:srgbClr val="CCFFFF"/>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自立生活援助</a:t>
            </a:r>
            <a:endParaRPr kumimoji="1" lang="en-US" altLang="ja-JP" sz="16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事業所</a:t>
            </a:r>
          </a:p>
        </p:txBody>
      </p:sp>
      <p:sp>
        <p:nvSpPr>
          <p:cNvPr id="15" name="右矢印 14"/>
          <p:cNvSpPr/>
          <p:nvPr/>
        </p:nvSpPr>
        <p:spPr>
          <a:xfrm rot="7460350">
            <a:off x="6697814" y="5133436"/>
            <a:ext cx="931871" cy="229111"/>
          </a:xfrm>
          <a:prstGeom prst="rightArrow">
            <a:avLst/>
          </a:prstGeom>
          <a:solidFill>
            <a:srgbClr val="FFCCFF"/>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5" name="下矢印 44"/>
          <p:cNvSpPr/>
          <p:nvPr/>
        </p:nvSpPr>
        <p:spPr>
          <a:xfrm>
            <a:off x="5677710" y="3365591"/>
            <a:ext cx="2526175" cy="571650"/>
          </a:xfrm>
          <a:prstGeom prst="downArrow">
            <a:avLst>
              <a:gd name="adj1" fmla="val 55553"/>
              <a:gd name="adj2" fmla="val 50000"/>
            </a:avLst>
          </a:prstGeom>
          <a:solidFill>
            <a:schemeClr val="bg1"/>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ＤＨＰ平成ゴシックW5" panose="020B0500000000000000" pitchFamily="50" charset="-128"/>
              <a:ea typeface="ＤＨＰ平成ゴシックW5" panose="020B05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ＤＨＰ平成ゴシックW5" panose="020B0500000000000000" pitchFamily="50" charset="-128"/>
                <a:ea typeface="ＤＨＰ平成ゴシックW5" panose="020B0500000000000000" pitchFamily="50" charset="-128"/>
                <a:cs typeface="+mn-cs"/>
              </a:rPr>
              <a:t>一人暮らしを希望する障害者が移行</a:t>
            </a:r>
          </a:p>
        </p:txBody>
      </p:sp>
      <p:sp>
        <p:nvSpPr>
          <p:cNvPr id="50" name="右矢印 49"/>
          <p:cNvSpPr/>
          <p:nvPr/>
        </p:nvSpPr>
        <p:spPr>
          <a:xfrm rot="18369196">
            <a:off x="7081972" y="5167140"/>
            <a:ext cx="804931" cy="185208"/>
          </a:xfrm>
          <a:prstGeom prst="rightArrow">
            <a:avLst/>
          </a:prstGeom>
          <a:solidFill>
            <a:srgbClr val="FFCCFF"/>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51" name="テキスト ボックス 50"/>
          <p:cNvSpPr txBox="1"/>
          <p:nvPr/>
        </p:nvSpPr>
        <p:spPr>
          <a:xfrm>
            <a:off x="6504126" y="5049712"/>
            <a:ext cx="587624" cy="411257"/>
          </a:xfrm>
          <a:prstGeom prst="rect">
            <a:avLst/>
          </a:prstGeom>
          <a:noFill/>
        </p:spPr>
        <p:txBody>
          <a:bodyPr wrap="square" lIns="36000" tIns="36000" rIns="36000" bIns="3600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相談</a:t>
            </a:r>
            <a:endParaRPr kumimoji="1" lang="en-US" altLang="ja-JP"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要請</a:t>
            </a:r>
          </a:p>
        </p:txBody>
      </p:sp>
      <p:sp>
        <p:nvSpPr>
          <p:cNvPr id="52" name="テキスト ボックス 51"/>
          <p:cNvSpPr txBox="1"/>
          <p:nvPr/>
        </p:nvSpPr>
        <p:spPr>
          <a:xfrm>
            <a:off x="7597412" y="4989359"/>
            <a:ext cx="1033989" cy="580534"/>
          </a:xfrm>
          <a:prstGeom prst="rect">
            <a:avLst/>
          </a:prstGeom>
          <a:noFill/>
        </p:spPr>
        <p:txBody>
          <a:bodyPr wrap="square" lIns="36000" tIns="36000" rIns="36000" bIns="3600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随時対応</a:t>
            </a:r>
            <a:endParaRPr kumimoji="1" lang="en-US" altLang="ja-JP"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（訪問、電話、メール等）</a:t>
            </a:r>
          </a:p>
        </p:txBody>
      </p:sp>
      <p:sp>
        <p:nvSpPr>
          <p:cNvPr id="53" name="テキスト ボックス 52"/>
          <p:cNvSpPr txBox="1"/>
          <p:nvPr/>
        </p:nvSpPr>
        <p:spPr>
          <a:xfrm>
            <a:off x="4897564" y="5287332"/>
            <a:ext cx="1428164" cy="411257"/>
          </a:xfrm>
          <a:prstGeom prst="rect">
            <a:avLst/>
          </a:prstGeom>
          <a:noFill/>
        </p:spPr>
        <p:txBody>
          <a:bodyPr wrap="square" lIns="36000" tIns="36000" rIns="36000" bIns="36000"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定期的な巡回訪問</a:t>
            </a:r>
            <a:endParaRPr kumimoji="1" lang="en-US" altLang="ja-JP"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（例：週１～２回）</a:t>
            </a:r>
          </a:p>
        </p:txBody>
      </p:sp>
      <p:sp>
        <p:nvSpPr>
          <p:cNvPr id="58" name="右矢印 57"/>
          <p:cNvSpPr/>
          <p:nvPr/>
        </p:nvSpPr>
        <p:spPr>
          <a:xfrm>
            <a:off x="5611647" y="4222524"/>
            <a:ext cx="156009" cy="267922"/>
          </a:xfrm>
          <a:prstGeom prst="rightArrow">
            <a:avLst/>
          </a:prstGeom>
          <a:solidFill>
            <a:srgbClr val="FFFF99"/>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55" name="テキスト ボックス 54"/>
          <p:cNvSpPr txBox="1"/>
          <p:nvPr/>
        </p:nvSpPr>
        <p:spPr>
          <a:xfrm>
            <a:off x="5874208" y="4077329"/>
            <a:ext cx="530513" cy="818022"/>
          </a:xfrm>
          <a:prstGeom prst="rect">
            <a:avLst/>
          </a:prstGeom>
          <a:solidFill>
            <a:schemeClr val="bg1"/>
          </a:solidFill>
          <a:ln w="6350" cmpd="sng">
            <a:solidFill>
              <a:schemeClr val="tx1">
                <a:lumMod val="50000"/>
                <a:lumOff val="50000"/>
              </a:schemeClr>
            </a:solidFill>
          </a:ln>
        </p:spPr>
        <p:txBody>
          <a:bodyPr wrap="square" lIns="36000" tIns="36000" rIns="36000" bIns="36000" rtlCol="0" anchor="b"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居宅</a:t>
            </a:r>
          </a:p>
        </p:txBody>
      </p:sp>
      <p:sp>
        <p:nvSpPr>
          <p:cNvPr id="61" name="テキスト ボックス 60"/>
          <p:cNvSpPr txBox="1"/>
          <p:nvPr/>
        </p:nvSpPr>
        <p:spPr>
          <a:xfrm>
            <a:off x="6623489" y="4073559"/>
            <a:ext cx="530513" cy="821792"/>
          </a:xfrm>
          <a:prstGeom prst="rect">
            <a:avLst/>
          </a:prstGeom>
          <a:solidFill>
            <a:schemeClr val="bg1"/>
          </a:solidFill>
          <a:ln w="6350" cmpd="sng">
            <a:solidFill>
              <a:schemeClr val="tx1">
                <a:lumMod val="50000"/>
                <a:lumOff val="50000"/>
              </a:schemeClr>
            </a:solidFill>
          </a:ln>
        </p:spPr>
        <p:txBody>
          <a:bodyPr wrap="square" lIns="36000" tIns="36000" rIns="36000" bIns="36000" rtlCol="0" anchor="b"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居宅</a:t>
            </a:r>
          </a:p>
        </p:txBody>
      </p:sp>
      <p:sp>
        <p:nvSpPr>
          <p:cNvPr id="63" name="テキスト ボックス 62"/>
          <p:cNvSpPr txBox="1"/>
          <p:nvPr/>
        </p:nvSpPr>
        <p:spPr>
          <a:xfrm>
            <a:off x="7421039" y="4077329"/>
            <a:ext cx="530513" cy="802766"/>
          </a:xfrm>
          <a:prstGeom prst="rect">
            <a:avLst/>
          </a:prstGeom>
          <a:solidFill>
            <a:schemeClr val="bg1"/>
          </a:solidFill>
          <a:ln w="6350" cmpd="sng">
            <a:solidFill>
              <a:schemeClr val="tx1">
                <a:lumMod val="50000"/>
                <a:lumOff val="50000"/>
              </a:schemeClr>
            </a:solidFill>
          </a:ln>
        </p:spPr>
        <p:txBody>
          <a:bodyPr wrap="square" lIns="36000" tIns="36000" rIns="36000" bIns="36000" rtlCol="0" anchor="b"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居宅</a:t>
            </a:r>
          </a:p>
        </p:txBody>
      </p:sp>
      <p:sp>
        <p:nvSpPr>
          <p:cNvPr id="65" name="テキスト ボックス 64"/>
          <p:cNvSpPr txBox="1"/>
          <p:nvPr/>
        </p:nvSpPr>
        <p:spPr>
          <a:xfrm>
            <a:off x="8168084" y="4089165"/>
            <a:ext cx="530513" cy="790930"/>
          </a:xfrm>
          <a:prstGeom prst="rect">
            <a:avLst/>
          </a:prstGeom>
          <a:solidFill>
            <a:schemeClr val="bg1"/>
          </a:solidFill>
          <a:ln w="6350" cmpd="sng">
            <a:solidFill>
              <a:schemeClr val="tx1">
                <a:lumMod val="50000"/>
                <a:lumOff val="50000"/>
              </a:schemeClr>
            </a:solidFill>
          </a:ln>
        </p:spPr>
        <p:txBody>
          <a:bodyPr wrap="square" lIns="36000" tIns="36000" rIns="36000" bIns="36000" rtlCol="0" anchor="b"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居宅</a:t>
            </a:r>
          </a:p>
        </p:txBody>
      </p:sp>
      <p:sp>
        <p:nvSpPr>
          <p:cNvPr id="67" name="右矢印 66"/>
          <p:cNvSpPr/>
          <p:nvPr/>
        </p:nvSpPr>
        <p:spPr>
          <a:xfrm>
            <a:off x="6426123" y="4231953"/>
            <a:ext cx="156009" cy="267922"/>
          </a:xfrm>
          <a:prstGeom prst="rightArrow">
            <a:avLst/>
          </a:prstGeom>
          <a:solidFill>
            <a:srgbClr val="FFFF99"/>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8" name="右矢印 67"/>
          <p:cNvSpPr/>
          <p:nvPr/>
        </p:nvSpPr>
        <p:spPr>
          <a:xfrm>
            <a:off x="7245344" y="4231953"/>
            <a:ext cx="156009" cy="267922"/>
          </a:xfrm>
          <a:prstGeom prst="rightArrow">
            <a:avLst/>
          </a:prstGeom>
          <a:solidFill>
            <a:srgbClr val="FFFF99"/>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9" name="右矢印 68"/>
          <p:cNvSpPr/>
          <p:nvPr/>
        </p:nvSpPr>
        <p:spPr>
          <a:xfrm>
            <a:off x="8025422" y="4260170"/>
            <a:ext cx="156009" cy="267922"/>
          </a:xfrm>
          <a:prstGeom prst="rightArrow">
            <a:avLst/>
          </a:prstGeom>
          <a:solidFill>
            <a:srgbClr val="FFFF99"/>
          </a:solidFill>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pic>
        <p:nvPicPr>
          <p:cNvPr id="54" name="Picture 22" descr="歩いている女性のイラスト">
            <a:hlinkClick r:id="rId2"/>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 b="33252"/>
          <a:stretch/>
        </p:blipFill>
        <p:spPr bwMode="auto">
          <a:xfrm flipH="1">
            <a:off x="6940903" y="4880692"/>
            <a:ext cx="786607" cy="739323"/>
          </a:xfrm>
          <a:prstGeom prst="rect">
            <a:avLst/>
          </a:prstGeom>
          <a:noFill/>
          <a:extLst>
            <a:ext uri="{909E8E84-426E-40DD-AFC4-6F175D3DCCD1}">
              <a14:hiddenFill xmlns:a14="http://schemas.microsoft.com/office/drawing/2010/main">
                <a:solidFill>
                  <a:srgbClr val="FFFFFF"/>
                </a:solidFill>
              </a14:hiddenFill>
            </a:ext>
          </a:extLst>
        </p:spPr>
      </p:pic>
      <p:sp>
        <p:nvSpPr>
          <p:cNvPr id="44" name="角丸四角形 43"/>
          <p:cNvSpPr/>
          <p:nvPr/>
        </p:nvSpPr>
        <p:spPr>
          <a:xfrm>
            <a:off x="6214891" y="2868016"/>
            <a:ext cx="1451918" cy="360040"/>
          </a:xfrm>
          <a:prstGeom prst="roundRect">
            <a:avLst>
              <a:gd name="adj" fmla="val 23722"/>
            </a:avLst>
          </a:prstGeom>
          <a:solidFill>
            <a:schemeClr val="accent4">
              <a:lumMod val="20000"/>
              <a:lumOff val="80000"/>
            </a:schemeClr>
          </a:solidFill>
          <a:ln w="95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ＧＨ</a:t>
            </a:r>
            <a:endParaRPr kumimoji="1" lang="ja-JP" altLang="en-US" sz="1400" b="0" i="0" u="none" strike="sng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70" name="角丸四角形 69"/>
          <p:cNvSpPr/>
          <p:nvPr/>
        </p:nvSpPr>
        <p:spPr>
          <a:xfrm>
            <a:off x="7796546" y="2877331"/>
            <a:ext cx="1451918" cy="360040"/>
          </a:xfrm>
          <a:prstGeom prst="roundRect">
            <a:avLst>
              <a:gd name="adj" fmla="val 23722"/>
            </a:avLst>
          </a:prstGeom>
          <a:solidFill>
            <a:schemeClr val="accent4">
              <a:lumMod val="20000"/>
              <a:lumOff val="80000"/>
            </a:schemeClr>
          </a:solidFill>
          <a:ln w="95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病院</a:t>
            </a:r>
            <a:endParaRPr kumimoji="1" lang="ja-JP" altLang="en-US" sz="1400" b="0" i="0" u="none" strike="sng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12" name="テキスト ボックス 11"/>
          <p:cNvSpPr txBox="1"/>
          <p:nvPr/>
        </p:nvSpPr>
        <p:spPr>
          <a:xfrm>
            <a:off x="9273551" y="2999994"/>
            <a:ext cx="365105"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等</a:t>
            </a:r>
          </a:p>
        </p:txBody>
      </p:sp>
      <p:pic>
        <p:nvPicPr>
          <p:cNvPr id="48" name="Picture 5" descr="C:\Users\YSIOY\AppData\Local\Microsoft\Windows\Temporary Internet Files\Content.IE5\XKGTVJGM\cc-library010005419[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60535" y="4113999"/>
            <a:ext cx="504760" cy="414243"/>
          </a:xfrm>
          <a:prstGeom prst="rect">
            <a:avLst/>
          </a:prstGeom>
          <a:noFill/>
          <a:extLst>
            <a:ext uri="{909E8E84-426E-40DD-AFC4-6F175D3DCCD1}">
              <a14:hiddenFill xmlns:a14="http://schemas.microsoft.com/office/drawing/2010/main">
                <a:solidFill>
                  <a:srgbClr val="FFFFFF"/>
                </a:solidFill>
              </a14:hiddenFill>
            </a:ext>
          </a:extLst>
        </p:spPr>
      </p:pic>
      <p:pic>
        <p:nvPicPr>
          <p:cNvPr id="73" name="Picture 5" descr="C:\Users\YSIOY\AppData\Local\Microsoft\Windows\Temporary Internet Files\Content.IE5\XKGTVJGM\cc-library010005419[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74257" y="4117246"/>
            <a:ext cx="504760" cy="414243"/>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5" descr="C:\Users\YSIOY\AppData\Local\Microsoft\Windows\Temporary Internet Files\Content.IE5\XKGTVJGM\cc-library010005419[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36411" y="4117246"/>
            <a:ext cx="504760" cy="414243"/>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5" descr="C:\Users\YSIOY\AppData\Local\Microsoft\Windows\Temporary Internet Files\Content.IE5\XKGTVJGM\cc-library010005419[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33861" y="4114225"/>
            <a:ext cx="504760" cy="414243"/>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5" descr="C:\Users\YSIOY\AppData\Local\Microsoft\Windows\Temporary Internet Files\Content.IE5\XKGTVJGM\cc-library010005419[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3781" y="4149519"/>
            <a:ext cx="504760" cy="414243"/>
          </a:xfrm>
          <a:prstGeom prst="rect">
            <a:avLst/>
          </a:prstGeom>
          <a:noFill/>
          <a:extLst>
            <a:ext uri="{909E8E84-426E-40DD-AFC4-6F175D3DCCD1}">
              <a14:hiddenFill xmlns:a14="http://schemas.microsoft.com/office/drawing/2010/main">
                <a:solidFill>
                  <a:srgbClr val="FFFFFF"/>
                </a:solidFill>
              </a14:hiddenFill>
            </a:ext>
          </a:extLst>
        </p:spPr>
      </p:pic>
      <p:sp>
        <p:nvSpPr>
          <p:cNvPr id="40" name="正方形/長方形 39"/>
          <p:cNvSpPr/>
          <p:nvPr/>
        </p:nvSpPr>
        <p:spPr>
          <a:xfrm>
            <a:off x="209983" y="2836161"/>
            <a:ext cx="3878995" cy="881075"/>
          </a:xfrm>
          <a:prstGeom prst="rect">
            <a:avLst/>
          </a:prstGeom>
          <a:noFill/>
          <a:ln w="6350">
            <a:solidFill>
              <a:schemeClr val="tx1"/>
            </a:solidFill>
            <a:prstDash val="solid"/>
          </a:ln>
        </p:spPr>
        <p:style>
          <a:lnRef idx="2">
            <a:schemeClr val="accent1"/>
          </a:lnRef>
          <a:fillRef idx="1">
            <a:schemeClr val="lt1"/>
          </a:fillRef>
          <a:effectRef idx="0">
            <a:schemeClr val="accent1"/>
          </a:effectRef>
          <a:fontRef idx="minor">
            <a:schemeClr val="dk1"/>
          </a:fontRef>
        </p:style>
        <p:txBody>
          <a:bodyPr lIns="91430" tIns="45714" rIns="91430" bIns="45714" anchor="t" anchorCtr="0"/>
          <a:lstStyle/>
          <a:p>
            <a:pPr marL="179388" marR="0" lvl="0" indent="-179388"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障害者支援施設やグループホーム等を利用していた障害者で一人暮らしを希望する者等</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42" name="正方形/長方形 41"/>
          <p:cNvSpPr/>
          <p:nvPr/>
        </p:nvSpPr>
        <p:spPr>
          <a:xfrm>
            <a:off x="128516" y="2619934"/>
            <a:ext cx="1794199" cy="291844"/>
          </a:xfrm>
          <a:prstGeom prst="rect">
            <a:avLst/>
          </a:prstGeom>
          <a:solidFill>
            <a:schemeClr val="tx1">
              <a:lumMod val="75000"/>
              <a:lumOff val="25000"/>
            </a:schemeClr>
          </a:solidFill>
        </p:spPr>
        <p:style>
          <a:lnRef idx="0">
            <a:schemeClr val="accent2"/>
          </a:lnRef>
          <a:fillRef idx="3">
            <a:schemeClr val="accent2"/>
          </a:fillRef>
          <a:effectRef idx="3">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HGS創英角ｺﾞｼｯｸUB" pitchFamily="50" charset="-128"/>
                <a:ea typeface="HGS創英角ｺﾞｼｯｸUB" pitchFamily="50" charset="-128"/>
                <a:cs typeface="+mn-cs"/>
              </a:rPr>
              <a:t> 対象者</a:t>
            </a:r>
          </a:p>
        </p:txBody>
      </p:sp>
      <p:sp>
        <p:nvSpPr>
          <p:cNvPr id="43" name="正方形/長方形 42"/>
          <p:cNvSpPr/>
          <p:nvPr/>
        </p:nvSpPr>
        <p:spPr>
          <a:xfrm>
            <a:off x="209983" y="4005376"/>
            <a:ext cx="3878995" cy="2808000"/>
          </a:xfrm>
          <a:prstGeom prst="rect">
            <a:avLst/>
          </a:prstGeom>
          <a:noFill/>
          <a:ln w="6350">
            <a:solidFill>
              <a:schemeClr val="tx1"/>
            </a:solidFill>
            <a:prstDash val="solid"/>
          </a:ln>
        </p:spPr>
        <p:style>
          <a:lnRef idx="2">
            <a:schemeClr val="accent1"/>
          </a:lnRef>
          <a:fillRef idx="1">
            <a:schemeClr val="lt1"/>
          </a:fillRef>
          <a:effectRef idx="0">
            <a:schemeClr val="accent1"/>
          </a:effectRef>
          <a:fontRef idx="minor">
            <a:schemeClr val="dk1"/>
          </a:fontRef>
        </p:style>
        <p:txBody>
          <a:bodyPr lIns="91430" tIns="45714" rIns="91430" bIns="45714" anchor="t"/>
          <a:lstStyle/>
          <a:p>
            <a:pPr marL="179388" marR="0" lvl="0" indent="-179388"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182563" marR="0" lvl="0" indent="-182563" algn="l" defTabSz="914400" rtl="0" eaLnBrk="1" fontAlgn="auto" latinLnBrk="0" hangingPunct="1">
              <a:lnSpc>
                <a:spcPct val="11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定期的に利用者の居宅を訪問し、</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182563"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食事、洗濯、掃除などに課題はないか</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182563"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公共料金や家賃に滞納はないか</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182563"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体調に変化はないか、通院しているか</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182563"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地域住民との関係は良好か</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182563"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などについて確認を行い、必要な助言や医療機関等との連絡調整を行う。</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182563" marR="0" lvl="0" indent="-182563" algn="l" defTabSz="914400" rtl="0" eaLnBrk="1" fontAlgn="auto" latinLnBrk="0" hangingPunct="1">
              <a:lnSpc>
                <a:spcPct val="11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182563" marR="0" lvl="0" indent="-182563" algn="l" defTabSz="914400" rtl="0" eaLnBrk="1" fontAlgn="auto" latinLnBrk="0" hangingPunct="1">
              <a:lnSpc>
                <a:spcPct val="11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定期的な訪問だけではなく、利用者からの相談・要請があった際は、訪問、電話、メール等による随時の対応も行う。</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60" name="正方形/長方形 59"/>
          <p:cNvSpPr/>
          <p:nvPr/>
        </p:nvSpPr>
        <p:spPr>
          <a:xfrm>
            <a:off x="134260" y="3811642"/>
            <a:ext cx="2106234" cy="291844"/>
          </a:xfrm>
          <a:prstGeom prst="rect">
            <a:avLst/>
          </a:prstGeom>
          <a:solidFill>
            <a:schemeClr val="tx1">
              <a:lumMod val="75000"/>
              <a:lumOff val="25000"/>
            </a:schemeClr>
          </a:solidFill>
          <a:ln>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HGS創英角ｺﾞｼｯｸUB" pitchFamily="50" charset="-128"/>
                <a:ea typeface="HGS創英角ｺﾞｼｯｸUB" pitchFamily="50" charset="-128"/>
                <a:cs typeface="+mn-cs"/>
              </a:rPr>
              <a:t>支援内容</a:t>
            </a:r>
          </a:p>
        </p:txBody>
      </p:sp>
      <p:sp>
        <p:nvSpPr>
          <p:cNvPr id="56" name="左カーブ矢印 55"/>
          <p:cNvSpPr/>
          <p:nvPr/>
        </p:nvSpPr>
        <p:spPr>
          <a:xfrm rot="8684457">
            <a:off x="4692247" y="4891450"/>
            <a:ext cx="732518" cy="1547895"/>
          </a:xfrm>
          <a:prstGeom prst="curvedLeftArrow">
            <a:avLst/>
          </a:prstGeom>
          <a:solidFill>
            <a:srgbClr val="FFFF99"/>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pic>
        <p:nvPicPr>
          <p:cNvPr id="41" name="Picture 22" descr="歩いている女性のイラスト">
            <a:hlinkClick r:id="rId2"/>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211481" y="4219961"/>
            <a:ext cx="698962" cy="1107632"/>
          </a:xfrm>
          <a:prstGeom prst="rect">
            <a:avLst/>
          </a:prstGeom>
          <a:noFill/>
          <a:extLst>
            <a:ext uri="{909E8E84-426E-40DD-AFC4-6F175D3DCCD1}">
              <a14:hiddenFill xmlns:a14="http://schemas.microsoft.com/office/drawing/2010/main">
                <a:solidFill>
                  <a:srgbClr val="FFFFFF"/>
                </a:solidFill>
              </a14:hiddenFill>
            </a:ext>
          </a:extLst>
        </p:spPr>
      </p:pic>
      <p:sp>
        <p:nvSpPr>
          <p:cNvPr id="57" name="左カーブ矢印 56"/>
          <p:cNvSpPr/>
          <p:nvPr/>
        </p:nvSpPr>
        <p:spPr>
          <a:xfrm rot="2135571">
            <a:off x="8332335" y="4846068"/>
            <a:ext cx="732518" cy="1547895"/>
          </a:xfrm>
          <a:prstGeom prst="curvedLeftArrow">
            <a:avLst/>
          </a:prstGeom>
          <a:gradFill flip="none" rotWithShape="1">
            <a:gsLst>
              <a:gs pos="0">
                <a:srgbClr val="FFFF99">
                  <a:shade val="30000"/>
                  <a:satMod val="115000"/>
                </a:srgbClr>
              </a:gs>
              <a:gs pos="50000">
                <a:srgbClr val="FFFF99">
                  <a:shade val="67500"/>
                  <a:satMod val="115000"/>
                </a:srgbClr>
              </a:gs>
              <a:gs pos="100000">
                <a:srgbClr val="FFFF99">
                  <a:shade val="100000"/>
                  <a:satMod val="115000"/>
                </a:srgbClr>
              </a:gs>
            </a:gsLst>
            <a:path path="circle">
              <a:fillToRect l="50000" t="50000" r="50000" b="50000"/>
            </a:path>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pic>
        <p:nvPicPr>
          <p:cNvPr id="47" name="Picture 22" descr="歩いている女性のイラスト">
            <a:hlinkClick r:id="rId2"/>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663269" y="5250354"/>
            <a:ext cx="730210" cy="1157149"/>
          </a:xfrm>
          <a:prstGeom prst="rect">
            <a:avLst/>
          </a:prstGeom>
          <a:noFill/>
          <a:extLst>
            <a:ext uri="{909E8E84-426E-40DD-AFC4-6F175D3DCCD1}">
              <a14:hiddenFill xmlns:a14="http://schemas.microsoft.com/office/drawing/2010/main">
                <a:solidFill>
                  <a:srgbClr val="FFFFFF"/>
                </a:solidFill>
              </a14:hiddenFill>
            </a:ext>
          </a:extLst>
        </p:spPr>
      </p:pic>
      <p:sp>
        <p:nvSpPr>
          <p:cNvPr id="59" name="テキスト ボックス 58"/>
          <p:cNvSpPr txBox="1"/>
          <p:nvPr/>
        </p:nvSpPr>
        <p:spPr>
          <a:xfrm>
            <a:off x="8376772" y="6421304"/>
            <a:ext cx="1261884" cy="276999"/>
          </a:xfrm>
          <a:prstGeom prst="rect">
            <a:avLst/>
          </a:prstGeom>
          <a:noFill/>
          <a:ln>
            <a:solidFill>
              <a:schemeClr val="bg1">
                <a:lumMod val="75000"/>
              </a:schemeClr>
            </a:solidFill>
          </a:ln>
        </p:spPr>
        <p:txBody>
          <a:bodyPr wrap="non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rPr>
              <a:t>厚生労働省資料</a:t>
            </a:r>
          </a:p>
        </p:txBody>
      </p:sp>
      <p:sp>
        <p:nvSpPr>
          <p:cNvPr id="2" name="フッター プレースホルダー 1"/>
          <p:cNvSpPr>
            <a:spLocks noGrp="1"/>
          </p:cNvSpPr>
          <p:nvPr>
            <p:ph type="ftr" sz="quarter" idx="11"/>
          </p:nvPr>
        </p:nvSpPr>
        <p:spPr>
          <a:xfrm>
            <a:off x="3996845" y="6525344"/>
            <a:ext cx="3136900" cy="365125"/>
          </a:xfrm>
        </p:spPr>
        <p:txBody>
          <a:bodyPr anchor="b"/>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b="0" i="0" u="none" strike="noStrike" kern="1200" cap="none" spc="0" normalizeH="0" baseline="0" noProof="0" dirty="0" smtClean="0">
                <a:ln>
                  <a:noFill/>
                </a:ln>
                <a:solidFill>
                  <a:prstClr val="black">
                    <a:tint val="75000"/>
                  </a:prstClr>
                </a:solidFill>
                <a:effectLst/>
                <a:uLnTx/>
                <a:uFillTx/>
                <a:cs typeface="+mn-cs"/>
              </a:rPr>
              <a:t>@2016</a:t>
            </a:r>
            <a:r>
              <a:rPr kumimoji="1" lang="ja-JP" altLang="en-US" b="0" i="0" u="none" strike="noStrike" kern="1200" cap="none" spc="0" normalizeH="0" baseline="0" noProof="0" dirty="0" smtClean="0">
                <a:ln>
                  <a:noFill/>
                </a:ln>
                <a:solidFill>
                  <a:prstClr val="black">
                    <a:tint val="75000"/>
                  </a:prstClr>
                </a:solidFill>
                <a:effectLst/>
                <a:uLnTx/>
                <a:uFillTx/>
                <a:cs typeface="+mn-cs"/>
              </a:rPr>
              <a:t>　公益社団法人日本精神保健福祉士協会</a:t>
            </a:r>
            <a:endParaRPr kumimoji="1" lang="ja-JP" altLang="en-US" b="0" i="0" u="none" strike="noStrike" kern="1200" cap="none" spc="0" normalizeH="0" baseline="0" noProof="0" dirty="0">
              <a:ln>
                <a:noFill/>
              </a:ln>
              <a:solidFill>
                <a:prstClr val="black">
                  <a:tint val="75000"/>
                </a:prstClr>
              </a:solidFill>
              <a:effectLst/>
              <a:uLnTx/>
              <a:uFillTx/>
              <a:cs typeface="+mn-cs"/>
            </a:endParaRPr>
          </a:p>
        </p:txBody>
      </p:sp>
    </p:spTree>
    <p:extLst>
      <p:ext uri="{BB962C8B-B14F-4D97-AF65-F5344CB8AC3E}">
        <p14:creationId xmlns:p14="http://schemas.microsoft.com/office/powerpoint/2010/main" val="36788373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スライド番号プレースホルダー 1"/>
          <p:cNvSpPr>
            <a:spLocks noGrp="1" noChangeArrowheads="1"/>
          </p:cNvSpPr>
          <p:nvPr/>
        </p:nvSpPr>
        <p:spPr bwMode="auto">
          <a:xfrm>
            <a:off x="7682310" y="9759998"/>
            <a:ext cx="2311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fld id="{E6CE0E4B-2F3F-467A-801E-2D9AB75AD7E6}" type="slidenum">
              <a:rPr kumimoji="0" lang="ja-JP" altLang="en-US" sz="1400" b="0" i="0" u="none" strike="noStrike" kern="1200" cap="none" spc="0" normalizeH="0" baseline="0" noProof="0" smtClean="0">
                <a:ln>
                  <a:noFill/>
                </a:ln>
                <a:solidFill>
                  <a:srgbClr val="000000"/>
                </a:solidFill>
                <a:effectLst/>
                <a:uLnTx/>
                <a:uFillTx/>
                <a:latin typeface="Arial" charset="0"/>
                <a:ea typeface="ＭＳ Ｐゴシック" charset="-128"/>
                <a:cs typeface="+mn-cs"/>
                <a:sym typeface="Calibri" pitchFamily="34" charset="0"/>
              </a:rPr>
              <a:pPr marL="0" marR="0" lvl="0" indent="0" algn="l" defTabSz="914400" rtl="0" eaLnBrk="1" fontAlgn="base" latinLnBrk="0" hangingPunct="1">
                <a:lnSpc>
                  <a:spcPct val="100000"/>
                </a:lnSpc>
                <a:spcBef>
                  <a:spcPct val="0"/>
                </a:spcBef>
                <a:spcAft>
                  <a:spcPct val="0"/>
                </a:spcAft>
                <a:buClrTx/>
                <a:buSzTx/>
                <a:buFont typeface="Arial" charset="0"/>
                <a:buNone/>
                <a:tabLst/>
                <a:defRPr/>
              </a:pPr>
              <a:t>22</a:t>
            </a:fld>
            <a:r>
              <a:rPr kumimoji="0" lang="ja-JP" altLang="en-US" sz="1400" b="0" i="0" u="none" strike="noStrike" kern="1200" cap="none" spc="0" normalizeH="0" baseline="0" noProof="0" smtClean="0">
                <a:ln>
                  <a:noFill/>
                </a:ln>
                <a:solidFill>
                  <a:srgbClr val="000000"/>
                </a:solidFill>
                <a:effectLst/>
                <a:uLnTx/>
                <a:uFillTx/>
                <a:latin typeface="Arial" charset="0"/>
                <a:ea typeface="ＭＳ Ｐゴシック" charset="-128"/>
                <a:cs typeface="+mn-cs"/>
                <a:sym typeface="Calibri" pitchFamily="34" charset="0"/>
              </a:rPr>
              <a:t>　</a:t>
            </a:r>
          </a:p>
        </p:txBody>
      </p:sp>
      <p:sp>
        <p:nvSpPr>
          <p:cNvPr id="2051" name="正方形/長方形 1"/>
          <p:cNvSpPr>
            <a:spLocks noChangeArrowheads="1"/>
          </p:cNvSpPr>
          <p:nvPr/>
        </p:nvSpPr>
        <p:spPr bwMode="auto">
          <a:xfrm>
            <a:off x="84274" y="727075"/>
            <a:ext cx="9758098" cy="685800"/>
          </a:xfrm>
          <a:prstGeom prst="rect">
            <a:avLst/>
          </a:prstGeom>
          <a:noFill/>
          <a:ln w="25400">
            <a:solidFill>
              <a:schemeClr val="tx1"/>
            </a:solidFill>
            <a:bevel/>
            <a:headEnd/>
            <a:tailEnd/>
          </a:ln>
          <a:extLst>
            <a:ext uri="{909E8E84-426E-40DD-AFC4-6F175D3DCCD1}">
              <a14:hiddenFill xmlns:a14="http://schemas.microsoft.com/office/drawing/2010/main">
                <a:solidFill>
                  <a:srgbClr val="FFFFFF"/>
                </a:solidFill>
              </a14:hiddenFill>
            </a:ext>
          </a:extLst>
        </p:spPr>
        <p:txBody>
          <a:bodyPr lIns="144000" tIns="36000" rIns="144000" bIns="34208"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marL="0" marR="0" lvl="0" indent="0" algn="just" defTabSz="914400" rtl="0" eaLnBrk="1" fontAlgn="base" latinLnBrk="0" hangingPunct="1">
              <a:lnSpc>
                <a:spcPts val="1550"/>
              </a:lnSpc>
              <a:spcBef>
                <a:spcPts val="10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平成２７年４月から原則として全ての障害児者に専門的な相談支援を実施することとされている中、障害児者の相談支援の質の向上を図るため、有識者や関係団体で構成する「相談支援の質の向上に向けた検討会」において相談支援専門員の資質の向上や相談支援体制の在り方について幅広く議論を行い、今後目指すべき方向性をとりまとめた。（平成２８年３月から７月まで計５回</a:t>
            </a:r>
            <a:r>
              <a:rPr kumimoji="0" lang="ja-JP" altLang="en-US" sz="1200" b="0" i="0" u="none" strike="noStrike" kern="1200" cap="none" spc="0" normalizeH="0" baseline="0" noProof="0" smtClean="0">
                <a:ln>
                  <a:noFill/>
                </a:ln>
                <a:solidFill>
                  <a:srgbClr val="000000"/>
                </a:solidFill>
                <a:effectLst/>
                <a:uLnTx/>
                <a:uFillTx/>
                <a:latin typeface="ＭＳ Ｐゴシック" charset="-128"/>
                <a:ea typeface="ＭＳ Ｐゴシック" charset="-128"/>
                <a:cs typeface="+mn-cs"/>
                <a:sym typeface="ＭＳ Ｐゴシック" charset="-128"/>
              </a:rPr>
              <a:t>開催）</a:t>
            </a:r>
            <a:endPar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p:txBody>
      </p:sp>
      <p:sp>
        <p:nvSpPr>
          <p:cNvPr id="2052" name="角丸四角形 11"/>
          <p:cNvSpPr>
            <a:spLocks noChangeArrowheads="1"/>
          </p:cNvSpPr>
          <p:nvPr/>
        </p:nvSpPr>
        <p:spPr bwMode="auto">
          <a:xfrm>
            <a:off x="25802" y="476298"/>
            <a:ext cx="1152262" cy="252413"/>
          </a:xfrm>
          <a:prstGeom prst="roundRect">
            <a:avLst>
              <a:gd name="adj" fmla="val 16667"/>
            </a:avLst>
          </a:prstGeom>
          <a:solidFill>
            <a:schemeClr val="tx1">
              <a:lumMod val="75000"/>
              <a:lumOff val="25000"/>
            </a:schemeClr>
          </a:solidFill>
          <a:ln>
            <a:noFill/>
          </a:ln>
          <a:extLst/>
        </p:spPr>
        <p:txBody>
          <a:bodyPr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0" lang="ja-JP" altLang="en-US" sz="1400" b="0" i="0" u="none" strike="noStrike" kern="1200" cap="none" spc="0" normalizeH="0" baseline="0" noProof="0" smtClean="0">
                <a:ln>
                  <a:noFill/>
                </a:ln>
                <a:solidFill>
                  <a:srgbClr val="FFFFFF"/>
                </a:solidFill>
                <a:effectLst/>
                <a:uLnTx/>
                <a:uFillTx/>
                <a:latin typeface="ＭＳ Ｐゴシック" charset="-128"/>
                <a:ea typeface="ＭＳ Ｐゴシック" charset="-128"/>
                <a:cs typeface="+mn-cs"/>
                <a:sym typeface="ＭＳ Ｐゴシック" charset="-128"/>
              </a:rPr>
              <a:t>趣　旨</a:t>
            </a:r>
          </a:p>
        </p:txBody>
      </p:sp>
      <p:sp>
        <p:nvSpPr>
          <p:cNvPr id="2053" name="直線コネクタ 15"/>
          <p:cNvSpPr>
            <a:spLocks noChangeShapeType="1"/>
          </p:cNvSpPr>
          <p:nvPr/>
        </p:nvSpPr>
        <p:spPr bwMode="auto">
          <a:xfrm>
            <a:off x="-39553" y="404813"/>
            <a:ext cx="10005749" cy="0"/>
          </a:xfrm>
          <a:prstGeom prst="line">
            <a:avLst/>
          </a:prstGeom>
          <a:noFill/>
          <a:ln w="38100">
            <a:solidFill>
              <a:schemeClr val="tx1">
                <a:lumMod val="75000"/>
                <a:lumOff val="25000"/>
              </a:schemeClr>
            </a:solidFill>
            <a:bevel/>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800" b="0" i="0" u="none" strike="noStrike" kern="1200" cap="none" spc="0" normalizeH="0" baseline="0" noProof="0" smtClean="0">
              <a:ln>
                <a:noFill/>
              </a:ln>
              <a:solidFill>
                <a:srgbClr val="000000"/>
              </a:solidFill>
              <a:effectLst/>
              <a:uLnTx/>
              <a:uFillTx/>
              <a:latin typeface="Arial" charset="0"/>
              <a:ea typeface="ＭＳ Ｐゴシック" charset="-128"/>
              <a:cs typeface="+mn-cs"/>
            </a:endParaRPr>
          </a:p>
        </p:txBody>
      </p:sp>
      <p:sp>
        <p:nvSpPr>
          <p:cNvPr id="2054" name="正方形/長方形 12"/>
          <p:cNvSpPr>
            <a:spLocks noChangeArrowheads="1"/>
          </p:cNvSpPr>
          <p:nvPr/>
        </p:nvSpPr>
        <p:spPr bwMode="auto">
          <a:xfrm>
            <a:off x="70512" y="44450"/>
            <a:ext cx="79248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accent1"/>
                </a:solidFill>
                <a:bevel/>
                <a:headEnd/>
                <a:tailEnd/>
              </a14:hiddenLine>
            </a:ext>
          </a:extLst>
        </p:spPr>
        <p:txBody>
          <a:bodyPr tIns="108000" bIns="0"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marL="0" marR="0" lvl="0" indent="0" algn="ctr" defTabSz="914400" rtl="0" eaLnBrk="1" fontAlgn="base" latinLnBrk="0" hangingPunct="1">
              <a:lnSpc>
                <a:spcPts val="2000"/>
              </a:lnSpc>
              <a:spcBef>
                <a:spcPts val="600"/>
              </a:spcBef>
              <a:spcAft>
                <a:spcPct val="0"/>
              </a:spcAft>
              <a:buClrTx/>
              <a:buSzTx/>
              <a:buFont typeface="Arial" charset="0"/>
              <a:buNone/>
              <a:tabLst/>
              <a:defRPr/>
            </a:pPr>
            <a:r>
              <a:rPr kumimoji="0" lang="ja-JP" altLang="en-US" sz="1600" b="1" i="0" u="none" strike="noStrike" kern="1200" cap="none" spc="0" normalizeH="0" baseline="0" noProof="0" dirty="0" smtClean="0">
                <a:ln>
                  <a:noFill/>
                </a:ln>
                <a:solidFill>
                  <a:srgbClr val="000000"/>
                </a:solidFill>
                <a:effectLst/>
                <a:uLnTx/>
                <a:uFillTx/>
                <a:latin typeface="メイリオ" pitchFamily="50" charset="-128"/>
                <a:ea typeface="メイリオ" pitchFamily="50" charset="-128"/>
                <a:cs typeface="メイリオ" pitchFamily="50" charset="-128"/>
                <a:sym typeface="メイリオ" pitchFamily="50" charset="-128"/>
              </a:rPr>
              <a:t>「相談支援の質の向上に向けた検討会」における議論のとりまとめ（概要）</a:t>
            </a:r>
          </a:p>
        </p:txBody>
      </p:sp>
      <p:sp>
        <p:nvSpPr>
          <p:cNvPr id="2055" name="正方形/長方形 17"/>
          <p:cNvSpPr>
            <a:spLocks noChangeArrowheads="1"/>
          </p:cNvSpPr>
          <p:nvPr/>
        </p:nvSpPr>
        <p:spPr bwMode="auto">
          <a:xfrm>
            <a:off x="84274" y="1752600"/>
            <a:ext cx="9758098" cy="4844752"/>
          </a:xfrm>
          <a:prstGeom prst="rect">
            <a:avLst/>
          </a:prstGeom>
          <a:noFill/>
          <a:ln w="25400">
            <a:solidFill>
              <a:schemeClr val="tx1"/>
            </a:solidFill>
            <a:bevel/>
            <a:headEnd/>
            <a:tailEnd/>
          </a:ln>
          <a:extLst>
            <a:ext uri="{909E8E84-426E-40DD-AFC4-6F175D3DCCD1}">
              <a14:hiddenFill xmlns:a14="http://schemas.microsoft.com/office/drawing/2010/main">
                <a:solidFill>
                  <a:srgbClr val="FFFFFF"/>
                </a:solidFill>
              </a14:hiddenFill>
            </a:ext>
          </a:extLst>
        </p:spPr>
        <p:txBody>
          <a:bodyPr lIns="68415" tIns="34208" rIns="68415" bIns="34208" anchor="ctr"/>
          <a:lstStyle>
            <a:lvl1pPr marL="265113" indent="-265113">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1" i="1"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a:t>
            </a:r>
            <a:r>
              <a:rPr kumimoji="0" lang="ja-JP" altLang="en-US"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①　基本的な考え方について</a:t>
            </a:r>
            <a:endParaRPr kumimoji="0" lang="en-US" altLang="ja-JP"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a:t>
            </a:r>
            <a:r>
              <a:rPr kumimoji="0" lang="ja-JP" altLang="en-US" sz="1200" b="0" i="0" u="none" strike="noStrike" kern="1200" cap="none" spc="0" normalizeH="0" baseline="0" noProof="0" dirty="0" smtClean="0">
                <a:ln>
                  <a:noFill/>
                </a:ln>
                <a:solidFill>
                  <a:srgbClr val="000000"/>
                </a:solidFill>
                <a:effectLst/>
                <a:uLnTx/>
                <a:uFillTx/>
                <a:latin typeface="Arial" charset="0"/>
                <a:ea typeface="ＭＳ Ｐゴシック" charset="-128"/>
                <a:cs typeface="+mn-cs"/>
                <a:sym typeface="ＭＳ Ｐゴシック" charset="-128"/>
              </a:rPr>
              <a:t>　</a:t>
            </a:r>
            <a:r>
              <a:rPr kumimoji="0" lang="ja-JP" altLang="en-US" sz="1200" b="0" i="0" u="none" strike="noStrike" kern="1200" cap="none" spc="0" normalizeH="0" baseline="0" noProof="0" dirty="0" smtClean="0">
                <a:ln>
                  <a:noFill/>
                </a:ln>
                <a:solidFill>
                  <a:srgbClr val="000000"/>
                </a:solidFill>
                <a:effectLst/>
                <a:uLnTx/>
                <a:uFillTx/>
                <a:latin typeface="Arial" charset="0"/>
                <a:ea typeface="ＭＳ Ｐゴシック" charset="-128"/>
                <a:cs typeface="+mn-cs"/>
                <a:sym typeface="Calibri" pitchFamily="34" charset="0"/>
              </a:rPr>
              <a:t>相談支援専門員は、障害児者の自立の促進と共生社会の実現に向けた支援を実施することが望まれている。そのためには、ソーシャルワークの担い手としてスキル・知識を高めつつ、インフォーマルサービスを含めた社会資源の改善及び開発、地域のつながりや支援者・住民等との関係構築、生きがいや希望を見出す等の支援を行うことが求められている。また</a:t>
            </a:r>
            <a:r>
              <a:rPr kumimoji="0" lang="ja-JP" altLang="en-US" sz="1200" b="0" i="0" u="none" strike="noStrike" kern="1200" cap="none" spc="0" normalizeH="0" baseline="0" noProof="0" dirty="0" smtClean="0">
                <a:ln>
                  <a:noFill/>
                </a:ln>
                <a:solidFill>
                  <a:srgbClr val="000000"/>
                </a:solidFill>
                <a:effectLst/>
                <a:uLnTx/>
                <a:uFillTx/>
                <a:latin typeface="Calibri" pitchFamily="34" charset="0"/>
                <a:ea typeface="ＭＳ Ｐゴシック" charset="-128"/>
                <a:cs typeface="+mn-cs"/>
                <a:sym typeface="ＭＳ Ｐゴシック" charset="-128"/>
              </a:rPr>
              <a:t>将来的には、社会経済や雇用情勢なども含め、幅広い見識を有するソーシャルワーカーとしての活躍が期待される。</a:t>
            </a: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endParaRPr kumimoji="0" lang="en-US" altLang="ja-JP" sz="8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②　人材育成の方策について</a:t>
            </a:r>
            <a:endParaRPr kumimoji="0" lang="en-US" altLang="ja-JP"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相談支援専門員の要件である研修制度や実務経験年数などの見直しを行うとともに、キャリアパスの一環として指定特定相談支援事業だけでなく、サービス管理責任者や基幹相談支援センターの業務を担うなど、幅広い活躍の場が得られる仕組みを検討するべき。</a:t>
            </a: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研修カリキュラムの見直しについては、「初任者研修」及び「現任研修」の更なる充実に加え、指導的役割を担う「主任相談支援専門員（仮称）」の育成に必要な研修プログラムを新たに設けるとともに、より効果的な実地研修（</a:t>
            </a:r>
            <a:r>
              <a:rPr kumimoji="0" lang="en-US" altLang="ja-JP"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OJT</a:t>
            </a: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）を組み込むべき。</a:t>
            </a: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endParaRPr kumimoji="0" lang="en-US" altLang="ja-JP" sz="8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en-US" altLang="ja-JP"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a:t>
            </a:r>
            <a:r>
              <a:rPr kumimoji="0" lang="ja-JP" altLang="en-US"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③　指導的役割を担う「主任相談支援専門員（仮称）」について</a:t>
            </a:r>
            <a:endParaRPr kumimoji="0" lang="en-US" altLang="ja-JP"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a:t>
            </a:r>
            <a:r>
              <a:rPr kumimoji="0" lang="ja-JP" altLang="en-US" sz="1200" b="0" i="0" u="none" strike="noStrike" kern="1200" cap="none" spc="0" normalizeH="0" baseline="0" noProof="0" dirty="0" smtClean="0">
                <a:ln>
                  <a:noFill/>
                </a:ln>
                <a:solidFill>
                  <a:srgbClr val="000000"/>
                </a:solidFill>
                <a:effectLst/>
                <a:uLnTx/>
                <a:uFillTx/>
                <a:latin typeface="Arial" charset="0"/>
                <a:ea typeface="ＭＳ Ｐゴシック" charset="-128"/>
                <a:cs typeface="+mn-cs"/>
                <a:sym typeface="Calibri" pitchFamily="34" charset="0"/>
              </a:rPr>
              <a:t>相談支援専門員の支援スキルやサービス等利用計画について適切に評価・助言を行い、相談 支援の質の確保を図る役割が期待され</a:t>
            </a: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ており、基幹相談支援センター等に計画的に配置されるべき。また、更新研修等も導入すべき。</a:t>
            </a: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指導的役割を果たすため、適切な指導や助言を行う技術を習得する機会が確保されるよう、都道府県等が人材育成に関するビジョンを策定するなど、地域における相談支援従事者の段階的な人材育成に取り組むべき。</a:t>
            </a:r>
            <a:endParaRPr kumimoji="0" lang="en-US" altLang="ja-JP" sz="1200" b="0" i="1"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endParaRPr kumimoji="0" lang="ja-JP" altLang="en-US" sz="800" b="0" i="1"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1" i="1"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a:t>
            </a:r>
            <a:r>
              <a:rPr kumimoji="0" lang="ja-JP" altLang="en-US"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④　相談支援専門員と介護支援専門員について</a:t>
            </a:r>
            <a:endParaRPr kumimoji="0" lang="en-US" altLang="ja-JP"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障害者の高齢化や「親亡き後」へのより適切な支援を行うため、両者の合同での研修会等の実施や日々の業務で支援方針等について連携を図るとともに、両方の資格を有する者を拡大することも一案と考えられる。</a:t>
            </a: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endParaRPr kumimoji="0" lang="ja-JP" altLang="en-US" sz="8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⑤　障害児支援利用計画について</a:t>
            </a:r>
            <a:endParaRPr kumimoji="0" lang="en-US" altLang="ja-JP"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障害児支援利用計画については、いわゆるセルフプランの割合が高いが、</a:t>
            </a:r>
            <a:r>
              <a:rPr kumimoji="0" lang="ja-JP" altLang="en-US" sz="1200" b="0" i="0" u="none" strike="noStrike" kern="1200" cap="none" spc="0" normalizeH="0" baseline="0" noProof="0" dirty="0" smtClean="0">
                <a:ln>
                  <a:noFill/>
                </a:ln>
                <a:solidFill>
                  <a:srgbClr val="000000"/>
                </a:solidFill>
                <a:effectLst/>
                <a:uLnTx/>
                <a:uFillTx/>
                <a:latin typeface="Arial" charset="0"/>
                <a:ea typeface="ＭＳ Ｐゴシック" charset="-128"/>
                <a:cs typeface="+mn-cs"/>
                <a:sym typeface="Calibri" pitchFamily="34" charset="0"/>
              </a:rPr>
              <a:t>障害児についての十分な知識や経験を有する相談支援専門員が少ないことが原因の一つと考えられる</a:t>
            </a: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a:t>
            </a:r>
            <a:r>
              <a:rPr kumimoji="0" lang="ja-JP" altLang="en-US" sz="1200" b="0" i="0" u="none" strike="noStrike" kern="1200" cap="none" spc="0" normalizeH="0" baseline="0" noProof="0" dirty="0" smtClean="0">
                <a:ln>
                  <a:noFill/>
                </a:ln>
                <a:solidFill>
                  <a:srgbClr val="000000"/>
                </a:solidFill>
                <a:effectLst/>
                <a:uLnTx/>
                <a:uFillTx/>
                <a:latin typeface="Arial" charset="0"/>
                <a:ea typeface="ＭＳ Ｐゴシック" charset="-128"/>
                <a:cs typeface="+mn-cs"/>
                <a:sym typeface="Calibri" pitchFamily="34" charset="0"/>
              </a:rPr>
              <a:t>これまでの専門コース別研修に加え、</a:t>
            </a:r>
            <a:r>
              <a:rPr kumimoji="0" lang="ja-JP" altLang="en-US" sz="1200" b="0" i="0" u="none" strike="noStrike" kern="1200" cap="none" spc="0" normalizeH="0" baseline="0" noProof="0" dirty="0" smtClean="0">
                <a:ln>
                  <a:noFill/>
                </a:ln>
                <a:solidFill>
                  <a:srgbClr val="000000"/>
                </a:solidFill>
                <a:effectLst/>
                <a:uLnTx/>
                <a:uFillTx/>
                <a:latin typeface="Calibri" pitchFamily="34" charset="0"/>
                <a:ea typeface="ＭＳ Ｐゴシック" charset="-128"/>
                <a:cs typeface="+mn-cs"/>
                <a:sym typeface="ＭＳ Ｐゴシック" charset="-128"/>
              </a:rPr>
              <a:t>障害児支援に関する実地研修などを設けるべき。</a:t>
            </a: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市町村においても、障害児を取り巻く状況を十分把握し、評価を加えた上で適切な関係機関につなぐなど十分配慮し、そのために必要な知見の習得に努めるべき。　</a:t>
            </a:r>
            <a:endParaRPr kumimoji="0" lang="en-US" altLang="ja-JP"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p:txBody>
      </p:sp>
      <p:sp>
        <p:nvSpPr>
          <p:cNvPr id="2056" name="角丸四角形 18"/>
          <p:cNvSpPr>
            <a:spLocks noChangeArrowheads="1"/>
          </p:cNvSpPr>
          <p:nvPr/>
        </p:nvSpPr>
        <p:spPr bwMode="auto">
          <a:xfrm>
            <a:off x="15483" y="1516063"/>
            <a:ext cx="5952200" cy="252412"/>
          </a:xfrm>
          <a:prstGeom prst="roundRect">
            <a:avLst>
              <a:gd name="adj" fmla="val 16667"/>
            </a:avLst>
          </a:prstGeom>
          <a:solidFill>
            <a:schemeClr val="tx1">
              <a:lumMod val="75000"/>
              <a:lumOff val="25000"/>
            </a:schemeClr>
          </a:solidFill>
          <a:ln>
            <a:noFill/>
          </a:ln>
          <a:extLst/>
        </p:spPr>
        <p:txBody>
          <a:bodyPr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0" lang="ja-JP" altLang="en-US" sz="1400" b="0" i="0" u="none" strike="noStrike" kern="1200" cap="none" spc="0" normalizeH="0" baseline="0" noProof="0" smtClean="0">
                <a:ln>
                  <a:noFill/>
                </a:ln>
                <a:solidFill>
                  <a:srgbClr val="FFFFFF"/>
                </a:solidFill>
                <a:effectLst/>
                <a:uLnTx/>
                <a:uFillTx/>
                <a:latin typeface="ＭＳ Ｐゴシック" charset="-128"/>
                <a:ea typeface="ＭＳ Ｐゴシック" charset="-128"/>
                <a:cs typeface="+mn-cs"/>
                <a:sym typeface="ＭＳ Ｐゴシック" charset="-128"/>
              </a:rPr>
              <a:t>とりまとめのポイントⅠ　～相談支援専門員の資質の向上について～</a:t>
            </a:r>
          </a:p>
        </p:txBody>
      </p:sp>
      <p:sp>
        <p:nvSpPr>
          <p:cNvPr id="2057" name="テキスト ボックス 1"/>
          <p:cNvSpPr txBox="1">
            <a:spLocks noChangeArrowheads="1"/>
          </p:cNvSpPr>
          <p:nvPr/>
        </p:nvSpPr>
        <p:spPr bwMode="auto">
          <a:xfrm>
            <a:off x="8268759" y="68489"/>
            <a:ext cx="1637241"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Arial" charset="0"/>
                <a:ea typeface="ＭＳ Ｐゴシック" charset="-128"/>
                <a:cs typeface="+mn-cs"/>
              </a:rPr>
              <a:t>（出典　厚労省資料）</a:t>
            </a:r>
          </a:p>
        </p:txBody>
      </p:sp>
      <p:sp>
        <p:nvSpPr>
          <p:cNvPr id="2" name="フッター プレースホルダー 1"/>
          <p:cNvSpPr>
            <a:spLocks noGrp="1"/>
          </p:cNvSpPr>
          <p:nvPr>
            <p:ph type="ftr" sz="quarter" idx="11"/>
          </p:nvPr>
        </p:nvSpPr>
        <p:spPr>
          <a:xfrm>
            <a:off x="3384552" y="6448251"/>
            <a:ext cx="3136900" cy="365125"/>
          </a:xfrm>
        </p:spPr>
        <p:txBody>
          <a:bodyPr anchor="b"/>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en-US" altLang="ja-JP" b="0" i="0" u="none" strike="noStrike" kern="1200" cap="none" spc="0" normalizeH="0" baseline="0" noProof="0" dirty="0" smtClean="0">
                <a:ln>
                  <a:noFill/>
                </a:ln>
                <a:solidFill>
                  <a:srgbClr val="898989"/>
                </a:solidFill>
                <a:effectLst/>
                <a:uLnTx/>
                <a:uFillTx/>
                <a:cs typeface="+mn-cs"/>
              </a:rPr>
              <a:t>@2016</a:t>
            </a:r>
            <a:r>
              <a:rPr kumimoji="1" lang="ja-JP" altLang="en-US" b="0" i="0" u="none" strike="noStrike" kern="1200" cap="none" spc="0" normalizeH="0" baseline="0" noProof="0" dirty="0" smtClean="0">
                <a:ln>
                  <a:noFill/>
                </a:ln>
                <a:solidFill>
                  <a:srgbClr val="898989"/>
                </a:solidFill>
                <a:effectLst/>
                <a:uLnTx/>
                <a:uFillTx/>
                <a:cs typeface="+mn-cs"/>
              </a:rPr>
              <a:t>　公益社団法人日本精神保健福祉士協会</a:t>
            </a:r>
            <a:endParaRPr kumimoji="1" lang="ja-JP" altLang="ja-JP" b="0" i="0" u="none" strike="noStrike" kern="1200" cap="none" spc="0" normalizeH="0" baseline="0" noProof="0" dirty="0">
              <a:ln>
                <a:noFill/>
              </a:ln>
              <a:solidFill>
                <a:srgbClr val="898989"/>
              </a:solidFill>
              <a:effectLst/>
              <a:uLnTx/>
              <a:uFillTx/>
              <a:cs typeface="+mn-cs"/>
            </a:endParaRPr>
          </a:p>
        </p:txBody>
      </p:sp>
    </p:spTree>
    <p:extLst>
      <p:ext uri="{BB962C8B-B14F-4D97-AF65-F5344CB8AC3E}">
        <p14:creationId xmlns:p14="http://schemas.microsoft.com/office/powerpoint/2010/main" val="18303596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スライド番号プレースホルダー 1"/>
          <p:cNvSpPr>
            <a:spLocks noGrp="1" noChangeArrowheads="1"/>
          </p:cNvSpPr>
          <p:nvPr/>
        </p:nvSpPr>
        <p:spPr bwMode="auto">
          <a:xfrm>
            <a:off x="7682310" y="9759994"/>
            <a:ext cx="2311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fld id="{E0656AD2-627E-4937-AD64-5FCA9F15B5F1}" type="slidenum">
              <a:rPr kumimoji="0" lang="ja-JP" altLang="en-US" sz="1400" b="0" i="0" u="none" strike="noStrike" kern="1200" cap="none" spc="0" normalizeH="0" baseline="0" noProof="0" smtClean="0">
                <a:ln>
                  <a:noFill/>
                </a:ln>
                <a:solidFill>
                  <a:srgbClr val="000000"/>
                </a:solidFill>
                <a:effectLst/>
                <a:uLnTx/>
                <a:uFillTx/>
                <a:latin typeface="Arial" charset="0"/>
                <a:ea typeface="ＭＳ Ｐゴシック" charset="-128"/>
                <a:cs typeface="+mn-cs"/>
                <a:sym typeface="Calibri" pitchFamily="34" charset="0"/>
              </a:rPr>
              <a:pPr marL="0" marR="0" lvl="0" indent="0" algn="l" defTabSz="914400" rtl="0" eaLnBrk="1" fontAlgn="base" latinLnBrk="0" hangingPunct="1">
                <a:lnSpc>
                  <a:spcPct val="100000"/>
                </a:lnSpc>
                <a:spcBef>
                  <a:spcPct val="0"/>
                </a:spcBef>
                <a:spcAft>
                  <a:spcPct val="0"/>
                </a:spcAft>
                <a:buClrTx/>
                <a:buSzTx/>
                <a:buFont typeface="Arial" charset="0"/>
                <a:buNone/>
                <a:tabLst/>
                <a:defRPr/>
              </a:pPr>
              <a:t>23</a:t>
            </a:fld>
            <a:r>
              <a:rPr kumimoji="0" lang="ja-JP" altLang="en-US" sz="1400" b="0" i="0" u="none" strike="noStrike" kern="1200" cap="none" spc="0" normalizeH="0" baseline="0" noProof="0" smtClean="0">
                <a:ln>
                  <a:noFill/>
                </a:ln>
                <a:solidFill>
                  <a:srgbClr val="000000"/>
                </a:solidFill>
                <a:effectLst/>
                <a:uLnTx/>
                <a:uFillTx/>
                <a:latin typeface="Arial" charset="0"/>
                <a:ea typeface="ＭＳ Ｐゴシック" charset="-128"/>
                <a:cs typeface="+mn-cs"/>
                <a:sym typeface="Calibri" pitchFamily="34" charset="0"/>
              </a:rPr>
              <a:t>　</a:t>
            </a:r>
          </a:p>
        </p:txBody>
      </p:sp>
      <p:sp>
        <p:nvSpPr>
          <p:cNvPr id="3075" name="正方形/長方形 17"/>
          <p:cNvSpPr>
            <a:spLocks noChangeArrowheads="1"/>
          </p:cNvSpPr>
          <p:nvPr/>
        </p:nvSpPr>
        <p:spPr bwMode="auto">
          <a:xfrm>
            <a:off x="84274" y="465911"/>
            <a:ext cx="9758098" cy="6091237"/>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415" tIns="34208" rIns="68415" bIns="34208" anchor="ctr"/>
          <a:lstStyle>
            <a:lvl1pPr marL="265113" indent="-265113">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marL="265113" marR="0" lvl="0" indent="-265113" algn="l" defTabSz="914400" rtl="0" eaLnBrk="1" fontAlgn="base" latinLnBrk="0" hangingPunct="1">
              <a:lnSpc>
                <a:spcPct val="150000"/>
              </a:lnSpc>
              <a:spcBef>
                <a:spcPct val="0"/>
              </a:spcBef>
              <a:spcAft>
                <a:spcPct val="0"/>
              </a:spcAft>
              <a:buClrTx/>
              <a:buSzTx/>
              <a:buFont typeface="Arial" charset="0"/>
              <a:buNone/>
              <a:tabLst/>
              <a:defRPr/>
            </a:pPr>
            <a:r>
              <a:rPr kumimoji="0" lang="en-US" altLang="ja-JP"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a:t>
            </a:r>
            <a:r>
              <a:rPr kumimoji="0" lang="ja-JP" altLang="en-US"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①　相談支援の関係機関の機能分担について</a:t>
            </a:r>
            <a:endParaRPr kumimoji="0" lang="en-US" altLang="ja-JP"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基本相談支援を基盤とした計画相談支援、一般的な相談支援、体制整備や社会資源の開発等の役割について、地域の実情に応じて関係機関が十分に機能を果たすことが必要である。そのためには、協議会等が中心となって調整を進めるとともに、市町村職員の深い理解や都道府県を中心に協議会担当者向けの研修会を推進する必要がある。</a:t>
            </a: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市町村は、計画相談支援の対象とならない事例や支援区分認定が難しい事例に対しても積極的かつ真摯に対応することが求められており、この点は相談支援事業者に委託する場合であっても同様であることに留意するべき。</a:t>
            </a:r>
            <a:endParaRPr kumimoji="0" lang="en-US" altLang="ja-JP"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endParaRPr kumimoji="0" lang="en-US" altLang="ja-JP"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en-US" altLang="ja-JP"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a:t>
            </a:r>
            <a:r>
              <a:rPr kumimoji="0" lang="ja-JP" altLang="en-US"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②　基幹相談支援センターの設置促進等について</a:t>
            </a:r>
            <a:endParaRPr kumimoji="0" lang="en-US" altLang="ja-JP"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基幹相談支援センターの設置促進に向け、市町村において、障害福祉計画の作成等に際して相談支援の提供体制の確保に関する方策を整理し、地域の関係者と十分議論することが重要。仮に基幹相談支援センターの設置に一定期間を要する場合でも、基幹相談支援センターが担うべき役割をどのような形で補完するか市町村において整理するべき。</a:t>
            </a: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都道府県においても、障害福祉計画のとりまとめ等の際に、基幹相談支援センターを設置していない市町村に対して相談支援体制の確保に関する取り組みをフォローし、必要に応じて広域調整などの支援を行うべき。</a:t>
            </a:r>
            <a:endParaRPr kumimoji="0" lang="en-US" altLang="ja-JP"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endParaRPr kumimoji="0" lang="en-US" altLang="ja-JP"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en-US" altLang="ja-JP"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a:t>
            </a:r>
            <a:r>
              <a:rPr kumimoji="0" lang="ja-JP" altLang="en-US"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③　相談窓口の一元化等について</a:t>
            </a:r>
            <a:endParaRPr kumimoji="0" lang="en-US" altLang="ja-JP"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相談支援の関係機関の相談機能の調整にあたっては、必要に応じて地域包括支援センター等との連携や相談窓口の一元化なども視野に入れ、地域の相談体制を総合的に考える視点も必要。</a:t>
            </a: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a:t>
            </a:r>
            <a:r>
              <a:rPr kumimoji="0" lang="en-US" altLang="ja-JP" sz="1200" b="0" i="0" u="none" strike="noStrike" kern="1200" cap="none" spc="0" normalizeH="0" baseline="0" noProof="0" dirty="0" err="1" smtClean="0">
                <a:ln>
                  <a:noFill/>
                </a:ln>
                <a:solidFill>
                  <a:srgbClr val="000000"/>
                </a:solidFill>
                <a:effectLst/>
                <a:uLnTx/>
                <a:uFillTx/>
                <a:latin typeface="ＭＳ Ｐゴシック" charset="-128"/>
                <a:ea typeface="ＭＳ Ｐゴシック" charset="-128"/>
                <a:cs typeface="+mn-cs"/>
                <a:sym typeface="ＭＳ Ｐゴシック" charset="-128"/>
              </a:rPr>
              <a:t>こうした取組を進めるにあたっては、すでに一部の地域で先駆的に実施されている取組状況を広く横展開することが有効</a:t>
            </a:r>
            <a:r>
              <a:rPr kumimoji="0" lang="en-US" altLang="ja-JP"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a:t>
            </a: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a:t>
            </a:r>
            <a:r>
              <a:rPr kumimoji="0" lang="en-US" altLang="ja-JP" sz="1200" b="0" i="0" u="none" strike="noStrike" kern="1200" cap="none" spc="0" normalizeH="0" baseline="0" noProof="0" dirty="0" err="1" smtClean="0">
                <a:ln>
                  <a:noFill/>
                </a:ln>
                <a:solidFill>
                  <a:srgbClr val="000000"/>
                </a:solidFill>
                <a:effectLst/>
                <a:uLnTx/>
                <a:uFillTx/>
                <a:latin typeface="ＭＳ Ｐゴシック" charset="-128"/>
                <a:ea typeface="ＭＳ Ｐゴシック" charset="-128"/>
                <a:cs typeface="+mn-cs"/>
                <a:sym typeface="ＭＳ Ｐゴシック" charset="-128"/>
              </a:rPr>
              <a:t>総合的な相談窓口は必要</a:t>
            </a: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である</a:t>
            </a:r>
            <a:r>
              <a:rPr kumimoji="0" lang="en-US" altLang="ja-JP"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が、</a:t>
            </a: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一方で</a:t>
            </a:r>
            <a:r>
              <a:rPr kumimoji="0" lang="en-US" altLang="ja-JP" sz="1200" b="0" i="0" u="none" strike="noStrike" kern="1200" cap="none" spc="0" normalizeH="0" baseline="0" noProof="0" dirty="0" err="1" smtClean="0">
                <a:ln>
                  <a:noFill/>
                </a:ln>
                <a:solidFill>
                  <a:srgbClr val="000000"/>
                </a:solidFill>
                <a:effectLst/>
                <a:uLnTx/>
                <a:uFillTx/>
                <a:latin typeface="ＭＳ Ｐゴシック" charset="-128"/>
                <a:ea typeface="ＭＳ Ｐゴシック" charset="-128"/>
                <a:cs typeface="+mn-cs"/>
                <a:sym typeface="ＭＳ Ｐゴシック" charset="-128"/>
              </a:rPr>
              <a:t>身近な窓口や専門的な相談機関も</a:t>
            </a: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求められている。いずれの場合でも</a:t>
            </a:r>
            <a:r>
              <a:rPr kumimoji="0" lang="en-US" altLang="ja-JP" sz="1200" b="0" i="0" u="none" strike="noStrike" kern="1200" cap="none" spc="0" normalizeH="0" baseline="0" noProof="0" dirty="0" err="1" smtClean="0">
                <a:ln>
                  <a:noFill/>
                </a:ln>
                <a:solidFill>
                  <a:srgbClr val="000000"/>
                </a:solidFill>
                <a:effectLst/>
                <a:uLnTx/>
                <a:uFillTx/>
                <a:latin typeface="ＭＳ Ｐゴシック" charset="-128"/>
                <a:ea typeface="ＭＳ Ｐゴシック" charset="-128"/>
                <a:cs typeface="+mn-cs"/>
                <a:sym typeface="ＭＳ Ｐゴシック" charset="-128"/>
              </a:rPr>
              <a:t>ワンストップで適切な関係機関に必ずつながるよう、関係機関間での連携強化を図るなど、各自治体において適した取組を考える</a:t>
            </a: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べき</a:t>
            </a:r>
            <a:r>
              <a:rPr kumimoji="0" lang="en-US" altLang="ja-JP"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a:t>
            </a: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endParaRPr kumimoji="0" lang="en-US" altLang="ja-JP"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en-US" altLang="ja-JP"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a:t>
            </a:r>
            <a:r>
              <a:rPr kumimoji="0" lang="ja-JP" altLang="en-US"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④　計画相談支援におけるモニタリング及び市町村職員の役割について</a:t>
            </a:r>
            <a:endParaRPr kumimoji="0" lang="en-US" altLang="ja-JP" sz="1200" b="1" i="0" u="sng"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a:t>
            </a:r>
            <a:r>
              <a:rPr kumimoji="0" lang="en-US" altLang="ja-JP"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計画相談支援におけるモニタリングは、サービス利用状況の確認のみならず、利用者との一層の信頼関係を醸成し、新たなニーズや状況の変化に応じたニーズを見出し、サービスの再調整に関する助言をするなど、継続的かつ定期的に実施することが重要である。</a:t>
            </a: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a:t>
            </a:r>
            <a:r>
              <a:rPr kumimoji="0" lang="en-US" altLang="ja-JP"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特に高齢障害者が介護保険サービスへ移行する際には、制度間の隙間が生じないよう相談支援専門員による十分なモニタリングを実施し、その結果を介護支援専門員によるアセスメントにもつなげる</a:t>
            </a: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べき</a:t>
            </a:r>
            <a:r>
              <a:rPr kumimoji="0" lang="en-US" altLang="ja-JP"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a:t>
            </a: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相談支援専門員一人が担当する利用者の数もしくは一月あたりの対応件数について、一定の目安を設定することも相談支援の質の確保にあたっては必要。また、地域相談支援についても、障害者の地域移行を促進する観点から、計画相談支援との連携をより一層有効に進めるべき。</a:t>
            </a:r>
            <a:endParaRPr kumimoji="0" lang="en-US" altLang="ja-JP"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endParaRPr>
          </a:p>
          <a:p>
            <a:pPr marL="265113" marR="0" lvl="0" indent="-265113"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　　・　</a:t>
            </a:r>
            <a:r>
              <a:rPr kumimoji="0" lang="en-US" altLang="ja-JP" sz="1200" b="0" i="0" u="none" strike="noStrike" kern="1200" cap="none" spc="0" normalizeH="0" baseline="0" noProof="0" dirty="0" err="1" smtClean="0">
                <a:ln>
                  <a:noFill/>
                </a:ln>
                <a:solidFill>
                  <a:srgbClr val="000000"/>
                </a:solidFill>
                <a:effectLst/>
                <a:uLnTx/>
                <a:uFillTx/>
                <a:latin typeface="ＭＳ Ｐゴシック" charset="-128"/>
                <a:ea typeface="ＭＳ Ｐゴシック" charset="-128"/>
                <a:cs typeface="+mn-cs"/>
                <a:sym typeface="ＭＳ Ｐゴシック" charset="-128"/>
              </a:rPr>
              <a:t>障害福祉サービス等の支給</a:t>
            </a: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決定の内容がサービス等利用計画案と大きく異なる場合には、</a:t>
            </a:r>
            <a:r>
              <a:rPr kumimoji="0" lang="en-US" altLang="ja-JP" sz="1200" b="0" i="0" u="none" strike="noStrike" kern="1200" cap="none" spc="0" normalizeH="0" baseline="0" noProof="0" dirty="0" err="1" smtClean="0">
                <a:ln>
                  <a:noFill/>
                </a:ln>
                <a:solidFill>
                  <a:srgbClr val="000000"/>
                </a:solidFill>
                <a:effectLst/>
                <a:uLnTx/>
                <a:uFillTx/>
                <a:latin typeface="ＭＳ Ｐゴシック" charset="-128"/>
                <a:ea typeface="ＭＳ Ｐゴシック" charset="-128"/>
                <a:cs typeface="+mn-cs"/>
                <a:sym typeface="ＭＳ Ｐゴシック" charset="-128"/>
              </a:rPr>
              <a:t>市町村の担当職員や相談支援専門員を中心</a:t>
            </a: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として</a:t>
            </a:r>
            <a:r>
              <a:rPr kumimoji="0" lang="en-US" altLang="ja-JP" sz="1200" b="0" i="0" u="none" strike="noStrike" kern="1200" cap="none" spc="0" normalizeH="0" baseline="0" noProof="0" dirty="0" err="1" smtClean="0">
                <a:ln>
                  <a:noFill/>
                </a:ln>
                <a:solidFill>
                  <a:srgbClr val="000000"/>
                </a:solidFill>
                <a:effectLst/>
                <a:uLnTx/>
                <a:uFillTx/>
                <a:latin typeface="ＭＳ Ｐゴシック" charset="-128"/>
                <a:ea typeface="ＭＳ Ｐゴシック" charset="-128"/>
                <a:cs typeface="+mn-cs"/>
                <a:sym typeface="ＭＳ Ｐゴシック" charset="-128"/>
              </a:rPr>
              <a:t>地域の関係者間で調整を行う必要がある</a:t>
            </a:r>
            <a:r>
              <a:rPr kumimoji="0" lang="ja-JP" altLang="en-US" sz="1200" b="0" i="0" u="none" strike="noStrike" kern="1200" cap="none" spc="0" normalizeH="0" baseline="0" noProof="0" dirty="0" err="1" smtClean="0">
                <a:ln>
                  <a:noFill/>
                </a:ln>
                <a:solidFill>
                  <a:srgbClr val="000000"/>
                </a:solidFill>
                <a:effectLst/>
                <a:uLnTx/>
                <a:uFillTx/>
                <a:latin typeface="ＭＳ Ｐゴシック" charset="-128"/>
                <a:ea typeface="ＭＳ Ｐゴシック" charset="-128"/>
                <a:cs typeface="+mn-cs"/>
                <a:sym typeface="ＭＳ Ｐゴシック" charset="-128"/>
              </a:rPr>
              <a:t>。</a:t>
            </a: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そのため、</a:t>
            </a:r>
            <a:r>
              <a:rPr kumimoji="0" lang="en-US" altLang="ja-JP"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市町村の担当職員においては、機械的に事務処理を進めることのないよう、相談支援従事者研修などに参加することなどを通じて一定の専門的知見を身につけ、適切かつ積極的な調整を行う</a:t>
            </a:r>
            <a:r>
              <a:rPr kumimoji="0" lang="ja-JP" altLang="en-US"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べき</a:t>
            </a:r>
            <a:r>
              <a:rPr kumimoji="0" lang="en-US" altLang="ja-JP" sz="12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sym typeface="ＭＳ Ｐゴシック" charset="-128"/>
              </a:rPr>
              <a:t>。</a:t>
            </a:r>
          </a:p>
        </p:txBody>
      </p:sp>
      <p:sp>
        <p:nvSpPr>
          <p:cNvPr id="3076" name="角丸四角形 18"/>
          <p:cNvSpPr>
            <a:spLocks noChangeArrowheads="1"/>
          </p:cNvSpPr>
          <p:nvPr/>
        </p:nvSpPr>
        <p:spPr bwMode="auto">
          <a:xfrm>
            <a:off x="12039" y="224604"/>
            <a:ext cx="4786180" cy="252412"/>
          </a:xfrm>
          <a:prstGeom prst="roundRect">
            <a:avLst>
              <a:gd name="adj" fmla="val 16667"/>
            </a:avLst>
          </a:prstGeom>
          <a:solidFill>
            <a:schemeClr val="tx1">
              <a:lumMod val="85000"/>
              <a:lumOff val="15000"/>
            </a:schemeClr>
          </a:solidFill>
          <a:ln>
            <a:noFill/>
          </a:ln>
          <a:extLst/>
        </p:spPr>
        <p:txBody>
          <a:bodyPr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0" lang="ja-JP" altLang="en-US" sz="1400" b="0" i="0" u="none" strike="noStrike" kern="1200" cap="none" spc="0" normalizeH="0" baseline="0" noProof="0" dirty="0" smtClean="0">
                <a:ln>
                  <a:noFill/>
                </a:ln>
                <a:solidFill>
                  <a:srgbClr val="FFFFFF"/>
                </a:solidFill>
                <a:effectLst/>
                <a:uLnTx/>
                <a:uFillTx/>
                <a:latin typeface="ＭＳ Ｐゴシック" charset="-128"/>
                <a:ea typeface="ＭＳ Ｐゴシック" charset="-128"/>
                <a:cs typeface="+mn-cs"/>
                <a:sym typeface="ＭＳ Ｐゴシック" charset="-128"/>
              </a:rPr>
              <a:t>とりまとめのポイントⅡ　～相談支援体制について～</a:t>
            </a:r>
          </a:p>
        </p:txBody>
      </p:sp>
      <p:sp>
        <p:nvSpPr>
          <p:cNvPr id="3077" name="テキスト ボックス 4"/>
          <p:cNvSpPr txBox="1">
            <a:spLocks noChangeArrowheads="1"/>
          </p:cNvSpPr>
          <p:nvPr/>
        </p:nvSpPr>
        <p:spPr bwMode="auto">
          <a:xfrm>
            <a:off x="8219060" y="116632"/>
            <a:ext cx="1637241"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Arial" charset="0"/>
                <a:ea typeface="ＭＳ Ｐゴシック" charset="-128"/>
                <a:cs typeface="+mn-cs"/>
              </a:rPr>
              <a:t>（出典　厚労省資料）</a:t>
            </a:r>
          </a:p>
        </p:txBody>
      </p:sp>
      <p:sp>
        <p:nvSpPr>
          <p:cNvPr id="2" name="フッター プレースホルダー 1"/>
          <p:cNvSpPr>
            <a:spLocks noGrp="1"/>
          </p:cNvSpPr>
          <p:nvPr>
            <p:ph type="ftr" sz="quarter" idx="11"/>
          </p:nvPr>
        </p:nvSpPr>
        <p:spPr>
          <a:xfrm>
            <a:off x="3384552" y="6448251"/>
            <a:ext cx="3136900" cy="365125"/>
          </a:xfrm>
        </p:spPr>
        <p:txBody>
          <a:bodyPr anchor="b"/>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1" lang="en-US" altLang="ja-JP" b="0" i="0" u="none" strike="noStrike" kern="1200" cap="none" spc="0" normalizeH="0" baseline="0" noProof="0" dirty="0" smtClean="0">
                <a:ln>
                  <a:noFill/>
                </a:ln>
                <a:solidFill>
                  <a:srgbClr val="898989"/>
                </a:solidFill>
                <a:effectLst/>
                <a:uLnTx/>
                <a:uFillTx/>
                <a:cs typeface="+mn-cs"/>
              </a:rPr>
              <a:t>@2016</a:t>
            </a:r>
            <a:r>
              <a:rPr kumimoji="1" lang="ja-JP" altLang="en-US" b="0" i="0" u="none" strike="noStrike" kern="1200" cap="none" spc="0" normalizeH="0" baseline="0" noProof="0" dirty="0" smtClean="0">
                <a:ln>
                  <a:noFill/>
                </a:ln>
                <a:solidFill>
                  <a:srgbClr val="898989"/>
                </a:solidFill>
                <a:effectLst/>
                <a:uLnTx/>
                <a:uFillTx/>
                <a:cs typeface="+mn-cs"/>
              </a:rPr>
              <a:t>　公益社団法人日本精神保健福祉士協会</a:t>
            </a:r>
            <a:endParaRPr kumimoji="1" lang="ja-JP" altLang="ja-JP" b="0" i="0" u="none" strike="noStrike" kern="1200" cap="none" spc="0" normalizeH="0" baseline="0" noProof="0" dirty="0">
              <a:ln>
                <a:noFill/>
              </a:ln>
              <a:solidFill>
                <a:srgbClr val="898989"/>
              </a:solidFill>
              <a:effectLst/>
              <a:uLnTx/>
              <a:uFillTx/>
              <a:cs typeface="+mn-cs"/>
            </a:endParaRPr>
          </a:p>
        </p:txBody>
      </p:sp>
    </p:spTree>
    <p:extLst>
      <p:ext uri="{BB962C8B-B14F-4D97-AF65-F5344CB8AC3E}">
        <p14:creationId xmlns:p14="http://schemas.microsoft.com/office/powerpoint/2010/main" val="25786436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9285" y="44624"/>
            <a:ext cx="9203548" cy="1143000"/>
          </a:xfrm>
          <a:ln>
            <a:noFill/>
          </a:ln>
        </p:spPr>
        <p:txBody>
          <a:bodyPr>
            <a:normAutofit/>
          </a:bodyPr>
          <a:lstStyle/>
          <a:p>
            <a:pPr algn="l"/>
            <a:r>
              <a:rPr lang="ja-JP" altLang="en-US" sz="2800" dirty="0">
                <a:latin typeface="ＭＳ Ｐゴシック" panose="020B0600070205080204" pitchFamily="50" charset="-128"/>
                <a:ea typeface="ＭＳ Ｐゴシック" panose="020B0600070205080204" pitchFamily="50" charset="-128"/>
              </a:rPr>
              <a:t>ピアサポート活動の考え方　リカバリーを促進する</a:t>
            </a:r>
          </a:p>
        </p:txBody>
      </p:sp>
      <p:sp>
        <p:nvSpPr>
          <p:cNvPr id="3" name="コンテンツ プレースホルダー 2"/>
          <p:cNvSpPr>
            <a:spLocks noGrp="1"/>
          </p:cNvSpPr>
          <p:nvPr>
            <p:ph idx="1"/>
          </p:nvPr>
        </p:nvSpPr>
        <p:spPr>
          <a:xfrm>
            <a:off x="389729" y="1196752"/>
            <a:ext cx="9243096" cy="5040560"/>
          </a:xfrm>
          <a:ln>
            <a:solidFill>
              <a:schemeClr val="tx1"/>
            </a:solidFill>
          </a:ln>
        </p:spPr>
        <p:txBody>
          <a:bodyPr>
            <a:noAutofit/>
          </a:bodyPr>
          <a:lstStyle/>
          <a:p>
            <a:pPr marL="0" indent="0">
              <a:buNone/>
            </a:pPr>
            <a:r>
              <a:rPr lang="ja-JP" altLang="en-US" sz="1800" dirty="0">
                <a:latin typeface="ＭＳ Ｐゴシック" panose="020B0600070205080204" pitchFamily="50" charset="-128"/>
                <a:ea typeface="ＭＳ Ｐゴシック" panose="020B0600070205080204" pitchFamily="50" charset="-128"/>
              </a:rPr>
              <a:t>　</a:t>
            </a:r>
            <a:endParaRPr lang="en-US" altLang="ja-JP" sz="1800" dirty="0" smtClean="0">
              <a:latin typeface="ＭＳ Ｐゴシック" panose="020B0600070205080204" pitchFamily="50" charset="-128"/>
              <a:ea typeface="ＭＳ Ｐゴシック" panose="020B0600070205080204" pitchFamily="50" charset="-128"/>
            </a:endParaRPr>
          </a:p>
          <a:p>
            <a:pPr marL="0" indent="0">
              <a:buNone/>
            </a:pPr>
            <a:r>
              <a:rPr lang="ja-JP" altLang="en-US" sz="1800" dirty="0" smtClean="0">
                <a:latin typeface="ＭＳ Ｐゴシック" panose="020B0600070205080204" pitchFamily="50" charset="-128"/>
                <a:ea typeface="ＭＳ Ｐゴシック" panose="020B0600070205080204" pitchFamily="50" charset="-128"/>
              </a:rPr>
              <a:t>人</a:t>
            </a:r>
            <a:r>
              <a:rPr lang="ja-JP" altLang="en-US" sz="1800" dirty="0">
                <a:latin typeface="ＭＳ Ｐゴシック" panose="020B0600070205080204" pitchFamily="50" charset="-128"/>
                <a:ea typeface="ＭＳ Ｐゴシック" panose="020B0600070205080204" pitchFamily="50" charset="-128"/>
              </a:rPr>
              <a:t>はその営みの中で、他者との様々なかかわりを持っている。しかし，障害者は往々にしてこの関係性を失い，孤独でひきこもりがちな生活を送ることがある。自分の人生を取り戻して自分らしく生活するためには，人との関係性，特に仲間とのかかわりはなくてはならない。</a:t>
            </a:r>
            <a:endParaRPr lang="en-US" altLang="ja-JP" sz="1800" dirty="0">
              <a:latin typeface="ＭＳ Ｐゴシック" panose="020B0600070205080204" pitchFamily="50" charset="-128"/>
              <a:ea typeface="ＭＳ Ｐゴシック" panose="020B0600070205080204" pitchFamily="50" charset="-128"/>
            </a:endParaRPr>
          </a:p>
          <a:p>
            <a:pPr marL="0" indent="0">
              <a:buNone/>
            </a:pPr>
            <a:r>
              <a:rPr lang="ja-JP" altLang="en-US" sz="1800" dirty="0">
                <a:latin typeface="ＭＳ Ｐゴシック" panose="020B0600070205080204" pitchFamily="50" charset="-128"/>
                <a:ea typeface="ＭＳ Ｐゴシック" panose="020B0600070205080204" pitchFamily="50" charset="-128"/>
              </a:rPr>
              <a:t>　このことを基本として，</a:t>
            </a:r>
            <a:endParaRPr lang="en-US" altLang="ja-JP" sz="1800" dirty="0">
              <a:latin typeface="ＭＳ Ｐゴシック" panose="020B0600070205080204" pitchFamily="50" charset="-128"/>
              <a:ea typeface="ＭＳ Ｐゴシック" panose="020B0600070205080204" pitchFamily="50" charset="-128"/>
            </a:endParaRPr>
          </a:p>
          <a:p>
            <a:pPr marL="0" indent="0">
              <a:buNone/>
            </a:pPr>
            <a:r>
              <a:rPr lang="ja-JP" altLang="en-US" sz="1800" dirty="0" smtClean="0">
                <a:latin typeface="ＭＳ Ｐゴシック" panose="020B0600070205080204" pitchFamily="50" charset="-128"/>
                <a:ea typeface="ＭＳ Ｐゴシック" panose="020B0600070205080204" pitchFamily="50" charset="-128"/>
              </a:rPr>
              <a:t>　①</a:t>
            </a:r>
            <a:r>
              <a:rPr lang="ja-JP" altLang="en-US" sz="1800" dirty="0">
                <a:latin typeface="ＭＳ Ｐゴシック" panose="020B0600070205080204" pitchFamily="50" charset="-128"/>
                <a:ea typeface="ＭＳ Ｐゴシック" panose="020B0600070205080204" pitchFamily="50" charset="-128"/>
              </a:rPr>
              <a:t>　コミュニケーションを大切にした日常的な仲間活動</a:t>
            </a:r>
            <a:endParaRPr lang="en-US" altLang="ja-JP" sz="1800" dirty="0">
              <a:latin typeface="ＭＳ Ｐゴシック" panose="020B0600070205080204" pitchFamily="50" charset="-128"/>
              <a:ea typeface="ＭＳ Ｐゴシック" panose="020B0600070205080204" pitchFamily="50" charset="-128"/>
            </a:endParaRPr>
          </a:p>
          <a:p>
            <a:pPr marL="0" indent="0">
              <a:buNone/>
            </a:pPr>
            <a:r>
              <a:rPr lang="ja-JP" altLang="en-US" sz="1800" dirty="0" smtClean="0">
                <a:latin typeface="ＭＳ Ｐゴシック" panose="020B0600070205080204" pitchFamily="50" charset="-128"/>
                <a:ea typeface="ＭＳ Ｐゴシック" panose="020B0600070205080204" pitchFamily="50" charset="-128"/>
              </a:rPr>
              <a:t>　②</a:t>
            </a:r>
            <a:r>
              <a:rPr lang="ja-JP" altLang="en-US" sz="1800" dirty="0">
                <a:latin typeface="ＭＳ Ｐゴシック" panose="020B0600070205080204" pitchFamily="50" charset="-128"/>
                <a:ea typeface="ＭＳ Ｐゴシック" panose="020B0600070205080204" pitchFamily="50" charset="-128"/>
              </a:rPr>
              <a:t>　自らの体験を生かした社会的な活動</a:t>
            </a:r>
            <a:endParaRPr lang="en-US" altLang="ja-JP" sz="1800" dirty="0">
              <a:latin typeface="ＭＳ Ｐゴシック" panose="020B0600070205080204" pitchFamily="50" charset="-128"/>
              <a:ea typeface="ＭＳ Ｐゴシック" panose="020B0600070205080204" pitchFamily="50" charset="-128"/>
            </a:endParaRPr>
          </a:p>
          <a:p>
            <a:pPr marL="0" indent="0">
              <a:buNone/>
            </a:pPr>
            <a:r>
              <a:rPr lang="ja-JP" altLang="en-US" sz="1800" dirty="0" smtClean="0">
                <a:latin typeface="ＭＳ Ｐゴシック" panose="020B0600070205080204" pitchFamily="50" charset="-128"/>
                <a:ea typeface="ＭＳ Ｐゴシック" panose="020B0600070205080204" pitchFamily="50" charset="-128"/>
              </a:rPr>
              <a:t>　③</a:t>
            </a:r>
            <a:r>
              <a:rPr lang="ja-JP" altLang="en-US" sz="1800" dirty="0">
                <a:latin typeface="ＭＳ Ｐゴシック" panose="020B0600070205080204" pitchFamily="50" charset="-128"/>
                <a:ea typeface="ＭＳ Ｐゴシック" panose="020B0600070205080204" pitchFamily="50" charset="-128"/>
              </a:rPr>
              <a:t>　関係性を生かしてピアスタッフとして働くこと</a:t>
            </a:r>
          </a:p>
        </p:txBody>
      </p:sp>
      <p:sp>
        <p:nvSpPr>
          <p:cNvPr id="5" name="タイトル 1"/>
          <p:cNvSpPr txBox="1">
            <a:spLocks/>
          </p:cNvSpPr>
          <p:nvPr/>
        </p:nvSpPr>
        <p:spPr bwMode="auto">
          <a:xfrm>
            <a:off x="1352600" y="3933056"/>
            <a:ext cx="7200800" cy="1728192"/>
          </a:xfrm>
          <a:prstGeom prst="rect">
            <a:avLst/>
          </a:prstGeom>
          <a:noFill/>
          <a:ln w="9525">
            <a:solidFill>
              <a:schemeClr val="tx1"/>
            </a:solidFill>
            <a:miter lim="800000"/>
            <a:headEnd/>
            <a:tailEnd/>
          </a:ln>
        </p:spPr>
        <p:txBody>
          <a:bodyPr vert="horz" wrap="square" lIns="91418" tIns="45708" rIns="91418" bIns="45708" numCol="1" anchor="t"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47" algn="ctr" rtl="0" fontAlgn="base">
              <a:spcBef>
                <a:spcPct val="0"/>
              </a:spcBef>
              <a:spcAft>
                <a:spcPct val="0"/>
              </a:spcAft>
              <a:defRPr kumimoji="1" sz="4400">
                <a:solidFill>
                  <a:schemeClr val="tx2"/>
                </a:solidFill>
                <a:latin typeface="Arial" charset="0"/>
                <a:ea typeface="ＭＳ Ｐゴシック" pitchFamily="50" charset="-128"/>
              </a:defRPr>
            </a:lvl6pPr>
            <a:lvl7pPr marL="914293" algn="ctr" rtl="0" fontAlgn="base">
              <a:spcBef>
                <a:spcPct val="0"/>
              </a:spcBef>
              <a:spcAft>
                <a:spcPct val="0"/>
              </a:spcAft>
              <a:defRPr kumimoji="1" sz="4400">
                <a:solidFill>
                  <a:schemeClr val="tx2"/>
                </a:solidFill>
                <a:latin typeface="Arial" charset="0"/>
                <a:ea typeface="ＭＳ Ｐゴシック" pitchFamily="50" charset="-128"/>
              </a:defRPr>
            </a:lvl7pPr>
            <a:lvl8pPr marL="1371440" algn="ctr" rtl="0" fontAlgn="base">
              <a:spcBef>
                <a:spcPct val="0"/>
              </a:spcBef>
              <a:spcAft>
                <a:spcPct val="0"/>
              </a:spcAft>
              <a:defRPr kumimoji="1" sz="4400">
                <a:solidFill>
                  <a:schemeClr val="tx2"/>
                </a:solidFill>
                <a:latin typeface="Arial" charset="0"/>
                <a:ea typeface="ＭＳ Ｐゴシック" pitchFamily="50" charset="-128"/>
              </a:defRPr>
            </a:lvl8pPr>
            <a:lvl9pPr marL="1828587" algn="ctr" rtl="0" fontAlgn="base">
              <a:spcBef>
                <a:spcPct val="0"/>
              </a:spcBef>
              <a:spcAft>
                <a:spcPct val="0"/>
              </a:spcAft>
              <a:defRPr kumimoji="1" sz="4400">
                <a:solidFill>
                  <a:schemeClr val="tx2"/>
                </a:solidFill>
                <a:latin typeface="Arial" charset="0"/>
                <a:ea typeface="ＭＳ Ｐゴシック"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rPr>
              <a:t>ピアサポーターとして働くことを整理する。</a:t>
            </a:r>
            <a:endParaRPr kumimoji="1" lang="en-US" altLang="ja-JP" sz="1800" b="0" i="0" u="none" strike="noStrike" kern="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rPr>
              <a:t>　①　あなたにとって、生きること、働くこととは？</a:t>
            </a:r>
            <a:endParaRPr kumimoji="1" lang="en-US" altLang="ja-JP" sz="1800" b="0" i="0" u="none" strike="noStrike" kern="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rPr>
              <a:t>　②　あなたにとって仕事をすることとは？</a:t>
            </a:r>
            <a:endParaRPr kumimoji="1" lang="en-US" altLang="ja-JP" sz="1800" b="0" i="0" u="none" strike="noStrike" kern="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rPr>
              <a:t>　③　あなたにとって障害をもちながら仕事をすることとは？</a:t>
            </a:r>
            <a:endParaRPr kumimoji="1" lang="en-US" altLang="ja-JP" sz="1800" b="0" i="0" u="none" strike="noStrike" kern="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rPr>
              <a:t>　④　あなたにとって当事者を支援対象として仕事をすることとは？</a:t>
            </a:r>
            <a:endParaRPr kumimoji="1" lang="en-US" altLang="ja-JP" sz="1800" b="0" i="0" u="none" strike="noStrike" kern="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rPr>
              <a:t>＊　ピアサポーター及び</a:t>
            </a:r>
            <a:r>
              <a:rPr kumimoji="1" lang="ja-JP" altLang="en-US" sz="1800" b="0" i="0" u="sng" strike="noStrike" kern="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rPr>
              <a:t>雇用主</a:t>
            </a:r>
            <a:r>
              <a:rPr kumimoji="1" lang="ja-JP" altLang="en-US" sz="1800" b="0" i="0" u="none" strike="noStrike" kern="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rPr>
              <a:t>のガイドラインと一定の研修が必要</a:t>
            </a:r>
            <a:r>
              <a:rPr kumimoji="1" lang="ja-JP" altLang="en-US" sz="1800" b="0" i="0" u="none" strike="noStrike" kern="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rPr>
              <a:t>です。</a:t>
            </a:r>
            <a:endParaRPr kumimoji="1" lang="en-US" altLang="ja-JP" sz="1800" b="0" i="0" u="none" strike="noStrike" kern="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endParaRPr>
          </a:p>
        </p:txBody>
      </p:sp>
      <p:sp>
        <p:nvSpPr>
          <p:cNvPr id="4" name="フッター プレースホルダー 3"/>
          <p:cNvSpPr>
            <a:spLocks noGrp="1"/>
          </p:cNvSpPr>
          <p:nvPr>
            <p:ph type="ftr" sz="quarter" idx="11"/>
          </p:nvPr>
        </p:nvSpPr>
        <p:spPr>
          <a:xfrm>
            <a:off x="3384564" y="6376243"/>
            <a:ext cx="31369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b="0" i="0" u="none" strike="noStrike" kern="1200" cap="none" spc="0" normalizeH="0" baseline="0" noProof="0" dirty="0" smtClean="0">
                <a:ln>
                  <a:noFill/>
                </a:ln>
                <a:solidFill>
                  <a:prstClr val="black">
                    <a:tint val="75000"/>
                  </a:prstClr>
                </a:solidFill>
                <a:effectLst/>
                <a:uLnTx/>
                <a:uFillTx/>
                <a:cs typeface="+mn-cs"/>
              </a:rPr>
              <a:t>@2016</a:t>
            </a:r>
            <a:r>
              <a:rPr kumimoji="1" lang="ja-JP" altLang="en-US" b="0" i="0" u="none" strike="noStrike" kern="1200" cap="none" spc="0" normalizeH="0" baseline="0" noProof="0" dirty="0" smtClean="0">
                <a:ln>
                  <a:noFill/>
                </a:ln>
                <a:solidFill>
                  <a:prstClr val="black">
                    <a:tint val="75000"/>
                  </a:prstClr>
                </a:solidFill>
                <a:effectLst/>
                <a:uLnTx/>
                <a:uFillTx/>
                <a:cs typeface="+mn-cs"/>
              </a:rPr>
              <a:t>　公益社団法人日本精神保健福祉士協会</a:t>
            </a:r>
            <a:endParaRPr kumimoji="1" lang="ja-JP" altLang="en-US" b="0" i="0" u="none" strike="noStrike" kern="1200" cap="none" spc="0" normalizeH="0" baseline="0" noProof="0" dirty="0">
              <a:ln>
                <a:noFill/>
              </a:ln>
              <a:solidFill>
                <a:prstClr val="black">
                  <a:tint val="75000"/>
                </a:prstClr>
              </a:solidFill>
              <a:effectLst/>
              <a:uLnTx/>
              <a:uFillTx/>
              <a:cs typeface="+mn-cs"/>
            </a:endParaRPr>
          </a:p>
        </p:txBody>
      </p:sp>
    </p:spTree>
    <p:extLst>
      <p:ext uri="{BB962C8B-B14F-4D97-AF65-F5344CB8AC3E}">
        <p14:creationId xmlns:p14="http://schemas.microsoft.com/office/powerpoint/2010/main" val="30513762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755528" y="491004"/>
            <a:ext cx="3084880" cy="370659"/>
          </a:xfrm>
          <a:ln>
            <a:solidFill>
              <a:schemeClr val="tx1"/>
            </a:solidFill>
          </a:ln>
        </p:spPr>
        <p:txBody>
          <a:bodyPr>
            <a:noAutofit/>
          </a:bodyPr>
          <a:lstStyle/>
          <a:p>
            <a:pPr marL="0" indent="0">
              <a:buNone/>
            </a:pPr>
            <a:r>
              <a:rPr lang="ja-JP" altLang="en-US" sz="2000" dirty="0"/>
              <a:t>日常的なピアサポート</a:t>
            </a:r>
          </a:p>
        </p:txBody>
      </p:sp>
      <p:sp>
        <p:nvSpPr>
          <p:cNvPr id="4" name="テキスト ボックス 3"/>
          <p:cNvSpPr txBox="1"/>
          <p:nvPr/>
        </p:nvSpPr>
        <p:spPr>
          <a:xfrm>
            <a:off x="616583" y="320868"/>
            <a:ext cx="461665" cy="5302291"/>
          </a:xfrm>
          <a:prstGeom prst="rect">
            <a:avLst/>
          </a:prstGeom>
          <a:noFill/>
          <a:ln>
            <a:solidFill>
              <a:schemeClr val="tx1"/>
            </a:solidFill>
          </a:ln>
        </p:spPr>
        <p:txBody>
          <a:bodyPr vert="eaVert"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a:cs typeface="+mn-cs"/>
              </a:rPr>
              <a:t>ピアサポートの活動と役割</a:t>
            </a:r>
          </a:p>
        </p:txBody>
      </p:sp>
      <p:sp>
        <p:nvSpPr>
          <p:cNvPr id="5" name="テキスト ボックス 4"/>
          <p:cNvSpPr txBox="1"/>
          <p:nvPr/>
        </p:nvSpPr>
        <p:spPr>
          <a:xfrm>
            <a:off x="1808314" y="2107050"/>
            <a:ext cx="3009764" cy="400110"/>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a:cs typeface="+mn-cs"/>
              </a:rPr>
              <a:t>啓発活動・福祉教育</a:t>
            </a:r>
          </a:p>
        </p:txBody>
      </p:sp>
      <p:sp>
        <p:nvSpPr>
          <p:cNvPr id="6" name="テキスト ボックス 5"/>
          <p:cNvSpPr txBox="1"/>
          <p:nvPr/>
        </p:nvSpPr>
        <p:spPr>
          <a:xfrm>
            <a:off x="1853126" y="3363595"/>
            <a:ext cx="2771496" cy="707886"/>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a:cs typeface="+mn-cs"/>
              </a:rPr>
              <a:t>支援者としての役割を持ったピアサポーター</a:t>
            </a:r>
          </a:p>
        </p:txBody>
      </p:sp>
      <p:sp>
        <p:nvSpPr>
          <p:cNvPr id="7" name="テキスト ボックス 6"/>
          <p:cNvSpPr txBox="1"/>
          <p:nvPr/>
        </p:nvSpPr>
        <p:spPr>
          <a:xfrm>
            <a:off x="6520082" y="1809949"/>
            <a:ext cx="3184217" cy="646331"/>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a:cs typeface="+mn-cs"/>
              </a:rPr>
              <a:t>地域活動支援センター等の</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a:cs typeface="+mn-cs"/>
              </a:rPr>
              <a:t>ピアサポーター</a:t>
            </a:r>
          </a:p>
        </p:txBody>
      </p:sp>
      <p:sp>
        <p:nvSpPr>
          <p:cNvPr id="8" name="テキスト ボックス 7"/>
          <p:cNvSpPr txBox="1"/>
          <p:nvPr/>
        </p:nvSpPr>
        <p:spPr>
          <a:xfrm flipH="1">
            <a:off x="6520159" y="3477679"/>
            <a:ext cx="3261341" cy="646331"/>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a:cs typeface="+mn-cs"/>
              </a:rPr>
              <a:t>相談支援事業所</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a:cs typeface="+mn-cs"/>
              </a:rPr>
              <a:t>就労支援事業所等のスタッフ</a:t>
            </a:r>
          </a:p>
        </p:txBody>
      </p:sp>
      <p:sp>
        <p:nvSpPr>
          <p:cNvPr id="9" name="テキスト ボックス 8"/>
          <p:cNvSpPr txBox="1"/>
          <p:nvPr/>
        </p:nvSpPr>
        <p:spPr>
          <a:xfrm>
            <a:off x="6593003" y="5135405"/>
            <a:ext cx="2582758" cy="369332"/>
          </a:xfrm>
          <a:prstGeom prst="rect">
            <a:avLst/>
          </a:prstGeom>
          <a:solidFill>
            <a:srgbClr val="92D050"/>
          </a:solidFill>
          <a:ln>
            <a:solidFill>
              <a:schemeClr val="tx1"/>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a:cs typeface="+mn-cs"/>
              </a:rPr>
              <a:t>地域移行ピアサポーター</a:t>
            </a:r>
          </a:p>
        </p:txBody>
      </p:sp>
      <p:sp>
        <p:nvSpPr>
          <p:cNvPr id="11" name="右矢印 10"/>
          <p:cNvSpPr/>
          <p:nvPr/>
        </p:nvSpPr>
        <p:spPr>
          <a:xfrm>
            <a:off x="1072412" y="467753"/>
            <a:ext cx="701828" cy="479724"/>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2" name="右矢印 11"/>
          <p:cNvSpPr/>
          <p:nvPr/>
        </p:nvSpPr>
        <p:spPr>
          <a:xfrm>
            <a:off x="1106484" y="2067243"/>
            <a:ext cx="701828" cy="479724"/>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3" name="右矢印 12"/>
          <p:cNvSpPr/>
          <p:nvPr/>
        </p:nvSpPr>
        <p:spPr>
          <a:xfrm>
            <a:off x="1106484" y="3477676"/>
            <a:ext cx="701828" cy="479724"/>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4" name="右矢印 13"/>
          <p:cNvSpPr/>
          <p:nvPr/>
        </p:nvSpPr>
        <p:spPr>
          <a:xfrm rot="1726358">
            <a:off x="4872940" y="4493491"/>
            <a:ext cx="1456669" cy="369333"/>
          </a:xfrm>
          <a:prstGeom prst="rightArrow">
            <a:avLst>
              <a:gd name="adj1" fmla="val 64698"/>
              <a:gd name="adj2"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5" name="右矢印 14"/>
          <p:cNvSpPr/>
          <p:nvPr/>
        </p:nvSpPr>
        <p:spPr>
          <a:xfrm>
            <a:off x="4919978" y="3477676"/>
            <a:ext cx="1393393" cy="412322"/>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6" name="右矢印 15"/>
          <p:cNvSpPr/>
          <p:nvPr/>
        </p:nvSpPr>
        <p:spPr>
          <a:xfrm rot="19998205">
            <a:off x="4774619" y="2609673"/>
            <a:ext cx="1586063" cy="270800"/>
          </a:xfrm>
          <a:prstGeom prst="rightArrow">
            <a:avLst>
              <a:gd name="adj1" fmla="val 72458"/>
              <a:gd name="adj2"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8" name="テキスト ボックス 17"/>
          <p:cNvSpPr txBox="1"/>
          <p:nvPr/>
        </p:nvSpPr>
        <p:spPr>
          <a:xfrm>
            <a:off x="1808314" y="963282"/>
            <a:ext cx="255871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a:cs typeface="+mn-cs"/>
              </a:rPr>
              <a:t>・当事者同士の交流など</a:t>
            </a:r>
          </a:p>
        </p:txBody>
      </p:sp>
      <p:sp>
        <p:nvSpPr>
          <p:cNvPr id="19" name="テキスト ボックス 18"/>
          <p:cNvSpPr txBox="1"/>
          <p:nvPr/>
        </p:nvSpPr>
        <p:spPr>
          <a:xfrm>
            <a:off x="1808313" y="2578090"/>
            <a:ext cx="163538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a:cs typeface="+mn-cs"/>
              </a:rPr>
              <a:t>・体験発表など</a:t>
            </a:r>
          </a:p>
        </p:txBody>
      </p:sp>
      <p:sp>
        <p:nvSpPr>
          <p:cNvPr id="20" name="テキスト ボックス 19"/>
          <p:cNvSpPr txBox="1"/>
          <p:nvPr/>
        </p:nvSpPr>
        <p:spPr>
          <a:xfrm>
            <a:off x="6590849" y="4124007"/>
            <a:ext cx="3302486"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a:cs typeface="+mn-cs"/>
              </a:rPr>
              <a:t>・ピアサポートの専門スキルプラス、相談支援、就労支援スキルを学んで仕事に活かす。</a:t>
            </a:r>
          </a:p>
        </p:txBody>
      </p:sp>
      <p:sp>
        <p:nvSpPr>
          <p:cNvPr id="21" name="テキスト ボックス 20"/>
          <p:cNvSpPr txBox="1"/>
          <p:nvPr/>
        </p:nvSpPr>
        <p:spPr>
          <a:xfrm>
            <a:off x="6569153" y="5623159"/>
            <a:ext cx="3050835"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a:cs typeface="+mn-cs"/>
              </a:rPr>
              <a:t>・ピアとして寄り添う支援を基本に</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a:cs typeface="+mn-cs"/>
              </a:rPr>
              <a:t>据える</a:t>
            </a:r>
          </a:p>
        </p:txBody>
      </p:sp>
      <p:sp>
        <p:nvSpPr>
          <p:cNvPr id="23" name="テキスト ボックス 22"/>
          <p:cNvSpPr txBox="1"/>
          <p:nvPr/>
        </p:nvSpPr>
        <p:spPr>
          <a:xfrm>
            <a:off x="6562363" y="2501146"/>
            <a:ext cx="318421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a:cs typeface="+mn-cs"/>
              </a:rPr>
              <a:t>・ピアサポートの専門スキルを学んで仕事に活かす。</a:t>
            </a:r>
          </a:p>
        </p:txBody>
      </p:sp>
      <p:sp>
        <p:nvSpPr>
          <p:cNvPr id="22" name="テキスト ボックス 21"/>
          <p:cNvSpPr txBox="1"/>
          <p:nvPr/>
        </p:nvSpPr>
        <p:spPr>
          <a:xfrm>
            <a:off x="2072680" y="5005865"/>
            <a:ext cx="324748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a:cs typeface="+mn-cs"/>
              </a:rPr>
              <a:t>精神障害者ピアサポート</a:t>
            </a:r>
            <a:r>
              <a:rPr kumimoji="1" lang="ja-JP" altLang="en-US" sz="1800" b="0" i="0" u="none" strike="noStrike" kern="1200" cap="none" spc="0" normalizeH="0" baseline="0" noProof="0" dirty="0">
                <a:ln>
                  <a:noFill/>
                </a:ln>
                <a:solidFill>
                  <a:prstClr val="white"/>
                </a:solidFill>
                <a:effectLst/>
                <a:uLnTx/>
                <a:uFillTx/>
                <a:latin typeface="Calibri"/>
                <a:ea typeface="ＭＳ Ｐゴシック"/>
                <a:cs typeface="+mn-cs"/>
              </a:rPr>
              <a:t>　</a:t>
            </a:r>
          </a:p>
        </p:txBody>
      </p:sp>
      <p:sp>
        <p:nvSpPr>
          <p:cNvPr id="2" name="正方形/長方形 1"/>
          <p:cNvSpPr/>
          <p:nvPr/>
        </p:nvSpPr>
        <p:spPr>
          <a:xfrm>
            <a:off x="3306575" y="209949"/>
            <a:ext cx="1538953" cy="279389"/>
          </a:xfrm>
          <a:prstGeom prst="rect">
            <a:avLst/>
          </a:prstGeom>
          <a:ln>
            <a:solidFill>
              <a:schemeClr val="tx1">
                <a:lumMod val="75000"/>
                <a:lumOff val="2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仲間活動</a:t>
            </a:r>
          </a:p>
        </p:txBody>
      </p:sp>
      <p:sp>
        <p:nvSpPr>
          <p:cNvPr id="24" name="正方形/長方形 23"/>
          <p:cNvSpPr/>
          <p:nvPr/>
        </p:nvSpPr>
        <p:spPr>
          <a:xfrm>
            <a:off x="3279123" y="1853577"/>
            <a:ext cx="1538953" cy="279389"/>
          </a:xfrm>
          <a:prstGeom prst="rect">
            <a:avLst/>
          </a:prstGeom>
          <a:ln>
            <a:solidFill>
              <a:schemeClr val="tx1">
                <a:lumMod val="75000"/>
                <a:lumOff val="2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社会活動</a:t>
            </a:r>
          </a:p>
        </p:txBody>
      </p:sp>
      <p:sp>
        <p:nvSpPr>
          <p:cNvPr id="25" name="テキスト ボックス 24"/>
          <p:cNvSpPr txBox="1"/>
          <p:nvPr/>
        </p:nvSpPr>
        <p:spPr>
          <a:xfrm>
            <a:off x="6313288" y="188640"/>
            <a:ext cx="2291012" cy="1200329"/>
          </a:xfrm>
          <a:prstGeom prst="rect">
            <a:avLst/>
          </a:prstGeom>
          <a:noFill/>
          <a:ln>
            <a:solidFill>
              <a:schemeClr val="tx1"/>
            </a:solidFill>
            <a:prstDash val="sysDot"/>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lumMod val="75000"/>
                    <a:lumOff val="25000"/>
                  </a:schemeClr>
                </a:solidFill>
                <a:effectLst/>
                <a:uLnTx/>
                <a:uFillTx/>
                <a:latin typeface="Calibri"/>
                <a:ea typeface="ＭＳ Ｐゴシック"/>
                <a:cs typeface="+mn-cs"/>
              </a:rPr>
              <a:t>さらに期待できる分野</a:t>
            </a:r>
            <a:endParaRPr kumimoji="1" lang="en-US" altLang="ja-JP" sz="1800" b="0" i="0" u="none" strike="noStrike" kern="1200" cap="none" spc="0" normalizeH="0" baseline="0" noProof="0" dirty="0">
              <a:ln>
                <a:noFill/>
              </a:ln>
              <a:solidFill>
                <a:schemeClr val="tx1">
                  <a:lumMod val="75000"/>
                  <a:lumOff val="25000"/>
                </a:schemeClr>
              </a:solidFill>
              <a:effectLst/>
              <a:uLnTx/>
              <a:uFillTx/>
              <a:latin typeface="Calibri"/>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lumMod val="75000"/>
                    <a:lumOff val="25000"/>
                  </a:schemeClr>
                </a:solidFill>
                <a:effectLst/>
                <a:uLnTx/>
                <a:uFillTx/>
                <a:latin typeface="Calibri"/>
                <a:ea typeface="ＭＳ Ｐゴシック"/>
                <a:cs typeface="+mn-cs"/>
              </a:rPr>
              <a:t>・リワーク</a:t>
            </a:r>
            <a:endParaRPr kumimoji="1" lang="en-US" altLang="ja-JP" sz="1800" b="0" i="0" u="none" strike="noStrike" kern="1200" cap="none" spc="0" normalizeH="0" baseline="0" noProof="0" dirty="0">
              <a:ln>
                <a:noFill/>
              </a:ln>
              <a:solidFill>
                <a:schemeClr val="tx1">
                  <a:lumMod val="75000"/>
                  <a:lumOff val="25000"/>
                </a:schemeClr>
              </a:solidFill>
              <a:effectLst/>
              <a:uLnTx/>
              <a:uFillTx/>
              <a:latin typeface="Calibri"/>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lumMod val="75000"/>
                    <a:lumOff val="25000"/>
                  </a:schemeClr>
                </a:solidFill>
                <a:effectLst/>
                <a:uLnTx/>
                <a:uFillTx/>
                <a:latin typeface="Calibri"/>
                <a:ea typeface="ＭＳ Ｐゴシック"/>
                <a:cs typeface="+mn-cs"/>
              </a:rPr>
              <a:t>・医療　ＳＤＭ</a:t>
            </a:r>
            <a:endParaRPr kumimoji="1" lang="en-US" altLang="ja-JP" sz="1800" b="0" i="0" u="none" strike="noStrike" kern="1200" cap="none" spc="0" normalizeH="0" baseline="0" noProof="0" dirty="0">
              <a:ln>
                <a:noFill/>
              </a:ln>
              <a:solidFill>
                <a:schemeClr val="tx1">
                  <a:lumMod val="75000"/>
                  <a:lumOff val="25000"/>
                </a:schemeClr>
              </a:solidFill>
              <a:effectLst/>
              <a:uLnTx/>
              <a:uFillTx/>
              <a:latin typeface="Calibri"/>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lumMod val="75000"/>
                    <a:lumOff val="25000"/>
                  </a:schemeClr>
                </a:solidFill>
                <a:effectLst/>
                <a:uLnTx/>
                <a:uFillTx/>
                <a:latin typeface="Calibri"/>
                <a:ea typeface="ＭＳ Ｐゴシック"/>
                <a:cs typeface="+mn-cs"/>
              </a:rPr>
              <a:t>・行政　等々</a:t>
            </a:r>
          </a:p>
        </p:txBody>
      </p:sp>
      <p:sp>
        <p:nvSpPr>
          <p:cNvPr id="26" name="テキスト ボックス 25"/>
          <p:cNvSpPr txBox="1"/>
          <p:nvPr/>
        </p:nvSpPr>
        <p:spPr>
          <a:xfrm>
            <a:off x="6593004" y="6207833"/>
            <a:ext cx="3026983" cy="369332"/>
          </a:xfrm>
          <a:prstGeom prst="rect">
            <a:avLst/>
          </a:prstGeom>
          <a:solidFill>
            <a:srgbClr val="92D050"/>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a:cs typeface="+mn-cs"/>
              </a:rPr>
              <a:t>自立生活援助ピアサポーター</a:t>
            </a:r>
          </a:p>
        </p:txBody>
      </p:sp>
      <p:sp>
        <p:nvSpPr>
          <p:cNvPr id="10" name="正方形/長方形 9"/>
          <p:cNvSpPr/>
          <p:nvPr/>
        </p:nvSpPr>
        <p:spPr>
          <a:xfrm>
            <a:off x="1546806" y="5541074"/>
            <a:ext cx="3793796" cy="923330"/>
          </a:xfrm>
          <a:prstGeom prst="rect">
            <a:avLst/>
          </a:prstGeom>
        </p:spPr>
        <p:txBody>
          <a:bodyPr wrap="square">
            <a:spAutoFit/>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800" b="0" i="0" u="none" strike="noStrike" kern="0" cap="none" spc="0" normalizeH="0" baseline="0" noProof="0" dirty="0">
                <a:ln>
                  <a:noFill/>
                </a:ln>
                <a:effectLst/>
                <a:uLnTx/>
                <a:uFillTx/>
                <a:latin typeface="HGPｺﾞｼｯｸM" panose="020B0600000000000000" pitchFamily="50" charset="-128"/>
                <a:ea typeface="HGPｺﾞｼｯｸM" panose="020B0600000000000000" pitchFamily="50" charset="-128"/>
                <a:cs typeface="+mn-cs"/>
              </a:rPr>
              <a:t>ピアサポート専門員・ピアスタッフ</a:t>
            </a:r>
            <a:endParaRPr kumimoji="1" lang="en-US" altLang="ja-JP" sz="1800" b="0" i="0" u="none" strike="noStrike" kern="0" cap="none" spc="0" normalizeH="0" baseline="0" noProof="0" dirty="0">
              <a:ln>
                <a:noFill/>
              </a:ln>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0" cap="none" spc="0" normalizeH="0" baseline="0" noProof="0" dirty="0">
                <a:ln>
                  <a:noFill/>
                </a:ln>
                <a:effectLst/>
                <a:uLnTx/>
                <a:uFillTx/>
                <a:latin typeface="HGPｺﾞｼｯｸM" panose="020B0600000000000000" pitchFamily="50" charset="-128"/>
                <a:ea typeface="HGPｺﾞｼｯｸM" panose="020B0600000000000000" pitchFamily="50" charset="-128"/>
                <a:cs typeface="+mn-cs"/>
              </a:rPr>
              <a:t>　　（≒リカバリーを促進する専門職）</a:t>
            </a:r>
            <a:endParaRPr kumimoji="1" lang="en-US" altLang="ja-JP" sz="1800" b="0" i="0" u="none" strike="noStrike" kern="0" cap="none" spc="0" normalizeH="0" baseline="0" noProof="0" dirty="0">
              <a:ln>
                <a:noFill/>
              </a:ln>
              <a:effectLst/>
              <a:uLnTx/>
              <a:uFillTx/>
              <a:latin typeface="HGPｺﾞｼｯｸM" panose="020B0600000000000000" pitchFamily="50" charset="-128"/>
              <a:ea typeface="HGPｺﾞｼｯｸM" panose="020B0600000000000000" pitchFamily="50" charset="-128"/>
              <a:cs typeface="+mn-cs"/>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800" b="0" i="0" u="none" strike="noStrike" kern="0" cap="none" spc="0" normalizeH="0" baseline="0" noProof="0" dirty="0">
                <a:ln>
                  <a:noFill/>
                </a:ln>
                <a:effectLst/>
                <a:uLnTx/>
                <a:uFillTx/>
                <a:latin typeface="HGPｺﾞｼｯｸM" panose="020B0600000000000000" pitchFamily="50" charset="-128"/>
                <a:ea typeface="HGPｺﾞｼｯｸM" panose="020B0600000000000000" pitchFamily="50" charset="-128"/>
                <a:cs typeface="+mn-cs"/>
              </a:rPr>
              <a:t>障害者雇用の推進の議論ではない　</a:t>
            </a:r>
            <a:endParaRPr kumimoji="1" lang="en-US" altLang="ja-JP" sz="1800" b="0" i="0" u="none" strike="noStrike" kern="0" cap="none" spc="0" normalizeH="0" baseline="0" noProof="0" dirty="0">
              <a:ln>
                <a:noFill/>
              </a:ln>
              <a:effectLst/>
              <a:uLnTx/>
              <a:uFillTx/>
              <a:latin typeface="HGPｺﾞｼｯｸM" panose="020B0600000000000000" pitchFamily="50" charset="-128"/>
              <a:ea typeface="HGPｺﾞｼｯｸM" panose="020B0600000000000000" pitchFamily="50" charset="-128"/>
              <a:cs typeface="+mn-cs"/>
            </a:endParaRPr>
          </a:p>
        </p:txBody>
      </p:sp>
      <p:sp>
        <p:nvSpPr>
          <p:cNvPr id="17" name="フッター プレースホルダー 16"/>
          <p:cNvSpPr>
            <a:spLocks noGrp="1"/>
          </p:cNvSpPr>
          <p:nvPr>
            <p:ph type="ftr" sz="quarter" idx="11"/>
          </p:nvPr>
        </p:nvSpPr>
        <p:spPr>
          <a:xfrm>
            <a:off x="3384551" y="6453336"/>
            <a:ext cx="3136900" cy="365125"/>
          </a:xfrm>
        </p:spPr>
        <p:txBody>
          <a:bodyPr anchor="b"/>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b="0" i="0" u="none" strike="noStrike" kern="1200" cap="none" spc="0" normalizeH="0" baseline="0" noProof="0" dirty="0" smtClean="0">
                <a:ln>
                  <a:noFill/>
                </a:ln>
                <a:solidFill>
                  <a:prstClr val="black">
                    <a:tint val="75000"/>
                  </a:prstClr>
                </a:solidFill>
                <a:effectLst/>
                <a:uLnTx/>
                <a:uFillTx/>
                <a:cs typeface="+mn-cs"/>
              </a:rPr>
              <a:t>@2016</a:t>
            </a:r>
            <a:r>
              <a:rPr kumimoji="1" lang="ja-JP" altLang="en-US" b="0" i="0" u="none" strike="noStrike" kern="1200" cap="none" spc="0" normalizeH="0" baseline="0" noProof="0" dirty="0" smtClean="0">
                <a:ln>
                  <a:noFill/>
                </a:ln>
                <a:solidFill>
                  <a:prstClr val="black">
                    <a:tint val="75000"/>
                  </a:prstClr>
                </a:solidFill>
                <a:effectLst/>
                <a:uLnTx/>
                <a:uFillTx/>
                <a:cs typeface="+mn-cs"/>
              </a:rPr>
              <a:t>　公益社団法人日本精神保健福祉士協会</a:t>
            </a:r>
            <a:endParaRPr kumimoji="1" lang="ja-JP" altLang="en-US" b="0" i="0" u="none" strike="noStrike" kern="1200" cap="none" spc="0" normalizeH="0" baseline="0" noProof="0" dirty="0">
              <a:ln>
                <a:noFill/>
              </a:ln>
              <a:solidFill>
                <a:prstClr val="black">
                  <a:tint val="75000"/>
                </a:prstClr>
              </a:solidFill>
              <a:effectLst/>
              <a:uLnTx/>
              <a:uFillTx/>
              <a:cs typeface="+mn-cs"/>
            </a:endParaRPr>
          </a:p>
        </p:txBody>
      </p:sp>
    </p:spTree>
    <p:extLst>
      <p:ext uri="{BB962C8B-B14F-4D97-AF65-F5344CB8AC3E}">
        <p14:creationId xmlns:p14="http://schemas.microsoft.com/office/powerpoint/2010/main" val="2342898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41"/>
          <p:cNvGrpSpPr>
            <a:grpSpLocks/>
          </p:cNvGrpSpPr>
          <p:nvPr/>
        </p:nvGrpSpPr>
        <p:grpSpPr bwMode="auto">
          <a:xfrm>
            <a:off x="5832485" y="2563763"/>
            <a:ext cx="3944938" cy="1401763"/>
            <a:chOff x="1738620" y="5012012"/>
            <a:chExt cx="3523910" cy="1400042"/>
          </a:xfrm>
        </p:grpSpPr>
        <p:sp>
          <p:nvSpPr>
            <p:cNvPr id="43" name="Text Box 12"/>
            <p:cNvSpPr txBox="1">
              <a:spLocks noChangeArrowheads="1"/>
            </p:cNvSpPr>
            <p:nvPr/>
          </p:nvSpPr>
          <p:spPr bwMode="auto">
            <a:xfrm>
              <a:off x="1738620" y="5443282"/>
              <a:ext cx="3523910" cy="968772"/>
            </a:xfrm>
            <a:prstGeom prst="rect">
              <a:avLst/>
            </a:prstGeom>
            <a:noFill/>
            <a:ln w="9525">
              <a:solidFill>
                <a:schemeClr val="tx1"/>
              </a:solid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○計画相談支援</a:t>
              </a:r>
              <a:r>
                <a:rPr kumimoji="1" lang="ja-JP" altLang="en-US" sz="1400" b="0" i="0" u="none" strike="noStrike" kern="1200" cap="none" spc="0" normalizeH="0" baseline="0" noProof="0" dirty="0">
                  <a:ln>
                    <a:noFill/>
                  </a:ln>
                  <a:solidFill>
                    <a:srgbClr val="800000"/>
                  </a:solidFill>
                  <a:effectLst/>
                  <a:uLnTx/>
                  <a:uFillTx/>
                  <a:latin typeface="Arial" charset="0"/>
                  <a:ea typeface="ＭＳ Ｐゴシック"/>
                  <a:cs typeface="+mn-cs"/>
                </a:rPr>
                <a:t>（個別給付）</a:t>
              </a:r>
              <a:endPar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17780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mn-cs"/>
                </a:rPr>
                <a:t>・サービス利用支援</a:t>
              </a:r>
              <a:endParaRPr kumimoji="1" lang="en-US" altLang="ja-JP" sz="1200" b="0" i="0" u="sng"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17780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mn-cs"/>
                </a:rPr>
                <a:t>・継続サービス利用支援</a:t>
              </a:r>
              <a:endParaRPr kumimoji="1" lang="en-US" altLang="ja-JP" sz="1200" b="0" i="0" u="sng"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○基本相談支援</a:t>
              </a:r>
              <a:r>
                <a:rPr kumimoji="1"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200" b="0" i="0" u="none" strike="noStrike" kern="1200" cap="none" spc="0" normalizeH="0" baseline="0" noProof="0" dirty="0">
                  <a:ln>
                    <a:noFill/>
                  </a:ln>
                  <a:solidFill>
                    <a:srgbClr val="000000"/>
                  </a:solidFill>
                  <a:effectLst/>
                  <a:uLnTx/>
                  <a:uFillTx/>
                  <a:latin typeface="Arial" charset="0"/>
                  <a:ea typeface="ＭＳ Ｐゴシック"/>
                  <a:cs typeface="+mn-cs"/>
                </a:rPr>
                <a:t>障害者・障害児等からの相談）</a:t>
              </a:r>
              <a:endParaRPr kumimoji="1"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sp>
          <p:nvSpPr>
            <p:cNvPr id="44" name="Text Box 11"/>
            <p:cNvSpPr txBox="1">
              <a:spLocks noChangeArrowheads="1"/>
            </p:cNvSpPr>
            <p:nvPr/>
          </p:nvSpPr>
          <p:spPr bwMode="auto">
            <a:xfrm>
              <a:off x="1738620" y="5012012"/>
              <a:ext cx="3523910" cy="458225"/>
            </a:xfrm>
            <a:prstGeom prst="rect">
              <a:avLst/>
            </a:prstGeom>
            <a:solidFill>
              <a:srgbClr val="FF99CC"/>
            </a:solidFill>
            <a:ln w="28575">
              <a:solidFill>
                <a:srgbClr val="FF0000"/>
              </a:solidFill>
              <a:miter lim="800000"/>
              <a:headEnd/>
              <a:tailEnd/>
            </a:ln>
            <a:effectLst/>
          </p:spPr>
          <p:txBody>
            <a:bodyPr>
              <a:spAutoFit/>
            </a:bodyPr>
            <a:lstStyle/>
            <a:p>
              <a:pPr marL="0" marR="0" lvl="0" indent="0" algn="ctr" defTabSz="914400" rtl="0" eaLnBrk="1" fontAlgn="base" latinLnBrk="0" hangingPunct="1">
                <a:lnSpc>
                  <a:spcPts val="1600"/>
                </a:lnSpc>
                <a:spcBef>
                  <a:spcPts val="60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ＭＳ Ｐゴシック"/>
                  <a:ea typeface="ＭＳ Ｐゴシック"/>
                  <a:cs typeface="+mn-cs"/>
                </a:rPr>
                <a:t>指定特定相談支援事業者（計画作成担当）</a:t>
              </a:r>
              <a:endParaRPr kumimoji="1" lang="en-US" altLang="ja-JP" sz="3200" b="1" i="0" u="sng"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5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050" b="0" i="0" u="none" strike="noStrike" kern="1200" cap="none" spc="0" normalizeH="0" baseline="0" noProof="0" dirty="0">
                  <a:ln>
                    <a:noFill/>
                  </a:ln>
                  <a:solidFill>
                    <a:srgbClr val="000000"/>
                  </a:solidFill>
                  <a:effectLst/>
                  <a:uLnTx/>
                  <a:uFillTx/>
                  <a:latin typeface="ＭＳ Ｐゴシック"/>
                  <a:ea typeface="ＭＳ Ｐゴシック"/>
                  <a:cs typeface="+mn-cs"/>
                </a:rPr>
                <a:t>事業者指定は、</a:t>
              </a:r>
              <a:r>
                <a:rPr kumimoji="1" lang="ja-JP" altLang="en-US" sz="1050" b="0" i="0" u="none" strike="noStrike" kern="1200" cap="none" spc="0" normalizeH="0" baseline="0" noProof="0" dirty="0">
                  <a:ln>
                    <a:noFill/>
                  </a:ln>
                  <a:solidFill>
                    <a:srgbClr val="FF0000"/>
                  </a:solidFill>
                  <a:effectLst/>
                  <a:uLnTx/>
                  <a:uFillTx/>
                  <a:latin typeface="ＭＳ Ｐゴシック"/>
                  <a:ea typeface="ＭＳ Ｐゴシック"/>
                  <a:cs typeface="+mn-cs"/>
                </a:rPr>
                <a:t>市町村長</a:t>
              </a:r>
              <a:r>
                <a:rPr kumimoji="1" lang="ja-JP" altLang="en-US" sz="1050" b="0" i="0" u="none" strike="noStrike" kern="1200" cap="none" spc="0" normalizeH="0" baseline="0" noProof="0" dirty="0">
                  <a:ln>
                    <a:noFill/>
                  </a:ln>
                  <a:solidFill>
                    <a:srgbClr val="000000"/>
                  </a:solidFill>
                  <a:effectLst/>
                  <a:uLnTx/>
                  <a:uFillTx/>
                  <a:latin typeface="ＭＳ Ｐゴシック"/>
                  <a:ea typeface="ＭＳ Ｐゴシック"/>
                  <a:cs typeface="+mn-cs"/>
                </a:rPr>
                <a:t>が行う。</a:t>
              </a:r>
              <a:endParaRPr kumimoji="1" lang="en-US" altLang="ja-JP" sz="1050" b="0"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grpSp>
      <p:sp>
        <p:nvSpPr>
          <p:cNvPr id="38915" name="Text Box 18"/>
          <p:cNvSpPr txBox="1">
            <a:spLocks noChangeArrowheads="1"/>
          </p:cNvSpPr>
          <p:nvPr/>
        </p:nvSpPr>
        <p:spPr bwMode="auto">
          <a:xfrm>
            <a:off x="3816534" y="1557339"/>
            <a:ext cx="184730" cy="338554"/>
          </a:xfrm>
          <a:prstGeom prst="rect">
            <a:avLst/>
          </a:prstGeom>
          <a:noFill/>
          <a:ln w="9525" algn="ctr">
            <a:noFill/>
            <a:miter lim="800000"/>
            <a:headEnd/>
            <a:tailEnd/>
          </a:ln>
        </p:spPr>
        <p:txBody>
          <a:bodyPr wrap="non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endParaRPr kumimoji="1" lang="ja-JP" altLang="ja-JP" sz="1600" b="0" i="0" u="none" strike="noStrike" kern="1200" cap="none" spc="0" normalizeH="0" baseline="0" noProof="0">
              <a:ln>
                <a:noFill/>
              </a:ln>
              <a:solidFill>
                <a:srgbClr val="000000"/>
              </a:solidFill>
              <a:effectLst/>
              <a:uLnTx/>
              <a:uFillTx/>
              <a:latin typeface="Arial" charset="0"/>
              <a:ea typeface="ＭＳ Ｐゴシック"/>
              <a:cs typeface="+mn-cs"/>
            </a:endParaRPr>
          </a:p>
        </p:txBody>
      </p:sp>
      <p:sp>
        <p:nvSpPr>
          <p:cNvPr id="38916" name="Text Box 19"/>
          <p:cNvSpPr txBox="1">
            <a:spLocks noChangeArrowheads="1"/>
          </p:cNvSpPr>
          <p:nvPr/>
        </p:nvSpPr>
        <p:spPr bwMode="auto">
          <a:xfrm>
            <a:off x="849327" y="14288"/>
            <a:ext cx="8286750" cy="461962"/>
          </a:xfrm>
          <a:prstGeom prst="rect">
            <a:avLst/>
          </a:prstGeom>
          <a:solidFill>
            <a:schemeClr val="bg1"/>
          </a:solidFill>
          <a:ln w="9525" algn="ctr">
            <a:noFill/>
            <a:miter lim="800000"/>
            <a:headEnd/>
            <a:tailEnd/>
          </a:ln>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2400" b="0" i="0" u="none" strike="noStrike" kern="1200" cap="none" spc="0" normalizeH="0" baseline="0" noProof="0">
                <a:ln>
                  <a:noFill/>
                </a:ln>
                <a:solidFill>
                  <a:srgbClr val="000000"/>
                </a:solidFill>
                <a:effectLst/>
                <a:uLnTx/>
                <a:uFillTx/>
                <a:latin typeface="Arial" charset="0"/>
                <a:ea typeface="ＭＳ Ｐゴシック"/>
                <a:cs typeface="+mn-cs"/>
              </a:rPr>
              <a:t>「障害者」の相談支援体系</a:t>
            </a:r>
          </a:p>
        </p:txBody>
      </p:sp>
      <p:sp>
        <p:nvSpPr>
          <p:cNvPr id="50" name="AutoShape 3"/>
          <p:cNvSpPr>
            <a:spLocks noChangeArrowheads="1"/>
          </p:cNvSpPr>
          <p:nvPr/>
        </p:nvSpPr>
        <p:spPr bwMode="auto">
          <a:xfrm rot="5400000">
            <a:off x="7463826" y="-36735"/>
            <a:ext cx="234932" cy="1368151"/>
          </a:xfrm>
          <a:prstGeom prst="roundRect">
            <a:avLst>
              <a:gd name="adj" fmla="val 48764"/>
            </a:avLst>
          </a:prstGeom>
          <a:solidFill>
            <a:srgbClr val="FFCC99">
              <a:alpha val="67999"/>
            </a:srgbClr>
          </a:solidFill>
          <a:ln w="9525">
            <a:solidFill>
              <a:srgbClr val="000080"/>
            </a:solidFill>
            <a:round/>
            <a:headEnd/>
            <a:tailEnd/>
          </a:ln>
          <a:effectLst/>
        </p:spPr>
        <p:txBody>
          <a:bodyPr vert="vert270" wrap="none" anchor="ct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1" i="0" u="none" strike="noStrike" kern="1200" cap="none" spc="0" normalizeH="0" baseline="0" noProof="0" dirty="0" smtClean="0">
                <a:ln>
                  <a:noFill/>
                </a:ln>
                <a:solidFill>
                  <a:srgbClr val="000000"/>
                </a:solidFill>
                <a:effectLst/>
                <a:uLnTx/>
                <a:uFillTx/>
                <a:latin typeface="Arial" charset="0"/>
                <a:ea typeface="ＭＳ Ｐゴシック"/>
                <a:cs typeface="+mn-cs"/>
              </a:rPr>
              <a:t>２４年４月から</a:t>
            </a:r>
            <a:endParaRPr kumimoji="1" lang="ja-JP" altLang="en-US" sz="1600" b="1" i="0" u="none" strike="noStrike" kern="1200" cap="none" spc="0" normalizeH="0" baseline="0" noProof="0" dirty="0">
              <a:ln>
                <a:noFill/>
              </a:ln>
              <a:solidFill>
                <a:srgbClr val="000000"/>
              </a:solidFill>
              <a:effectLst/>
              <a:uLnTx/>
              <a:uFillTx/>
              <a:latin typeface="Arial" charset="0"/>
              <a:ea typeface="ＭＳ Ｐゴシック"/>
              <a:cs typeface="+mn-cs"/>
            </a:endParaRPr>
          </a:p>
        </p:txBody>
      </p:sp>
      <p:sp>
        <p:nvSpPr>
          <p:cNvPr id="70" name="AutoShape 3"/>
          <p:cNvSpPr>
            <a:spLocks noChangeArrowheads="1"/>
          </p:cNvSpPr>
          <p:nvPr/>
        </p:nvSpPr>
        <p:spPr bwMode="auto">
          <a:xfrm rot="5400000">
            <a:off x="2719336" y="-28925"/>
            <a:ext cx="234931" cy="1352530"/>
          </a:xfrm>
          <a:prstGeom prst="roundRect">
            <a:avLst>
              <a:gd name="adj" fmla="val 48764"/>
            </a:avLst>
          </a:prstGeom>
          <a:solidFill>
            <a:srgbClr val="FFCC99">
              <a:alpha val="67999"/>
            </a:srgbClr>
          </a:solidFill>
          <a:ln w="9525">
            <a:solidFill>
              <a:srgbClr val="000080"/>
            </a:solidFill>
            <a:round/>
            <a:headEnd/>
            <a:tailEnd/>
          </a:ln>
          <a:effectLst/>
        </p:spPr>
        <p:txBody>
          <a:bodyPr vert="vert270" wrap="none" anchor="ct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1" i="0" u="none" strike="noStrike" kern="1200" cap="none" spc="0" normalizeH="0" baseline="0" noProof="0" dirty="0" smtClean="0">
                <a:ln>
                  <a:noFill/>
                </a:ln>
                <a:solidFill>
                  <a:srgbClr val="000000"/>
                </a:solidFill>
                <a:effectLst/>
                <a:uLnTx/>
                <a:uFillTx/>
                <a:latin typeface="Arial" charset="0"/>
                <a:ea typeface="ＭＳ Ｐゴシック"/>
                <a:cs typeface="+mn-cs"/>
              </a:rPr>
              <a:t>２４年３月まで</a:t>
            </a:r>
            <a:endParaRPr kumimoji="1" lang="ja-JP" altLang="en-US" sz="1600" b="1" i="0" u="none" strike="noStrike" kern="1200" cap="none" spc="0" normalizeH="0" baseline="0" noProof="0" dirty="0">
              <a:ln>
                <a:noFill/>
              </a:ln>
              <a:solidFill>
                <a:srgbClr val="000000"/>
              </a:solidFill>
              <a:effectLst/>
              <a:uLnTx/>
              <a:uFillTx/>
              <a:latin typeface="Arial" charset="0"/>
              <a:ea typeface="ＭＳ Ｐゴシック"/>
              <a:cs typeface="+mn-cs"/>
            </a:endParaRPr>
          </a:p>
        </p:txBody>
      </p:sp>
      <p:sp>
        <p:nvSpPr>
          <p:cNvPr id="38919" name="Text Box 12"/>
          <p:cNvSpPr txBox="1">
            <a:spLocks noChangeArrowheads="1"/>
          </p:cNvSpPr>
          <p:nvPr/>
        </p:nvSpPr>
        <p:spPr bwMode="auto">
          <a:xfrm>
            <a:off x="936914" y="1628776"/>
            <a:ext cx="3527425" cy="307777"/>
          </a:xfrm>
          <a:prstGeom prst="rect">
            <a:avLst/>
          </a:prstGeom>
          <a:noFill/>
          <a:ln w="9525">
            <a:solidFill>
              <a:schemeClr val="tx1"/>
            </a:solidFill>
            <a:miter lim="800000"/>
            <a:headEnd/>
            <a:tailEnd/>
          </a:ln>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Arial" charset="0"/>
                <a:ea typeface="ＭＳ Ｐゴシック"/>
                <a:cs typeface="+mn-cs"/>
              </a:rPr>
              <a:t>○障害者・障害児等からの相談</a:t>
            </a:r>
            <a:r>
              <a:rPr kumimoji="1" lang="ja-JP" altLang="en-US" sz="1400" b="0" i="0" u="none" strike="noStrike" kern="1200" cap="none" spc="0" normalizeH="0" baseline="0" noProof="0">
                <a:ln>
                  <a:noFill/>
                </a:ln>
                <a:solidFill>
                  <a:srgbClr val="800000"/>
                </a:solidFill>
                <a:effectLst/>
                <a:uLnTx/>
                <a:uFillTx/>
                <a:latin typeface="Arial" charset="0"/>
                <a:ea typeface="ＭＳ Ｐゴシック"/>
                <a:cs typeface="+mn-cs"/>
              </a:rPr>
              <a:t>（交付税）</a:t>
            </a:r>
            <a:endParaRPr kumimoji="1" lang="ja-JP" altLang="en-US" sz="1400" b="1" i="0" u="none" strike="noStrike" kern="1200" cap="none" spc="0" normalizeH="0" baseline="0" noProof="0">
              <a:ln>
                <a:noFill/>
              </a:ln>
              <a:solidFill>
                <a:srgbClr val="000000"/>
              </a:solidFill>
              <a:effectLst/>
              <a:uLnTx/>
              <a:uFillTx/>
              <a:latin typeface="Arial" charset="0"/>
              <a:ea typeface="ＭＳ Ｐゴシック"/>
              <a:cs typeface="+mn-cs"/>
            </a:endParaRPr>
          </a:p>
        </p:txBody>
      </p:sp>
      <p:sp>
        <p:nvSpPr>
          <p:cNvPr id="38920" name="Text Box 11"/>
          <p:cNvSpPr txBox="1">
            <a:spLocks noChangeArrowheads="1"/>
          </p:cNvSpPr>
          <p:nvPr/>
        </p:nvSpPr>
        <p:spPr bwMode="auto">
          <a:xfrm>
            <a:off x="936914" y="1126692"/>
            <a:ext cx="3527425" cy="522287"/>
          </a:xfrm>
          <a:prstGeom prst="rect">
            <a:avLst/>
          </a:prstGeom>
          <a:solidFill>
            <a:srgbClr val="CCFFFF"/>
          </a:solidFill>
          <a:ln w="28575">
            <a:solidFill>
              <a:srgbClr val="00FFFF"/>
            </a:solidFill>
            <a:miter lim="800000"/>
            <a:headEnd/>
            <a:tailEnd/>
          </a:ln>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ＭＳ Ｐゴシック" charset="-128"/>
                <a:ea typeface="ＭＳ Ｐゴシック"/>
                <a:cs typeface="+mn-cs"/>
              </a:rPr>
              <a:t>市町村／指定相談支援事業者に委託可</a:t>
            </a:r>
            <a:endParaRPr kumimoji="1" lang="en-US" altLang="ja-JP" sz="1400" b="1" i="0" u="none" strike="noStrike" kern="1200" cap="none" spc="0" normalizeH="0" baseline="0" noProof="0">
              <a:ln>
                <a:noFill/>
              </a:ln>
              <a:solidFill>
                <a:srgbClr val="000000"/>
              </a:solidFill>
              <a:effectLst/>
              <a:uLnTx/>
              <a:uFillTx/>
              <a:latin typeface="ＭＳ Ｐゴシック" charset="-128"/>
              <a:ea typeface="ＭＳ Ｐゴシック"/>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ＭＳ Ｐゴシック" charset="-128"/>
              <a:ea typeface="ＭＳ Ｐゴシック"/>
              <a:cs typeface="+mn-cs"/>
            </a:endParaRPr>
          </a:p>
        </p:txBody>
      </p:sp>
      <p:sp>
        <p:nvSpPr>
          <p:cNvPr id="38921" name="Text Box 18"/>
          <p:cNvSpPr txBox="1">
            <a:spLocks noChangeArrowheads="1"/>
          </p:cNvSpPr>
          <p:nvPr/>
        </p:nvSpPr>
        <p:spPr bwMode="auto">
          <a:xfrm>
            <a:off x="8713972" y="1557339"/>
            <a:ext cx="184730" cy="338554"/>
          </a:xfrm>
          <a:prstGeom prst="rect">
            <a:avLst/>
          </a:prstGeom>
          <a:noFill/>
          <a:ln w="9525" algn="ctr">
            <a:noFill/>
            <a:miter lim="800000"/>
            <a:headEnd/>
            <a:tailEnd/>
          </a:ln>
        </p:spPr>
        <p:txBody>
          <a:bodyPr wrap="non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endParaRPr kumimoji="1" lang="ja-JP" altLang="ja-JP" sz="1600" b="0" i="0" u="none" strike="noStrike" kern="1200" cap="none" spc="0" normalizeH="0" baseline="0" noProof="0">
              <a:ln>
                <a:noFill/>
              </a:ln>
              <a:solidFill>
                <a:srgbClr val="000000"/>
              </a:solidFill>
              <a:effectLst/>
              <a:uLnTx/>
              <a:uFillTx/>
              <a:latin typeface="Arial" charset="0"/>
              <a:ea typeface="ＭＳ Ｐゴシック"/>
              <a:cs typeface="+mn-cs"/>
            </a:endParaRPr>
          </a:p>
        </p:txBody>
      </p:sp>
      <p:sp>
        <p:nvSpPr>
          <p:cNvPr id="38922" name="Text Box 12"/>
          <p:cNvSpPr txBox="1">
            <a:spLocks noChangeArrowheads="1"/>
          </p:cNvSpPr>
          <p:nvPr/>
        </p:nvSpPr>
        <p:spPr bwMode="auto">
          <a:xfrm>
            <a:off x="5833022" y="1655765"/>
            <a:ext cx="3960813" cy="307975"/>
          </a:xfrm>
          <a:prstGeom prst="rect">
            <a:avLst/>
          </a:prstGeom>
          <a:noFill/>
          <a:ln w="9525">
            <a:solidFill>
              <a:schemeClr val="tx1"/>
            </a:solidFill>
            <a:miter lim="800000"/>
            <a:headEnd/>
            <a:tailEnd/>
          </a:ln>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Arial" charset="0"/>
                <a:ea typeface="ＭＳ Ｐゴシック"/>
                <a:cs typeface="+mn-cs"/>
              </a:rPr>
              <a:t>○障害者・障害児等からの相談</a:t>
            </a:r>
            <a:r>
              <a:rPr kumimoji="1" lang="ja-JP" altLang="en-US" sz="1400" b="0" i="0" u="none" strike="noStrike" kern="1200" cap="none" spc="0" normalizeH="0" baseline="0" noProof="0">
                <a:ln>
                  <a:noFill/>
                </a:ln>
                <a:solidFill>
                  <a:srgbClr val="800000"/>
                </a:solidFill>
                <a:effectLst/>
                <a:uLnTx/>
                <a:uFillTx/>
                <a:latin typeface="Arial" charset="0"/>
                <a:ea typeface="ＭＳ Ｐゴシック"/>
                <a:cs typeface="+mn-cs"/>
              </a:rPr>
              <a:t>（交付税）</a:t>
            </a:r>
            <a:endParaRPr kumimoji="1" lang="en-US" altLang="ja-JP" sz="1400" b="1" i="0" u="none" strike="noStrike" kern="1200" cap="none" spc="0" normalizeH="0" baseline="0" noProof="0">
              <a:ln>
                <a:noFill/>
              </a:ln>
              <a:solidFill>
                <a:srgbClr val="000000"/>
              </a:solidFill>
              <a:effectLst/>
              <a:uLnTx/>
              <a:uFillTx/>
              <a:latin typeface="ＭＳ Ｐゴシック" charset="-128"/>
              <a:ea typeface="ＭＳ Ｐゴシック"/>
              <a:cs typeface="+mn-cs"/>
            </a:endParaRPr>
          </a:p>
        </p:txBody>
      </p:sp>
      <p:sp>
        <p:nvSpPr>
          <p:cNvPr id="38923" name="正方形/長方形 65"/>
          <p:cNvSpPr>
            <a:spLocks noChangeArrowheads="1"/>
          </p:cNvSpPr>
          <p:nvPr/>
        </p:nvSpPr>
        <p:spPr bwMode="auto">
          <a:xfrm>
            <a:off x="8208983" y="3067437"/>
            <a:ext cx="1368426" cy="576263"/>
          </a:xfrm>
          <a:prstGeom prst="rect">
            <a:avLst/>
          </a:prstGeom>
          <a:solidFill>
            <a:schemeClr val="bg1"/>
          </a:solidFill>
          <a:ln w="9525" algn="ctr">
            <a:solidFill>
              <a:schemeClr val="tx1"/>
            </a:solidFill>
            <a:round/>
            <a:headEnd/>
            <a:tailEnd/>
          </a:ln>
        </p:spPr>
        <p:txBody>
          <a:bodyPr wrap="none" anchor="ct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Arial" charset="0"/>
                <a:ea typeface="ＭＳ Ｐゴシック"/>
                <a:cs typeface="+mn-cs"/>
              </a:rPr>
              <a:t>・支給決定の参考</a:t>
            </a:r>
            <a:endParaRPr kumimoji="1" lang="en-US" altLang="ja-JP" sz="1100" b="0" i="0" u="none" strike="noStrike" kern="1200" cap="none" spc="0" normalizeH="0" baseline="0" noProof="0">
              <a:ln>
                <a:noFill/>
              </a:ln>
              <a:solidFill>
                <a:srgbClr val="FF0000"/>
              </a:solidFill>
              <a:effectLst/>
              <a:uLnTx/>
              <a:uFillTx/>
              <a:latin typeface="Arial" charset="0"/>
              <a:ea typeface="ＭＳ Ｐゴシック"/>
              <a:cs typeface="+mn-cs"/>
            </a:endParaRP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100" b="0" i="0" u="none" strike="noStrike" kern="1200" cap="none" spc="0" normalizeH="0" baseline="0" noProof="0">
                <a:ln>
                  <a:noFill/>
                </a:ln>
                <a:solidFill>
                  <a:srgbClr val="FF0000"/>
                </a:solidFill>
                <a:effectLst/>
                <a:uLnTx/>
                <a:uFillTx/>
                <a:latin typeface="Arial" charset="0"/>
                <a:ea typeface="ＭＳ Ｐゴシック"/>
                <a:cs typeface="+mn-cs"/>
              </a:rPr>
              <a:t>・対象を拡大</a:t>
            </a:r>
            <a:endParaRPr kumimoji="1" lang="en-US" altLang="ja-JP" sz="1100" b="0" i="0" u="none" strike="noStrike" kern="1200" cap="none" spc="0" normalizeH="0" baseline="0" noProof="0">
              <a:ln>
                <a:noFill/>
              </a:ln>
              <a:solidFill>
                <a:srgbClr val="FF0000"/>
              </a:solidFill>
              <a:effectLst/>
              <a:uLnTx/>
              <a:uFillTx/>
              <a:latin typeface="Arial" charset="0"/>
              <a:ea typeface="ＭＳ Ｐゴシック"/>
              <a:cs typeface="+mn-cs"/>
            </a:endParaRPr>
          </a:p>
        </p:txBody>
      </p:sp>
      <p:sp>
        <p:nvSpPr>
          <p:cNvPr id="49" name="Text Box 14"/>
          <p:cNvSpPr txBox="1">
            <a:spLocks noChangeArrowheads="1"/>
          </p:cNvSpPr>
          <p:nvPr/>
        </p:nvSpPr>
        <p:spPr bwMode="auto">
          <a:xfrm>
            <a:off x="849313" y="5657342"/>
            <a:ext cx="3687762" cy="461963"/>
          </a:xfrm>
          <a:prstGeom prst="rect">
            <a:avLst/>
          </a:prstGeom>
          <a:noFill/>
          <a:ln w="9525">
            <a:solidFill>
              <a:schemeClr val="tx1"/>
            </a:solidFill>
            <a:prstDash val="dash"/>
            <a:miter lim="800000"/>
            <a:headEnd/>
            <a:tailEnd/>
          </a:ln>
        </p:spPr>
        <p:txBody>
          <a:bodyPr>
            <a:spAutoFit/>
          </a:bodyPr>
          <a:lstStyle/>
          <a:p>
            <a:pPr marL="92075" marR="0" lvl="0" indent="-92075" algn="l" defTabSz="914400" rtl="0" eaLnBrk="1" fontAlgn="base" latinLnBrk="0" hangingPunct="1">
              <a:lnSpc>
                <a:spcPct val="100000"/>
              </a:lnSpc>
              <a:spcBef>
                <a:spcPct val="5000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mn-cs"/>
              </a:rPr>
              <a:t>○居住サポート事業</a:t>
            </a:r>
            <a:r>
              <a:rPr kumimoji="1" lang="ja-JP" altLang="en-US" sz="1200" b="0" i="0" u="none" strike="noStrike" kern="1200" cap="none" spc="0" normalizeH="0" baseline="0" noProof="0" dirty="0">
                <a:ln>
                  <a:noFill/>
                </a:ln>
                <a:solidFill>
                  <a:srgbClr val="800000"/>
                </a:solidFill>
                <a:effectLst/>
                <a:uLnTx/>
                <a:uFillTx/>
                <a:latin typeface="Arial" charset="0"/>
                <a:ea typeface="ＭＳ Ｐゴシック"/>
                <a:cs typeface="+mn-cs"/>
              </a:rPr>
              <a:t>（補助金）</a:t>
            </a:r>
            <a:endParaRPr kumimoji="1" lang="en-US" altLang="ja-JP" sz="1200" b="1"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92075" marR="0" lvl="0" indent="85725"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mn-cs"/>
              </a:rPr>
              <a:t>（市町村／指定相談支援事業者等に委託可）</a:t>
            </a:r>
            <a:endParaRPr kumimoji="1" lang="ja-JP" altLang="en-US" sz="1200" b="1"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grpSp>
        <p:nvGrpSpPr>
          <p:cNvPr id="3" name="グループ化 45"/>
          <p:cNvGrpSpPr>
            <a:grpSpLocks/>
          </p:cNvGrpSpPr>
          <p:nvPr/>
        </p:nvGrpSpPr>
        <p:grpSpPr bwMode="auto">
          <a:xfrm>
            <a:off x="5832485" y="4401630"/>
            <a:ext cx="3944938" cy="1830387"/>
            <a:chOff x="1687384" y="5151568"/>
            <a:chExt cx="3291419" cy="1829979"/>
          </a:xfrm>
        </p:grpSpPr>
        <p:sp>
          <p:nvSpPr>
            <p:cNvPr id="52" name="Text Box 12"/>
            <p:cNvSpPr txBox="1">
              <a:spLocks noChangeArrowheads="1"/>
            </p:cNvSpPr>
            <p:nvPr/>
          </p:nvSpPr>
          <p:spPr bwMode="auto">
            <a:xfrm>
              <a:off x="1687384" y="5835627"/>
              <a:ext cx="3271551" cy="1145920"/>
            </a:xfrm>
            <a:prstGeom prst="rect">
              <a:avLst/>
            </a:prstGeom>
            <a:noFill/>
            <a:ln w="9525">
              <a:solidFill>
                <a:schemeClr val="tx1"/>
              </a:solidFill>
              <a:miter lim="800000"/>
              <a:headEnd/>
              <a:tailEnd/>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○地域相談支援</a:t>
              </a:r>
              <a:r>
                <a:rPr kumimoji="1" lang="ja-JP" altLang="en-US" sz="1400" b="0" i="0" u="none" strike="noStrike" kern="1200" cap="none" spc="0" normalizeH="0" baseline="0" noProof="0" dirty="0">
                  <a:ln>
                    <a:noFill/>
                  </a:ln>
                  <a:solidFill>
                    <a:srgbClr val="800000"/>
                  </a:solidFill>
                  <a:effectLst/>
                  <a:uLnTx/>
                  <a:uFillTx/>
                  <a:latin typeface="Arial" charset="0"/>
                  <a:ea typeface="ＭＳ Ｐゴシック"/>
                  <a:cs typeface="+mn-cs"/>
                </a:rPr>
                <a:t>（個別給付）</a:t>
              </a:r>
              <a:endParaRPr kumimoji="1" lang="en-US" altLang="ja-JP" sz="1400" b="0" i="0"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1257300" marR="0" lvl="0" indent="-1079500" algn="l" defTabSz="914400" rtl="0" eaLnBrk="1" fontAlgn="base" latinLnBrk="0" hangingPunct="1">
                <a:lnSpc>
                  <a:spcPct val="100000"/>
                </a:lnSpc>
                <a:spcBef>
                  <a:spcPct val="0"/>
                </a:spcBef>
                <a:spcAft>
                  <a:spcPct val="0"/>
                </a:spcAft>
                <a:buClrTx/>
                <a:buSzTx/>
                <a:buFontTx/>
                <a:buNone/>
                <a:tabLst>
                  <a:tab pos="1257300" algn="l"/>
                </a:tabLst>
                <a:defRPr/>
              </a:pPr>
              <a:r>
                <a:rPr kumimoji="1"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mn-cs"/>
                </a:rPr>
                <a:t>・地域移行支援（地域生活の準備のための外出への同行支援・入居支援等）</a:t>
              </a:r>
              <a:endParaRPr kumimoji="1"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1346200" marR="0" lvl="0" indent="-116840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mn-cs"/>
                </a:rPr>
                <a:t>・地域定着支援（２４時間の相談支援体制等）　</a:t>
              </a:r>
              <a:r>
                <a:rPr kumimoji="1"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mn-cs"/>
                </a:rPr>
                <a:t> </a:t>
              </a:r>
              <a:r>
                <a:rPr kumimoji="1"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mn-cs"/>
                </a:rPr>
                <a:t>　　　　　</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　　　　</a:t>
              </a:r>
              <a:endPar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1" fontAlgn="base" latinLnBrk="0" hangingPunct="1">
                <a:lnSpc>
                  <a:spcPct val="100000"/>
                </a:lnSpc>
                <a:spcBef>
                  <a:spcPts val="30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○基本相談支援</a:t>
              </a:r>
              <a:r>
                <a:rPr kumimoji="1"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200" b="0" i="0" u="none" strike="noStrike" kern="1200" cap="none" spc="0" normalizeH="0" baseline="0" noProof="0" dirty="0">
                  <a:ln>
                    <a:noFill/>
                  </a:ln>
                  <a:solidFill>
                    <a:srgbClr val="000000"/>
                  </a:solidFill>
                  <a:effectLst/>
                  <a:uLnTx/>
                  <a:uFillTx/>
                  <a:latin typeface="Arial" charset="0"/>
                  <a:ea typeface="ＭＳ Ｐゴシック"/>
                  <a:cs typeface="+mn-cs"/>
                </a:rPr>
                <a:t>障害者・障害児等からの相談）</a:t>
              </a:r>
              <a:endParaRPr kumimoji="1"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sp>
          <p:nvSpPr>
            <p:cNvPr id="53" name="Text Box 11"/>
            <p:cNvSpPr txBox="1">
              <a:spLocks noChangeArrowheads="1"/>
            </p:cNvSpPr>
            <p:nvPr/>
          </p:nvSpPr>
          <p:spPr bwMode="auto">
            <a:xfrm>
              <a:off x="1687384" y="5151568"/>
              <a:ext cx="3291419" cy="684059"/>
            </a:xfrm>
            <a:prstGeom prst="rect">
              <a:avLst/>
            </a:prstGeom>
            <a:solidFill>
              <a:srgbClr val="FFFFCC"/>
            </a:solidFill>
            <a:ln w="28575">
              <a:solidFill>
                <a:srgbClr val="FFFF66"/>
              </a:solidFill>
              <a:miter lim="800000"/>
              <a:headEnd/>
              <a:tailEnd/>
            </a:ln>
            <a:effec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ＭＳ Ｐゴシック"/>
                  <a:ea typeface="ＭＳ Ｐゴシック"/>
                  <a:cs typeface="+mn-cs"/>
                </a:rPr>
                <a:t>指定一般相談支援事業者</a:t>
              </a:r>
              <a:endParaRPr kumimoji="1" lang="en-US" altLang="ja-JP" sz="1400" b="1"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ＭＳ Ｐゴシック"/>
                  <a:ea typeface="ＭＳ Ｐゴシック"/>
                  <a:cs typeface="+mn-cs"/>
                </a:rPr>
                <a:t>（地域移行・定着担当）</a:t>
              </a:r>
              <a:endParaRPr kumimoji="1" lang="en-US" altLang="ja-JP" sz="1400" b="1"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5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050" b="0" i="0" u="none" strike="noStrike" kern="1200" cap="none" spc="0" normalizeH="0" baseline="0" noProof="0" dirty="0">
                  <a:ln>
                    <a:noFill/>
                  </a:ln>
                  <a:solidFill>
                    <a:srgbClr val="000000"/>
                  </a:solidFill>
                  <a:effectLst/>
                  <a:uLnTx/>
                  <a:uFillTx/>
                  <a:latin typeface="ＭＳ Ｐゴシック"/>
                  <a:ea typeface="ＭＳ Ｐゴシック"/>
                  <a:cs typeface="+mn-cs"/>
                </a:rPr>
                <a:t>事業者指定は、</a:t>
              </a:r>
              <a:r>
                <a:rPr kumimoji="1" lang="ja-JP" altLang="en-US" sz="1050" b="0" i="0" u="none" strike="noStrike" kern="1200" cap="none" spc="0" normalizeH="0" baseline="0" noProof="0" dirty="0">
                  <a:ln>
                    <a:noFill/>
                  </a:ln>
                  <a:solidFill>
                    <a:srgbClr val="FF0000"/>
                  </a:solidFill>
                  <a:effectLst/>
                  <a:uLnTx/>
                  <a:uFillTx/>
                  <a:latin typeface="ＭＳ Ｐゴシック"/>
                  <a:ea typeface="ＭＳ Ｐゴシック"/>
                  <a:cs typeface="+mn-cs"/>
                </a:rPr>
                <a:t>都道府県知事</a:t>
              </a:r>
              <a:r>
                <a:rPr kumimoji="1" lang="ja-JP" altLang="en-US" sz="1050" b="0" i="0" u="none" strike="noStrike" kern="1200" cap="none" spc="0" normalizeH="0" baseline="0" noProof="0" dirty="0">
                  <a:ln>
                    <a:noFill/>
                  </a:ln>
                  <a:solidFill>
                    <a:srgbClr val="000000"/>
                  </a:solidFill>
                  <a:effectLst/>
                  <a:uLnTx/>
                  <a:uFillTx/>
                  <a:latin typeface="ＭＳ Ｐゴシック"/>
                  <a:ea typeface="ＭＳ Ｐゴシック"/>
                  <a:cs typeface="+mn-cs"/>
                </a:rPr>
                <a:t>が行う。</a:t>
              </a:r>
              <a:endParaRPr kumimoji="1" lang="en-US" altLang="ja-JP" sz="1050" b="0"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grpSp>
      <p:sp>
        <p:nvSpPr>
          <p:cNvPr id="38926" name="AutoShape 12"/>
          <p:cNvSpPr>
            <a:spLocks noChangeArrowheads="1"/>
          </p:cNvSpPr>
          <p:nvPr/>
        </p:nvSpPr>
        <p:spPr bwMode="auto">
          <a:xfrm>
            <a:off x="4824414" y="3067434"/>
            <a:ext cx="792162" cy="503238"/>
          </a:xfrm>
          <a:prstGeom prst="rightArrow">
            <a:avLst>
              <a:gd name="adj1" fmla="val 50000"/>
              <a:gd name="adj2" fmla="val 25018"/>
            </a:avLst>
          </a:prstGeom>
          <a:solidFill>
            <a:schemeClr val="bg1"/>
          </a:solidFill>
          <a:ln w="9525">
            <a:solidFill>
              <a:schemeClr val="tx1"/>
            </a:solidFill>
            <a:miter lim="800000"/>
            <a:headEnd/>
            <a:tailEnd/>
          </a:ln>
        </p:spPr>
        <p:txBody>
          <a:bodyPr wrap="none" anchor="ctr"/>
          <a:lstStyle/>
          <a:p>
            <a:pPr marL="0" marR="0" lvl="0" indent="0" algn="ctr" defTabSz="914400" rtl="0" eaLnBrk="1" fontAlgn="base" latinLnBrk="0" hangingPunct="1">
              <a:lnSpc>
                <a:spcPct val="100000"/>
              </a:lnSpc>
              <a:spcBef>
                <a:spcPct val="5000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charset="0"/>
              <a:ea typeface="ＭＳ Ｐゴシック"/>
              <a:cs typeface="+mn-cs"/>
            </a:endParaRPr>
          </a:p>
        </p:txBody>
      </p:sp>
      <p:sp>
        <p:nvSpPr>
          <p:cNvPr id="55" name="Text Box 14"/>
          <p:cNvSpPr txBox="1">
            <a:spLocks noChangeArrowheads="1"/>
          </p:cNvSpPr>
          <p:nvPr/>
        </p:nvSpPr>
        <p:spPr bwMode="auto">
          <a:xfrm>
            <a:off x="849313" y="4771517"/>
            <a:ext cx="3687762" cy="646331"/>
          </a:xfrm>
          <a:prstGeom prst="rect">
            <a:avLst/>
          </a:prstGeom>
          <a:noFill/>
          <a:ln w="9525">
            <a:solidFill>
              <a:schemeClr val="tx1"/>
            </a:solidFill>
            <a:prstDash val="dash"/>
            <a:miter lim="800000"/>
            <a:headEnd/>
            <a:tailEnd/>
          </a:ln>
        </p:spPr>
        <p:txBody>
          <a:bodyPr>
            <a:spAutoFit/>
          </a:bodyPr>
          <a:lstStyle/>
          <a:p>
            <a:pPr marL="901700" marR="0" lvl="0" indent="-901700" algn="l" defTabSz="914400" rtl="0" eaLnBrk="1" fontAlgn="base" latinLnBrk="0" hangingPunct="1">
              <a:lnSpc>
                <a:spcPct val="100000"/>
              </a:lnSpc>
              <a:spcBef>
                <a:spcPct val="5000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mn-cs"/>
              </a:rPr>
              <a:t>○精神障害者地域移行・地域定着支援事業</a:t>
            </a:r>
            <a:r>
              <a:rPr kumimoji="1" lang="ja-JP" altLang="en-US" sz="1200" b="0" i="0" u="none" strike="noStrike" kern="1200" cap="none" spc="0" normalizeH="0" baseline="0" noProof="0" dirty="0">
                <a:ln>
                  <a:noFill/>
                </a:ln>
                <a:solidFill>
                  <a:srgbClr val="800000"/>
                </a:solidFill>
                <a:effectLst/>
                <a:uLnTx/>
                <a:uFillTx/>
                <a:latin typeface="ＭＳ Ｐゴシック"/>
                <a:ea typeface="ＭＳ Ｐゴシック"/>
                <a:cs typeface="+mn-cs"/>
              </a:rPr>
              <a:t>（補助金）</a:t>
            </a:r>
            <a:endParaRPr kumimoji="1" lang="en-US" altLang="ja-JP" sz="1200" b="0" i="0" u="none" strike="noStrike" kern="1200" cap="none" spc="0" normalizeH="0" baseline="0" noProof="0" dirty="0">
              <a:ln>
                <a:noFill/>
              </a:ln>
              <a:solidFill>
                <a:srgbClr val="800000"/>
              </a:solidFill>
              <a:effectLst/>
              <a:uLnTx/>
              <a:uFillTx/>
              <a:latin typeface="ＭＳ Ｐゴシック"/>
              <a:ea typeface="ＭＳ Ｐゴシック"/>
              <a:cs typeface="+mn-cs"/>
            </a:endParaRPr>
          </a:p>
          <a:p>
            <a:pPr marL="990600" marR="0" lvl="0" indent="-81280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mn-cs"/>
              </a:rPr>
              <a:t>（都道府県／指定相談支援事業者、精神科病院等に委託可）</a:t>
            </a:r>
          </a:p>
        </p:txBody>
      </p:sp>
      <p:sp>
        <p:nvSpPr>
          <p:cNvPr id="38928" name="Text Box 11"/>
          <p:cNvSpPr txBox="1">
            <a:spLocks noChangeArrowheads="1"/>
          </p:cNvSpPr>
          <p:nvPr/>
        </p:nvSpPr>
        <p:spPr bwMode="auto">
          <a:xfrm>
            <a:off x="5833022" y="1152525"/>
            <a:ext cx="3960813" cy="522288"/>
          </a:xfrm>
          <a:prstGeom prst="rect">
            <a:avLst/>
          </a:prstGeom>
          <a:solidFill>
            <a:srgbClr val="CCFFFF"/>
          </a:solidFill>
          <a:ln w="28575">
            <a:solidFill>
              <a:srgbClr val="00FFFF"/>
            </a:solidFill>
            <a:miter lim="800000"/>
            <a:headEnd/>
            <a:tailEnd/>
          </a:ln>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ＭＳ Ｐゴシック" charset="-128"/>
                <a:ea typeface="ＭＳ Ｐゴシック"/>
                <a:cs typeface="+mn-cs"/>
              </a:rPr>
              <a:t>市町村／指定特定（計画作成担当）・一般相談</a:t>
            </a:r>
            <a:endParaRPr kumimoji="1" lang="en-US" altLang="ja-JP" sz="1400" b="1" i="0" u="none" strike="noStrike" kern="1200" cap="none" spc="0" normalizeH="0" baseline="0" noProof="0">
              <a:ln>
                <a:noFill/>
              </a:ln>
              <a:solidFill>
                <a:srgbClr val="000000"/>
              </a:solidFill>
              <a:effectLst/>
              <a:uLnTx/>
              <a:uFillTx/>
              <a:latin typeface="ＭＳ Ｐゴシック" charset="-128"/>
              <a:ea typeface="ＭＳ Ｐゴシック"/>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ＭＳ Ｐゴシック" charset="-128"/>
                <a:ea typeface="ＭＳ Ｐゴシック"/>
                <a:cs typeface="+mn-cs"/>
              </a:rPr>
              <a:t>支援事業者（地域移行・定着担当）に委託可</a:t>
            </a:r>
            <a:endParaRPr kumimoji="1" lang="en-US" altLang="ja-JP" sz="1400" b="0" i="0" u="none" strike="noStrike" kern="1200" cap="none" spc="0" normalizeH="0" baseline="0" noProof="0">
              <a:ln>
                <a:noFill/>
              </a:ln>
              <a:solidFill>
                <a:srgbClr val="000000"/>
              </a:solidFill>
              <a:effectLst/>
              <a:uLnTx/>
              <a:uFillTx/>
              <a:latin typeface="ＭＳ Ｐゴシック" charset="-128"/>
              <a:ea typeface="ＭＳ Ｐゴシック"/>
              <a:cs typeface="+mn-cs"/>
            </a:endParaRPr>
          </a:p>
        </p:txBody>
      </p:sp>
      <p:grpSp>
        <p:nvGrpSpPr>
          <p:cNvPr id="4" name="グループ化 34"/>
          <p:cNvGrpSpPr>
            <a:grpSpLocks/>
          </p:cNvGrpSpPr>
          <p:nvPr/>
        </p:nvGrpSpPr>
        <p:grpSpPr bwMode="auto">
          <a:xfrm>
            <a:off x="936638" y="2563763"/>
            <a:ext cx="3600450" cy="1433513"/>
            <a:chOff x="848544" y="2708920"/>
            <a:chExt cx="3600400" cy="1432322"/>
          </a:xfrm>
        </p:grpSpPr>
        <p:sp>
          <p:nvSpPr>
            <p:cNvPr id="38" name="Text Box 12"/>
            <p:cNvSpPr txBox="1">
              <a:spLocks noChangeArrowheads="1"/>
            </p:cNvSpPr>
            <p:nvPr/>
          </p:nvSpPr>
          <p:spPr bwMode="auto">
            <a:xfrm>
              <a:off x="848544" y="3140361"/>
              <a:ext cx="3600400" cy="1000881"/>
            </a:xfrm>
            <a:prstGeom prst="rect">
              <a:avLst/>
            </a:prstGeom>
            <a:noFill/>
            <a:ln w="9525">
              <a:solidFill>
                <a:schemeClr val="tx1"/>
              </a:solid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charset="0"/>
                  <a:ea typeface="ＭＳ Ｐゴシック"/>
                  <a:cs typeface="+mn-cs"/>
                </a:rPr>
                <a:t>○指定相談支援</a:t>
              </a:r>
              <a:r>
                <a:rPr kumimoji="1" lang="ja-JP" altLang="en-US" sz="1400" b="0" i="0" u="none" strike="noStrike" kern="1200" cap="none" spc="0" normalizeH="0" baseline="0" noProof="0" dirty="0">
                  <a:ln>
                    <a:noFill/>
                  </a:ln>
                  <a:solidFill>
                    <a:srgbClr val="800000"/>
                  </a:solidFill>
                  <a:effectLst/>
                  <a:uLnTx/>
                  <a:uFillTx/>
                  <a:latin typeface="Arial" charset="0"/>
                  <a:ea typeface="ＭＳ Ｐゴシック"/>
                  <a:cs typeface="+mn-cs"/>
                </a:rPr>
                <a:t>（個別給付）</a:t>
              </a:r>
              <a:endParaRPr kumimoji="1" lang="en-US" altLang="ja-JP" sz="1400" b="1"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17780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mn-cs"/>
                </a:rPr>
                <a:t>・サービス利用計画の作成</a:t>
              </a:r>
              <a:endParaRPr kumimoji="1"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17780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mn-cs"/>
                </a:rPr>
                <a:t>・モニタリング </a:t>
              </a:r>
              <a:endParaRPr kumimoji="1"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srgbClr val="000000"/>
                  </a:solidFill>
                  <a:effectLst/>
                  <a:uLnTx/>
                  <a:uFillTx/>
                  <a:latin typeface="Arial" charset="0"/>
                  <a:ea typeface="ＭＳ Ｐゴシック"/>
                  <a:cs typeface="+mn-cs"/>
                </a:rPr>
                <a:t>障害者・障害児等からの相談</a:t>
              </a:r>
              <a:endPar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sp>
          <p:nvSpPr>
            <p:cNvPr id="46" name="Text Box 11"/>
            <p:cNvSpPr txBox="1">
              <a:spLocks noChangeArrowheads="1"/>
            </p:cNvSpPr>
            <p:nvPr/>
          </p:nvSpPr>
          <p:spPr bwMode="auto">
            <a:xfrm>
              <a:off x="848544" y="2708920"/>
              <a:ext cx="3600400" cy="469510"/>
            </a:xfrm>
            <a:prstGeom prst="rect">
              <a:avLst/>
            </a:prstGeom>
            <a:solidFill>
              <a:srgbClr val="FF99CC"/>
            </a:solidFill>
            <a:ln w="28575">
              <a:solidFill>
                <a:srgbClr val="FF0000"/>
              </a:solidFill>
              <a:miter lim="800000"/>
              <a:headEnd/>
              <a:tailEnd/>
            </a:ln>
            <a:effec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ＭＳ Ｐゴシック"/>
                  <a:ea typeface="ＭＳ Ｐゴシック"/>
                  <a:cs typeface="+mn-cs"/>
                </a:rPr>
                <a:t>指定相談支援事業者</a:t>
              </a:r>
              <a:endParaRPr kumimoji="1" lang="en-US" altLang="ja-JP" sz="1400" b="1"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5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050" b="0" i="0" u="none" strike="noStrike" kern="1200" cap="none" spc="0" normalizeH="0" baseline="0" noProof="0" dirty="0">
                  <a:ln>
                    <a:noFill/>
                  </a:ln>
                  <a:solidFill>
                    <a:srgbClr val="000000"/>
                  </a:solidFill>
                  <a:effectLst/>
                  <a:uLnTx/>
                  <a:uFillTx/>
                  <a:latin typeface="ＭＳ Ｐゴシック"/>
                  <a:ea typeface="ＭＳ Ｐゴシック"/>
                  <a:cs typeface="+mn-cs"/>
                </a:rPr>
                <a:t>事業者指定は、</a:t>
              </a:r>
              <a:r>
                <a:rPr kumimoji="1" lang="ja-JP" altLang="en-US" sz="1050" b="0" i="0" u="none" strike="noStrike" kern="1200" cap="none" spc="0" normalizeH="0" baseline="0" noProof="0" dirty="0">
                  <a:ln>
                    <a:noFill/>
                  </a:ln>
                  <a:solidFill>
                    <a:srgbClr val="FF0000"/>
                  </a:solidFill>
                  <a:effectLst/>
                  <a:uLnTx/>
                  <a:uFillTx/>
                  <a:latin typeface="ＭＳ Ｐゴシック"/>
                  <a:ea typeface="ＭＳ Ｐゴシック"/>
                  <a:cs typeface="+mn-cs"/>
                </a:rPr>
                <a:t>都道府県知事</a:t>
              </a:r>
              <a:r>
                <a:rPr kumimoji="1" lang="ja-JP" altLang="en-US" sz="1050" b="0" i="0" u="none" strike="noStrike" kern="1200" cap="none" spc="0" normalizeH="0" baseline="0" noProof="0" dirty="0">
                  <a:ln>
                    <a:noFill/>
                  </a:ln>
                  <a:solidFill>
                    <a:srgbClr val="000000"/>
                  </a:solidFill>
                  <a:effectLst/>
                  <a:uLnTx/>
                  <a:uFillTx/>
                  <a:latin typeface="ＭＳ Ｐゴシック"/>
                  <a:ea typeface="ＭＳ Ｐゴシック"/>
                  <a:cs typeface="+mn-cs"/>
                </a:rPr>
                <a:t>が行う。</a:t>
              </a:r>
              <a:endParaRPr kumimoji="1" lang="en-US" altLang="ja-JP" sz="1050" b="0"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grpSp>
      <p:sp>
        <p:nvSpPr>
          <p:cNvPr id="38930" name="AutoShape 12"/>
          <p:cNvSpPr>
            <a:spLocks noChangeArrowheads="1"/>
          </p:cNvSpPr>
          <p:nvPr/>
        </p:nvSpPr>
        <p:spPr bwMode="auto">
          <a:xfrm>
            <a:off x="4824414" y="5203317"/>
            <a:ext cx="792162" cy="504825"/>
          </a:xfrm>
          <a:prstGeom prst="rightArrow">
            <a:avLst>
              <a:gd name="adj1" fmla="val 50000"/>
              <a:gd name="adj2" fmla="val 24940"/>
            </a:avLst>
          </a:prstGeom>
          <a:solidFill>
            <a:schemeClr val="bg1"/>
          </a:solidFill>
          <a:ln w="9525">
            <a:solidFill>
              <a:schemeClr val="tx1"/>
            </a:solidFill>
            <a:miter lim="800000"/>
            <a:headEnd/>
            <a:tailEnd/>
          </a:ln>
        </p:spPr>
        <p:txBody>
          <a:bodyPr wrap="none" anchor="ctr"/>
          <a:lstStyle/>
          <a:p>
            <a:pPr marL="0" marR="0" lvl="0" indent="0" algn="ctr" defTabSz="914400" rtl="0" eaLnBrk="1" fontAlgn="base" latinLnBrk="0" hangingPunct="1">
              <a:lnSpc>
                <a:spcPct val="100000"/>
              </a:lnSpc>
              <a:spcBef>
                <a:spcPct val="5000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charset="0"/>
              <a:ea typeface="ＭＳ Ｐゴシック"/>
              <a:cs typeface="+mn-cs"/>
            </a:endParaRPr>
          </a:p>
        </p:txBody>
      </p:sp>
      <p:sp>
        <p:nvSpPr>
          <p:cNvPr id="38931" name="AutoShape 12"/>
          <p:cNvSpPr>
            <a:spLocks noChangeArrowheads="1"/>
          </p:cNvSpPr>
          <p:nvPr/>
        </p:nvSpPr>
        <p:spPr bwMode="auto">
          <a:xfrm>
            <a:off x="4824414" y="1342592"/>
            <a:ext cx="792162" cy="503237"/>
          </a:xfrm>
          <a:prstGeom prst="rightArrow">
            <a:avLst>
              <a:gd name="adj1" fmla="val 50000"/>
              <a:gd name="adj2" fmla="val 25019"/>
            </a:avLst>
          </a:prstGeom>
          <a:solidFill>
            <a:schemeClr val="bg1"/>
          </a:solidFill>
          <a:ln w="9525">
            <a:solidFill>
              <a:schemeClr val="tx1"/>
            </a:solidFill>
            <a:miter lim="800000"/>
            <a:headEnd/>
            <a:tailEnd/>
          </a:ln>
        </p:spPr>
        <p:txBody>
          <a:bodyPr wrap="none" anchor="ctr"/>
          <a:lstStyle/>
          <a:p>
            <a:pPr marL="0" marR="0" lvl="0" indent="0" algn="ctr" defTabSz="914400" rtl="0" eaLnBrk="1" fontAlgn="base" latinLnBrk="0" hangingPunct="1">
              <a:lnSpc>
                <a:spcPct val="100000"/>
              </a:lnSpc>
              <a:spcBef>
                <a:spcPct val="5000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charset="0"/>
              <a:ea typeface="ＭＳ Ｐゴシック"/>
              <a:cs typeface="+mn-cs"/>
            </a:endParaRPr>
          </a:p>
        </p:txBody>
      </p:sp>
      <p:sp>
        <p:nvSpPr>
          <p:cNvPr id="38932" name="AutoShape 8"/>
          <p:cNvSpPr>
            <a:spLocks/>
          </p:cNvSpPr>
          <p:nvPr/>
        </p:nvSpPr>
        <p:spPr bwMode="auto">
          <a:xfrm>
            <a:off x="4608932" y="4775126"/>
            <a:ext cx="144463" cy="1363662"/>
          </a:xfrm>
          <a:prstGeom prst="rightBrace">
            <a:avLst>
              <a:gd name="adj1" fmla="val 144566"/>
              <a:gd name="adj2" fmla="val 50000"/>
            </a:avLst>
          </a:prstGeom>
          <a:noFill/>
          <a:ln w="9525">
            <a:solidFill>
              <a:schemeClr val="tx1"/>
            </a:solidFill>
            <a:round/>
            <a:headEnd/>
            <a:tailEnd/>
          </a:ln>
        </p:spPr>
        <p:txBody>
          <a:bodyPr wrap="none" anchor="ctr"/>
          <a:lstStyle/>
          <a:p>
            <a:pPr marL="0" marR="0" lvl="0" indent="0" algn="ctr" defTabSz="914400" rtl="0" eaLnBrk="1" fontAlgn="base" latinLnBrk="0" hangingPunct="1">
              <a:lnSpc>
                <a:spcPct val="100000"/>
              </a:lnSpc>
              <a:spcBef>
                <a:spcPct val="5000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Arial" charset="0"/>
              <a:ea typeface="ＭＳ Ｐゴシック"/>
              <a:cs typeface="+mn-cs"/>
            </a:endParaRPr>
          </a:p>
        </p:txBody>
      </p:sp>
      <p:cxnSp>
        <p:nvCxnSpPr>
          <p:cNvPr id="38933" name="直線コネクタ 39"/>
          <p:cNvCxnSpPr>
            <a:cxnSpLocks noChangeShapeType="1"/>
          </p:cNvCxnSpPr>
          <p:nvPr/>
        </p:nvCxnSpPr>
        <p:spPr bwMode="auto">
          <a:xfrm>
            <a:off x="11" y="2348880"/>
            <a:ext cx="9906000" cy="1587"/>
          </a:xfrm>
          <a:prstGeom prst="line">
            <a:avLst/>
          </a:prstGeom>
          <a:noFill/>
          <a:ln w="19050" algn="ctr">
            <a:solidFill>
              <a:schemeClr val="tx1"/>
            </a:solidFill>
            <a:prstDash val="sysDash"/>
            <a:round/>
            <a:headEnd/>
            <a:tailEnd/>
          </a:ln>
        </p:spPr>
      </p:cxnSp>
      <p:cxnSp>
        <p:nvCxnSpPr>
          <p:cNvPr id="38934" name="直線コネクタ 41"/>
          <p:cNvCxnSpPr>
            <a:cxnSpLocks noChangeShapeType="1"/>
          </p:cNvCxnSpPr>
          <p:nvPr/>
        </p:nvCxnSpPr>
        <p:spPr bwMode="auto">
          <a:xfrm>
            <a:off x="-15864" y="4149080"/>
            <a:ext cx="9906000" cy="1588"/>
          </a:xfrm>
          <a:prstGeom prst="line">
            <a:avLst/>
          </a:prstGeom>
          <a:noFill/>
          <a:ln w="19050" algn="ctr">
            <a:solidFill>
              <a:schemeClr val="tx1"/>
            </a:solidFill>
            <a:prstDash val="sysDash"/>
            <a:round/>
            <a:headEnd/>
            <a:tailEnd/>
          </a:ln>
        </p:spPr>
      </p:cxnSp>
      <p:sp>
        <p:nvSpPr>
          <p:cNvPr id="38935" name="Rectangle 12"/>
          <p:cNvSpPr>
            <a:spLocks noChangeArrowheads="1"/>
          </p:cNvSpPr>
          <p:nvPr/>
        </p:nvSpPr>
        <p:spPr bwMode="auto">
          <a:xfrm>
            <a:off x="57615" y="2420888"/>
            <a:ext cx="358775" cy="1674813"/>
          </a:xfrm>
          <a:prstGeom prst="rect">
            <a:avLst/>
          </a:prstGeom>
          <a:solidFill>
            <a:schemeClr val="bg1"/>
          </a:solidFill>
          <a:ln w="38100" cmpd="dbl">
            <a:solidFill>
              <a:schemeClr val="tx1"/>
            </a:solidFill>
            <a:miter lim="800000"/>
            <a:headEnd/>
            <a:tailEnd/>
          </a:ln>
        </p:spPr>
        <p:txBody>
          <a:bodyPr vert="eaVert"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Times New Roman" pitchFamily="18" charset="0"/>
                <a:ea typeface="ＭＳ ゴシック" pitchFamily="49" charset="-128"/>
                <a:cs typeface="+mn-cs"/>
              </a:rPr>
              <a:t>サービス等利用計画</a:t>
            </a:r>
          </a:p>
        </p:txBody>
      </p:sp>
      <p:sp>
        <p:nvSpPr>
          <p:cNvPr id="38936" name="Rectangle 12"/>
          <p:cNvSpPr>
            <a:spLocks noChangeArrowheads="1"/>
          </p:cNvSpPr>
          <p:nvPr/>
        </p:nvSpPr>
        <p:spPr bwMode="auto">
          <a:xfrm>
            <a:off x="57615" y="4221088"/>
            <a:ext cx="358775" cy="2133600"/>
          </a:xfrm>
          <a:prstGeom prst="rect">
            <a:avLst/>
          </a:prstGeom>
          <a:solidFill>
            <a:schemeClr val="bg1"/>
          </a:solidFill>
          <a:ln w="38100" cmpd="dbl">
            <a:solidFill>
              <a:schemeClr val="tx1"/>
            </a:solidFill>
            <a:miter lim="800000"/>
            <a:headEnd/>
            <a:tailEnd/>
          </a:ln>
        </p:spPr>
        <p:txBody>
          <a:bodyPr vert="eaVert"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Times New Roman" pitchFamily="18" charset="0"/>
                <a:ea typeface="ＭＳ ゴシック" pitchFamily="49" charset="-128"/>
                <a:cs typeface="+mn-cs"/>
              </a:rPr>
              <a:t>地域移行支援・地域定着支援</a:t>
            </a:r>
            <a:endParaRPr kumimoji="1" lang="en-US" altLang="ja-JP" sz="1200" b="0" i="0" u="none" strike="noStrike" kern="1200" cap="none" spc="0" normalizeH="0" baseline="0" noProof="0">
              <a:ln>
                <a:noFill/>
              </a:ln>
              <a:solidFill>
                <a:srgbClr val="000000"/>
              </a:solidFill>
              <a:effectLst/>
              <a:uLnTx/>
              <a:uFillTx/>
              <a:latin typeface="Times New Roman" pitchFamily="18" charset="0"/>
              <a:ea typeface="ＭＳ ゴシック" pitchFamily="49" charset="-128"/>
              <a:cs typeface="+mn-cs"/>
            </a:endParaRPr>
          </a:p>
        </p:txBody>
      </p:sp>
      <p:sp>
        <p:nvSpPr>
          <p:cNvPr id="38937" name="Rectangle 12"/>
          <p:cNvSpPr>
            <a:spLocks noChangeArrowheads="1"/>
          </p:cNvSpPr>
          <p:nvPr/>
        </p:nvSpPr>
        <p:spPr bwMode="auto">
          <a:xfrm>
            <a:off x="57615" y="85229"/>
            <a:ext cx="358775" cy="2211387"/>
          </a:xfrm>
          <a:prstGeom prst="rect">
            <a:avLst/>
          </a:prstGeom>
          <a:solidFill>
            <a:schemeClr val="bg1"/>
          </a:solidFill>
          <a:ln w="38100" cmpd="dbl">
            <a:solidFill>
              <a:schemeClr val="tx1"/>
            </a:solidFill>
            <a:miter lim="800000"/>
            <a:headEnd/>
            <a:tailEnd/>
          </a:ln>
        </p:spPr>
        <p:txBody>
          <a:bodyPr vert="eaVert"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Times New Roman" pitchFamily="18" charset="0"/>
                <a:ea typeface="ＭＳ ゴシック" pitchFamily="49" charset="-128"/>
                <a:cs typeface="+mn-cs"/>
              </a:rPr>
              <a:t>市町村による相談支援事業</a:t>
            </a:r>
          </a:p>
        </p:txBody>
      </p:sp>
      <p:sp>
        <p:nvSpPr>
          <p:cNvPr id="33" name="正方形/長方形 32"/>
          <p:cNvSpPr/>
          <p:nvPr/>
        </p:nvSpPr>
        <p:spPr>
          <a:xfrm>
            <a:off x="129161" y="6354688"/>
            <a:ext cx="9217025" cy="260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sng"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200" b="0" i="0" u="sng"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市町村が現行制度において担っている地域生活支援事業の相談支援事業に係る役割については、これまでと変更がないことに留意。</a:t>
            </a:r>
          </a:p>
        </p:txBody>
      </p:sp>
      <p:sp>
        <p:nvSpPr>
          <p:cNvPr id="35" name="テキスト ボックス 34"/>
          <p:cNvSpPr txBox="1"/>
          <p:nvPr/>
        </p:nvSpPr>
        <p:spPr>
          <a:xfrm>
            <a:off x="704530" y="189742"/>
            <a:ext cx="1261884" cy="276999"/>
          </a:xfrm>
          <a:prstGeom prst="rect">
            <a:avLst/>
          </a:prstGeom>
          <a:noFill/>
          <a:ln>
            <a:solidFill>
              <a:schemeClr val="bg1">
                <a:lumMod val="75000"/>
              </a:schemeClr>
            </a:solidFill>
          </a:ln>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lumMod val="50000"/>
                    <a:lumOff val="50000"/>
                  </a:prstClr>
                </a:solidFill>
                <a:effectLst/>
                <a:uLnTx/>
                <a:uFillTx/>
                <a:latin typeface="Arial" charset="0"/>
                <a:ea typeface="ＭＳ Ｐゴシック"/>
                <a:cs typeface="+mn-cs"/>
              </a:rPr>
              <a:t>厚生労働省資料</a:t>
            </a:r>
            <a:endParaRPr kumimoji="1" lang="ja-JP" altLang="en-US" sz="1200" b="0" i="0" u="none" strike="noStrike" kern="1200" cap="none" spc="0" normalizeH="0" baseline="0" noProof="0" dirty="0">
              <a:ln>
                <a:noFill/>
              </a:ln>
              <a:solidFill>
                <a:prstClr val="black">
                  <a:lumMod val="50000"/>
                  <a:lumOff val="50000"/>
                </a:prstClr>
              </a:solidFill>
              <a:effectLst/>
              <a:uLnTx/>
              <a:uFillTx/>
              <a:latin typeface="Arial" charset="0"/>
              <a:ea typeface="ＭＳ Ｐゴシック"/>
              <a:cs typeface="+mn-cs"/>
            </a:endParaRPr>
          </a:p>
        </p:txBody>
      </p:sp>
      <p:sp>
        <p:nvSpPr>
          <p:cNvPr id="5" name="フッター プレースホルダー 4"/>
          <p:cNvSpPr>
            <a:spLocks noGrp="1"/>
          </p:cNvSpPr>
          <p:nvPr>
            <p:ph type="ftr" sz="quarter" idx="11"/>
          </p:nvPr>
        </p:nvSpPr>
        <p:spPr>
          <a:xfrm>
            <a:off x="3384585" y="6453336"/>
            <a:ext cx="3136900" cy="365125"/>
          </a:xfrm>
        </p:spPr>
        <p:txBody>
          <a:bodyPr anchor="b"/>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b="0" i="0" u="none" strike="noStrike" kern="1200" cap="none" spc="0" normalizeH="0" baseline="0" noProof="0" dirty="0" smtClean="0">
                <a:ln>
                  <a:noFill/>
                </a:ln>
                <a:solidFill>
                  <a:prstClr val="black">
                    <a:tint val="75000"/>
                  </a:prstClr>
                </a:solidFill>
                <a:effectLst/>
                <a:uLnTx/>
                <a:uFillTx/>
                <a:latin typeface="+mn-ea"/>
                <a:cs typeface="+mn-cs"/>
              </a:rPr>
              <a:t>@2016</a:t>
            </a:r>
            <a:r>
              <a:rPr kumimoji="1" lang="ja-JP" altLang="en-US" b="0" i="0" u="none" strike="noStrike" kern="1200" cap="none" spc="0" normalizeH="0" baseline="0" noProof="0" dirty="0" smtClean="0">
                <a:ln>
                  <a:noFill/>
                </a:ln>
                <a:solidFill>
                  <a:prstClr val="black">
                    <a:tint val="75000"/>
                  </a:prstClr>
                </a:solidFill>
                <a:effectLst/>
                <a:uLnTx/>
                <a:uFillTx/>
                <a:latin typeface="+mn-ea"/>
                <a:cs typeface="+mn-cs"/>
              </a:rPr>
              <a:t>　公益社団法人日本精神保健福祉士協会</a:t>
            </a:r>
            <a:endParaRPr kumimoji="1" lang="ja-JP" altLang="en-US" b="0" i="0" u="none" strike="noStrike" kern="1200" cap="none" spc="0" normalizeH="0" baseline="0" noProof="0" dirty="0">
              <a:ln>
                <a:noFill/>
              </a:ln>
              <a:solidFill>
                <a:prstClr val="black">
                  <a:tint val="75000"/>
                </a:prstClr>
              </a:solidFill>
              <a:effectLst/>
              <a:uLnTx/>
              <a:uFillTx/>
              <a:latin typeface="+mn-ea"/>
              <a:cs typeface="+mn-cs"/>
            </a:endParaRPr>
          </a:p>
        </p:txBody>
      </p:sp>
    </p:spTree>
    <p:extLst>
      <p:ext uri="{BB962C8B-B14F-4D97-AF65-F5344CB8AC3E}">
        <p14:creationId xmlns:p14="http://schemas.microsoft.com/office/powerpoint/2010/main" val="771619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75000"/>
                <a:lumOff val="25000"/>
              </a:schemeClr>
            </a:solidFill>
          </a:ln>
        </p:spPr>
        <p:txBody>
          <a:bodyPr/>
          <a:lstStyle/>
          <a:p>
            <a:pPr algn="l"/>
            <a:r>
              <a:rPr lang="ja-JP" altLang="en-US" sz="1950" dirty="0" smtClean="0"/>
              <a:t>市町村</a:t>
            </a:r>
            <a:r>
              <a:rPr lang="ja-JP" altLang="en-US" sz="1950" dirty="0"/>
              <a:t>で実施している相談支援事業 </a:t>
            </a:r>
            <a:br>
              <a:rPr lang="ja-JP" altLang="en-US" sz="1950" dirty="0"/>
            </a:br>
            <a:r>
              <a:rPr lang="ja-JP" altLang="en-US" sz="1300" dirty="0" smtClean="0"/>
              <a:t>障害</a:t>
            </a:r>
            <a:r>
              <a:rPr lang="ja-JP" altLang="en-US" sz="1300" dirty="0"/>
              <a:t>のある人が自立した日常生活又は社会生活を営むことができるよう身近な市町村を中心に次のような相談支援事業を実施しています。 </a:t>
            </a:r>
            <a:r>
              <a:rPr lang="en-US" altLang="ja-JP" sz="1300" dirty="0"/>
              <a:t>※</a:t>
            </a:r>
            <a:r>
              <a:rPr lang="ja-JP" altLang="en-US" sz="1300" dirty="0"/>
              <a:t>市町村によっては実施していない事業もあります。</a:t>
            </a: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614601687"/>
              </p:ext>
            </p:extLst>
          </p:nvPr>
        </p:nvGraphicFramePr>
        <p:xfrm>
          <a:off x="495300" y="1943100"/>
          <a:ext cx="9251496" cy="3987168"/>
        </p:xfrm>
        <a:graphic>
          <a:graphicData uri="http://schemas.openxmlformats.org/drawingml/2006/table">
            <a:tbl>
              <a:tblPr bandRow="1">
                <a:tableStyleId>{BC89EF96-8CEA-46FF-86C4-4CE0E7609802}</a:tableStyleId>
              </a:tblPr>
              <a:tblGrid>
                <a:gridCol w="1021825">
                  <a:extLst>
                    <a:ext uri="{9D8B030D-6E8A-4147-A177-3AD203B41FA5}">
                      <a16:colId xmlns="" xmlns:a16="http://schemas.microsoft.com/office/drawing/2014/main" val="4218907312"/>
                    </a:ext>
                  </a:extLst>
                </a:gridCol>
                <a:gridCol w="8229671">
                  <a:extLst>
                    <a:ext uri="{9D8B030D-6E8A-4147-A177-3AD203B41FA5}">
                      <a16:colId xmlns="" xmlns:a16="http://schemas.microsoft.com/office/drawing/2014/main" val="1928885913"/>
                    </a:ext>
                  </a:extLst>
                </a:gridCol>
              </a:tblGrid>
              <a:tr h="1461135">
                <a:tc>
                  <a:txBody>
                    <a:bodyPr/>
                    <a:lstStyle/>
                    <a:p>
                      <a:r>
                        <a:rPr lang="zh-TW" altLang="en-US" sz="15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障害者相談支援事業</a:t>
                      </a:r>
                    </a:p>
                    <a:p>
                      <a:r>
                        <a:rPr lang="ja-JP" altLang="en-US" sz="15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	</a:t>
                      </a:r>
                      <a:endParaRPr kumimoji="1" lang="ja-JP" altLang="en-US" sz="1500" dirty="0">
                        <a:latin typeface="ＭＳ Ｐゴシック" panose="020B0600070205080204" pitchFamily="50" charset="-128"/>
                        <a:ea typeface="ＭＳ Ｐゴシック" panose="020B0600070205080204" pitchFamily="50" charset="-128"/>
                      </a:endParaRPr>
                    </a:p>
                  </a:txBody>
                  <a:tcPr marL="74295" marR="74295" marT="37148" marB="37148">
                    <a:solidFill>
                      <a:schemeClr val="bg1"/>
                    </a:solidFill>
                  </a:tcPr>
                </a:tc>
                <a:tc>
                  <a:txBody>
                    <a:bodyPr/>
                    <a:lstStyle/>
                    <a:p>
                      <a:r>
                        <a:rPr lang="en-US" altLang="ja-JP" sz="13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a:t>
                      </a:r>
                      <a:r>
                        <a:rPr lang="ja-JP" altLang="en-US" sz="13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内容等</a:t>
                      </a:r>
                      <a:r>
                        <a:rPr lang="en-US" altLang="ja-JP" sz="13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a:t>
                      </a:r>
                    </a:p>
                    <a:p>
                      <a:r>
                        <a:rPr lang="ja-JP" altLang="en-US" sz="13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障害者の福祉に関する様々な問題について、障害者等からの相談に応じ、必要な情報の提供、障害福祉サービスの利用支援等を行うほか、権利擁護のために必要な援助も行います。</a:t>
                      </a:r>
                    </a:p>
                    <a:p>
                      <a:r>
                        <a:rPr lang="ja-JP" altLang="en-US" sz="13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また、こうした相談支援事業を効果的に実施するために、自立支援協議会を設置し、中立・公平な相談支援事業の実施や地域の関係機関の連携強化、社会資源の開発・改善を推進します。</a:t>
                      </a:r>
                    </a:p>
                    <a:p>
                      <a:r>
                        <a:rPr lang="en-US" altLang="ja-JP" sz="13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a:t>
                      </a:r>
                      <a:r>
                        <a:rPr lang="ja-JP" altLang="en-US" sz="13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相談窓口</a:t>
                      </a:r>
                      <a:r>
                        <a:rPr lang="en-US" altLang="ja-JP" sz="13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a:t>
                      </a:r>
                    </a:p>
                    <a:p>
                      <a:r>
                        <a:rPr lang="ja-JP" altLang="en-US" sz="13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市町村の障害福祉担当部署又は市町村から委託された指定特定相談支援事業者・指定一般相談支援	</a:t>
                      </a:r>
                    </a:p>
                  </a:txBody>
                  <a:tcPr marL="74295" marR="74295" marT="37148" marB="37148">
                    <a:solidFill>
                      <a:schemeClr val="bg1"/>
                    </a:solidFill>
                  </a:tcPr>
                </a:tc>
                <a:extLst>
                  <a:ext uri="{0D108BD9-81ED-4DB2-BD59-A6C34878D82A}">
                    <a16:rowId xmlns="" xmlns:a16="http://schemas.microsoft.com/office/drawing/2014/main" val="823379331"/>
                  </a:ext>
                </a:extLst>
              </a:tr>
              <a:tr h="1064895">
                <a:tc>
                  <a:txBody>
                    <a:bodyPr/>
                    <a:lstStyle/>
                    <a:p>
                      <a:r>
                        <a:rPr lang="ja-JP" altLang="en-US" sz="15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基幹相談支援センターの設置</a:t>
                      </a:r>
                      <a:endParaRPr kumimoji="1" lang="ja-JP" altLang="en-US" sz="1500" dirty="0">
                        <a:latin typeface="ＭＳ Ｐゴシック" panose="020B0600070205080204" pitchFamily="50" charset="-128"/>
                        <a:ea typeface="ＭＳ Ｐゴシック" panose="020B0600070205080204" pitchFamily="50" charset="-128"/>
                      </a:endParaRPr>
                    </a:p>
                  </a:txBody>
                  <a:tcPr marL="74295" marR="74295" marT="37148" marB="37148">
                    <a:solidFill>
                      <a:schemeClr val="bg1"/>
                    </a:solidFill>
                  </a:tcPr>
                </a:tc>
                <a:tc>
                  <a:txBody>
                    <a:bodyPr/>
                    <a:lstStyle/>
                    <a:p>
                      <a:r>
                        <a:rPr lang="en-US" altLang="ja-JP" sz="13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a:t>
                      </a:r>
                      <a:r>
                        <a:rPr lang="ja-JP" altLang="en-US" sz="13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内容等</a:t>
                      </a:r>
                      <a:r>
                        <a:rPr lang="en-US" altLang="ja-JP" sz="13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a:t>
                      </a:r>
                    </a:p>
                    <a:p>
                      <a:r>
                        <a:rPr lang="ja-JP" altLang="en-US" sz="13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地域における相談支援の中核的役割を担う機関として、総合的な相談業務の実施や地域の相談支援事業者間の連絡調整や関係機関の連携支援など、相談支援体制の強化の取組等を行います。</a:t>
                      </a:r>
                    </a:p>
                    <a:p>
                      <a:r>
                        <a:rPr lang="en-US" altLang="ja-JP" sz="13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a:t>
                      </a:r>
                      <a:r>
                        <a:rPr lang="ja-JP" altLang="en-US" sz="13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相談窓口</a:t>
                      </a:r>
                      <a:r>
                        <a:rPr lang="en-US" altLang="ja-JP" sz="13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a:t>
                      </a:r>
                    </a:p>
                    <a:p>
                      <a:r>
                        <a:rPr lang="ja-JP" altLang="en-US" sz="13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基幹相談支援センター（市町村の障害福祉担当部署又は市町村から委託された法人等）	</a:t>
                      </a:r>
                    </a:p>
                  </a:txBody>
                  <a:tcPr marL="74295" marR="74295" marT="37148" marB="37148">
                    <a:solidFill>
                      <a:schemeClr val="bg1"/>
                    </a:solidFill>
                  </a:tcPr>
                </a:tc>
                <a:extLst>
                  <a:ext uri="{0D108BD9-81ED-4DB2-BD59-A6C34878D82A}">
                    <a16:rowId xmlns="" xmlns:a16="http://schemas.microsoft.com/office/drawing/2014/main" val="3063755714"/>
                  </a:ext>
                </a:extLst>
              </a:tr>
              <a:tr h="1461135">
                <a:tc>
                  <a:txBody>
                    <a:bodyPr/>
                    <a:lstStyle/>
                    <a:p>
                      <a:r>
                        <a:rPr lang="ja-JP" altLang="en-US" sz="1500" b="0" i="0" u="none" strike="noStrike" baseline="0" dirty="0" smtClean="0">
                          <a:solidFill>
                            <a:srgbClr val="000000"/>
                          </a:solidFill>
                          <a:latin typeface="ＭＳ Ｐゴシック" panose="020B0600070205080204" pitchFamily="50" charset="-128"/>
                          <a:ea typeface="ＭＳ Ｐゴシック" panose="020B0600070205080204" pitchFamily="50" charset="-128"/>
                        </a:rPr>
                        <a:t>（自立支援）協議会</a:t>
                      </a:r>
                      <a:endParaRPr kumimoji="1" lang="ja-JP" altLang="en-US" sz="1500" dirty="0">
                        <a:latin typeface="ＭＳ Ｐゴシック" panose="020B0600070205080204" pitchFamily="50" charset="-128"/>
                        <a:ea typeface="ＭＳ Ｐゴシック" panose="020B0600070205080204" pitchFamily="50" charset="-128"/>
                      </a:endParaRPr>
                    </a:p>
                  </a:txBody>
                  <a:tcPr marL="74295" marR="74295" marT="37148" marB="37148">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障害者総合支援法第</a:t>
                      </a:r>
                      <a:r>
                        <a:rPr kumimoji="1" lang="en-US" altLang="ja-JP" sz="13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89</a:t>
                      </a:r>
                      <a:r>
                        <a:rPr kumimoji="1" lang="ja-JP" altLang="en-US" sz="13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条の３において、地方公共団体は障害者や障害児への支援体制の整備を図るため、関係機関等で構成される協議会の設置に努めることとされています。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協議会は、地域における障害者や障害児への支援体制に関する課題についての情報を共有し、関係機関等の連携を推進し、地域の実情に応じた体制の整備について協議します。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市町村によっては、相談支援事業者、精神科病院、障害者支援施設、保健所等をメンバーに、地域移行・地域定着支援に関する専門部会を設置し、関係機関の連携体制及び支援体制の強化を図り、円滑な地域生活への移行等に取り組んでいるところもあります。	</a:t>
                      </a:r>
                    </a:p>
                  </a:txBody>
                  <a:tcPr marL="74295" marR="74295" marT="37148" marB="37148">
                    <a:solidFill>
                      <a:schemeClr val="bg1"/>
                    </a:solidFill>
                  </a:tcPr>
                </a:tc>
                <a:extLst>
                  <a:ext uri="{0D108BD9-81ED-4DB2-BD59-A6C34878D82A}">
                    <a16:rowId xmlns="" xmlns:a16="http://schemas.microsoft.com/office/drawing/2014/main" val="2537808660"/>
                  </a:ext>
                </a:extLst>
              </a:tr>
            </a:tbl>
          </a:graphicData>
        </a:graphic>
      </p:graphicFrame>
      <p:sp>
        <p:nvSpPr>
          <p:cNvPr id="3" name="フッター プレースホルダー 2"/>
          <p:cNvSpPr>
            <a:spLocks noGrp="1"/>
          </p:cNvSpPr>
          <p:nvPr>
            <p:ph type="ftr" sz="quarter" idx="11"/>
          </p:nvPr>
        </p:nvSpPr>
        <p:spPr/>
        <p:txBody>
          <a:bodyPr/>
          <a:lstStyle/>
          <a:p>
            <a:r>
              <a:rPr lang="en-US" altLang="ja-JP" dirty="0" smtClean="0">
                <a:solidFill>
                  <a:prstClr val="black">
                    <a:tint val="75000"/>
                  </a:prstClr>
                </a:solidFill>
              </a:rPr>
              <a:t>@2016</a:t>
            </a:r>
            <a:r>
              <a:rPr lang="ja-JP" altLang="en-US" dirty="0" smtClean="0">
                <a:solidFill>
                  <a:prstClr val="black">
                    <a:tint val="75000"/>
                  </a:prstClr>
                </a:solidFill>
              </a:rPr>
              <a:t>　公益社団法人日本精神保健福祉士協会</a:t>
            </a:r>
            <a:endParaRPr lang="ja-JP" altLang="en-US" dirty="0">
              <a:solidFill>
                <a:prstClr val="black">
                  <a:tint val="75000"/>
                </a:prstClr>
              </a:solidFill>
            </a:endParaRPr>
          </a:p>
        </p:txBody>
      </p:sp>
    </p:spTree>
    <p:extLst>
      <p:ext uri="{BB962C8B-B14F-4D97-AF65-F5344CB8AC3E}">
        <p14:creationId xmlns:p14="http://schemas.microsoft.com/office/powerpoint/2010/main" val="547743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bwMode="auto">
          <a:xfrm>
            <a:off x="340" y="3596921"/>
            <a:ext cx="3743325" cy="261604"/>
          </a:xfrm>
          <a:prstGeom prst="rect">
            <a:avLst/>
          </a:prstGeom>
          <a:solidFill>
            <a:schemeClr val="bg1"/>
          </a:solidFill>
          <a:ln w="12700">
            <a:noFill/>
            <a:prstDash val="sysDash"/>
            <a:miter lim="800000"/>
            <a:headEnd/>
            <a:tailEnd/>
          </a:ln>
          <a:effectLst>
            <a:outerShdw blurRad="50800" dist="38100" dir="2700000" algn="tl" rotWithShape="0">
              <a:prstClr val="black">
                <a:alpha val="40000"/>
              </a:prstClr>
            </a:outerShdw>
          </a:effectLst>
        </p:spPr>
        <p:txBody>
          <a:bodyPr lIns="91429" tIns="45714" rIns="91429" bIns="45714" anchor="ctr">
            <a:spAutoFit/>
          </a:bodyPr>
          <a:lstStyle/>
          <a:p>
            <a:pPr marL="266667" marR="0" lvl="0" indent="-266667" algn="ctr" defTabSz="914400" rtl="0" eaLnBrk="1" fontAlgn="base" latinLnBrk="0" hangingPunct="1">
              <a:lnSpc>
                <a:spcPct val="100000"/>
              </a:lnSpc>
              <a:spcBef>
                <a:spcPts val="6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とあるものは法律に規定されている事項。以下同じ。</a:t>
            </a:r>
          </a:p>
        </p:txBody>
      </p:sp>
      <p:sp>
        <p:nvSpPr>
          <p:cNvPr id="18434" name="Text Box 2"/>
          <p:cNvSpPr txBox="1">
            <a:spLocks noChangeArrowheads="1"/>
          </p:cNvSpPr>
          <p:nvPr/>
        </p:nvSpPr>
        <p:spPr bwMode="auto">
          <a:xfrm>
            <a:off x="70155" y="432088"/>
            <a:ext cx="9777413" cy="3024187"/>
          </a:xfrm>
          <a:prstGeom prst="rect">
            <a:avLst/>
          </a:prstGeom>
          <a:noFill/>
          <a:ln w="9525">
            <a:solidFill>
              <a:schemeClr val="tx1"/>
            </a:solidFill>
            <a:miter lim="800000"/>
            <a:headEnd/>
            <a:tailEnd/>
          </a:ln>
        </p:spPr>
        <p:txBody>
          <a:bodyPr lIns="91429" tIns="45714" rIns="91429" bIns="45714"/>
          <a:lstStyle/>
          <a:p>
            <a:pPr marL="179365" marR="0" lvl="0" indent="-179365" algn="l" defTabSz="914400" rtl="0" eaLnBrk="1" fontAlgn="base" latinLnBrk="0" hangingPunct="1">
              <a:lnSpc>
                <a:spcPct val="100000"/>
              </a:lnSpc>
              <a:spcBef>
                <a:spcPct val="5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rPr>
              <a:t>　 　 市町村は、必要と認められる場合として省令で定める場合には、指定を受けた特定相談支援事業者が作成</a:t>
            </a:r>
            <a:endPar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endParaRPr>
          </a:p>
          <a:p>
            <a:pPr marL="179365" marR="0" lvl="0" indent="-179365" algn="l" defTabSz="914400" rtl="0" eaLnBrk="1" fontAlgn="base" latinLnBrk="0" hangingPunct="1">
              <a:lnSpc>
                <a:spcPct val="100000"/>
              </a:lnSpc>
              <a:spcBef>
                <a:spcPts val="0"/>
              </a:spcBef>
              <a:spcAft>
                <a:spcPct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rPr>
              <a:t>    </a:t>
            </a:r>
            <a:r>
              <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rPr>
              <a:t>する</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サービス等利用計画案の提出を求め、これを勘案して支給決定を行う。</a:t>
            </a:r>
          </a:p>
          <a:p>
            <a:pPr marL="355555" marR="0" lvl="0" indent="-177778" algn="l" defTabSz="914400" rtl="0" eaLnBrk="1" fontAlgn="base" latinLnBrk="0" hangingPunct="1">
              <a:lnSpc>
                <a:spcPct val="100000"/>
              </a:lnSpc>
              <a:spcBef>
                <a:spcPts val="60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上記の計画案に代えて、指定特定相談支援事業者以外の者が作成する計画案（セルフプラン）を提出可。</a:t>
            </a:r>
          </a:p>
          <a:p>
            <a:pPr marL="355555" marR="0" lvl="0" indent="-177778" algn="l" defTabSz="914400" rtl="0" eaLnBrk="1" fontAlgn="base" latinLnBrk="0" hangingPunct="1">
              <a:lnSpc>
                <a:spcPct val="100000"/>
              </a:lnSpc>
              <a:spcBef>
                <a:spcPts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サービス等利用計画作成対象者を拡大する。</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177778" marR="0" lvl="0" indent="-177778" algn="l" defTabSz="914400" rtl="0" eaLnBrk="1" fontAlgn="base" latinLnBrk="0" hangingPunct="1">
              <a:lnSpc>
                <a:spcPct val="100000"/>
              </a:lnSpc>
              <a:spcBef>
                <a:spcPts val="120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法　支給決定時のサービス等利用計画の作成、及び支給決定後のサービス等利用計画の見直し（モニタリング）について、計画相談支援給付費を支給する。</a:t>
            </a:r>
          </a:p>
          <a:p>
            <a:pPr marL="179365" marR="0" lvl="0" indent="-179365" algn="l" defTabSz="914400" rtl="0" eaLnBrk="1" fontAlgn="base" latinLnBrk="0" hangingPunct="1">
              <a:lnSpc>
                <a:spcPct val="100000"/>
              </a:lnSpc>
              <a:spcBef>
                <a:spcPts val="120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法　障害児についても、新たに児童福祉法に基づき、市町村が指定する指定障害児相談支援事業者が、通所サービスの利用に係る障害児支援利用計画（障害者のサービス等利用計画に相当）を作成する。</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355555" marR="0" lvl="0" indent="-177778" algn="l" defTabSz="914400" rtl="0" eaLnBrk="1" fontAlgn="base" latinLnBrk="0" hangingPunct="1">
              <a:lnSpc>
                <a:spcPct val="100000"/>
              </a:lnSpc>
              <a:spcBef>
                <a:spcPts val="60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障害児の居宅介護等の居宅サービスについては、障害者自立支援法に基づき、「指定特定相談支援事業者」がサービス等利用計画を作成。（障害児に係る計画は、同一事業者が一体的（通所・居宅）に作成）</a:t>
            </a:r>
          </a:p>
        </p:txBody>
      </p:sp>
      <p:sp>
        <p:nvSpPr>
          <p:cNvPr id="37892" name="Rectangle 3"/>
          <p:cNvSpPr>
            <a:spLocks noGrp="1" noChangeArrowheads="1"/>
          </p:cNvSpPr>
          <p:nvPr>
            <p:ph idx="1"/>
          </p:nvPr>
        </p:nvSpPr>
        <p:spPr>
          <a:xfrm>
            <a:off x="3291" y="115888"/>
            <a:ext cx="9902824" cy="342900"/>
          </a:xfrm>
        </p:spPr>
        <p:txBody>
          <a:bodyPr lIns="91355" tIns="45678" rIns="91355" bIns="45678">
            <a:normAutofit fontScale="92500" lnSpcReduction="20000"/>
          </a:bodyPr>
          <a:lstStyle/>
          <a:p>
            <a:pPr algn="ctr" eaLnBrk="1" hangingPunct="1">
              <a:lnSpc>
                <a:spcPct val="80000"/>
              </a:lnSpc>
              <a:buFontTx/>
              <a:buNone/>
            </a:pPr>
            <a:r>
              <a:rPr lang="ja-JP" altLang="en-US" sz="2800" dirty="0">
                <a:latin typeface="ＭＳ Ｐゴシック" panose="020B0600070205080204" pitchFamily="50" charset="-128"/>
                <a:ea typeface="ＭＳ Ｐゴシック" panose="020B0600070205080204" pitchFamily="50" charset="-128"/>
              </a:rPr>
              <a:t>支給決定プロセスの見直し</a:t>
            </a:r>
            <a:r>
              <a:rPr lang="ja-JP" altLang="en-US" sz="2800" dirty="0" smtClean="0">
                <a:latin typeface="ＭＳ Ｐゴシック" panose="020B0600070205080204" pitchFamily="50" charset="-128"/>
                <a:ea typeface="ＭＳ Ｐゴシック" panose="020B0600070205080204" pitchFamily="50" charset="-128"/>
              </a:rPr>
              <a:t>等</a:t>
            </a:r>
            <a:r>
              <a:rPr lang="ja-JP" altLang="en-US" sz="2000" dirty="0" smtClean="0">
                <a:latin typeface="ＭＳ Ｐゴシック" panose="020B0600070205080204" pitchFamily="50" charset="-128"/>
                <a:ea typeface="ＭＳ Ｐゴシック" panose="020B0600070205080204" pitchFamily="50" charset="-128"/>
              </a:rPr>
              <a:t>（平成</a:t>
            </a:r>
            <a:r>
              <a:rPr lang="en-US" altLang="ja-JP" sz="2000" dirty="0" smtClean="0">
                <a:latin typeface="ＭＳ Ｐゴシック" panose="020B0600070205080204" pitchFamily="50" charset="-128"/>
                <a:ea typeface="ＭＳ Ｐゴシック" panose="020B0600070205080204" pitchFamily="50" charset="-128"/>
              </a:rPr>
              <a:t>27</a:t>
            </a:r>
            <a:r>
              <a:rPr lang="ja-JP" altLang="en-US" sz="2000" dirty="0" smtClean="0">
                <a:latin typeface="ＭＳ Ｐゴシック" panose="020B0600070205080204" pitchFamily="50" charset="-128"/>
                <a:ea typeface="ＭＳ Ｐゴシック" panose="020B0600070205080204" pitchFamily="50" charset="-128"/>
              </a:rPr>
              <a:t>年</a:t>
            </a:r>
            <a:r>
              <a:rPr lang="en-US" altLang="ja-JP" sz="2000" dirty="0" smtClean="0">
                <a:latin typeface="ＭＳ Ｐゴシック" panose="020B0600070205080204" pitchFamily="50" charset="-128"/>
                <a:ea typeface="ＭＳ Ｐゴシック" panose="020B0600070205080204" pitchFamily="50" charset="-128"/>
              </a:rPr>
              <a:t>4</a:t>
            </a:r>
            <a:r>
              <a:rPr lang="ja-JP" altLang="en-US" sz="2000" dirty="0" smtClean="0">
                <a:latin typeface="ＭＳ Ｐゴシック" panose="020B0600070205080204" pitchFamily="50" charset="-128"/>
                <a:ea typeface="ＭＳ Ｐゴシック" panose="020B0600070205080204" pitchFamily="50" charset="-128"/>
              </a:rPr>
              <a:t>月</a:t>
            </a:r>
            <a:r>
              <a:rPr lang="en-US" altLang="ja-JP" sz="2000" dirty="0" smtClean="0">
                <a:latin typeface="ＭＳ Ｐゴシック" panose="020B0600070205080204" pitchFamily="50" charset="-128"/>
                <a:ea typeface="ＭＳ Ｐゴシック" panose="020B0600070205080204" pitchFamily="50" charset="-128"/>
              </a:rPr>
              <a:t>〜</a:t>
            </a:r>
            <a:r>
              <a:rPr lang="ja-JP" altLang="en-US" sz="2000" dirty="0" smtClean="0">
                <a:latin typeface="ＭＳ Ｐゴシック" panose="020B0600070205080204" pitchFamily="50" charset="-128"/>
                <a:ea typeface="ＭＳ Ｐゴシック" panose="020B0600070205080204" pitchFamily="50" charset="-128"/>
              </a:rPr>
              <a:t>完全実施）</a:t>
            </a:r>
            <a:endParaRPr lang="en-US" altLang="ja-JP" sz="2000" dirty="0" smtClean="0">
              <a:latin typeface="ＭＳ Ｐゴシック" panose="020B0600070205080204" pitchFamily="50" charset="-128"/>
              <a:ea typeface="ＭＳ Ｐゴシック" panose="020B0600070205080204" pitchFamily="50" charset="-128"/>
            </a:endParaRPr>
          </a:p>
        </p:txBody>
      </p:sp>
      <p:sp>
        <p:nvSpPr>
          <p:cNvPr id="37893" name="Rectangle 4"/>
          <p:cNvSpPr>
            <a:spLocks noChangeArrowheads="1"/>
          </p:cNvSpPr>
          <p:nvPr/>
        </p:nvSpPr>
        <p:spPr bwMode="auto">
          <a:xfrm>
            <a:off x="452438" y="4033218"/>
            <a:ext cx="468312" cy="2447925"/>
          </a:xfrm>
          <a:prstGeom prst="rect">
            <a:avLst/>
          </a:prstGeom>
          <a:noFill/>
          <a:ln w="9525">
            <a:solidFill>
              <a:srgbClr val="000000"/>
            </a:solidFill>
            <a:miter lim="800000"/>
            <a:headEnd/>
            <a:tailEnd/>
          </a:ln>
        </p:spPr>
        <p:txBody>
          <a:bodyPr vert="eaVert" wrap="none" lIns="91429" tIns="45714" rIns="91429" bIns="45714"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a:ln>
                  <a:noFill/>
                </a:ln>
                <a:solidFill>
                  <a:srgbClr val="000000"/>
                </a:solidFill>
                <a:effectLst/>
                <a:uLnTx/>
                <a:uFillTx/>
                <a:latin typeface="Arial" charset="0"/>
                <a:ea typeface="ＭＳ Ｐゴシック" panose="020B0600070205080204" pitchFamily="50" charset="-128"/>
                <a:cs typeface="+mn-cs"/>
              </a:rPr>
              <a:t>受付・申請</a:t>
            </a:r>
          </a:p>
        </p:txBody>
      </p:sp>
      <p:sp>
        <p:nvSpPr>
          <p:cNvPr id="37894" name="Rectangle 5"/>
          <p:cNvSpPr>
            <a:spLocks noChangeArrowheads="1"/>
          </p:cNvSpPr>
          <p:nvPr/>
        </p:nvSpPr>
        <p:spPr bwMode="auto">
          <a:xfrm>
            <a:off x="1678104" y="4033218"/>
            <a:ext cx="466726" cy="2447925"/>
          </a:xfrm>
          <a:prstGeom prst="rect">
            <a:avLst/>
          </a:prstGeom>
          <a:solidFill>
            <a:srgbClr val="FF0000">
              <a:alpha val="39999"/>
            </a:srgbClr>
          </a:solidFill>
          <a:ln w="9525">
            <a:solidFill>
              <a:srgbClr val="000000"/>
            </a:solidFill>
            <a:miter lim="800000"/>
            <a:headEnd/>
            <a:tailEnd/>
          </a:ln>
        </p:spPr>
        <p:txBody>
          <a:bodyPr vert="eaVert" wrap="none" lIns="91429" tIns="45714" rIns="91429" bIns="45714"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smtClean="0">
                <a:ln>
                  <a:noFill/>
                </a:ln>
                <a:solidFill>
                  <a:srgbClr val="CC0000"/>
                </a:solidFill>
                <a:effectLst/>
                <a:uLnTx/>
                <a:uFillTx/>
                <a:latin typeface="Arial" charset="0"/>
                <a:ea typeface="ＭＳ Ｐゴシック" panose="020B0600070205080204" pitchFamily="50" charset="-128"/>
                <a:cs typeface="+mn-cs"/>
              </a:rPr>
              <a:t>障害支援区分</a:t>
            </a:r>
            <a:r>
              <a:rPr kumimoji="1" lang="ja-JP" altLang="en-US" sz="2000" b="1" i="0" u="none" strike="noStrike" kern="1200" cap="none" spc="0" normalizeH="0" baseline="0" noProof="0" dirty="0">
                <a:ln>
                  <a:noFill/>
                </a:ln>
                <a:solidFill>
                  <a:srgbClr val="CC0000"/>
                </a:solidFill>
                <a:effectLst/>
                <a:uLnTx/>
                <a:uFillTx/>
                <a:latin typeface="Arial" charset="0"/>
                <a:ea typeface="ＭＳ Ｐゴシック" panose="020B0600070205080204" pitchFamily="50" charset="-128"/>
                <a:cs typeface="+mn-cs"/>
              </a:rPr>
              <a:t>の認定</a:t>
            </a:r>
          </a:p>
        </p:txBody>
      </p:sp>
      <p:sp>
        <p:nvSpPr>
          <p:cNvPr id="37895" name="Rectangle 6"/>
          <p:cNvSpPr>
            <a:spLocks noChangeArrowheads="1"/>
          </p:cNvSpPr>
          <p:nvPr/>
        </p:nvSpPr>
        <p:spPr bwMode="auto">
          <a:xfrm>
            <a:off x="2865550" y="4033262"/>
            <a:ext cx="719137" cy="1800225"/>
          </a:xfrm>
          <a:prstGeom prst="rect">
            <a:avLst/>
          </a:prstGeom>
          <a:noFill/>
          <a:ln w="9525">
            <a:solidFill>
              <a:srgbClr val="000000"/>
            </a:solidFill>
            <a:miter lim="800000"/>
            <a:headEnd/>
            <a:tailEnd/>
          </a:ln>
        </p:spPr>
        <p:txBody>
          <a:bodyPr vert="eaVert" wrap="none" lIns="91429" tIns="45714" rIns="91429" bIns="45714"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800" b="0" i="0" u="none" strike="noStrike" kern="1200" cap="none" spc="0" normalizeH="0" baseline="0" noProof="0">
              <a:ln>
                <a:noFill/>
              </a:ln>
              <a:solidFill>
                <a:srgbClr val="000000"/>
              </a:solidFill>
              <a:effectLst/>
              <a:uLnTx/>
              <a:uFillTx/>
              <a:latin typeface="Arial"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anose="020B0600070205080204" pitchFamily="50" charset="-128"/>
                <a:cs typeface="+mn-cs"/>
              </a:rPr>
              <a:t>　　計画案の作成</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ＭＳ Ｐゴシック" panose="020B0600070205080204" pitchFamily="50" charset="-128"/>
                <a:cs typeface="+mn-cs"/>
              </a:rPr>
              <a:t>　サービス等利用</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800" b="0" i="0" u="none" strike="noStrike" kern="1200" cap="none" spc="0" normalizeH="0" baseline="0" noProof="0">
              <a:ln>
                <a:noFill/>
              </a:ln>
              <a:solidFill>
                <a:srgbClr val="000000"/>
              </a:solidFill>
              <a:effectLst/>
              <a:uLnTx/>
              <a:uFillTx/>
              <a:latin typeface="Arial" charset="0"/>
              <a:ea typeface="ＭＳ Ｐゴシック" panose="020B0600070205080204" pitchFamily="50" charset="-128"/>
              <a:cs typeface="+mn-cs"/>
            </a:endParaRPr>
          </a:p>
        </p:txBody>
      </p:sp>
      <p:sp>
        <p:nvSpPr>
          <p:cNvPr id="37896" name="Rectangle 7"/>
          <p:cNvSpPr>
            <a:spLocks noChangeArrowheads="1"/>
          </p:cNvSpPr>
          <p:nvPr/>
        </p:nvSpPr>
        <p:spPr bwMode="auto">
          <a:xfrm>
            <a:off x="4016470" y="4033218"/>
            <a:ext cx="755650" cy="2447925"/>
          </a:xfrm>
          <a:prstGeom prst="rect">
            <a:avLst/>
          </a:prstGeom>
          <a:solidFill>
            <a:srgbClr val="FF0000">
              <a:alpha val="39999"/>
            </a:srgbClr>
          </a:solidFill>
          <a:ln w="9525">
            <a:solidFill>
              <a:srgbClr val="000000"/>
            </a:solidFill>
            <a:prstDash val="dash"/>
            <a:miter lim="800000"/>
            <a:headEnd/>
            <a:tailEnd/>
          </a:ln>
        </p:spPr>
        <p:txBody>
          <a:bodyPr vert="eaVert" wrap="none" lIns="91429" tIns="45714" rIns="91429" bIns="45714"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a:ln>
                  <a:noFill/>
                </a:ln>
                <a:solidFill>
                  <a:srgbClr val="CC0000"/>
                </a:solidFill>
                <a:effectLst/>
                <a:uLnTx/>
                <a:uFillTx/>
                <a:latin typeface="Arial" charset="0"/>
                <a:ea typeface="ＭＳ Ｐゴシック" panose="020B0600070205080204" pitchFamily="50" charset="-128"/>
                <a:cs typeface="+mn-cs"/>
              </a:rPr>
              <a:t>支給決定</a:t>
            </a:r>
          </a:p>
        </p:txBody>
      </p:sp>
      <p:sp>
        <p:nvSpPr>
          <p:cNvPr id="37897" name="Rectangle 8"/>
          <p:cNvSpPr>
            <a:spLocks noChangeArrowheads="1"/>
          </p:cNvSpPr>
          <p:nvPr/>
        </p:nvSpPr>
        <p:spPr bwMode="auto">
          <a:xfrm>
            <a:off x="2721082" y="3961084"/>
            <a:ext cx="3600450" cy="1943100"/>
          </a:xfrm>
          <a:prstGeom prst="rect">
            <a:avLst/>
          </a:prstGeom>
          <a:noFill/>
          <a:ln w="19050">
            <a:solidFill>
              <a:srgbClr val="000000"/>
            </a:solidFill>
            <a:prstDash val="dash"/>
            <a:miter lim="800000"/>
            <a:headEnd/>
            <a:tailEnd/>
          </a:ln>
        </p:spPr>
        <p:txBody>
          <a:bodyPr wrap="none" lIns="91429" tIns="45714" rIns="91429" bIns="45714"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charset="0"/>
                <a:ea typeface="HG丸ｺﾞｼｯｸM-PRO" pitchFamily="50" charset="-128"/>
                <a:cs typeface="+mn-cs"/>
              </a:rPr>
              <a:t>　</a:t>
            </a:r>
          </a:p>
        </p:txBody>
      </p:sp>
      <p:sp>
        <p:nvSpPr>
          <p:cNvPr id="37898" name="Rectangle 9"/>
          <p:cNvSpPr>
            <a:spLocks noChangeArrowheads="1"/>
          </p:cNvSpPr>
          <p:nvPr/>
        </p:nvSpPr>
        <p:spPr bwMode="auto">
          <a:xfrm>
            <a:off x="5673836" y="4032523"/>
            <a:ext cx="576264" cy="1871662"/>
          </a:xfrm>
          <a:prstGeom prst="rect">
            <a:avLst/>
          </a:prstGeom>
          <a:solidFill>
            <a:schemeClr val="accent1">
              <a:alpha val="70195"/>
            </a:schemeClr>
          </a:solidFill>
          <a:ln w="9525">
            <a:solidFill>
              <a:srgbClr val="000000"/>
            </a:solidFill>
            <a:miter lim="800000"/>
            <a:headEnd/>
            <a:tailEnd/>
          </a:ln>
        </p:spPr>
        <p:txBody>
          <a:bodyPr vert="eaVert" wrap="none" lIns="91429" tIns="45714" rIns="91429" bIns="45714"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Arial" charset="0"/>
                <a:ea typeface="ＭＳ Ｐゴシック" panose="020B0600070205080204" pitchFamily="50" charset="-128"/>
                <a:cs typeface="+mn-cs"/>
              </a:rPr>
              <a:t>サービス等利用計画</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Arial" charset="0"/>
                <a:ea typeface="ＭＳ Ｐゴシック" panose="020B0600070205080204" pitchFamily="50" charset="-128"/>
                <a:cs typeface="+mn-cs"/>
              </a:rPr>
              <a:t>支給決定時の</a:t>
            </a:r>
          </a:p>
        </p:txBody>
      </p:sp>
      <p:sp>
        <p:nvSpPr>
          <p:cNvPr id="37899" name="Line 11"/>
          <p:cNvSpPr>
            <a:spLocks noChangeShapeType="1"/>
          </p:cNvSpPr>
          <p:nvPr/>
        </p:nvSpPr>
        <p:spPr bwMode="auto">
          <a:xfrm>
            <a:off x="992560" y="4969147"/>
            <a:ext cx="649287" cy="0"/>
          </a:xfrm>
          <a:prstGeom prst="line">
            <a:avLst/>
          </a:prstGeom>
          <a:noFill/>
          <a:ln w="38100">
            <a:solidFill>
              <a:srgbClr val="FF0000"/>
            </a:solidFill>
            <a:round/>
            <a:headEnd/>
            <a:tailEnd type="triangle" w="med" len="med"/>
          </a:ln>
        </p:spPr>
        <p:txBody>
          <a:bodyPr lIns="91429" tIns="45714" rIns="91429" bIns="45714"/>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charset="0"/>
              <a:ea typeface="ＭＳ Ｐゴシック" panose="020B0600070205080204" pitchFamily="50" charset="-128"/>
              <a:cs typeface="+mn-cs"/>
            </a:endParaRPr>
          </a:p>
        </p:txBody>
      </p:sp>
      <p:sp>
        <p:nvSpPr>
          <p:cNvPr id="37900" name="Line 12"/>
          <p:cNvSpPr>
            <a:spLocks noChangeShapeType="1"/>
          </p:cNvSpPr>
          <p:nvPr/>
        </p:nvSpPr>
        <p:spPr bwMode="auto">
          <a:xfrm>
            <a:off x="2217745" y="4969147"/>
            <a:ext cx="646112" cy="0"/>
          </a:xfrm>
          <a:prstGeom prst="line">
            <a:avLst/>
          </a:prstGeom>
          <a:noFill/>
          <a:ln w="38100">
            <a:solidFill>
              <a:srgbClr val="FF0000"/>
            </a:solidFill>
            <a:round/>
            <a:headEnd/>
            <a:tailEnd type="triangle" w="med" len="med"/>
          </a:ln>
        </p:spPr>
        <p:txBody>
          <a:bodyPr lIns="91429" tIns="45714" rIns="91429" bIns="45714"/>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charset="0"/>
              <a:ea typeface="ＭＳ Ｐゴシック" panose="020B0600070205080204" pitchFamily="50" charset="-128"/>
              <a:cs typeface="+mn-cs"/>
            </a:endParaRPr>
          </a:p>
        </p:txBody>
      </p:sp>
      <p:sp>
        <p:nvSpPr>
          <p:cNvPr id="37901" name="Line 13"/>
          <p:cNvSpPr>
            <a:spLocks noChangeShapeType="1"/>
          </p:cNvSpPr>
          <p:nvPr/>
        </p:nvSpPr>
        <p:spPr bwMode="auto">
          <a:xfrm>
            <a:off x="3584588" y="5040584"/>
            <a:ext cx="431800" cy="0"/>
          </a:xfrm>
          <a:prstGeom prst="line">
            <a:avLst/>
          </a:prstGeom>
          <a:noFill/>
          <a:ln w="38100">
            <a:solidFill>
              <a:srgbClr val="FF0000"/>
            </a:solidFill>
            <a:round/>
            <a:headEnd/>
            <a:tailEnd type="triangle" w="med" len="med"/>
          </a:ln>
        </p:spPr>
        <p:txBody>
          <a:bodyPr lIns="91429" tIns="45714" rIns="91429" bIns="45714"/>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charset="0"/>
              <a:ea typeface="ＭＳ Ｐゴシック" panose="020B0600070205080204" pitchFamily="50" charset="-128"/>
              <a:cs typeface="+mn-cs"/>
            </a:endParaRPr>
          </a:p>
        </p:txBody>
      </p:sp>
      <p:sp>
        <p:nvSpPr>
          <p:cNvPr id="37902" name="Line 14"/>
          <p:cNvSpPr>
            <a:spLocks noChangeShapeType="1"/>
          </p:cNvSpPr>
          <p:nvPr/>
        </p:nvSpPr>
        <p:spPr bwMode="auto">
          <a:xfrm flipV="1">
            <a:off x="4808623" y="5040584"/>
            <a:ext cx="288925" cy="0"/>
          </a:xfrm>
          <a:prstGeom prst="line">
            <a:avLst/>
          </a:prstGeom>
          <a:noFill/>
          <a:ln w="38100">
            <a:solidFill>
              <a:srgbClr val="FF0000"/>
            </a:solidFill>
            <a:round/>
            <a:headEnd/>
            <a:tailEnd type="triangle" w="med" len="med"/>
          </a:ln>
        </p:spPr>
        <p:txBody>
          <a:bodyPr lIns="91429" tIns="45714" rIns="91429" bIns="45714"/>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charset="0"/>
              <a:ea typeface="ＭＳ Ｐゴシック" panose="020B0600070205080204" pitchFamily="50" charset="-128"/>
              <a:cs typeface="+mn-cs"/>
            </a:endParaRPr>
          </a:p>
        </p:txBody>
      </p:sp>
      <p:sp>
        <p:nvSpPr>
          <p:cNvPr id="37903" name="AutoShape 15"/>
          <p:cNvSpPr>
            <a:spLocks noChangeArrowheads="1"/>
          </p:cNvSpPr>
          <p:nvPr/>
        </p:nvSpPr>
        <p:spPr bwMode="auto">
          <a:xfrm>
            <a:off x="2362258" y="5832748"/>
            <a:ext cx="1295400" cy="836612"/>
          </a:xfrm>
          <a:prstGeom prst="upArrowCallout">
            <a:avLst>
              <a:gd name="adj1" fmla="val 38710"/>
              <a:gd name="adj2" fmla="val 38710"/>
              <a:gd name="adj3" fmla="val 16667"/>
              <a:gd name="adj4" fmla="val 77755"/>
            </a:avLst>
          </a:prstGeom>
          <a:solidFill>
            <a:srgbClr val="CCFFCC"/>
          </a:solidFill>
          <a:ln w="9525">
            <a:solidFill>
              <a:schemeClr val="tx1"/>
            </a:solidFill>
            <a:miter lim="800000"/>
            <a:headEnd/>
            <a:tailEnd/>
          </a:ln>
        </p:spPr>
        <p:txBody>
          <a:bodyPr lIns="91429" tIns="45714" rIns="91429" bIns="45714"/>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charset="0"/>
                <a:ea typeface="HGS創英角ﾎﾟｯﾌﾟ体" pitchFamily="50" charset="-128"/>
                <a:cs typeface="+mn-cs"/>
              </a:rPr>
              <a:t>支給決定時からケアマネジメントを実施</a:t>
            </a:r>
          </a:p>
        </p:txBody>
      </p:sp>
      <p:sp>
        <p:nvSpPr>
          <p:cNvPr id="37904" name="Rectangle 16"/>
          <p:cNvSpPr>
            <a:spLocks noChangeArrowheads="1"/>
          </p:cNvSpPr>
          <p:nvPr/>
        </p:nvSpPr>
        <p:spPr bwMode="auto">
          <a:xfrm>
            <a:off x="6681847" y="4033262"/>
            <a:ext cx="468312" cy="2376487"/>
          </a:xfrm>
          <a:prstGeom prst="rect">
            <a:avLst/>
          </a:prstGeom>
          <a:solidFill>
            <a:srgbClr val="FF9900">
              <a:alpha val="70195"/>
            </a:srgbClr>
          </a:solidFill>
          <a:ln w="9525">
            <a:solidFill>
              <a:srgbClr val="000000"/>
            </a:solidFill>
            <a:miter lim="800000"/>
            <a:headEnd/>
            <a:tailEnd/>
          </a:ln>
        </p:spPr>
        <p:txBody>
          <a:bodyPr vert="eaVert" wrap="none" lIns="91429" tIns="45714" rIns="91429" bIns="45714"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a:ln>
                  <a:noFill/>
                </a:ln>
                <a:solidFill>
                  <a:srgbClr val="000000"/>
                </a:solidFill>
                <a:effectLst/>
                <a:uLnTx/>
                <a:uFillTx/>
                <a:latin typeface="Arial" charset="0"/>
                <a:ea typeface="ＭＳ Ｐゴシック" panose="020B0600070205080204" pitchFamily="50" charset="-128"/>
                <a:cs typeface="+mn-cs"/>
              </a:rPr>
              <a:t>サービス利用</a:t>
            </a:r>
          </a:p>
        </p:txBody>
      </p:sp>
      <p:sp>
        <p:nvSpPr>
          <p:cNvPr id="37905" name="Line 17"/>
          <p:cNvSpPr>
            <a:spLocks noChangeShapeType="1"/>
          </p:cNvSpPr>
          <p:nvPr/>
        </p:nvSpPr>
        <p:spPr bwMode="auto">
          <a:xfrm>
            <a:off x="6248509" y="5040584"/>
            <a:ext cx="360363" cy="0"/>
          </a:xfrm>
          <a:prstGeom prst="line">
            <a:avLst/>
          </a:prstGeom>
          <a:noFill/>
          <a:ln w="38100">
            <a:solidFill>
              <a:srgbClr val="FF0000"/>
            </a:solidFill>
            <a:round/>
            <a:headEnd/>
            <a:tailEnd type="triangle" w="med" len="med"/>
          </a:ln>
        </p:spPr>
        <p:txBody>
          <a:bodyPr lIns="91429" tIns="45714" rIns="91429" bIns="45714"/>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charset="0"/>
              <a:ea typeface="ＭＳ Ｐゴシック" panose="020B0600070205080204" pitchFamily="50" charset="-128"/>
              <a:cs typeface="+mn-cs"/>
            </a:endParaRPr>
          </a:p>
        </p:txBody>
      </p:sp>
      <p:sp>
        <p:nvSpPr>
          <p:cNvPr id="37906" name="Line 18"/>
          <p:cNvSpPr>
            <a:spLocks noChangeShapeType="1"/>
          </p:cNvSpPr>
          <p:nvPr/>
        </p:nvSpPr>
        <p:spPr bwMode="auto">
          <a:xfrm>
            <a:off x="7185111" y="5040584"/>
            <a:ext cx="1225550" cy="0"/>
          </a:xfrm>
          <a:prstGeom prst="line">
            <a:avLst/>
          </a:prstGeom>
          <a:noFill/>
          <a:ln w="38100">
            <a:solidFill>
              <a:srgbClr val="FF0000"/>
            </a:solidFill>
            <a:round/>
            <a:headEnd/>
            <a:tailEnd type="triangle" w="med" len="med"/>
          </a:ln>
        </p:spPr>
        <p:txBody>
          <a:bodyPr lIns="91429" tIns="45714" rIns="91429" bIns="45714"/>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charset="0"/>
              <a:ea typeface="ＭＳ Ｐゴシック" panose="020B0600070205080204" pitchFamily="50" charset="-128"/>
              <a:cs typeface="+mn-cs"/>
            </a:endParaRPr>
          </a:p>
        </p:txBody>
      </p:sp>
      <p:sp>
        <p:nvSpPr>
          <p:cNvPr id="37907" name="AutoShape 19"/>
          <p:cNvSpPr>
            <a:spLocks noChangeArrowheads="1"/>
          </p:cNvSpPr>
          <p:nvPr/>
        </p:nvSpPr>
        <p:spPr bwMode="auto">
          <a:xfrm>
            <a:off x="8048684" y="5977209"/>
            <a:ext cx="1584325" cy="692150"/>
          </a:xfrm>
          <a:prstGeom prst="upArrowCallout">
            <a:avLst>
              <a:gd name="adj1" fmla="val 57225"/>
              <a:gd name="adj2" fmla="val 57225"/>
              <a:gd name="adj3" fmla="val 16667"/>
              <a:gd name="adj4" fmla="val 77755"/>
            </a:avLst>
          </a:prstGeom>
          <a:solidFill>
            <a:srgbClr val="CCFFCC"/>
          </a:solidFill>
          <a:ln w="9525">
            <a:solidFill>
              <a:schemeClr val="tx1"/>
            </a:solidFill>
            <a:miter lim="800000"/>
            <a:headEnd/>
            <a:tailEnd/>
          </a:ln>
        </p:spPr>
        <p:txBody>
          <a:bodyPr lIns="91429" tIns="45714" rIns="91429" bIns="45714"/>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300" b="0" i="0" u="none" strike="noStrike" kern="1200" cap="none" spc="0" normalizeH="0" baseline="0" noProof="0">
                <a:ln>
                  <a:noFill/>
                </a:ln>
                <a:solidFill>
                  <a:srgbClr val="000000"/>
                </a:solidFill>
                <a:effectLst/>
                <a:uLnTx/>
                <a:uFillTx/>
                <a:latin typeface="Arial" charset="0"/>
                <a:ea typeface="HGS創英角ﾎﾟｯﾌﾟ体" pitchFamily="50" charset="-128"/>
                <a:cs typeface="+mn-cs"/>
              </a:rPr>
              <a:t>一定期間ごとのモニタリング</a:t>
            </a:r>
          </a:p>
        </p:txBody>
      </p:sp>
      <p:sp>
        <p:nvSpPr>
          <p:cNvPr id="37908" name="Rectangle 9"/>
          <p:cNvSpPr>
            <a:spLocks noChangeArrowheads="1"/>
          </p:cNvSpPr>
          <p:nvPr/>
        </p:nvSpPr>
        <p:spPr bwMode="auto">
          <a:xfrm>
            <a:off x="8482075" y="4032523"/>
            <a:ext cx="576262" cy="1871662"/>
          </a:xfrm>
          <a:prstGeom prst="rect">
            <a:avLst/>
          </a:prstGeom>
          <a:solidFill>
            <a:schemeClr val="accent1">
              <a:alpha val="70195"/>
            </a:schemeClr>
          </a:solidFill>
          <a:ln w="9525">
            <a:solidFill>
              <a:srgbClr val="000000"/>
            </a:solidFill>
            <a:miter lim="800000"/>
            <a:headEnd/>
            <a:tailEnd/>
          </a:ln>
        </p:spPr>
        <p:txBody>
          <a:bodyPr vert="eaVert" wrap="none" lIns="91429" tIns="45714" rIns="91429" bIns="45714"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Arial" charset="0"/>
                <a:ea typeface="ＭＳ Ｐゴシック" panose="020B0600070205080204" pitchFamily="50" charset="-128"/>
                <a:cs typeface="+mn-cs"/>
              </a:rPr>
              <a:t>サービス等利用計画</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Arial" charset="0"/>
                <a:ea typeface="ＭＳ Ｐゴシック" panose="020B0600070205080204" pitchFamily="50" charset="-128"/>
                <a:cs typeface="+mn-cs"/>
              </a:rPr>
              <a:t>支給決定後の</a:t>
            </a:r>
          </a:p>
        </p:txBody>
      </p:sp>
      <p:sp>
        <p:nvSpPr>
          <p:cNvPr id="22" name="円/楕円 21"/>
          <p:cNvSpPr/>
          <p:nvPr/>
        </p:nvSpPr>
        <p:spPr bwMode="auto">
          <a:xfrm>
            <a:off x="128679" y="432086"/>
            <a:ext cx="303212" cy="323850"/>
          </a:xfrm>
          <a:prstGeom prst="ellipse">
            <a:avLst/>
          </a:prstGeom>
          <a:solidFill>
            <a:schemeClr val="bg1"/>
          </a:solidFill>
          <a:ln w="12700">
            <a:solidFill>
              <a:schemeClr val="tx1"/>
            </a:solidFill>
            <a:prstDash val="solid"/>
            <a:miter lim="800000"/>
            <a:headEnd/>
            <a:tailEnd/>
          </a:ln>
          <a:effectLst>
            <a:outerShdw blurRad="50800" dist="38100" dir="2700000" algn="tl" rotWithShape="0">
              <a:prstClr val="black">
                <a:alpha val="40000"/>
              </a:prstClr>
            </a:outerShdw>
          </a:effectLst>
        </p:spPr>
        <p:txBody>
          <a:bodyPr lIns="91429" tIns="45714" rIns="91429" bIns="45714" anchor="ctr">
            <a:spAutoFit/>
          </a:bodyPr>
          <a:lstStyle/>
          <a:p>
            <a:pPr marL="266667" marR="0" lvl="0" indent="-266667" algn="ctr" defTabSz="914400" rtl="0" eaLnBrk="1" fontAlgn="base" latinLnBrk="0" hangingPunct="1">
              <a:lnSpc>
                <a:spcPct val="100000"/>
              </a:lnSpc>
              <a:spcBef>
                <a:spcPts val="600"/>
              </a:spcBef>
              <a:spcAft>
                <a:spcPct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Arial" charset="0"/>
                <a:ea typeface="ＭＳ Ｐゴシック" panose="020B0600070205080204" pitchFamily="50" charset="-128"/>
                <a:cs typeface="+mn-cs"/>
              </a:rPr>
              <a:t>法</a:t>
            </a:r>
          </a:p>
        </p:txBody>
      </p:sp>
      <p:sp>
        <p:nvSpPr>
          <p:cNvPr id="23" name="円/楕円 22"/>
          <p:cNvSpPr/>
          <p:nvPr/>
        </p:nvSpPr>
        <p:spPr bwMode="auto">
          <a:xfrm>
            <a:off x="128679" y="1584598"/>
            <a:ext cx="303212" cy="325437"/>
          </a:xfrm>
          <a:prstGeom prst="ellipse">
            <a:avLst/>
          </a:prstGeom>
          <a:solidFill>
            <a:schemeClr val="bg1"/>
          </a:solidFill>
          <a:ln w="12700">
            <a:solidFill>
              <a:schemeClr val="tx1"/>
            </a:solidFill>
            <a:prstDash val="solid"/>
            <a:miter lim="800000"/>
            <a:headEnd/>
            <a:tailEnd/>
          </a:ln>
          <a:effectLst>
            <a:outerShdw blurRad="50800" dist="38100" dir="2700000" algn="tl" rotWithShape="0">
              <a:prstClr val="black">
                <a:alpha val="40000"/>
              </a:prstClr>
            </a:outerShdw>
          </a:effectLst>
        </p:spPr>
        <p:txBody>
          <a:bodyPr lIns="91429" tIns="45714" rIns="91429" bIns="45714" anchor="ctr">
            <a:spAutoFit/>
          </a:bodyPr>
          <a:lstStyle/>
          <a:p>
            <a:pPr marL="266667" marR="0" lvl="0" indent="-266667" algn="ctr" defTabSz="914400" rtl="0" eaLnBrk="1" fontAlgn="base" latinLnBrk="0" hangingPunct="1">
              <a:lnSpc>
                <a:spcPct val="100000"/>
              </a:lnSpc>
              <a:spcBef>
                <a:spcPts val="600"/>
              </a:spcBef>
              <a:spcAft>
                <a:spcPct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Arial" charset="0"/>
                <a:ea typeface="ＭＳ Ｐゴシック" panose="020B0600070205080204" pitchFamily="50" charset="-128"/>
                <a:cs typeface="+mn-cs"/>
              </a:rPr>
              <a:t>法</a:t>
            </a:r>
          </a:p>
        </p:txBody>
      </p:sp>
      <p:sp>
        <p:nvSpPr>
          <p:cNvPr id="24" name="円/楕円 23"/>
          <p:cNvSpPr/>
          <p:nvPr/>
        </p:nvSpPr>
        <p:spPr bwMode="auto">
          <a:xfrm>
            <a:off x="128679" y="2232977"/>
            <a:ext cx="303212" cy="325437"/>
          </a:xfrm>
          <a:prstGeom prst="ellipse">
            <a:avLst/>
          </a:prstGeom>
          <a:solidFill>
            <a:schemeClr val="bg1"/>
          </a:solidFill>
          <a:ln w="12700">
            <a:solidFill>
              <a:schemeClr val="tx1"/>
            </a:solidFill>
            <a:prstDash val="solid"/>
            <a:miter lim="800000"/>
            <a:headEnd/>
            <a:tailEnd/>
          </a:ln>
          <a:effectLst>
            <a:outerShdw blurRad="50800" dist="38100" dir="2700000" algn="tl" rotWithShape="0">
              <a:prstClr val="black">
                <a:alpha val="40000"/>
              </a:prstClr>
            </a:outerShdw>
          </a:effectLst>
        </p:spPr>
        <p:txBody>
          <a:bodyPr lIns="91429" tIns="45714" rIns="91429" bIns="45714" anchor="ctr">
            <a:spAutoFit/>
          </a:bodyPr>
          <a:lstStyle/>
          <a:p>
            <a:pPr marL="266667" marR="0" lvl="0" indent="-266667" algn="ctr" defTabSz="914400" rtl="0" eaLnBrk="1" fontAlgn="base" latinLnBrk="0" hangingPunct="1">
              <a:lnSpc>
                <a:spcPct val="100000"/>
              </a:lnSpc>
              <a:spcBef>
                <a:spcPts val="600"/>
              </a:spcBef>
              <a:spcAft>
                <a:spcPct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Arial" charset="0"/>
                <a:ea typeface="ＭＳ Ｐゴシック" panose="020B0600070205080204" pitchFamily="50" charset="-128"/>
                <a:cs typeface="+mn-cs"/>
              </a:rPr>
              <a:t>法</a:t>
            </a:r>
          </a:p>
        </p:txBody>
      </p:sp>
      <p:sp>
        <p:nvSpPr>
          <p:cNvPr id="26" name="円/楕円 25"/>
          <p:cNvSpPr/>
          <p:nvPr/>
        </p:nvSpPr>
        <p:spPr bwMode="auto">
          <a:xfrm>
            <a:off x="70081" y="3527699"/>
            <a:ext cx="287337" cy="325437"/>
          </a:xfrm>
          <a:prstGeom prst="ellipse">
            <a:avLst/>
          </a:prstGeom>
          <a:solidFill>
            <a:schemeClr val="bg1"/>
          </a:solidFill>
          <a:ln w="12700">
            <a:solidFill>
              <a:schemeClr val="tx1"/>
            </a:solidFill>
            <a:prstDash val="solid"/>
            <a:miter lim="800000"/>
            <a:headEnd/>
            <a:tailEnd/>
          </a:ln>
          <a:effectLst>
            <a:outerShdw blurRad="50800" dist="38100" dir="2700000" algn="tl" rotWithShape="0">
              <a:prstClr val="black">
                <a:alpha val="40000"/>
              </a:prstClr>
            </a:outerShdw>
          </a:effectLst>
        </p:spPr>
        <p:txBody>
          <a:bodyPr lIns="91429" tIns="45714" rIns="91429" bIns="45714" anchor="ctr">
            <a:spAutoFit/>
          </a:bodyPr>
          <a:lstStyle/>
          <a:p>
            <a:pPr marL="266667" marR="0" lvl="0" indent="-266667" algn="ctr" defTabSz="914400" rtl="0" eaLnBrk="1" fontAlgn="base" latinLnBrk="0" hangingPunct="1">
              <a:lnSpc>
                <a:spcPct val="100000"/>
              </a:lnSpc>
              <a:spcBef>
                <a:spcPts val="600"/>
              </a:spcBef>
              <a:spcAft>
                <a:spcPct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Arial" charset="0"/>
                <a:ea typeface="ＭＳ Ｐゴシック" panose="020B0600070205080204" pitchFamily="50" charset="-128"/>
                <a:cs typeface="+mn-cs"/>
              </a:rPr>
              <a:t>法</a:t>
            </a:r>
          </a:p>
        </p:txBody>
      </p:sp>
      <p:sp>
        <p:nvSpPr>
          <p:cNvPr id="37913" name="Rectangle 52"/>
          <p:cNvSpPr>
            <a:spLocks noChangeArrowheads="1"/>
          </p:cNvSpPr>
          <p:nvPr/>
        </p:nvSpPr>
        <p:spPr bwMode="auto">
          <a:xfrm>
            <a:off x="5097553" y="3961084"/>
            <a:ext cx="287337" cy="1943100"/>
          </a:xfrm>
          <a:prstGeom prst="roundRect">
            <a:avLst>
              <a:gd name="adj" fmla="val 50000"/>
            </a:avLst>
          </a:prstGeom>
          <a:solidFill>
            <a:srgbClr val="FFFF00"/>
          </a:solidFill>
          <a:ln w="9525" algn="ctr">
            <a:solidFill>
              <a:schemeClr val="tx1"/>
            </a:solidFill>
            <a:miter lim="800000"/>
            <a:headEnd/>
            <a:tailEnd/>
          </a:ln>
        </p:spPr>
        <p:txBody>
          <a:bodyPr vert="eaVert" wrap="none" lIns="35996" tIns="45714" rIns="35996" bIns="45714" anchor="ctr"/>
          <a:lstStyle/>
          <a:p>
            <a:pPr marL="0" marR="0" lvl="0" indent="0" algn="ctr" defTabSz="914400" rtl="0" eaLnBrk="1" fontAlgn="base" latinLnBrk="0" hangingPunct="1">
              <a:lnSpc>
                <a:spcPts val="1700"/>
              </a:lnSpc>
              <a:spcBef>
                <a:spcPct val="0"/>
              </a:spcBef>
              <a:spcAft>
                <a:spcPct val="0"/>
              </a:spcAft>
              <a:buClrTx/>
              <a:buSzTx/>
              <a:buFontTx/>
              <a:buNone/>
              <a:tabLst/>
              <a:defRPr/>
            </a:pPr>
            <a:r>
              <a:rPr kumimoji="1" lang="ja-JP" altLang="en-US" sz="1000" b="1" i="0" u="none" strike="noStrike" kern="1200" cap="none" spc="0" normalizeH="0" baseline="0" noProof="0">
                <a:ln>
                  <a:noFill/>
                </a:ln>
                <a:solidFill>
                  <a:srgbClr val="000000"/>
                </a:solidFill>
                <a:effectLst/>
                <a:uLnTx/>
                <a:uFillTx/>
                <a:latin typeface="ＭＳ Ｐゴシック" charset="-128"/>
                <a:ea typeface="ＭＳ Ｐゴシック" panose="020B0600070205080204" pitchFamily="50" charset="-128"/>
                <a:cs typeface="+mn-cs"/>
              </a:rPr>
              <a:t>サ　ー　ビ　ス　担　当　者　会　議</a:t>
            </a:r>
            <a:endParaRPr kumimoji="1" lang="en-US" altLang="ja-JP" sz="1000" b="1" i="0" u="none" strike="noStrike" kern="1200" cap="none" spc="0" normalizeH="0" baseline="0" noProof="0">
              <a:ln>
                <a:noFill/>
              </a:ln>
              <a:solidFill>
                <a:srgbClr val="000000"/>
              </a:solidFill>
              <a:effectLst/>
              <a:uLnTx/>
              <a:uFillTx/>
              <a:latin typeface="ＭＳ Ｐゴシック" charset="-128"/>
              <a:ea typeface="ＭＳ Ｐゴシック" panose="020B0600070205080204" pitchFamily="50" charset="-128"/>
              <a:cs typeface="+mn-cs"/>
            </a:endParaRPr>
          </a:p>
        </p:txBody>
      </p:sp>
      <p:sp>
        <p:nvSpPr>
          <p:cNvPr id="37914" name="Line 14"/>
          <p:cNvSpPr>
            <a:spLocks noChangeShapeType="1"/>
          </p:cNvSpPr>
          <p:nvPr/>
        </p:nvSpPr>
        <p:spPr bwMode="auto">
          <a:xfrm flipV="1">
            <a:off x="5384871" y="5040584"/>
            <a:ext cx="288925" cy="0"/>
          </a:xfrm>
          <a:prstGeom prst="line">
            <a:avLst/>
          </a:prstGeom>
          <a:noFill/>
          <a:ln w="38100">
            <a:solidFill>
              <a:srgbClr val="FF0000"/>
            </a:solidFill>
            <a:round/>
            <a:headEnd/>
            <a:tailEnd type="triangle" w="med" len="med"/>
          </a:ln>
        </p:spPr>
        <p:txBody>
          <a:bodyPr lIns="91429" tIns="45714" rIns="91429" bIns="45714"/>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charset="0"/>
              <a:ea typeface="ＭＳ Ｐゴシック" panose="020B0600070205080204" pitchFamily="50" charset="-128"/>
              <a:cs typeface="+mn-cs"/>
            </a:endParaRPr>
          </a:p>
        </p:txBody>
      </p:sp>
      <p:sp>
        <p:nvSpPr>
          <p:cNvPr id="2" name="フッター プレースホルダー 1"/>
          <p:cNvSpPr>
            <a:spLocks noGrp="1"/>
          </p:cNvSpPr>
          <p:nvPr>
            <p:ph type="ftr" sz="quarter" idx="11"/>
          </p:nvPr>
        </p:nvSpPr>
        <p:spPr>
          <a:xfrm>
            <a:off x="3384550" y="6453336"/>
            <a:ext cx="3136900" cy="365125"/>
          </a:xfrm>
        </p:spPr>
        <p:txBody>
          <a:bodyPr anchor="b"/>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0" i="0" u="none" strike="noStrike" kern="1200" cap="none" spc="0" normalizeH="0" baseline="0" noProof="0" dirty="0" smtClean="0">
                <a:ln>
                  <a:noFill/>
                </a:ln>
                <a:solidFill>
                  <a:prstClr val="black">
                    <a:tint val="75000"/>
                  </a:prstClr>
                </a:solidFill>
                <a:effectLst/>
                <a:uLnTx/>
                <a:uFillTx/>
                <a:latin typeface="+mn-ea"/>
                <a:cs typeface="+mn-cs"/>
              </a:rPr>
              <a:t>@2016</a:t>
            </a:r>
            <a:r>
              <a:rPr kumimoji="1" lang="ja-JP" altLang="en-US" b="0" i="0" u="none" strike="noStrike" kern="1200" cap="none" spc="0" normalizeH="0" baseline="0" noProof="0" dirty="0" smtClean="0">
                <a:ln>
                  <a:noFill/>
                </a:ln>
                <a:solidFill>
                  <a:prstClr val="black">
                    <a:tint val="75000"/>
                  </a:prstClr>
                </a:solidFill>
                <a:effectLst/>
                <a:uLnTx/>
                <a:uFillTx/>
                <a:latin typeface="+mn-ea"/>
                <a:cs typeface="+mn-cs"/>
              </a:rPr>
              <a:t>　公益社団法人日本精神保健福祉士協会</a:t>
            </a:r>
            <a:endParaRPr kumimoji="1" lang="ja-JP" altLang="en-US" b="0" i="0" u="none" strike="noStrike" kern="1200" cap="none" spc="0" normalizeH="0" baseline="0" noProof="0" dirty="0">
              <a:ln>
                <a:noFill/>
              </a:ln>
              <a:solidFill>
                <a:prstClr val="black">
                  <a:tint val="75000"/>
                </a:prstClr>
              </a:solidFill>
              <a:effectLst/>
              <a:uLnTx/>
              <a:uFillTx/>
              <a:latin typeface="+mn-ea"/>
              <a:cs typeface="+mn-cs"/>
            </a:endParaRPr>
          </a:p>
        </p:txBody>
      </p:sp>
    </p:spTree>
    <p:extLst>
      <p:ext uri="{BB962C8B-B14F-4D97-AF65-F5344CB8AC3E}">
        <p14:creationId xmlns:p14="http://schemas.microsoft.com/office/powerpoint/2010/main" val="42359102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6"/>
          <p:cNvSpPr>
            <a:spLocks noChangeArrowheads="1"/>
          </p:cNvSpPr>
          <p:nvPr/>
        </p:nvSpPr>
        <p:spPr bwMode="auto">
          <a:xfrm>
            <a:off x="1803368" y="1849500"/>
            <a:ext cx="554586" cy="1462793"/>
          </a:xfrm>
          <a:prstGeom prst="rect">
            <a:avLst/>
          </a:prstGeom>
          <a:solidFill>
            <a:srgbClr val="FFFF99">
              <a:alpha val="50196"/>
            </a:srgbClr>
          </a:solidFill>
          <a:ln w="3175">
            <a:solidFill>
              <a:schemeClr val="bg1">
                <a:lumMod val="85000"/>
              </a:schemeClr>
            </a:solidFill>
            <a:prstDash val="solid"/>
            <a:miter lim="800000"/>
            <a:headEnd/>
            <a:tailEnd/>
          </a:ln>
        </p:spPr>
        <p:txBody>
          <a:bodyPr vert="eaVert" wrap="none" lIns="74172" tIns="37087" rIns="74172" bIns="37087" anchor="ctr"/>
          <a:lstStyle/>
          <a:p>
            <a:pPr marL="0" marR="0" lvl="0" indent="0" algn="l" defTabSz="741789" rtl="0" eaLnBrk="1" fontAlgn="base" latinLnBrk="0" hangingPunct="1">
              <a:lnSpc>
                <a:spcPct val="100000"/>
              </a:lnSpc>
              <a:spcBef>
                <a:spcPct val="0"/>
              </a:spcBef>
              <a:spcAft>
                <a:spcPct val="0"/>
              </a:spcAft>
              <a:buClrTx/>
              <a:buSzTx/>
              <a:buFontTx/>
              <a:buNone/>
              <a:tabLst/>
              <a:defRPr/>
            </a:pPr>
            <a:r>
              <a:rPr kumimoji="1" lang="ja-JP" altLang="en-US" sz="1625" b="0" i="0" u="none" strike="noStrike" kern="1200" cap="none" spc="0" normalizeH="0" baseline="0" noProof="0" dirty="0">
                <a:ln>
                  <a:noFill/>
                </a:ln>
                <a:solidFill>
                  <a:srgbClr val="000000"/>
                </a:solidFill>
                <a:effectLst/>
                <a:uLnTx/>
                <a:uFillTx/>
                <a:latin typeface="HG創英角ﾎﾟｯﾌﾟ体" pitchFamily="49" charset="-128"/>
                <a:ea typeface="HG創英角ﾎﾟｯﾌﾟ体" pitchFamily="49" charset="-128"/>
                <a:cs typeface="+mn-cs"/>
              </a:rPr>
              <a:t>　</a:t>
            </a:r>
            <a:r>
              <a:rPr kumimoji="1" lang="ja-JP" altLang="en-US" sz="1625"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p>
        </p:txBody>
      </p:sp>
      <p:sp>
        <p:nvSpPr>
          <p:cNvPr id="34" name="Rectangle 6"/>
          <p:cNvSpPr>
            <a:spLocks noChangeArrowheads="1"/>
          </p:cNvSpPr>
          <p:nvPr/>
        </p:nvSpPr>
        <p:spPr bwMode="auto">
          <a:xfrm>
            <a:off x="1794457" y="1849500"/>
            <a:ext cx="379828" cy="1462793"/>
          </a:xfrm>
          <a:prstGeom prst="rect">
            <a:avLst/>
          </a:prstGeom>
          <a:solidFill>
            <a:srgbClr val="FFFF99">
              <a:alpha val="65098"/>
            </a:srgbClr>
          </a:solidFill>
          <a:ln w="3175">
            <a:solidFill>
              <a:schemeClr val="bg1">
                <a:lumMod val="85000"/>
              </a:schemeClr>
            </a:solidFill>
            <a:prstDash val="solid"/>
            <a:miter lim="800000"/>
            <a:headEnd/>
            <a:tailEnd/>
          </a:ln>
        </p:spPr>
        <p:txBody>
          <a:bodyPr vert="eaVert" wrap="none" lIns="74172" tIns="37087" rIns="74172" bIns="37087" anchor="ctr"/>
          <a:lstStyle/>
          <a:p>
            <a:pPr marL="0" marR="0" lvl="0" indent="0" algn="l" defTabSz="741789" rtl="0" eaLnBrk="1" fontAlgn="base" latinLnBrk="0" hangingPunct="1">
              <a:lnSpc>
                <a:spcPct val="100000"/>
              </a:lnSpc>
              <a:spcBef>
                <a:spcPct val="0"/>
              </a:spcBef>
              <a:spcAft>
                <a:spcPct val="0"/>
              </a:spcAft>
              <a:buClrTx/>
              <a:buSzTx/>
              <a:buFontTx/>
              <a:buNone/>
              <a:tabLst/>
              <a:defRPr/>
            </a:pPr>
            <a:r>
              <a:rPr kumimoji="1" lang="ja-JP" altLang="en-US" sz="1625" b="0" i="0" u="none" strike="noStrike" kern="1200" cap="none" spc="0" normalizeH="0" baseline="0" noProof="0" dirty="0">
                <a:ln>
                  <a:noFill/>
                </a:ln>
                <a:solidFill>
                  <a:srgbClr val="000000"/>
                </a:solidFill>
                <a:effectLst/>
                <a:uLnTx/>
                <a:uFillTx/>
                <a:latin typeface="HG創英角ﾎﾟｯﾌﾟ体" pitchFamily="49" charset="-128"/>
                <a:ea typeface="HG創英角ﾎﾟｯﾌﾟ体" pitchFamily="49" charset="-128"/>
                <a:cs typeface="+mn-cs"/>
              </a:rPr>
              <a:t>　</a:t>
            </a:r>
            <a:r>
              <a:rPr kumimoji="1" lang="ja-JP" altLang="en-US" sz="1625"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p>
        </p:txBody>
      </p:sp>
      <p:cxnSp>
        <p:nvCxnSpPr>
          <p:cNvPr id="28" name="直線コネクタ 27"/>
          <p:cNvCxnSpPr/>
          <p:nvPr/>
        </p:nvCxnSpPr>
        <p:spPr>
          <a:xfrm>
            <a:off x="1150703" y="3604500"/>
            <a:ext cx="7428951" cy="0"/>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09" name="Rectangle 6"/>
          <p:cNvSpPr>
            <a:spLocks noChangeArrowheads="1"/>
          </p:cNvSpPr>
          <p:nvPr/>
        </p:nvSpPr>
        <p:spPr bwMode="auto">
          <a:xfrm>
            <a:off x="1559070" y="1848623"/>
            <a:ext cx="379828" cy="1462793"/>
          </a:xfrm>
          <a:prstGeom prst="rect">
            <a:avLst/>
          </a:prstGeom>
          <a:solidFill>
            <a:srgbClr val="FFFF99"/>
          </a:solidFill>
          <a:ln w="9525">
            <a:solidFill>
              <a:schemeClr val="tx1"/>
            </a:solidFill>
            <a:miter lim="800000"/>
            <a:headEnd/>
            <a:tailEnd/>
          </a:ln>
        </p:spPr>
        <p:txBody>
          <a:bodyPr vert="eaVert" wrap="none" lIns="74172" tIns="37087" rIns="74172" bIns="37087" anchor="ctr"/>
          <a:lstStyle/>
          <a:p>
            <a:pPr marL="0" marR="0" lvl="0" indent="0" algn="l" defTabSz="742950" rtl="0" eaLnBrk="1" fontAlgn="base" latinLnBrk="0" hangingPunct="1">
              <a:lnSpc>
                <a:spcPct val="100000"/>
              </a:lnSpc>
              <a:spcBef>
                <a:spcPct val="0"/>
              </a:spcBef>
              <a:spcAft>
                <a:spcPct val="0"/>
              </a:spcAft>
              <a:buClrTx/>
              <a:buSzTx/>
              <a:buFontTx/>
              <a:buNone/>
              <a:tabLst/>
              <a:defRPr/>
            </a:pPr>
            <a:r>
              <a:rPr kumimoji="1" lang="ja-JP" altLang="en-US" sz="1625" b="0" i="0" u="none" strike="noStrike" kern="1200" cap="none" spc="0" normalizeH="0" baseline="0" noProof="0" dirty="0">
                <a:ln>
                  <a:noFill/>
                </a:ln>
                <a:solidFill>
                  <a:srgbClr val="000000"/>
                </a:solidFill>
                <a:effectLst/>
                <a:uLnTx/>
                <a:uFillTx/>
                <a:latin typeface="HG創英角ﾎﾟｯﾌﾟ体" pitchFamily="49" charset="-128"/>
                <a:ea typeface="HG創英角ﾎﾟｯﾌﾟ体" pitchFamily="49" charset="-128"/>
                <a:cs typeface="+mn-cs"/>
              </a:rPr>
              <a:t> アセスメント　</a:t>
            </a:r>
            <a:r>
              <a:rPr kumimoji="1" lang="ja-JP" altLang="en-US" sz="1625"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p>
        </p:txBody>
      </p:sp>
      <p:sp>
        <p:nvSpPr>
          <p:cNvPr id="47110" name="Rectangle 7"/>
          <p:cNvSpPr>
            <a:spLocks noChangeArrowheads="1"/>
          </p:cNvSpPr>
          <p:nvPr/>
        </p:nvSpPr>
        <p:spPr bwMode="auto">
          <a:xfrm>
            <a:off x="2607613" y="1615208"/>
            <a:ext cx="379828" cy="1930500"/>
          </a:xfrm>
          <a:prstGeom prst="rect">
            <a:avLst/>
          </a:prstGeom>
          <a:solidFill>
            <a:srgbClr val="FFFF99"/>
          </a:solidFill>
          <a:ln w="9525">
            <a:solidFill>
              <a:schemeClr val="tx1"/>
            </a:solidFill>
            <a:miter lim="800000"/>
            <a:headEnd/>
            <a:tailEnd/>
          </a:ln>
        </p:spPr>
        <p:txBody>
          <a:bodyPr vert="eaVert" wrap="none" lIns="74172" tIns="37087" rIns="74172" bIns="37087" anchor="ctr"/>
          <a:lstStyle/>
          <a:p>
            <a:pPr marL="0" marR="0" lvl="0" indent="0" algn="l" defTabSz="742950" rtl="0" eaLnBrk="1" fontAlgn="base" latinLnBrk="0" hangingPunct="1">
              <a:lnSpc>
                <a:spcPct val="100000"/>
              </a:lnSpc>
              <a:spcBef>
                <a:spcPct val="0"/>
              </a:spcBef>
              <a:spcAft>
                <a:spcPct val="0"/>
              </a:spcAft>
              <a:buClrTx/>
              <a:buSzTx/>
              <a:buFontTx/>
              <a:buNone/>
              <a:tabLst/>
              <a:defRPr/>
            </a:pPr>
            <a:r>
              <a:rPr kumimoji="1" lang="ja-JP" altLang="en-US" sz="1300" b="0" i="0" u="none" strike="noStrike" kern="1200" cap="none" spc="0" normalizeH="0" baseline="0" noProof="0" dirty="0">
                <a:ln>
                  <a:noFill/>
                </a:ln>
                <a:solidFill>
                  <a:srgbClr val="000000"/>
                </a:solidFill>
                <a:effectLst/>
                <a:uLnTx/>
                <a:uFillTx/>
                <a:latin typeface="HG創英角ﾎﾟｯﾌﾟ体" pitchFamily="49" charset="-128"/>
                <a:ea typeface="HG創英角ﾎﾟｯﾌﾟ体" pitchFamily="49" charset="-128"/>
                <a:cs typeface="+mn-cs"/>
              </a:rPr>
              <a:t>サービス等利用計画案等</a:t>
            </a:r>
            <a:endParaRPr kumimoji="1"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47111" name="Rectangle 38"/>
          <p:cNvSpPr>
            <a:spLocks noChangeArrowheads="1"/>
          </p:cNvSpPr>
          <p:nvPr/>
        </p:nvSpPr>
        <p:spPr bwMode="auto">
          <a:xfrm>
            <a:off x="6323864" y="3747533"/>
            <a:ext cx="378937" cy="1403123"/>
          </a:xfrm>
          <a:prstGeom prst="rect">
            <a:avLst/>
          </a:prstGeom>
          <a:solidFill>
            <a:srgbClr val="FFFF99"/>
          </a:solidFill>
          <a:ln w="9525">
            <a:solidFill>
              <a:schemeClr val="tx1"/>
            </a:solidFill>
            <a:miter lim="800000"/>
            <a:headEnd/>
            <a:tailEnd/>
          </a:ln>
        </p:spPr>
        <p:txBody>
          <a:bodyPr vert="eaVert" wrap="none" lIns="74172" tIns="0" rIns="74172" bIns="0" anchor="ctr"/>
          <a:lstStyle/>
          <a:p>
            <a:pPr marL="0" marR="0" lvl="0" indent="0" algn="ctr" defTabSz="742950" rtl="0" eaLnBrk="1" fontAlgn="base" latinLnBrk="0" hangingPunct="1">
              <a:lnSpc>
                <a:spcPct val="100000"/>
              </a:lnSpc>
              <a:spcBef>
                <a:spcPct val="50000"/>
              </a:spcBef>
              <a:spcAft>
                <a:spcPct val="0"/>
              </a:spcAft>
              <a:buClrTx/>
              <a:buSzTx/>
              <a:buFontTx/>
              <a:buNone/>
              <a:tabLst/>
              <a:defRPr/>
            </a:pPr>
            <a:r>
              <a:rPr kumimoji="1" lang="ja-JP" altLang="en-US" sz="1625" b="0" i="0" u="none" strike="noStrike" kern="1200" cap="none" spc="0" normalizeH="0" baseline="0" noProof="0" dirty="0">
                <a:ln>
                  <a:noFill/>
                </a:ln>
                <a:solidFill>
                  <a:srgbClr val="000000"/>
                </a:solidFill>
                <a:effectLst/>
                <a:uLnTx/>
                <a:uFillTx/>
                <a:latin typeface="HG創英角ﾎﾟｯﾌﾟ体" pitchFamily="49" charset="-128"/>
                <a:ea typeface="HG創英角ﾎﾟｯﾌﾟ体" pitchFamily="49" charset="-128"/>
                <a:cs typeface="+mn-cs"/>
              </a:rPr>
              <a:t>個別支援計画</a:t>
            </a:r>
            <a:endParaRPr kumimoji="1" lang="ja-JP" altLang="en-US" sz="1625"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47112" name="Line 40"/>
          <p:cNvSpPr>
            <a:spLocks noChangeShapeType="1"/>
          </p:cNvSpPr>
          <p:nvPr/>
        </p:nvSpPr>
        <p:spPr bwMode="auto">
          <a:xfrm>
            <a:off x="4192013" y="3370208"/>
            <a:ext cx="190807" cy="351000"/>
          </a:xfrm>
          <a:prstGeom prst="line">
            <a:avLst/>
          </a:prstGeom>
          <a:noFill/>
          <a:ln w="50800">
            <a:solidFill>
              <a:schemeClr val="tx1"/>
            </a:solidFill>
            <a:round/>
            <a:headEnd/>
            <a:tailEnd type="triangle" w="med" len="med"/>
          </a:ln>
        </p:spPr>
        <p:txBody>
          <a:bodyPr lIns="74172" tIns="37087" rIns="74172" bIns="37087"/>
          <a:lstStyle/>
          <a:p>
            <a:pPr marL="0" marR="0" lvl="0" indent="0" algn="l" defTabSz="742950" rtl="0" eaLnBrk="1" fontAlgn="base" latinLnBrk="0" hangingPunct="1">
              <a:lnSpc>
                <a:spcPct val="100000"/>
              </a:lnSpc>
              <a:spcBef>
                <a:spcPct val="0"/>
              </a:spcBef>
              <a:spcAft>
                <a:spcPct val="0"/>
              </a:spcAft>
              <a:buClrTx/>
              <a:buSzTx/>
              <a:buFontTx/>
              <a:buNone/>
              <a:tabLst/>
              <a:defRPr/>
            </a:pPr>
            <a:endParaRPr kumimoji="1" lang="ja-JP" altLang="en-US" sz="1463"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7113" name="Rectangle 49"/>
          <p:cNvSpPr>
            <a:spLocks noChangeArrowheads="1"/>
          </p:cNvSpPr>
          <p:nvPr/>
        </p:nvSpPr>
        <p:spPr bwMode="auto">
          <a:xfrm>
            <a:off x="7500796" y="3703658"/>
            <a:ext cx="378937" cy="1714635"/>
          </a:xfrm>
          <a:prstGeom prst="rect">
            <a:avLst/>
          </a:prstGeom>
          <a:solidFill>
            <a:srgbClr val="FFFF99"/>
          </a:solidFill>
          <a:ln w="9525">
            <a:solidFill>
              <a:schemeClr val="tx1"/>
            </a:solidFill>
            <a:miter lim="800000"/>
            <a:headEnd/>
            <a:tailEnd/>
          </a:ln>
        </p:spPr>
        <p:txBody>
          <a:bodyPr vert="eaVert" wrap="none" lIns="74172" tIns="37087" rIns="74172" bIns="37087" anchor="ctr"/>
          <a:lstStyle/>
          <a:p>
            <a:pPr marL="0" marR="0" lvl="0" indent="0" algn="ctr" defTabSz="742950" rtl="0" eaLnBrk="1" fontAlgn="base" latinLnBrk="0" hangingPunct="1">
              <a:lnSpc>
                <a:spcPct val="100000"/>
              </a:lnSpc>
              <a:spcBef>
                <a:spcPct val="50000"/>
              </a:spcBef>
              <a:spcAft>
                <a:spcPct val="0"/>
              </a:spcAft>
              <a:buClrTx/>
              <a:buSzTx/>
              <a:buFontTx/>
              <a:buNone/>
              <a:tabLst/>
              <a:defRPr/>
            </a:pPr>
            <a:r>
              <a:rPr kumimoji="1" lang="ja-JP" altLang="en-US" sz="1625" b="0" i="0" u="none" strike="noStrike" kern="1200" cap="none" spc="0" normalizeH="0" baseline="0" noProof="0" dirty="0">
                <a:ln>
                  <a:noFill/>
                </a:ln>
                <a:solidFill>
                  <a:srgbClr val="000000"/>
                </a:solidFill>
                <a:effectLst/>
                <a:uLnTx/>
                <a:uFillTx/>
                <a:latin typeface="HG創英角ﾎﾟｯﾌﾟ体" pitchFamily="49" charset="-128"/>
                <a:ea typeface="HG創英角ﾎﾟｯﾌﾟ体" pitchFamily="49" charset="-128"/>
                <a:cs typeface="+mn-cs"/>
              </a:rPr>
              <a:t>モニタリング</a:t>
            </a:r>
            <a:endParaRPr kumimoji="1" lang="ja-JP" altLang="en-US" sz="1625"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3" name="Rectangle 50"/>
          <p:cNvSpPr>
            <a:spLocks noChangeArrowheads="1"/>
          </p:cNvSpPr>
          <p:nvPr/>
        </p:nvSpPr>
        <p:spPr bwMode="auto">
          <a:xfrm>
            <a:off x="1033014" y="1615208"/>
            <a:ext cx="409252" cy="1754123"/>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74172" tIns="37087" rIns="74172" bIns="37087" anchor="ctr"/>
          <a:lstStyle/>
          <a:p>
            <a:pPr marL="0" marR="0" lvl="0" indent="0" algn="ctr" defTabSz="741789" rtl="0" eaLnBrk="1" fontAlgn="base" latinLnBrk="0" hangingPunct="1">
              <a:lnSpc>
                <a:spcPct val="100000"/>
              </a:lnSpc>
              <a:spcBef>
                <a:spcPct val="0"/>
              </a:spcBef>
              <a:spcAft>
                <a:spcPct val="0"/>
              </a:spcAft>
              <a:buClrTx/>
              <a:buSzTx/>
              <a:buFontTx/>
              <a:buNone/>
              <a:tabLst/>
              <a:defRPr/>
            </a:pPr>
            <a:r>
              <a:rPr kumimoji="1" lang="ja-JP" altLang="en-US" sz="1625" b="0" i="0" u="none" strike="noStrike" kern="1200" cap="none" spc="0" normalizeH="0" baseline="0" noProof="0" dirty="0">
                <a:ln>
                  <a:noFill/>
                </a:ln>
                <a:solidFill>
                  <a:prstClr val="black"/>
                </a:solidFill>
                <a:effectLst/>
                <a:uLnTx/>
                <a:uFillTx/>
                <a:latin typeface="HG創英角ﾎﾟｯﾌﾟ体" pitchFamily="49" charset="-128"/>
                <a:ea typeface="HG創英角ﾎﾟｯﾌﾟ体" pitchFamily="49" charset="-128"/>
                <a:cs typeface="+mn-cs"/>
              </a:rPr>
              <a:t>相談支援事業者</a:t>
            </a:r>
          </a:p>
        </p:txBody>
      </p:sp>
      <p:sp>
        <p:nvSpPr>
          <p:cNvPr id="47115" name="Rectangle 52"/>
          <p:cNvSpPr>
            <a:spLocks noChangeArrowheads="1"/>
          </p:cNvSpPr>
          <p:nvPr/>
        </p:nvSpPr>
        <p:spPr bwMode="auto">
          <a:xfrm>
            <a:off x="3051634" y="2668207"/>
            <a:ext cx="292450" cy="1696208"/>
          </a:xfrm>
          <a:prstGeom prst="roundRect">
            <a:avLst>
              <a:gd name="adj" fmla="val 0"/>
            </a:avLst>
          </a:prstGeom>
          <a:solidFill>
            <a:srgbClr val="FF9999"/>
          </a:solidFill>
          <a:ln w="9525" algn="ctr">
            <a:solidFill>
              <a:schemeClr val="tx1"/>
            </a:solidFill>
            <a:miter lim="800000"/>
            <a:headEnd/>
            <a:tailEnd/>
          </a:ln>
        </p:spPr>
        <p:txBody>
          <a:bodyPr vert="eaVert" wrap="none" lIns="29200" tIns="37087" rIns="29200" bIns="37087" anchor="ctr"/>
          <a:lstStyle/>
          <a:p>
            <a:pPr marL="0" marR="0" lvl="0" indent="0" algn="ctr" defTabSz="742950" rtl="0" eaLnBrk="1" fontAlgn="base" latinLnBrk="0" hangingPunct="1">
              <a:lnSpc>
                <a:spcPts val="1380"/>
              </a:lnSpc>
              <a:spcBef>
                <a:spcPct val="0"/>
              </a:spcBef>
              <a:spcAft>
                <a:spcPct val="0"/>
              </a:spcAft>
              <a:buClrTx/>
              <a:buSzTx/>
              <a:buFontTx/>
              <a:buNone/>
              <a:tabLst/>
              <a:defRPr/>
            </a:pPr>
            <a:r>
              <a:rPr kumimoji="1" lang="ja-JP" altLang="en-US" sz="1463" b="1"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支給決定（市町村）</a:t>
            </a:r>
            <a:endParaRPr kumimoji="1" lang="en-US" altLang="ja-JP" sz="1463" b="1"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endParaRPr>
          </a:p>
        </p:txBody>
      </p:sp>
      <p:sp>
        <p:nvSpPr>
          <p:cNvPr id="33" name="Rectangle 50"/>
          <p:cNvSpPr>
            <a:spLocks noChangeArrowheads="1"/>
          </p:cNvSpPr>
          <p:nvPr/>
        </p:nvSpPr>
        <p:spPr bwMode="auto">
          <a:xfrm>
            <a:off x="1033014" y="3955500"/>
            <a:ext cx="409252" cy="1755000"/>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74172" tIns="37087" rIns="74172" bIns="37087" anchor="ctr"/>
          <a:lstStyle/>
          <a:p>
            <a:pPr marL="0" marR="0" lvl="0" indent="0" algn="ctr" defTabSz="741789" rtl="0" eaLnBrk="1" fontAlgn="base" latinLnBrk="0" hangingPunct="1">
              <a:lnSpc>
                <a:spcPct val="100000"/>
              </a:lnSpc>
              <a:spcBef>
                <a:spcPct val="0"/>
              </a:spcBef>
              <a:spcAft>
                <a:spcPct val="0"/>
              </a:spcAft>
              <a:buClrTx/>
              <a:buSzTx/>
              <a:buFontTx/>
              <a:buNone/>
              <a:tabLst/>
              <a:defRPr/>
            </a:pPr>
            <a:r>
              <a:rPr kumimoji="1" lang="ja-JP" altLang="en-US" sz="1625" b="0" i="0" u="none" strike="noStrike" kern="1200" cap="none" spc="0" normalizeH="0" baseline="0" noProof="0" dirty="0">
                <a:ln>
                  <a:noFill/>
                </a:ln>
                <a:solidFill>
                  <a:prstClr val="black"/>
                </a:solidFill>
                <a:effectLst/>
                <a:uLnTx/>
                <a:uFillTx/>
                <a:latin typeface="HG創英角ﾎﾟｯﾌﾟ体" pitchFamily="49" charset="-128"/>
                <a:ea typeface="HG創英角ﾎﾟｯﾌﾟ体" pitchFamily="49" charset="-128"/>
                <a:cs typeface="+mn-cs"/>
              </a:rPr>
              <a:t>サービス事業者</a:t>
            </a:r>
          </a:p>
        </p:txBody>
      </p:sp>
      <p:sp>
        <p:nvSpPr>
          <p:cNvPr id="47117" name="Rectangle 6"/>
          <p:cNvSpPr>
            <a:spLocks noChangeArrowheads="1"/>
          </p:cNvSpPr>
          <p:nvPr/>
        </p:nvSpPr>
        <p:spPr bwMode="auto">
          <a:xfrm>
            <a:off x="4866970" y="3827386"/>
            <a:ext cx="379828" cy="1461915"/>
          </a:xfrm>
          <a:prstGeom prst="rect">
            <a:avLst/>
          </a:prstGeom>
          <a:solidFill>
            <a:srgbClr val="FFFF99"/>
          </a:solidFill>
          <a:ln w="9525">
            <a:solidFill>
              <a:schemeClr val="tx1"/>
            </a:solidFill>
            <a:miter lim="800000"/>
            <a:headEnd/>
            <a:tailEnd/>
          </a:ln>
        </p:spPr>
        <p:txBody>
          <a:bodyPr vert="eaVert" wrap="none" lIns="74172" tIns="37087" rIns="74172" bIns="37087" anchor="ctr"/>
          <a:lstStyle/>
          <a:p>
            <a:pPr marL="0" marR="0" lvl="0" indent="0" algn="l" defTabSz="742950" rtl="0" eaLnBrk="1" fontAlgn="base" latinLnBrk="0" hangingPunct="1">
              <a:lnSpc>
                <a:spcPct val="100000"/>
              </a:lnSpc>
              <a:spcBef>
                <a:spcPct val="0"/>
              </a:spcBef>
              <a:spcAft>
                <a:spcPct val="0"/>
              </a:spcAft>
              <a:buClrTx/>
              <a:buSzTx/>
              <a:buFontTx/>
              <a:buNone/>
              <a:tabLst/>
              <a:defRPr/>
            </a:pPr>
            <a:r>
              <a:rPr kumimoji="1" lang="ja-JP" altLang="en-US" sz="1625" b="0" i="0" u="none" strike="noStrike" kern="1200" cap="none" spc="0" normalizeH="0" baseline="0" noProof="0" dirty="0">
                <a:ln>
                  <a:noFill/>
                </a:ln>
                <a:solidFill>
                  <a:srgbClr val="000000"/>
                </a:solidFill>
                <a:effectLst/>
                <a:uLnTx/>
                <a:uFillTx/>
                <a:latin typeface="HG創英角ﾎﾟｯﾌﾟ体" pitchFamily="49" charset="-128"/>
                <a:ea typeface="HG創英角ﾎﾟｯﾌﾟ体" pitchFamily="49" charset="-128"/>
                <a:cs typeface="+mn-cs"/>
              </a:rPr>
              <a:t> アセスメント　</a:t>
            </a:r>
            <a:r>
              <a:rPr kumimoji="1" lang="ja-JP" altLang="en-US" sz="1625"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p>
        </p:txBody>
      </p:sp>
      <p:sp>
        <p:nvSpPr>
          <p:cNvPr id="47118" name="Rectangle 7"/>
          <p:cNvSpPr>
            <a:spLocks noChangeArrowheads="1"/>
          </p:cNvSpPr>
          <p:nvPr/>
        </p:nvSpPr>
        <p:spPr bwMode="auto">
          <a:xfrm>
            <a:off x="3812186" y="1674000"/>
            <a:ext cx="378938" cy="1813793"/>
          </a:xfrm>
          <a:prstGeom prst="rect">
            <a:avLst/>
          </a:prstGeom>
          <a:solidFill>
            <a:srgbClr val="FFFF99"/>
          </a:solidFill>
          <a:ln w="9525">
            <a:solidFill>
              <a:schemeClr val="tx1"/>
            </a:solidFill>
            <a:miter lim="800000"/>
            <a:headEnd/>
            <a:tailEnd/>
          </a:ln>
        </p:spPr>
        <p:txBody>
          <a:bodyPr vert="eaVert" wrap="none" lIns="74172" tIns="37087" rIns="74172" bIns="37087" anchor="ctr"/>
          <a:lstStyle/>
          <a:p>
            <a:pPr marL="0" marR="0" lvl="0" indent="0" algn="l" defTabSz="742950" rtl="0" eaLnBrk="1" fontAlgn="base" latinLnBrk="0" hangingPunct="1">
              <a:lnSpc>
                <a:spcPct val="100000"/>
              </a:lnSpc>
              <a:spcBef>
                <a:spcPct val="0"/>
              </a:spcBef>
              <a:spcAft>
                <a:spcPct val="0"/>
              </a:spcAft>
              <a:buClrTx/>
              <a:buSzTx/>
              <a:buFontTx/>
              <a:buNone/>
              <a:tabLst/>
              <a:defRPr/>
            </a:pPr>
            <a:r>
              <a:rPr kumimoji="1" lang="ja-JP" altLang="en-US" sz="1300" b="0" i="0" u="none" strike="noStrike" kern="1200" cap="none" spc="0" normalizeH="0" baseline="0" noProof="0" dirty="0">
                <a:ln>
                  <a:noFill/>
                </a:ln>
                <a:solidFill>
                  <a:srgbClr val="000000"/>
                </a:solidFill>
                <a:effectLst/>
                <a:uLnTx/>
                <a:uFillTx/>
                <a:latin typeface="HG創英角ﾎﾟｯﾌﾟ体" pitchFamily="49" charset="-128"/>
                <a:ea typeface="HG創英角ﾎﾟｯﾌﾟ体" pitchFamily="49" charset="-128"/>
                <a:cs typeface="+mn-cs"/>
              </a:rPr>
              <a:t>サービス等利用計画等</a:t>
            </a:r>
            <a:endParaRPr kumimoji="1"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43" name="右矢印 42"/>
          <p:cNvSpPr/>
          <p:nvPr/>
        </p:nvSpPr>
        <p:spPr>
          <a:xfrm>
            <a:off x="5289592" y="4185406"/>
            <a:ext cx="235387" cy="5273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74172" tIns="37087" rIns="74172" bIns="37087" anchor="ctr"/>
          <a:lstStyle/>
          <a:p>
            <a:pPr marL="0" marR="0" lvl="0" indent="0" algn="ctr" defTabSz="741789" rtl="0" eaLnBrk="1" fontAlgn="base" latinLnBrk="0" hangingPunct="1">
              <a:lnSpc>
                <a:spcPct val="100000"/>
              </a:lnSpc>
              <a:spcBef>
                <a:spcPct val="0"/>
              </a:spcBef>
              <a:spcAft>
                <a:spcPct val="0"/>
              </a:spcAft>
              <a:buClrTx/>
              <a:buSzTx/>
              <a:buFontTx/>
              <a:buNone/>
              <a:tabLst/>
              <a:defRPr/>
            </a:pPr>
            <a:endParaRPr kumimoji="1" lang="ja-JP" altLang="en-US" sz="1463"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47120" name="Rectangle 52"/>
          <p:cNvSpPr>
            <a:spLocks noChangeArrowheads="1"/>
          </p:cNvSpPr>
          <p:nvPr/>
        </p:nvSpPr>
        <p:spPr bwMode="auto">
          <a:xfrm>
            <a:off x="6004663" y="3429001"/>
            <a:ext cx="233604" cy="1492628"/>
          </a:xfrm>
          <a:prstGeom prst="roundRect">
            <a:avLst>
              <a:gd name="adj" fmla="val 50000"/>
            </a:avLst>
          </a:prstGeom>
          <a:solidFill>
            <a:srgbClr val="FFFF00"/>
          </a:solidFill>
          <a:ln w="9525" algn="ctr">
            <a:solidFill>
              <a:schemeClr val="tx1"/>
            </a:solidFill>
            <a:miter lim="800000"/>
            <a:headEnd/>
            <a:tailEnd/>
          </a:ln>
        </p:spPr>
        <p:txBody>
          <a:bodyPr vert="eaVert" wrap="none" lIns="29200" tIns="37087" rIns="29200" bIns="37087" anchor="ctr"/>
          <a:lstStyle/>
          <a:p>
            <a:pPr marL="0" marR="0" lvl="0" indent="0" algn="ctr" defTabSz="742950" rtl="0" eaLnBrk="1" fontAlgn="base" latinLnBrk="0" hangingPunct="1">
              <a:lnSpc>
                <a:spcPts val="1380"/>
              </a:lnSpc>
              <a:spcBef>
                <a:spcPct val="0"/>
              </a:spcBef>
              <a:spcAft>
                <a:spcPct val="0"/>
              </a:spcAft>
              <a:buClrTx/>
              <a:buSzTx/>
              <a:buFontTx/>
              <a:buNone/>
              <a:tabLst/>
              <a:defRPr/>
            </a:pPr>
            <a:r>
              <a:rPr kumimoji="1" lang="ja-JP" altLang="en-US" sz="1463" b="1"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支援会議</a:t>
            </a:r>
            <a:endParaRPr kumimoji="1" lang="en-US" altLang="ja-JP" sz="1463" b="1"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endParaRPr>
          </a:p>
        </p:txBody>
      </p:sp>
      <p:sp>
        <p:nvSpPr>
          <p:cNvPr id="47121" name="Rectangle 7"/>
          <p:cNvSpPr>
            <a:spLocks noChangeArrowheads="1"/>
          </p:cNvSpPr>
          <p:nvPr/>
        </p:nvSpPr>
        <p:spPr bwMode="auto">
          <a:xfrm>
            <a:off x="7425016" y="1615207"/>
            <a:ext cx="454725" cy="1871708"/>
          </a:xfrm>
          <a:prstGeom prst="rect">
            <a:avLst/>
          </a:prstGeom>
          <a:solidFill>
            <a:srgbClr val="FFFF99"/>
          </a:solidFill>
          <a:ln w="9525">
            <a:solidFill>
              <a:schemeClr val="tx1"/>
            </a:solidFill>
            <a:miter lim="800000"/>
            <a:headEnd/>
            <a:tailEnd/>
          </a:ln>
        </p:spPr>
        <p:txBody>
          <a:bodyPr vert="eaVert" wrap="none" lIns="74172" tIns="37087" rIns="74172" bIns="37087" anchor="ctr"/>
          <a:lstStyle/>
          <a:p>
            <a:pPr marL="0" marR="0" lvl="0" indent="0" algn="ctr" defTabSz="742950" rtl="0" eaLnBrk="1" fontAlgn="base" latinLnBrk="0" hangingPunct="1">
              <a:lnSpc>
                <a:spcPct val="100000"/>
              </a:lnSpc>
              <a:spcBef>
                <a:spcPct val="0"/>
              </a:spcBef>
              <a:spcAft>
                <a:spcPct val="0"/>
              </a:spcAft>
              <a:buClrTx/>
              <a:buSzTx/>
              <a:buFontTx/>
              <a:buNone/>
              <a:tabLst/>
              <a:defRPr/>
            </a:pPr>
            <a:r>
              <a:rPr kumimoji="1" lang="ja-JP" altLang="en-US" sz="1300" b="0" i="0" u="none" strike="noStrike" kern="1200" cap="none" spc="0" normalizeH="0" baseline="0" noProof="0" dirty="0">
                <a:ln>
                  <a:noFill/>
                </a:ln>
                <a:solidFill>
                  <a:srgbClr val="000000"/>
                </a:solidFill>
                <a:effectLst/>
                <a:uLnTx/>
                <a:uFillTx/>
                <a:latin typeface="HG創英角ﾎﾟｯﾌﾟ体" pitchFamily="49" charset="-128"/>
                <a:ea typeface="HG創英角ﾎﾟｯﾌﾟ体" pitchFamily="49" charset="-128"/>
                <a:cs typeface="+mn-cs"/>
              </a:rPr>
              <a:t>継続サービス利用支援等</a:t>
            </a:r>
            <a:endParaRPr kumimoji="1" lang="en-US" altLang="ja-JP" sz="1300" b="0" i="0" u="none" strike="noStrike" kern="1200" cap="none" spc="0" normalizeH="0" baseline="0" noProof="0" dirty="0">
              <a:ln>
                <a:noFill/>
              </a:ln>
              <a:solidFill>
                <a:srgbClr val="000000"/>
              </a:solidFill>
              <a:effectLst/>
              <a:uLnTx/>
              <a:uFillTx/>
              <a:latin typeface="HG創英角ﾎﾟｯﾌﾟ体" pitchFamily="49" charset="-128"/>
              <a:ea typeface="HG創英角ﾎﾟｯﾌﾟ体" pitchFamily="49" charset="-128"/>
              <a:cs typeface="+mn-cs"/>
            </a:endParaRPr>
          </a:p>
          <a:p>
            <a:pPr marL="0" marR="0" lvl="0" indent="0" algn="ctr" defTabSz="742950" rtl="0" eaLnBrk="1" fontAlgn="base" latinLnBrk="0" hangingPunct="1">
              <a:lnSpc>
                <a:spcPct val="100000"/>
              </a:lnSpc>
              <a:spcBef>
                <a:spcPct val="0"/>
              </a:spcBef>
              <a:spcAft>
                <a:spcPct val="0"/>
              </a:spcAft>
              <a:buClrTx/>
              <a:buSzTx/>
              <a:buFontTx/>
              <a:buNone/>
              <a:tabLst/>
              <a:defRPr/>
            </a:pPr>
            <a:r>
              <a:rPr kumimoji="1" lang="ja-JP" altLang="en-US" sz="1300" b="0" i="0" u="none" strike="noStrike" kern="1200" cap="none" spc="0" normalizeH="0" baseline="0" noProof="0" dirty="0">
                <a:ln>
                  <a:noFill/>
                </a:ln>
                <a:solidFill>
                  <a:srgbClr val="000000"/>
                </a:solidFill>
                <a:effectLst/>
                <a:uLnTx/>
                <a:uFillTx/>
                <a:latin typeface="HG創英角ﾎﾟｯﾌﾟ体" pitchFamily="49" charset="-128"/>
                <a:ea typeface="HG創英角ﾎﾟｯﾌﾟ体" pitchFamily="49" charset="-128"/>
                <a:cs typeface="+mn-cs"/>
              </a:rPr>
              <a:t>（モニタリング）</a:t>
            </a:r>
            <a:endParaRPr kumimoji="1"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47122" name="Rectangle 7"/>
          <p:cNvSpPr>
            <a:spLocks noChangeArrowheads="1"/>
          </p:cNvSpPr>
          <p:nvPr/>
        </p:nvSpPr>
        <p:spPr bwMode="auto">
          <a:xfrm>
            <a:off x="6980092" y="3708046"/>
            <a:ext cx="444917" cy="1928745"/>
          </a:xfrm>
          <a:prstGeom prst="rect">
            <a:avLst/>
          </a:prstGeom>
          <a:solidFill>
            <a:srgbClr val="FFFF99"/>
          </a:solidFill>
          <a:ln w="9525">
            <a:solidFill>
              <a:schemeClr val="tx1"/>
            </a:solidFill>
            <a:miter lim="800000"/>
            <a:headEnd/>
            <a:tailEnd/>
          </a:ln>
        </p:spPr>
        <p:txBody>
          <a:bodyPr vert="eaVert" wrap="none" lIns="74172" tIns="37087" rIns="74172" bIns="37087" anchor="ctr"/>
          <a:lstStyle/>
          <a:p>
            <a:pPr marL="0" marR="0" lvl="0" indent="0" algn="ctr" defTabSz="742950" rtl="0" eaLnBrk="1" fontAlgn="base" latinLnBrk="0" hangingPunct="1">
              <a:lnSpc>
                <a:spcPct val="100000"/>
              </a:lnSpc>
              <a:spcBef>
                <a:spcPct val="0"/>
              </a:spcBef>
              <a:spcAft>
                <a:spcPct val="0"/>
              </a:spcAft>
              <a:buClrTx/>
              <a:buSzTx/>
              <a:buFontTx/>
              <a:buNone/>
              <a:tabLst/>
              <a:defRPr/>
            </a:pPr>
            <a:r>
              <a:rPr kumimoji="1" lang="ja-JP" altLang="en-US" sz="1300" b="0" i="0" u="none" strike="noStrike" kern="1200" cap="none" spc="0" normalizeH="0" baseline="0" noProof="0" dirty="0">
                <a:ln>
                  <a:noFill/>
                </a:ln>
                <a:solidFill>
                  <a:srgbClr val="000000"/>
                </a:solidFill>
                <a:effectLst/>
                <a:uLnTx/>
                <a:uFillTx/>
                <a:latin typeface="HG創英角ﾎﾟｯﾌﾟ体" pitchFamily="49" charset="-128"/>
                <a:ea typeface="HG創英角ﾎﾟｯﾌﾟ体" pitchFamily="49" charset="-128"/>
                <a:cs typeface="+mn-cs"/>
              </a:rPr>
              <a:t>個別支援計画の実施</a:t>
            </a:r>
            <a:endParaRPr kumimoji="1" lang="en-US" altLang="ja-JP" sz="1300" b="0" i="0" u="none" strike="noStrike" kern="1200" cap="none" spc="0" normalizeH="0" baseline="0" noProof="0" dirty="0">
              <a:ln>
                <a:noFill/>
              </a:ln>
              <a:solidFill>
                <a:srgbClr val="000000"/>
              </a:solidFill>
              <a:effectLst/>
              <a:uLnTx/>
              <a:uFillTx/>
              <a:latin typeface="HG創英角ﾎﾟｯﾌﾟ体" pitchFamily="49" charset="-128"/>
              <a:ea typeface="HG創英角ﾎﾟｯﾌﾟ体" pitchFamily="49" charset="-128"/>
              <a:cs typeface="+mn-cs"/>
            </a:endParaRPr>
          </a:p>
          <a:p>
            <a:pPr marL="0" marR="0" lvl="0" indent="0" algn="ctr" defTabSz="742950" rtl="0" eaLnBrk="1" fontAlgn="base" latinLnBrk="0" hangingPunct="1">
              <a:lnSpc>
                <a:spcPct val="100000"/>
              </a:lnSpc>
              <a:spcBef>
                <a:spcPct val="0"/>
              </a:spcBef>
              <a:spcAft>
                <a:spcPct val="0"/>
              </a:spcAft>
              <a:buClrTx/>
              <a:buSzTx/>
              <a:buFontTx/>
              <a:buNone/>
              <a:tabLst/>
              <a:defRPr/>
            </a:pPr>
            <a:r>
              <a:rPr kumimoji="1" lang="ja-JP" altLang="en-US" sz="1300" b="0" i="0" u="none" strike="noStrike" kern="1200" cap="none" spc="0" normalizeH="0" baseline="0" noProof="0" dirty="0">
                <a:ln>
                  <a:noFill/>
                </a:ln>
                <a:solidFill>
                  <a:srgbClr val="000000"/>
                </a:solidFill>
                <a:effectLst/>
                <a:uLnTx/>
                <a:uFillTx/>
                <a:latin typeface="HG創英角ﾎﾟｯﾌﾟ体" pitchFamily="49" charset="-128"/>
                <a:ea typeface="HG創英角ﾎﾟｯﾌﾟ体" pitchFamily="49" charset="-128"/>
                <a:cs typeface="+mn-cs"/>
              </a:rPr>
              <a:t>（サービスの提供）</a:t>
            </a:r>
            <a:endParaRPr kumimoji="1"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50" name="右矢印 49"/>
          <p:cNvSpPr/>
          <p:nvPr/>
        </p:nvSpPr>
        <p:spPr>
          <a:xfrm>
            <a:off x="6764330" y="4185406"/>
            <a:ext cx="164948" cy="5273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74172" tIns="37087" rIns="74172" bIns="37087" anchor="ctr"/>
          <a:lstStyle/>
          <a:p>
            <a:pPr marL="0" marR="0" lvl="0" indent="0" algn="ctr" defTabSz="741789" rtl="0" eaLnBrk="1" fontAlgn="base" latinLnBrk="0" hangingPunct="1">
              <a:lnSpc>
                <a:spcPct val="100000"/>
              </a:lnSpc>
              <a:spcBef>
                <a:spcPct val="0"/>
              </a:spcBef>
              <a:spcAft>
                <a:spcPct val="0"/>
              </a:spcAft>
              <a:buClrTx/>
              <a:buSzTx/>
              <a:buFontTx/>
              <a:buNone/>
              <a:tabLst/>
              <a:defRPr/>
            </a:pPr>
            <a:endParaRPr kumimoji="1" lang="ja-JP" altLang="en-US" sz="1463"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47124" name="Rectangle 7"/>
          <p:cNvSpPr>
            <a:spLocks noChangeArrowheads="1"/>
          </p:cNvSpPr>
          <p:nvPr/>
        </p:nvSpPr>
        <p:spPr bwMode="auto">
          <a:xfrm>
            <a:off x="8552018" y="3722085"/>
            <a:ext cx="378938" cy="1929623"/>
          </a:xfrm>
          <a:prstGeom prst="rect">
            <a:avLst/>
          </a:prstGeom>
          <a:solidFill>
            <a:srgbClr val="FFFF99"/>
          </a:solidFill>
          <a:ln w="15875">
            <a:solidFill>
              <a:schemeClr val="tx1"/>
            </a:solidFill>
            <a:prstDash val="dash"/>
            <a:miter lim="800000"/>
            <a:headEnd/>
            <a:tailEnd/>
          </a:ln>
        </p:spPr>
        <p:txBody>
          <a:bodyPr vert="eaVert" wrap="none" lIns="74172" tIns="37087" rIns="74172" bIns="37087" anchor="ctr"/>
          <a:lstStyle/>
          <a:p>
            <a:pPr marL="0" marR="0" lvl="0" indent="0" algn="ctr" defTabSz="742950" rtl="0" eaLnBrk="1" fontAlgn="base" latinLnBrk="0" hangingPunct="1">
              <a:lnSpc>
                <a:spcPct val="100000"/>
              </a:lnSpc>
              <a:spcBef>
                <a:spcPct val="0"/>
              </a:spcBef>
              <a:spcAft>
                <a:spcPct val="0"/>
              </a:spcAft>
              <a:buClrTx/>
              <a:buSzTx/>
              <a:buFontTx/>
              <a:buNone/>
              <a:tabLst/>
              <a:defRPr/>
            </a:pPr>
            <a:r>
              <a:rPr kumimoji="1" lang="ja-JP" altLang="en-US" sz="1300" b="0" i="0" u="none" strike="noStrike" kern="1200" cap="none" spc="0" normalizeH="0" baseline="0" noProof="0" dirty="0">
                <a:ln>
                  <a:noFill/>
                </a:ln>
                <a:solidFill>
                  <a:srgbClr val="000000"/>
                </a:solidFill>
                <a:effectLst/>
                <a:uLnTx/>
                <a:uFillTx/>
                <a:latin typeface="HG創英角ﾎﾟｯﾌﾟ体" pitchFamily="49" charset="-128"/>
                <a:ea typeface="HG創英角ﾎﾟｯﾌﾟ体" pitchFamily="49" charset="-128"/>
                <a:cs typeface="+mn-cs"/>
              </a:rPr>
              <a:t>個別支援計画の変更</a:t>
            </a:r>
            <a:endParaRPr kumimoji="1"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52" name="右矢印 51"/>
          <p:cNvSpPr/>
          <p:nvPr/>
        </p:nvSpPr>
        <p:spPr>
          <a:xfrm>
            <a:off x="7905596" y="4204711"/>
            <a:ext cx="233604" cy="5273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74172" tIns="37087" rIns="74172" bIns="37087" anchor="ctr"/>
          <a:lstStyle/>
          <a:p>
            <a:pPr marL="0" marR="0" lvl="0" indent="0" algn="ctr" defTabSz="741789" rtl="0" eaLnBrk="1" fontAlgn="base" latinLnBrk="0" hangingPunct="1">
              <a:lnSpc>
                <a:spcPct val="100000"/>
              </a:lnSpc>
              <a:spcBef>
                <a:spcPct val="0"/>
              </a:spcBef>
              <a:spcAft>
                <a:spcPct val="0"/>
              </a:spcAft>
              <a:buClrTx/>
              <a:buSzTx/>
              <a:buFontTx/>
              <a:buNone/>
              <a:tabLst/>
              <a:defRPr/>
            </a:pPr>
            <a:endParaRPr kumimoji="1" lang="ja-JP" altLang="en-US" sz="1463"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47126" name="Rectangle 52"/>
          <p:cNvSpPr>
            <a:spLocks noChangeArrowheads="1"/>
          </p:cNvSpPr>
          <p:nvPr/>
        </p:nvSpPr>
        <p:spPr bwMode="auto">
          <a:xfrm>
            <a:off x="3431465" y="2141708"/>
            <a:ext cx="291558" cy="2750085"/>
          </a:xfrm>
          <a:prstGeom prst="roundRect">
            <a:avLst>
              <a:gd name="adj" fmla="val 50000"/>
            </a:avLst>
          </a:prstGeom>
          <a:solidFill>
            <a:srgbClr val="FFFF00"/>
          </a:solidFill>
          <a:ln w="9525" algn="ctr">
            <a:solidFill>
              <a:schemeClr val="tx1"/>
            </a:solidFill>
            <a:miter lim="800000"/>
            <a:headEnd/>
            <a:tailEnd/>
          </a:ln>
        </p:spPr>
        <p:txBody>
          <a:bodyPr vert="eaVert" wrap="none" lIns="29200" tIns="37087" rIns="29200" bIns="37087" anchor="ctr"/>
          <a:lstStyle/>
          <a:p>
            <a:pPr marL="0" marR="0" lvl="0" indent="0" algn="ctr" defTabSz="742950" rtl="0" eaLnBrk="1" fontAlgn="base" latinLnBrk="0" hangingPunct="1">
              <a:lnSpc>
                <a:spcPts val="1380"/>
              </a:lnSpc>
              <a:spcBef>
                <a:spcPct val="0"/>
              </a:spcBef>
              <a:spcAft>
                <a:spcPct val="0"/>
              </a:spcAft>
              <a:buClrTx/>
              <a:buSzTx/>
              <a:buFontTx/>
              <a:buNone/>
              <a:tabLst/>
              <a:defRPr/>
            </a:pPr>
            <a:r>
              <a:rPr kumimoji="1" lang="ja-JP" altLang="en-US" sz="1138" b="1"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サ　ー　ビ　ス　担　当　者　会　議</a:t>
            </a:r>
            <a:endParaRPr kumimoji="1" lang="en-US" altLang="ja-JP" sz="1138" b="1"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endParaRPr>
          </a:p>
        </p:txBody>
      </p:sp>
      <p:sp>
        <p:nvSpPr>
          <p:cNvPr id="47127" name="Rectangle 38"/>
          <p:cNvSpPr>
            <a:spLocks noChangeArrowheads="1"/>
          </p:cNvSpPr>
          <p:nvPr/>
        </p:nvSpPr>
        <p:spPr bwMode="auto">
          <a:xfrm>
            <a:off x="5550839" y="3708045"/>
            <a:ext cx="378938" cy="2106000"/>
          </a:xfrm>
          <a:prstGeom prst="rect">
            <a:avLst/>
          </a:prstGeom>
          <a:solidFill>
            <a:srgbClr val="FFFF99"/>
          </a:solidFill>
          <a:ln w="9525">
            <a:solidFill>
              <a:schemeClr val="tx1"/>
            </a:solidFill>
            <a:miter lim="800000"/>
            <a:headEnd/>
            <a:tailEnd/>
          </a:ln>
        </p:spPr>
        <p:txBody>
          <a:bodyPr vert="eaVert" wrap="none" lIns="74172" tIns="37087" rIns="74172" bIns="37087" anchor="ctr"/>
          <a:lstStyle/>
          <a:p>
            <a:pPr marL="0" marR="0" lvl="0" indent="0" algn="l" defTabSz="742950" rtl="0" eaLnBrk="1" fontAlgn="base" latinLnBrk="0" hangingPunct="1">
              <a:lnSpc>
                <a:spcPct val="100000"/>
              </a:lnSpc>
              <a:spcBef>
                <a:spcPct val="50000"/>
              </a:spcBef>
              <a:spcAft>
                <a:spcPct val="0"/>
              </a:spcAft>
              <a:buClrTx/>
              <a:buSzTx/>
              <a:buFontTx/>
              <a:buNone/>
              <a:tabLst/>
              <a:defRPr/>
            </a:pPr>
            <a:r>
              <a:rPr kumimoji="1" lang="ja-JP" altLang="en-US" sz="1625" b="0" i="0" u="none" strike="noStrike" kern="1200" cap="none" spc="0" normalizeH="0" baseline="0" noProof="0" dirty="0">
                <a:ln>
                  <a:noFill/>
                </a:ln>
                <a:solidFill>
                  <a:srgbClr val="000000"/>
                </a:solidFill>
                <a:effectLst/>
                <a:uLnTx/>
                <a:uFillTx/>
                <a:latin typeface="HG創英角ﾎﾟｯﾌﾟ体" pitchFamily="49" charset="-128"/>
                <a:ea typeface="HG創英角ﾎﾟｯﾌﾟ体" pitchFamily="49" charset="-128"/>
                <a:cs typeface="+mn-cs"/>
              </a:rPr>
              <a:t> 個別支援計画の原案</a:t>
            </a:r>
            <a:r>
              <a:rPr kumimoji="1" lang="ja-JP" altLang="en-US" sz="1625"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p>
        </p:txBody>
      </p:sp>
      <p:cxnSp>
        <p:nvCxnSpPr>
          <p:cNvPr id="31" name="直線コネクタ 30"/>
          <p:cNvCxnSpPr/>
          <p:nvPr/>
        </p:nvCxnSpPr>
        <p:spPr>
          <a:xfrm>
            <a:off x="4319507" y="1674000"/>
            <a:ext cx="0" cy="4095293"/>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29" name="Rectangle 7"/>
          <p:cNvSpPr>
            <a:spLocks noChangeArrowheads="1"/>
          </p:cNvSpPr>
          <p:nvPr/>
        </p:nvSpPr>
        <p:spPr bwMode="auto">
          <a:xfrm>
            <a:off x="8538641" y="1439707"/>
            <a:ext cx="378937" cy="2047208"/>
          </a:xfrm>
          <a:prstGeom prst="rect">
            <a:avLst/>
          </a:prstGeom>
          <a:solidFill>
            <a:srgbClr val="FFFF99"/>
          </a:solidFill>
          <a:ln w="15875">
            <a:solidFill>
              <a:schemeClr val="tx1"/>
            </a:solidFill>
            <a:prstDash val="dash"/>
            <a:miter lim="800000"/>
            <a:headEnd/>
            <a:tailEnd/>
          </a:ln>
        </p:spPr>
        <p:txBody>
          <a:bodyPr vert="eaVert" wrap="none" lIns="74172" tIns="37087" rIns="74172" bIns="37087" anchor="ctr"/>
          <a:lstStyle/>
          <a:p>
            <a:pPr marL="0" marR="0" lvl="0" indent="0" algn="ctr" defTabSz="742950" rtl="0" eaLnBrk="1" fontAlgn="base" latinLnBrk="0" hangingPunct="1">
              <a:lnSpc>
                <a:spcPct val="100000"/>
              </a:lnSpc>
              <a:spcBef>
                <a:spcPct val="0"/>
              </a:spcBef>
              <a:spcAft>
                <a:spcPct val="0"/>
              </a:spcAft>
              <a:buClrTx/>
              <a:buSzTx/>
              <a:buFontTx/>
              <a:buNone/>
              <a:tabLst/>
              <a:defRPr/>
            </a:pPr>
            <a:r>
              <a:rPr kumimoji="1" lang="ja-JP" altLang="en-US" sz="1138" b="0" i="0" u="none" strike="noStrike" kern="1200" cap="none" spc="0" normalizeH="0" baseline="0" noProof="0" dirty="0">
                <a:ln>
                  <a:noFill/>
                </a:ln>
                <a:solidFill>
                  <a:srgbClr val="000000"/>
                </a:solidFill>
                <a:effectLst/>
                <a:uLnTx/>
                <a:uFillTx/>
                <a:latin typeface="HG創英角ﾎﾟｯﾌﾟ体" pitchFamily="49" charset="-128"/>
                <a:ea typeface="HG創英角ﾎﾟｯﾌﾟ体" pitchFamily="49" charset="-128"/>
                <a:cs typeface="+mn-cs"/>
              </a:rPr>
              <a:t>サービス等利用計画等の変更</a:t>
            </a:r>
            <a:endParaRPr kumimoji="1" lang="ja-JP" altLang="en-US" sz="1138"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7" name="右矢印 26"/>
          <p:cNvSpPr/>
          <p:nvPr/>
        </p:nvSpPr>
        <p:spPr>
          <a:xfrm>
            <a:off x="7905596" y="2275088"/>
            <a:ext cx="233604" cy="5256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74172" tIns="37087" rIns="74172" bIns="37087" anchor="ctr"/>
          <a:lstStyle/>
          <a:p>
            <a:pPr marL="0" marR="0" lvl="0" indent="0" algn="ctr" defTabSz="741789" rtl="0" eaLnBrk="1" fontAlgn="base" latinLnBrk="0" hangingPunct="1">
              <a:lnSpc>
                <a:spcPct val="100000"/>
              </a:lnSpc>
              <a:spcBef>
                <a:spcPct val="0"/>
              </a:spcBef>
              <a:spcAft>
                <a:spcPct val="0"/>
              </a:spcAft>
              <a:buClrTx/>
              <a:buSzTx/>
              <a:buFontTx/>
              <a:buNone/>
              <a:tabLst/>
              <a:defRPr/>
            </a:pPr>
            <a:endParaRPr kumimoji="1" lang="ja-JP" altLang="en-US" sz="1463"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47131" name="Rectangle 52"/>
          <p:cNvSpPr>
            <a:spLocks noChangeArrowheads="1"/>
          </p:cNvSpPr>
          <p:nvPr/>
        </p:nvSpPr>
        <p:spPr bwMode="auto">
          <a:xfrm>
            <a:off x="8148115" y="2195236"/>
            <a:ext cx="291558" cy="2750085"/>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29200" tIns="37087" rIns="29200" bIns="37087" anchor="ctr"/>
          <a:lstStyle/>
          <a:p>
            <a:pPr marL="0" marR="0" lvl="0" indent="0" algn="ctr" defTabSz="742950" rtl="0" eaLnBrk="1" fontAlgn="base" latinLnBrk="0" hangingPunct="1">
              <a:lnSpc>
                <a:spcPts val="1380"/>
              </a:lnSpc>
              <a:spcBef>
                <a:spcPct val="0"/>
              </a:spcBef>
              <a:spcAft>
                <a:spcPct val="0"/>
              </a:spcAft>
              <a:buClrTx/>
              <a:buSzTx/>
              <a:buFontTx/>
              <a:buNone/>
              <a:tabLst/>
              <a:defRPr/>
            </a:pPr>
            <a:r>
              <a:rPr kumimoji="1" lang="ja-JP" altLang="en-US" sz="1138" b="1"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サ　ー　ビ　ス　担　当　者　会　議</a:t>
            </a:r>
            <a:endParaRPr kumimoji="1" lang="en-US" altLang="ja-JP" sz="1138" b="1"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endParaRPr>
          </a:p>
        </p:txBody>
      </p:sp>
      <p:sp>
        <p:nvSpPr>
          <p:cNvPr id="37" name="右矢印 36"/>
          <p:cNvSpPr/>
          <p:nvPr/>
        </p:nvSpPr>
        <p:spPr>
          <a:xfrm>
            <a:off x="2037866" y="2200500"/>
            <a:ext cx="467208" cy="526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74172" tIns="37087" rIns="74172" bIns="37087" anchor="ctr"/>
          <a:lstStyle/>
          <a:p>
            <a:pPr marL="0" marR="0" lvl="0" indent="0" algn="ctr" defTabSz="741789" rtl="0" eaLnBrk="1" fontAlgn="base" latinLnBrk="0" hangingPunct="1">
              <a:lnSpc>
                <a:spcPct val="100000"/>
              </a:lnSpc>
              <a:spcBef>
                <a:spcPct val="0"/>
              </a:spcBef>
              <a:spcAft>
                <a:spcPct val="0"/>
              </a:spcAft>
              <a:buClrTx/>
              <a:buSzTx/>
              <a:buFontTx/>
              <a:buNone/>
              <a:tabLst/>
              <a:defRPr/>
            </a:pPr>
            <a:endParaRPr kumimoji="1" lang="ja-JP" altLang="en-US" sz="1463"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47134" name="テキスト ボックス 37"/>
          <p:cNvSpPr txBox="1">
            <a:spLocks noChangeArrowheads="1"/>
          </p:cNvSpPr>
          <p:nvPr/>
        </p:nvSpPr>
        <p:spPr bwMode="auto">
          <a:xfrm>
            <a:off x="1265723" y="6036766"/>
            <a:ext cx="2184462" cy="501754"/>
          </a:xfrm>
          <a:prstGeom prst="rect">
            <a:avLst/>
          </a:prstGeom>
          <a:noFill/>
          <a:ln w="9525">
            <a:noFill/>
            <a:miter lim="800000"/>
            <a:headEnd/>
            <a:tailEnd/>
          </a:ln>
        </p:spPr>
        <p:txBody>
          <a:bodyPr lIns="51003" tIns="25502" rIns="51003" bIns="25502">
            <a:spAutoFit/>
          </a:bodyPr>
          <a:lstStyle/>
          <a:p>
            <a:pPr marL="0" marR="0" lvl="0" indent="0" algn="l" defTabSz="742950" rtl="0" eaLnBrk="1" fontAlgn="base" latinLnBrk="0" hangingPunct="1">
              <a:lnSpc>
                <a:spcPct val="100000"/>
              </a:lnSpc>
              <a:spcBef>
                <a:spcPct val="0"/>
              </a:spcBef>
              <a:spcAft>
                <a:spcPct val="0"/>
              </a:spcAft>
              <a:buClrTx/>
              <a:buSzTx/>
              <a:buFontTx/>
              <a:buNone/>
              <a:tabLst/>
              <a:defRPr/>
            </a:pPr>
            <a:r>
              <a:rPr kumimoji="1" lang="en-US" altLang="ja-JP" sz="1463" b="0" i="0" u="none" strike="noStrike" kern="1200" cap="none" spc="0" normalizeH="0" baseline="0" noProof="0" dirty="0">
                <a:ln>
                  <a:noFill/>
                </a:ln>
                <a:solidFill>
                  <a:prstClr val="black"/>
                </a:solidFill>
                <a:effectLst/>
                <a:uLnTx/>
                <a:uFillTx/>
                <a:latin typeface="Arial" charset="0"/>
                <a:ea typeface="ＭＳ Ｐゴシック" charset="-128"/>
                <a:cs typeface="+mn-cs"/>
              </a:rPr>
              <a:t>※</a:t>
            </a:r>
            <a:r>
              <a:rPr kumimoji="1" lang="ja-JP" altLang="en-US" sz="1463" b="0" i="0" u="none" strike="noStrike" kern="1200" cap="none" spc="0" normalizeH="0" baseline="0" noProof="0" dirty="0">
                <a:ln>
                  <a:noFill/>
                </a:ln>
                <a:solidFill>
                  <a:prstClr val="black"/>
                </a:solidFill>
                <a:effectLst/>
                <a:uLnTx/>
                <a:uFillTx/>
                <a:latin typeface="Arial" charset="0"/>
                <a:ea typeface="ＭＳ Ｐゴシック" charset="-128"/>
                <a:cs typeface="+mn-cs"/>
              </a:rPr>
              <a:t>点線枠部分は、必要により実施</a:t>
            </a:r>
          </a:p>
        </p:txBody>
      </p:sp>
      <p:sp>
        <p:nvSpPr>
          <p:cNvPr id="39" name="AutoShape 54"/>
          <p:cNvSpPr txBox="1">
            <a:spLocks noChangeArrowheads="1"/>
          </p:cNvSpPr>
          <p:nvPr/>
        </p:nvSpPr>
        <p:spPr bwMode="auto">
          <a:xfrm>
            <a:off x="1076702" y="679195"/>
            <a:ext cx="7732992" cy="67743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74172" tIns="37087" rIns="74172" bIns="37087" anchor="ctr"/>
          <a:lstStyle/>
          <a:p>
            <a:pPr marL="0" marR="0" lvl="0" indent="0" algn="ctr" defTabSz="741789" rtl="0" eaLnBrk="1" fontAlgn="base" latinLnBrk="0" hangingPunct="1">
              <a:lnSpc>
                <a:spcPct val="100000"/>
              </a:lnSpc>
              <a:spcBef>
                <a:spcPct val="0"/>
              </a:spcBef>
              <a:spcAft>
                <a:spcPct val="0"/>
              </a:spcAft>
              <a:buClrTx/>
              <a:buSzTx/>
              <a:buFontTx/>
              <a:buNone/>
              <a:tabLst/>
              <a:defRPr/>
            </a:pPr>
            <a:r>
              <a:rPr kumimoji="1" lang="ja-JP" altLang="en-US" sz="1625" b="1" i="0" u="none" strike="noStrike" kern="1200" cap="none" spc="0" normalizeH="0" baseline="0" noProof="0" dirty="0">
                <a:ln>
                  <a:noFill/>
                </a:ln>
                <a:solidFill>
                  <a:prstClr val="black"/>
                </a:solidFill>
                <a:effectLst/>
                <a:uLnTx/>
                <a:uFillTx/>
                <a:latin typeface="ＭＳ Ｐゴシック"/>
                <a:ea typeface="ＭＳ Ｐゴシック" charset="-128"/>
                <a:cs typeface="+mn-cs"/>
              </a:rPr>
              <a:t>指定特定相談支援事業者（計画作成担当）及び障害児相談支援事業者と</a:t>
            </a:r>
            <a:endParaRPr kumimoji="1" lang="en-US" altLang="ja-JP" sz="1625" b="1" i="0" u="none" strike="noStrike" kern="1200" cap="none" spc="0" normalizeH="0" baseline="0" noProof="0" dirty="0">
              <a:ln>
                <a:noFill/>
              </a:ln>
              <a:solidFill>
                <a:prstClr val="black"/>
              </a:solidFill>
              <a:effectLst/>
              <a:uLnTx/>
              <a:uFillTx/>
              <a:latin typeface="ＭＳ Ｐゴシック"/>
              <a:ea typeface="ＭＳ Ｐゴシック" charset="-128"/>
              <a:cs typeface="+mn-cs"/>
            </a:endParaRPr>
          </a:p>
          <a:p>
            <a:pPr marL="0" marR="0" lvl="0" indent="0" algn="ctr" defTabSz="741789" rtl="0" eaLnBrk="1" fontAlgn="base" latinLnBrk="0" hangingPunct="1">
              <a:lnSpc>
                <a:spcPct val="100000"/>
              </a:lnSpc>
              <a:spcBef>
                <a:spcPct val="0"/>
              </a:spcBef>
              <a:spcAft>
                <a:spcPct val="0"/>
              </a:spcAft>
              <a:buClrTx/>
              <a:buSzTx/>
              <a:buFontTx/>
              <a:buNone/>
              <a:tabLst/>
              <a:defRPr/>
            </a:pPr>
            <a:r>
              <a:rPr kumimoji="1" lang="ja-JP" altLang="en-US" sz="1625" b="1" i="0" u="none" strike="noStrike" kern="1200" cap="none" spc="0" normalizeH="0" baseline="0" noProof="0" dirty="0">
                <a:ln>
                  <a:noFill/>
                </a:ln>
                <a:solidFill>
                  <a:prstClr val="black"/>
                </a:solidFill>
                <a:effectLst/>
                <a:uLnTx/>
                <a:uFillTx/>
                <a:latin typeface="ＭＳ Ｐゴシック"/>
                <a:ea typeface="ＭＳ Ｐゴシック" charset="-128"/>
                <a:cs typeface="+mn-cs"/>
              </a:rPr>
              <a:t>障害福祉サービス事業者の関係</a:t>
            </a:r>
          </a:p>
        </p:txBody>
      </p:sp>
      <p:sp>
        <p:nvSpPr>
          <p:cNvPr id="47136" name="Rectangle 52"/>
          <p:cNvSpPr>
            <a:spLocks noChangeArrowheads="1"/>
          </p:cNvSpPr>
          <p:nvPr/>
        </p:nvSpPr>
        <p:spPr bwMode="auto">
          <a:xfrm>
            <a:off x="2174285" y="2843708"/>
            <a:ext cx="291558" cy="1346085"/>
          </a:xfrm>
          <a:prstGeom prst="roundRect">
            <a:avLst>
              <a:gd name="adj" fmla="val 50000"/>
            </a:avLst>
          </a:prstGeom>
          <a:solidFill>
            <a:srgbClr val="FFFF00"/>
          </a:solidFill>
          <a:ln w="9525" algn="ctr">
            <a:solidFill>
              <a:schemeClr val="tx1"/>
            </a:solidFill>
            <a:miter lim="800000"/>
            <a:headEnd/>
            <a:tailEnd/>
          </a:ln>
        </p:spPr>
        <p:txBody>
          <a:bodyPr vert="eaVert" wrap="none" lIns="29200" tIns="37087" rIns="29200" bIns="37087" anchor="ctr"/>
          <a:lstStyle/>
          <a:p>
            <a:pPr marL="0" marR="0" lvl="0" indent="0" algn="ctr" defTabSz="742950" rtl="0" eaLnBrk="1" fontAlgn="base" latinLnBrk="0" hangingPunct="1">
              <a:lnSpc>
                <a:spcPts val="1380"/>
              </a:lnSpc>
              <a:spcBef>
                <a:spcPct val="0"/>
              </a:spcBef>
              <a:spcAft>
                <a:spcPct val="0"/>
              </a:spcAft>
              <a:buClrTx/>
              <a:buSzTx/>
              <a:buFontTx/>
              <a:buNone/>
              <a:tabLst/>
              <a:defRPr/>
            </a:pPr>
            <a:r>
              <a:rPr kumimoji="1" lang="ja-JP" altLang="en-US" sz="1138" b="1"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資源アセスメント</a:t>
            </a:r>
            <a:endParaRPr kumimoji="1" lang="en-US" altLang="ja-JP" sz="1138" b="1"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endParaRPr>
          </a:p>
        </p:txBody>
      </p:sp>
      <p:sp>
        <p:nvSpPr>
          <p:cNvPr id="42" name="Rectangle 52"/>
          <p:cNvSpPr>
            <a:spLocks noChangeArrowheads="1"/>
          </p:cNvSpPr>
          <p:nvPr/>
        </p:nvSpPr>
        <p:spPr bwMode="auto">
          <a:xfrm>
            <a:off x="1881830" y="2843708"/>
            <a:ext cx="291558" cy="1346085"/>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29200" tIns="37087" rIns="29200" bIns="37087" anchor="ctr"/>
          <a:lstStyle/>
          <a:p>
            <a:pPr marL="0" marR="0" lvl="0" indent="0" algn="ctr" defTabSz="741789" rtl="0" eaLnBrk="1" fontAlgn="base" latinLnBrk="0" hangingPunct="1">
              <a:lnSpc>
                <a:spcPts val="1380"/>
              </a:lnSpc>
              <a:spcBef>
                <a:spcPct val="0"/>
              </a:spcBef>
              <a:spcAft>
                <a:spcPct val="0"/>
              </a:spcAft>
              <a:buClrTx/>
              <a:buSzTx/>
              <a:buFontTx/>
              <a:buNone/>
              <a:tabLst/>
              <a:defRPr/>
            </a:pPr>
            <a:r>
              <a:rPr kumimoji="1" lang="ja-JP" altLang="en-US" sz="1138" b="1" i="0" u="none" strike="noStrike" kern="1200" cap="none" spc="0" normalizeH="0" baseline="0" noProof="0" dirty="0">
                <a:ln>
                  <a:noFill/>
                </a:ln>
                <a:solidFill>
                  <a:prstClr val="black">
                    <a:lumMod val="65000"/>
                    <a:lumOff val="35000"/>
                  </a:prstClr>
                </a:solidFill>
                <a:effectLst/>
                <a:uLnTx/>
                <a:uFillTx/>
                <a:latin typeface="ＭＳ Ｐゴシック" charset="-128"/>
                <a:ea typeface="ＭＳ Ｐゴシック" charset="-128"/>
                <a:cs typeface="+mn-cs"/>
              </a:rPr>
              <a:t>二次アセスメント</a:t>
            </a:r>
            <a:endParaRPr kumimoji="1" lang="en-US" altLang="ja-JP" sz="1138" b="1" i="0" u="none" strike="noStrike" kern="1200" cap="none" spc="0" normalizeH="0" baseline="0" noProof="0" dirty="0">
              <a:ln>
                <a:noFill/>
              </a:ln>
              <a:solidFill>
                <a:prstClr val="black">
                  <a:lumMod val="65000"/>
                  <a:lumOff val="35000"/>
                </a:prstClr>
              </a:solidFill>
              <a:effectLst/>
              <a:uLnTx/>
              <a:uFillTx/>
              <a:latin typeface="ＭＳ Ｐゴシック" charset="-128"/>
              <a:ea typeface="ＭＳ Ｐゴシック" charset="-128"/>
              <a:cs typeface="+mn-cs"/>
            </a:endParaRPr>
          </a:p>
        </p:txBody>
      </p:sp>
      <p:sp>
        <p:nvSpPr>
          <p:cNvPr id="47138" name="テキスト ボックス 15"/>
          <p:cNvSpPr txBox="1">
            <a:spLocks noChangeArrowheads="1"/>
          </p:cNvSpPr>
          <p:nvPr/>
        </p:nvSpPr>
        <p:spPr bwMode="auto">
          <a:xfrm>
            <a:off x="4382817" y="3721208"/>
            <a:ext cx="316525" cy="1989293"/>
          </a:xfrm>
          <a:prstGeom prst="rect">
            <a:avLst/>
          </a:prstGeom>
          <a:solidFill>
            <a:srgbClr val="00B0F0"/>
          </a:solidFill>
          <a:ln w="9525">
            <a:solidFill>
              <a:schemeClr val="tx1"/>
            </a:solidFill>
            <a:miter lim="800000"/>
            <a:headEnd/>
            <a:tailEnd/>
          </a:ln>
        </p:spPr>
        <p:txBody>
          <a:bodyPr vert="eaVert" lIns="29241" tIns="37137" rIns="29241" bIns="37137" anchor="ctr"/>
          <a:lstStyle/>
          <a:p>
            <a:pPr marL="0" marR="0" lvl="0" indent="0" algn="ctr" defTabSz="742950" rtl="0" eaLnBrk="1" fontAlgn="base" latinLnBrk="0" hangingPunct="1">
              <a:lnSpc>
                <a:spcPct val="100000"/>
              </a:lnSpc>
              <a:spcBef>
                <a:spcPct val="0"/>
              </a:spcBef>
              <a:spcAft>
                <a:spcPct val="0"/>
              </a:spcAft>
              <a:buClrTx/>
              <a:buSzTx/>
              <a:buFontTx/>
              <a:buNone/>
              <a:tabLst/>
              <a:defRPr/>
            </a:pPr>
            <a:r>
              <a:rPr kumimoji="1" lang="ja-JP" altLang="en-US" sz="1463" b="1" i="0" u="none" strike="noStrike" kern="1200" cap="none" spc="0" normalizeH="0" baseline="0" noProof="0">
                <a:ln>
                  <a:noFill/>
                </a:ln>
                <a:solidFill>
                  <a:prstClr val="black"/>
                </a:solidFill>
                <a:effectLst/>
                <a:uLnTx/>
                <a:uFillTx/>
                <a:latin typeface="Arial" charset="0"/>
                <a:ea typeface="ＭＳ Ｐゴシック" charset="-128"/>
                <a:cs typeface="+mn-cs"/>
              </a:rPr>
              <a:t>利用契約（利用開始）</a:t>
            </a:r>
          </a:p>
        </p:txBody>
      </p:sp>
      <p:sp>
        <p:nvSpPr>
          <p:cNvPr id="36" name="角丸四角形吹き出し 35"/>
          <p:cNvSpPr/>
          <p:nvPr/>
        </p:nvSpPr>
        <p:spPr>
          <a:xfrm>
            <a:off x="1618132" y="4365104"/>
            <a:ext cx="1404156" cy="702078"/>
          </a:xfrm>
          <a:prstGeom prst="wedgeRoundRectCallout">
            <a:avLst>
              <a:gd name="adj1" fmla="val -25841"/>
              <a:gd name="adj2" fmla="val -69339"/>
              <a:gd name="adj3" fmla="val 16667"/>
            </a:avLst>
          </a:prstGeom>
          <a:solidFill>
            <a:schemeClr val="bg1"/>
          </a:solidFill>
          <a:ln w="3175"/>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lIns="74273" tIns="37137" rIns="74273" bIns="37137" anchor="ctr"/>
          <a:lstStyle/>
          <a:p>
            <a:pPr marL="0" marR="0" lvl="0" indent="0" algn="l" defTabSz="742950" rtl="0" eaLnBrk="1" fontAlgn="base" latinLnBrk="0" hangingPunct="1">
              <a:lnSpc>
                <a:spcPct val="100000"/>
              </a:lnSpc>
              <a:spcBef>
                <a:spcPct val="0"/>
              </a:spcBef>
              <a:spcAft>
                <a:spcPct val="0"/>
              </a:spcAft>
              <a:buClrTx/>
              <a:buSzTx/>
              <a:buFontTx/>
              <a:buNone/>
              <a:tabLst/>
              <a:defRPr/>
            </a:pPr>
            <a:r>
              <a:rPr kumimoji="1" lang="ja-JP" altLang="en-US" sz="813" b="0" i="0" u="none" strike="noStrike" kern="1200" cap="none" spc="0" normalizeH="0" baseline="0" noProof="0" dirty="0">
                <a:ln>
                  <a:noFill/>
                </a:ln>
                <a:solidFill>
                  <a:srgbClr val="1F497D">
                    <a:lumMod val="75000"/>
                  </a:srgbClr>
                </a:solidFill>
                <a:effectLst/>
                <a:uLnTx/>
                <a:uFillTx/>
                <a:latin typeface="メイリオ" pitchFamily="50" charset="-128"/>
                <a:ea typeface="メイリオ" pitchFamily="50" charset="-128"/>
                <a:cs typeface="+mn-cs"/>
              </a:rPr>
              <a:t>必要に応じて、医療の必要性や職業能力の程度などについて、</a:t>
            </a:r>
            <a:r>
              <a:rPr kumimoji="1" lang="ja-JP" altLang="en-US" sz="813" b="1" i="0" u="none" strike="noStrike" kern="1200" cap="none" spc="0" normalizeH="0" baseline="0" noProof="0" dirty="0">
                <a:ln>
                  <a:noFill/>
                </a:ln>
                <a:solidFill>
                  <a:srgbClr val="1F497D">
                    <a:lumMod val="75000"/>
                  </a:srgbClr>
                </a:solidFill>
                <a:effectLst/>
                <a:uLnTx/>
                <a:uFillTx/>
                <a:latin typeface="メイリオ" pitchFamily="50" charset="-128"/>
                <a:ea typeface="メイリオ" pitchFamily="50" charset="-128"/>
                <a:cs typeface="+mn-cs"/>
              </a:rPr>
              <a:t>外部の専門機関等に状況照会</a:t>
            </a:r>
            <a:r>
              <a:rPr kumimoji="1" lang="ja-JP" altLang="en-US" sz="813" b="0" i="0" u="none" strike="noStrike" kern="1200" cap="none" spc="0" normalizeH="0" baseline="0" noProof="0" dirty="0">
                <a:ln>
                  <a:noFill/>
                </a:ln>
                <a:solidFill>
                  <a:srgbClr val="1F497D">
                    <a:lumMod val="75000"/>
                  </a:srgbClr>
                </a:solidFill>
                <a:effectLst/>
                <a:uLnTx/>
                <a:uFillTx/>
                <a:latin typeface="メイリオ" pitchFamily="50" charset="-128"/>
                <a:ea typeface="メイリオ" pitchFamily="50" charset="-128"/>
                <a:cs typeface="+mn-cs"/>
              </a:rPr>
              <a:t>。</a:t>
            </a:r>
          </a:p>
        </p:txBody>
      </p:sp>
      <p:sp>
        <p:nvSpPr>
          <p:cNvPr id="38" name="テキスト ボックス 37"/>
          <p:cNvSpPr txBox="1"/>
          <p:nvPr/>
        </p:nvSpPr>
        <p:spPr>
          <a:xfrm>
            <a:off x="7554373" y="1090549"/>
            <a:ext cx="1059906" cy="242374"/>
          </a:xfrm>
          <a:prstGeom prst="rect">
            <a:avLst/>
          </a:prstGeom>
          <a:noFill/>
          <a:ln>
            <a:solidFill>
              <a:sysClr val="window" lastClr="FFFFFF">
                <a:lumMod val="75000"/>
              </a:sysClr>
            </a:solidFill>
          </a:ln>
        </p:spPr>
        <p:txBody>
          <a:bodyPr wrap="none" rtlCol="0">
            <a:spAutoFit/>
          </a:bodyPr>
          <a:lstStyle/>
          <a:p>
            <a:pPr marL="0" marR="0" lvl="0" indent="0" algn="l" defTabSz="742950" rtl="0" eaLnBrk="1" fontAlgn="base" latinLnBrk="0" hangingPunct="1">
              <a:lnSpc>
                <a:spcPct val="100000"/>
              </a:lnSpc>
              <a:spcBef>
                <a:spcPct val="0"/>
              </a:spcBef>
              <a:spcAft>
                <a:spcPct val="0"/>
              </a:spcAft>
              <a:buClrTx/>
              <a:buSzTx/>
              <a:buFontTx/>
              <a:buNone/>
              <a:tabLst/>
              <a:defRPr/>
            </a:pPr>
            <a:r>
              <a:rPr kumimoji="0" lang="ja-JP" altLang="en-US" sz="975" b="0" i="0" u="none" strike="noStrike" kern="0" cap="none" spc="0" normalizeH="0" baseline="0" noProof="0" dirty="0">
                <a:ln>
                  <a:noFill/>
                </a:ln>
                <a:solidFill>
                  <a:prstClr val="black">
                    <a:lumMod val="50000"/>
                    <a:lumOff val="50000"/>
                  </a:prstClr>
                </a:solidFill>
                <a:effectLst/>
                <a:uLnTx/>
                <a:uFillTx/>
                <a:latin typeface="Arial" charset="0"/>
                <a:ea typeface="ＭＳ Ｐゴシック" panose="020B0600070205080204" pitchFamily="50" charset="-128"/>
                <a:cs typeface="+mn-cs"/>
              </a:rPr>
              <a:t>厚生労働省資料</a:t>
            </a:r>
          </a:p>
        </p:txBody>
      </p:sp>
      <p:sp>
        <p:nvSpPr>
          <p:cNvPr id="2" name="フッター プレースホルダー 1"/>
          <p:cNvSpPr>
            <a:spLocks noGrp="1"/>
          </p:cNvSpPr>
          <p:nvPr>
            <p:ph type="ftr" sz="quarter" idx="11"/>
          </p:nvPr>
        </p:nvSpPr>
        <p:spPr/>
        <p:txBody>
          <a:bodyPr/>
          <a:lstStyle/>
          <a:p>
            <a:r>
              <a:rPr lang="en-US" altLang="ja-JP" smtClean="0">
                <a:solidFill>
                  <a:prstClr val="black">
                    <a:tint val="75000"/>
                  </a:prstClr>
                </a:solidFill>
              </a:rPr>
              <a:t>@2016</a:t>
            </a:r>
            <a:r>
              <a:rPr lang="ja-JP" altLang="en-US" smtClean="0">
                <a:solidFill>
                  <a:prstClr val="black">
                    <a:tint val="75000"/>
                  </a:prstClr>
                </a:solidFill>
              </a:rPr>
              <a:t>　公益社団法人日本精神保健福祉士協会</a:t>
            </a:r>
            <a:endParaRPr lang="ja-JP" altLang="en-US" dirty="0">
              <a:solidFill>
                <a:prstClr val="black">
                  <a:tint val="75000"/>
                </a:prstClr>
              </a:solidFill>
            </a:endParaRPr>
          </a:p>
        </p:txBody>
      </p:sp>
    </p:spTree>
    <p:extLst>
      <p:ext uri="{BB962C8B-B14F-4D97-AF65-F5344CB8AC3E}">
        <p14:creationId xmlns:p14="http://schemas.microsoft.com/office/powerpoint/2010/main" val="3492770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ChangeArrowheads="1"/>
          </p:cNvSpPr>
          <p:nvPr/>
        </p:nvSpPr>
        <p:spPr bwMode="auto">
          <a:xfrm>
            <a:off x="1150552" y="993780"/>
            <a:ext cx="7669411" cy="3683509"/>
          </a:xfrm>
          <a:prstGeom prst="rect">
            <a:avLst/>
          </a:prstGeom>
          <a:solidFill>
            <a:schemeClr val="bg1"/>
          </a:solidFill>
          <a:ln w="15875">
            <a:solidFill>
              <a:schemeClr val="tx1"/>
            </a:solidFill>
            <a:headEnd/>
            <a:tailEnd/>
          </a:ln>
          <a:effectLst/>
        </p:spPr>
        <p:style>
          <a:lnRef idx="1">
            <a:schemeClr val="accent5"/>
          </a:lnRef>
          <a:fillRef idx="2">
            <a:schemeClr val="accent5"/>
          </a:fillRef>
          <a:effectRef idx="1">
            <a:schemeClr val="accent5"/>
          </a:effectRef>
          <a:fontRef idx="minor">
            <a:schemeClr val="dk1"/>
          </a:fontRef>
        </p:style>
        <p:txBody>
          <a:bodyPr>
            <a:spAutoFit/>
          </a:bodyPr>
          <a:lstStyle/>
          <a:p>
            <a:pPr fontAlgn="base">
              <a:spcBef>
                <a:spcPct val="0"/>
              </a:spcBef>
              <a:spcAft>
                <a:spcPct val="0"/>
              </a:spcAft>
              <a:defRPr/>
            </a:pPr>
            <a:r>
              <a:rPr lang="ja-JP" altLang="en-US" sz="1300" b="1" u="sng" dirty="0">
                <a:solidFill>
                  <a:prstClr val="black"/>
                </a:solidFill>
                <a:latin typeface="ＭＳ Ｐゴシック" pitchFamily="50" charset="-128"/>
                <a:ea typeface="ＭＳ ゴシック" pitchFamily="49" charset="-128"/>
              </a:rPr>
              <a:t>１．対象者</a:t>
            </a:r>
            <a:endParaRPr lang="en-US" altLang="ja-JP" sz="1300" b="1" u="sng" dirty="0">
              <a:solidFill>
                <a:prstClr val="black"/>
              </a:solidFill>
              <a:latin typeface="ＭＳ Ｐゴシック" pitchFamily="50" charset="-128"/>
              <a:ea typeface="ＭＳ ゴシック" pitchFamily="49" charset="-128"/>
            </a:endParaRPr>
          </a:p>
          <a:p>
            <a:pPr marL="361156" indent="-361156" fontAlgn="base">
              <a:spcBef>
                <a:spcPts val="163"/>
              </a:spcBef>
              <a:spcAft>
                <a:spcPct val="0"/>
              </a:spcAft>
              <a:defRPr/>
            </a:pPr>
            <a:r>
              <a:rPr lang="ja-JP" altLang="en-US" sz="1138" dirty="0">
                <a:solidFill>
                  <a:prstClr val="black"/>
                </a:solidFill>
                <a:latin typeface="Calibri"/>
                <a:ea typeface="ＭＳ Ｐゴシック" panose="020B0600070205080204" pitchFamily="50" charset="-128"/>
              </a:rPr>
              <a:t>　</a:t>
            </a:r>
            <a:r>
              <a:rPr lang="ja-JP" altLang="en-US" sz="975" dirty="0">
                <a:solidFill>
                  <a:prstClr val="black"/>
                </a:solidFill>
                <a:latin typeface="Calibri"/>
                <a:ea typeface="ＭＳ Ｐゴシック" panose="020B0600070205080204" pitchFamily="50" charset="-128"/>
              </a:rPr>
              <a:t>    →　　障害者（児）の自立した生活を支え、障害者（児）の抱える課題の解決や適切なサービス利用に向けて、ケアマネジメントによりきめ細かく 支援するため、対象者を大幅に拡大。</a:t>
            </a:r>
            <a:endParaRPr lang="en-US" altLang="ja-JP" sz="975" dirty="0">
              <a:solidFill>
                <a:prstClr val="black"/>
              </a:solidFill>
              <a:latin typeface="Calibri"/>
              <a:ea typeface="ＭＳ Ｐゴシック" panose="020B0600070205080204" pitchFamily="50" charset="-128"/>
            </a:endParaRPr>
          </a:p>
          <a:p>
            <a:pPr marL="216694" indent="-216694" fontAlgn="base">
              <a:spcAft>
                <a:spcPct val="0"/>
              </a:spcAft>
              <a:defRPr/>
            </a:pPr>
            <a:r>
              <a:rPr lang="ja-JP" altLang="en-US" sz="975" dirty="0">
                <a:solidFill>
                  <a:prstClr val="black"/>
                </a:solidFill>
                <a:latin typeface="Calibri"/>
                <a:ea typeface="ＭＳ Ｐゴシック" panose="020B0600070205080204" pitchFamily="50" charset="-128"/>
              </a:rPr>
              <a:t>　　　　 　  具体的な対象者については、以下のとおり。　　 　</a:t>
            </a:r>
            <a:endParaRPr lang="en-US" altLang="ja-JP" sz="975" dirty="0">
              <a:solidFill>
                <a:prstClr val="black"/>
              </a:solidFill>
              <a:latin typeface="Calibri"/>
              <a:ea typeface="ＭＳ Ｐゴシック" panose="020B0600070205080204" pitchFamily="50" charset="-128"/>
            </a:endParaRPr>
          </a:p>
          <a:p>
            <a:pPr marL="216694" indent="-216694" fontAlgn="base">
              <a:spcBef>
                <a:spcPts val="488"/>
              </a:spcBef>
              <a:spcAft>
                <a:spcPct val="0"/>
              </a:spcAft>
              <a:defRPr/>
            </a:pPr>
            <a:endParaRPr lang="en-US" altLang="ja-JP" sz="1138" dirty="0">
              <a:solidFill>
                <a:prstClr val="black"/>
              </a:solidFill>
              <a:latin typeface="Calibri"/>
              <a:ea typeface="ＭＳ Ｐゴシック" panose="020B0600070205080204" pitchFamily="50" charset="-128"/>
            </a:endParaRPr>
          </a:p>
          <a:p>
            <a:pPr marL="216694" indent="-216694" fontAlgn="base">
              <a:spcBef>
                <a:spcPts val="488"/>
              </a:spcBef>
              <a:spcAft>
                <a:spcPct val="0"/>
              </a:spcAft>
              <a:defRPr/>
            </a:pPr>
            <a:endParaRPr lang="en-US" altLang="ja-JP" sz="1138" dirty="0">
              <a:solidFill>
                <a:prstClr val="black"/>
              </a:solidFill>
              <a:latin typeface="Calibri"/>
              <a:ea typeface="ＭＳ Ｐゴシック" panose="020B0600070205080204" pitchFamily="50" charset="-128"/>
            </a:endParaRPr>
          </a:p>
          <a:p>
            <a:pPr marL="216694" indent="-216694" fontAlgn="base">
              <a:spcBef>
                <a:spcPts val="488"/>
              </a:spcBef>
              <a:spcAft>
                <a:spcPct val="0"/>
              </a:spcAft>
              <a:defRPr/>
            </a:pPr>
            <a:endParaRPr lang="en-US" altLang="ja-JP" sz="1138" b="1" dirty="0">
              <a:solidFill>
                <a:prstClr val="black"/>
              </a:solidFill>
              <a:latin typeface="Calibri"/>
              <a:ea typeface="ＭＳ Ｐゴシック" panose="020B0600070205080204" pitchFamily="50" charset="-128"/>
            </a:endParaRPr>
          </a:p>
          <a:p>
            <a:pPr marL="216694" indent="-216694" fontAlgn="base">
              <a:spcBef>
                <a:spcPts val="488"/>
              </a:spcBef>
              <a:spcAft>
                <a:spcPct val="0"/>
              </a:spcAft>
              <a:defRPr/>
            </a:pPr>
            <a:endParaRPr lang="en-US" altLang="ja-JP" sz="2275" b="1" dirty="0">
              <a:solidFill>
                <a:prstClr val="black"/>
              </a:solidFill>
              <a:latin typeface="ＭＳ Ｐゴシック"/>
              <a:ea typeface="ＭＳ Ｐゴシック" panose="020B0600070205080204" pitchFamily="50" charset="-128"/>
            </a:endParaRPr>
          </a:p>
          <a:p>
            <a:pPr marL="216694" indent="-216694" fontAlgn="base">
              <a:spcBef>
                <a:spcPts val="488"/>
              </a:spcBef>
              <a:spcAft>
                <a:spcPct val="0"/>
              </a:spcAft>
              <a:defRPr/>
            </a:pPr>
            <a:endParaRPr lang="en-US" altLang="ja-JP" sz="1463" b="1" dirty="0">
              <a:solidFill>
                <a:prstClr val="black"/>
              </a:solidFill>
              <a:latin typeface="ＭＳ Ｐゴシック"/>
              <a:ea typeface="ＭＳ Ｐゴシック" panose="020B0600070205080204" pitchFamily="50" charset="-128"/>
            </a:endParaRPr>
          </a:p>
          <a:p>
            <a:pPr marL="366316" indent="-366316" fontAlgn="base">
              <a:defRPr/>
            </a:pPr>
            <a:r>
              <a:rPr lang="ja-JP" altLang="en-US" sz="975" b="1" dirty="0">
                <a:solidFill>
                  <a:prstClr val="black"/>
                </a:solidFill>
                <a:latin typeface="ＭＳ Ｐゴシック"/>
                <a:ea typeface="ＭＳ Ｐゴシック" panose="020B0600070205080204" pitchFamily="50" charset="-128"/>
              </a:rPr>
              <a:t>　　　</a:t>
            </a:r>
            <a:r>
              <a:rPr lang="ja-JP" altLang="en-US" sz="975" dirty="0">
                <a:solidFill>
                  <a:prstClr val="black"/>
                </a:solidFill>
                <a:latin typeface="Calibri"/>
                <a:ea typeface="ＭＳ Ｐゴシック" panose="020B0600070205080204" pitchFamily="50" charset="-128"/>
              </a:rPr>
              <a:t>→　 対象拡大に当たっては</a:t>
            </a:r>
            <a:r>
              <a:rPr lang="ja-JP" altLang="en-US" sz="975" dirty="0">
                <a:solidFill>
                  <a:prstClr val="black"/>
                </a:solidFill>
                <a:latin typeface="ＭＳ Ｐゴシック"/>
                <a:ea typeface="ＭＳ Ｐゴシック" panose="020B0600070205080204" pitchFamily="50" charset="-128"/>
              </a:rPr>
              <a:t>相談支援の提供体制の整備が必要であるため、平成２４年度から段階的に拡大し、平成２</a:t>
            </a:r>
            <a:r>
              <a:rPr lang="en-US" altLang="ja-JP" sz="975" dirty="0">
                <a:solidFill>
                  <a:prstClr val="black"/>
                </a:solidFill>
                <a:latin typeface="ＭＳ Ｐゴシック"/>
                <a:ea typeface="ＭＳ Ｐゴシック" panose="020B0600070205080204" pitchFamily="50" charset="-128"/>
              </a:rPr>
              <a:t>7</a:t>
            </a:r>
            <a:r>
              <a:rPr lang="ja-JP" altLang="en-US" sz="975" dirty="0">
                <a:solidFill>
                  <a:prstClr val="black"/>
                </a:solidFill>
                <a:latin typeface="ＭＳ Ｐゴシック"/>
                <a:ea typeface="ＭＳ Ｐゴシック" panose="020B0600070205080204" pitchFamily="50" charset="-128"/>
              </a:rPr>
              <a:t>年３月</a:t>
            </a:r>
            <a:r>
              <a:rPr lang="en-US" altLang="ja-JP" sz="975" dirty="0">
                <a:solidFill>
                  <a:prstClr val="black"/>
                </a:solidFill>
                <a:latin typeface="ＭＳ Ｐゴシック"/>
                <a:ea typeface="ＭＳ Ｐゴシック" panose="020B0600070205080204" pitchFamily="50" charset="-128"/>
              </a:rPr>
              <a:t>31</a:t>
            </a:r>
            <a:r>
              <a:rPr lang="ja-JP" altLang="en-US" sz="975" dirty="0">
                <a:solidFill>
                  <a:prstClr val="black"/>
                </a:solidFill>
                <a:latin typeface="ＭＳ Ｐゴシック"/>
                <a:ea typeface="ＭＳ Ｐゴシック" panose="020B0600070205080204" pitchFamily="50" charset="-128"/>
              </a:rPr>
              <a:t>日以降は、原則としてすべての対象者について実施。</a:t>
            </a:r>
            <a:endParaRPr lang="en-US" altLang="ja-JP" sz="975" dirty="0">
              <a:solidFill>
                <a:prstClr val="black"/>
              </a:solidFill>
              <a:latin typeface="ＭＳ Ｐゴシック"/>
              <a:ea typeface="ＭＳ Ｐゴシック" panose="020B0600070205080204" pitchFamily="50" charset="-128"/>
            </a:endParaRPr>
          </a:p>
          <a:p>
            <a:pPr marL="361156" indent="-314722" fontAlgn="base">
              <a:spcAft>
                <a:spcPct val="0"/>
              </a:spcAft>
              <a:defRPr/>
            </a:pPr>
            <a:r>
              <a:rPr lang="ja-JP" altLang="en-US" sz="975" dirty="0">
                <a:solidFill>
                  <a:prstClr val="black"/>
                </a:solidFill>
                <a:latin typeface="ＭＳ Ｐゴシック"/>
                <a:ea typeface="ＭＳ Ｐゴシック" panose="020B0600070205080204" pitchFamily="50" charset="-128"/>
              </a:rPr>
              <a:t>　　　　　 また、</a:t>
            </a:r>
            <a:r>
              <a:rPr lang="ja-JP" altLang="en-US" sz="975" dirty="0">
                <a:solidFill>
                  <a:prstClr val="black"/>
                </a:solidFill>
                <a:uFill>
                  <a:solidFill>
                    <a:srgbClr val="FF0000"/>
                  </a:solidFill>
                </a:uFill>
                <a:latin typeface="ＭＳ Ｐゴシック"/>
                <a:ea typeface="ＭＳ Ｐゴシック" panose="020B0600070205080204" pitchFamily="50" charset="-128"/>
              </a:rPr>
              <a:t>新規利用者</a:t>
            </a:r>
            <a:r>
              <a:rPr lang="ja-JP" altLang="en-US" sz="975" dirty="0">
                <a:solidFill>
                  <a:prstClr val="black"/>
                </a:solidFill>
                <a:latin typeface="ＭＳ Ｐゴシック"/>
                <a:ea typeface="ＭＳ Ｐゴシック" panose="020B0600070205080204" pitchFamily="50" charset="-128"/>
              </a:rPr>
              <a:t>、</a:t>
            </a:r>
            <a:r>
              <a:rPr lang="ja-JP" altLang="en-US" sz="975" dirty="0">
                <a:solidFill>
                  <a:prstClr val="black"/>
                </a:solidFill>
                <a:uFill>
                  <a:solidFill>
                    <a:srgbClr val="FF0000"/>
                  </a:solidFill>
                </a:uFill>
                <a:latin typeface="ＭＳ Ｐゴシック"/>
                <a:ea typeface="ＭＳ Ｐゴシック" panose="020B0600070205080204" pitchFamily="50" charset="-128"/>
              </a:rPr>
              <a:t>従前の</a:t>
            </a:r>
            <a:r>
              <a:rPr lang="ja-JP" altLang="en-US" sz="975" dirty="0">
                <a:solidFill>
                  <a:prstClr val="black"/>
                </a:solidFill>
                <a:latin typeface="ＭＳ Ｐゴシック"/>
                <a:ea typeface="ＭＳ Ｐゴシック" panose="020B0600070205080204" pitchFamily="50" charset="-128"/>
              </a:rPr>
              <a:t>サービス利用計画作成費の</a:t>
            </a:r>
            <a:r>
              <a:rPr lang="ja-JP" altLang="en-US" sz="975" dirty="0">
                <a:solidFill>
                  <a:prstClr val="black"/>
                </a:solidFill>
                <a:uFill>
                  <a:solidFill>
                    <a:srgbClr val="FF0000"/>
                  </a:solidFill>
                </a:uFill>
                <a:latin typeface="ＭＳ Ｐゴシック"/>
                <a:ea typeface="ＭＳ Ｐゴシック" panose="020B0600070205080204" pitchFamily="50" charset="-128"/>
              </a:rPr>
              <a:t>支給対象者</a:t>
            </a:r>
            <a:r>
              <a:rPr lang="ja-JP" altLang="en-US" sz="975" dirty="0">
                <a:solidFill>
                  <a:prstClr val="black"/>
                </a:solidFill>
                <a:latin typeface="ＭＳ Ｐゴシック"/>
                <a:ea typeface="ＭＳ Ｐゴシック" panose="020B0600070205080204" pitchFamily="50" charset="-128"/>
              </a:rPr>
              <a:t>（</a:t>
            </a:r>
            <a:r>
              <a:rPr lang="en-US" altLang="ja-JP" sz="975" dirty="0">
                <a:solidFill>
                  <a:prstClr val="black"/>
                </a:solidFill>
                <a:latin typeface="ＭＳ Ｐゴシック"/>
                <a:ea typeface="ＭＳ Ｐゴシック" panose="020B0600070205080204" pitchFamily="50" charset="-128"/>
              </a:rPr>
              <a:t>※</a:t>
            </a:r>
            <a:r>
              <a:rPr lang="ja-JP" altLang="en-US" sz="975" dirty="0">
                <a:solidFill>
                  <a:prstClr val="black"/>
                </a:solidFill>
                <a:latin typeface="ＭＳ Ｐゴシック"/>
                <a:ea typeface="ＭＳ Ｐゴシック" panose="020B0600070205080204" pitchFamily="50" charset="-128"/>
              </a:rPr>
              <a:t>）、</a:t>
            </a:r>
            <a:r>
              <a:rPr lang="ja-JP" altLang="en-US" sz="975" dirty="0">
                <a:solidFill>
                  <a:prstClr val="black"/>
                </a:solidFill>
                <a:uFill>
                  <a:solidFill>
                    <a:srgbClr val="FF0000"/>
                  </a:solidFill>
                </a:uFill>
                <a:latin typeface="ＭＳ Ｐゴシック"/>
                <a:ea typeface="ＭＳ Ｐゴシック" panose="020B0600070205080204" pitchFamily="50" charset="-128"/>
              </a:rPr>
              <a:t>施設入所者</a:t>
            </a:r>
            <a:r>
              <a:rPr lang="ja-JP" altLang="en-US" sz="975" dirty="0">
                <a:solidFill>
                  <a:prstClr val="black"/>
                </a:solidFill>
                <a:latin typeface="ＭＳ Ｐゴシック"/>
                <a:ea typeface="ＭＳ Ｐゴシック" panose="020B0600070205080204" pitchFamily="50" charset="-128"/>
              </a:rPr>
              <a:t>を優先して拡大することとし、</a:t>
            </a:r>
            <a:r>
              <a:rPr lang="ja-JP" altLang="ja-JP" sz="975" dirty="0">
                <a:solidFill>
                  <a:prstClr val="black"/>
                </a:solidFill>
                <a:latin typeface="Calibri"/>
                <a:ea typeface="ＭＳ Ｐゴシック" panose="020B0600070205080204" pitchFamily="50" charset="-128"/>
              </a:rPr>
              <a:t>年次計画や個別の対象者の選定については、市町村が上記の優先対象を勘案して判断</a:t>
            </a:r>
            <a:r>
              <a:rPr lang="ja-JP" altLang="en-US" sz="975" dirty="0">
                <a:solidFill>
                  <a:prstClr val="black"/>
                </a:solidFill>
                <a:latin typeface="ＭＳ Ｐゴシック"/>
                <a:ea typeface="ＭＳ Ｐゴシック" panose="020B0600070205080204" pitchFamily="50" charset="-128"/>
              </a:rPr>
              <a:t>。</a:t>
            </a:r>
            <a:endParaRPr lang="en-US" altLang="ja-JP" sz="975" dirty="0">
              <a:solidFill>
                <a:prstClr val="black"/>
              </a:solidFill>
              <a:latin typeface="ＭＳ Ｐゴシック"/>
              <a:ea typeface="ＭＳ Ｐゴシック" panose="020B0600070205080204" pitchFamily="50" charset="-128"/>
            </a:endParaRPr>
          </a:p>
          <a:p>
            <a:pPr marL="361156" indent="-314722" fontAlgn="base">
              <a:spcAft>
                <a:spcPct val="0"/>
              </a:spcAft>
              <a:defRPr/>
            </a:pPr>
            <a:r>
              <a:rPr lang="ja-JP" altLang="en-US" sz="975" dirty="0">
                <a:solidFill>
                  <a:prstClr val="black"/>
                </a:solidFill>
                <a:latin typeface="ＭＳ Ｐゴシック"/>
                <a:ea typeface="ＭＳ Ｐゴシック" panose="020B0600070205080204" pitchFamily="50" charset="-128"/>
              </a:rPr>
              <a:t>　　　　　なお、施設入所支援と就労継続支援Ｂ型又は生活介護の利用の組み合わせは、ケアマネジメント等の手続きを前提に認めることとしているため、当該組み合わせに係る平成２４年４月以降の新規利用者はサービス等利用計画作成が必須となることに留意。　</a:t>
            </a:r>
            <a:endParaRPr lang="en-US" altLang="ja-JP" sz="975" dirty="0">
              <a:solidFill>
                <a:prstClr val="black"/>
              </a:solidFill>
              <a:latin typeface="ＭＳ Ｐゴシック"/>
              <a:ea typeface="ＭＳ Ｐゴシック" panose="020B0600070205080204" pitchFamily="50" charset="-128"/>
            </a:endParaRPr>
          </a:p>
          <a:p>
            <a:pPr marL="222300" indent="-216694" fontAlgn="base">
              <a:spcAft>
                <a:spcPct val="0"/>
              </a:spcAft>
              <a:defRPr/>
            </a:pPr>
            <a:r>
              <a:rPr lang="ja-JP" altLang="en-US" sz="1138" dirty="0">
                <a:solidFill>
                  <a:prstClr val="black"/>
                </a:solidFill>
                <a:latin typeface="ＭＳ Ｐゴシック"/>
                <a:ea typeface="ＭＳ Ｐゴシック" panose="020B0600070205080204" pitchFamily="50" charset="-128"/>
              </a:rPr>
              <a:t>　　　　</a:t>
            </a:r>
            <a:r>
              <a:rPr lang="en-US" altLang="ja-JP" sz="853" dirty="0">
                <a:solidFill>
                  <a:prstClr val="black"/>
                </a:solidFill>
                <a:latin typeface="ＭＳ 明朝" pitchFamily="17" charset="-128"/>
                <a:ea typeface="ＭＳ 明朝" pitchFamily="17" charset="-128"/>
              </a:rPr>
              <a:t>※  </a:t>
            </a:r>
            <a:r>
              <a:rPr lang="ja-JP" altLang="en-US" sz="853" dirty="0">
                <a:solidFill>
                  <a:prstClr val="black"/>
                </a:solidFill>
                <a:latin typeface="ＭＳ 明朝" pitchFamily="17" charset="-128"/>
                <a:ea typeface="ＭＳ 明朝" pitchFamily="17" charset="-128"/>
              </a:rPr>
              <a:t>①　障害者支援施設からの退所等に伴い、一定期間、集中的に支援を行うことが必要である者　　　　　　　　　　　　　　　　　</a:t>
            </a:r>
            <a:endParaRPr lang="en-US" altLang="ja-JP" sz="853" dirty="0">
              <a:solidFill>
                <a:prstClr val="black"/>
              </a:solidFill>
              <a:latin typeface="ＭＳ 明朝" pitchFamily="17" charset="-128"/>
              <a:ea typeface="ＭＳ 明朝" pitchFamily="17" charset="-128"/>
            </a:endParaRPr>
          </a:p>
          <a:p>
            <a:pPr marL="216694" indent="-216694" fontAlgn="base">
              <a:spcAft>
                <a:spcPct val="0"/>
              </a:spcAft>
              <a:defRPr/>
            </a:pPr>
            <a:r>
              <a:rPr lang="ja-JP" altLang="en-US" sz="853" dirty="0">
                <a:solidFill>
                  <a:prstClr val="black"/>
                </a:solidFill>
                <a:latin typeface="ＭＳ 明朝" pitchFamily="17" charset="-128"/>
                <a:ea typeface="ＭＳ 明朝" pitchFamily="17" charset="-128"/>
              </a:rPr>
              <a:t>　　　　　 ②　単身世帯の者等、自ら指定障害福祉サービス事業者等との連絡調整を行うことが困難である者</a:t>
            </a:r>
            <a:endParaRPr lang="en-US" altLang="ja-JP" sz="853" dirty="0">
              <a:solidFill>
                <a:prstClr val="black"/>
              </a:solidFill>
              <a:latin typeface="ＭＳ 明朝" pitchFamily="17" charset="-128"/>
              <a:ea typeface="ＭＳ 明朝" pitchFamily="17" charset="-128"/>
            </a:endParaRPr>
          </a:p>
          <a:p>
            <a:pPr marL="204750" indent="-216694" fontAlgn="base">
              <a:spcAft>
                <a:spcPct val="0"/>
              </a:spcAft>
              <a:defRPr/>
            </a:pPr>
            <a:r>
              <a:rPr lang="en-US" altLang="ja-JP" sz="853" dirty="0">
                <a:solidFill>
                  <a:prstClr val="black"/>
                </a:solidFill>
                <a:latin typeface="ＭＳ 明朝" pitchFamily="17" charset="-128"/>
                <a:ea typeface="ＭＳ 明朝" pitchFamily="17" charset="-128"/>
              </a:rPr>
              <a:t>          </a:t>
            </a:r>
            <a:r>
              <a:rPr lang="ja-JP" altLang="en-US" sz="853" dirty="0">
                <a:solidFill>
                  <a:prstClr val="black"/>
                </a:solidFill>
                <a:latin typeface="ＭＳ 明朝" pitchFamily="17" charset="-128"/>
                <a:ea typeface="ＭＳ 明朝" pitchFamily="17" charset="-128"/>
              </a:rPr>
              <a:t> ③　</a:t>
            </a:r>
            <a:r>
              <a:rPr lang="ja-JP" altLang="ja-JP" sz="853" dirty="0">
                <a:solidFill>
                  <a:prstClr val="black"/>
                </a:solidFill>
                <a:latin typeface="ＭＳ 明朝" pitchFamily="17" charset="-128"/>
                <a:ea typeface="ＭＳ 明朝" pitchFamily="17" charset="-128"/>
              </a:rPr>
              <a:t>常時介護を要する障害者等であって、意思疎通を図ることに著しい支障があるもののうち、四肢の麻痺及び寝たきりの状態にあるもの</a:t>
            </a:r>
            <a:endParaRPr lang="en-US" altLang="ja-JP" sz="853" dirty="0">
              <a:solidFill>
                <a:prstClr val="black"/>
              </a:solidFill>
              <a:latin typeface="ＭＳ 明朝" pitchFamily="17" charset="-128"/>
              <a:ea typeface="ＭＳ 明朝" pitchFamily="17" charset="-128"/>
            </a:endParaRPr>
          </a:p>
          <a:p>
            <a:pPr marL="216694" indent="-216694" fontAlgn="base">
              <a:spcAft>
                <a:spcPct val="0"/>
              </a:spcAft>
              <a:defRPr/>
            </a:pPr>
            <a:r>
              <a:rPr lang="ja-JP" altLang="en-US" sz="853" dirty="0">
                <a:solidFill>
                  <a:prstClr val="black"/>
                </a:solidFill>
                <a:latin typeface="ＭＳ 明朝" pitchFamily="17" charset="-128"/>
                <a:ea typeface="ＭＳ 明朝" pitchFamily="17" charset="-128"/>
              </a:rPr>
              <a:t>　　　　　　 </a:t>
            </a:r>
            <a:r>
              <a:rPr lang="ja-JP" altLang="ja-JP" sz="853" dirty="0">
                <a:solidFill>
                  <a:prstClr val="black"/>
                </a:solidFill>
                <a:latin typeface="ＭＳ 明朝" pitchFamily="17" charset="-128"/>
                <a:ea typeface="ＭＳ 明朝" pitchFamily="17" charset="-128"/>
              </a:rPr>
              <a:t>並びに知的障害又は精神障害により行動上著しい困難を有する者（ただし、重度障害者等包括支援の支給決定を受けていない者に限る。）</a:t>
            </a:r>
            <a:endParaRPr lang="en-US" altLang="ja-JP" sz="853" dirty="0">
              <a:solidFill>
                <a:prstClr val="black"/>
              </a:solidFill>
              <a:latin typeface="ＭＳ 明朝" pitchFamily="17" charset="-128"/>
              <a:ea typeface="ＭＳ 明朝" pitchFamily="17" charset="-128"/>
            </a:endParaRPr>
          </a:p>
        </p:txBody>
      </p:sp>
      <p:sp>
        <p:nvSpPr>
          <p:cNvPr id="25603" name="Rectangle 3"/>
          <p:cNvSpPr>
            <a:spLocks noChangeArrowheads="1"/>
          </p:cNvSpPr>
          <p:nvPr/>
        </p:nvSpPr>
        <p:spPr bwMode="auto">
          <a:xfrm>
            <a:off x="1561356" y="402423"/>
            <a:ext cx="6841332" cy="442429"/>
          </a:xfrm>
          <a:prstGeom prst="rect">
            <a:avLst/>
          </a:prstGeom>
          <a:noFill/>
          <a:ln w="9525" algn="ctr">
            <a:noFill/>
            <a:miter lim="800000"/>
            <a:headEnd/>
            <a:tailEnd/>
          </a:ln>
        </p:spPr>
        <p:txBody>
          <a:bodyPr>
            <a:spAutoFit/>
          </a:bodyPr>
          <a:lstStyle/>
          <a:p>
            <a:pPr algn="ctr" fontAlgn="base">
              <a:spcBef>
                <a:spcPct val="50000"/>
              </a:spcBef>
              <a:spcAft>
                <a:spcPct val="0"/>
              </a:spcAft>
              <a:defRPr/>
            </a:pPr>
            <a:r>
              <a:rPr lang="ja-JP" altLang="en-US" sz="2275" dirty="0">
                <a:latin typeface="ＭＳ Ｐゴシック" panose="020B0600070205080204" pitchFamily="50" charset="-128"/>
                <a:ea typeface="ＭＳ Ｐゴシック" panose="020B0600070205080204" pitchFamily="50" charset="-128"/>
              </a:rPr>
              <a:t>計画相談支援・障害児相談支援</a:t>
            </a:r>
          </a:p>
        </p:txBody>
      </p:sp>
      <p:sp>
        <p:nvSpPr>
          <p:cNvPr id="7" name="Rectangle 2"/>
          <p:cNvSpPr>
            <a:spLocks noChangeArrowheads="1"/>
          </p:cNvSpPr>
          <p:nvPr/>
        </p:nvSpPr>
        <p:spPr bwMode="auto">
          <a:xfrm>
            <a:off x="1150551" y="4708525"/>
            <a:ext cx="7664252" cy="1470422"/>
          </a:xfrm>
          <a:prstGeom prst="rect">
            <a:avLst/>
          </a:prstGeom>
          <a:solidFill>
            <a:schemeClr val="bg1"/>
          </a:solidFill>
          <a:ln w="12700">
            <a:solidFill>
              <a:schemeClr val="tx1"/>
            </a:solidFill>
            <a:miter lim="800000"/>
            <a:headEnd/>
            <a:tailEnd/>
          </a:ln>
          <a:effectLst/>
        </p:spPr>
        <p:txBody>
          <a:bodyPr/>
          <a:lstStyle/>
          <a:p>
            <a:pPr fontAlgn="base">
              <a:spcAft>
                <a:spcPts val="488"/>
              </a:spcAft>
              <a:defRPr/>
            </a:pPr>
            <a:r>
              <a:rPr lang="ja-JP" altLang="en-US" sz="1300" b="1" u="sng" dirty="0">
                <a:solidFill>
                  <a:prstClr val="black"/>
                </a:solidFill>
                <a:latin typeface="ＭＳ Ｐゴシック" pitchFamily="50" charset="-128"/>
                <a:ea typeface="ＭＳ ゴシック" pitchFamily="49" charset="-128"/>
              </a:rPr>
              <a:t>２．サービス内容</a:t>
            </a:r>
            <a:endParaRPr lang="ja-JP" altLang="en-US" sz="731" dirty="0">
              <a:solidFill>
                <a:prstClr val="black"/>
              </a:solidFill>
              <a:latin typeface="ＭＳ Ｐゴシック" pitchFamily="50" charset="-128"/>
              <a:ea typeface="ＭＳ ゴシック" pitchFamily="49" charset="-128"/>
            </a:endParaRPr>
          </a:p>
          <a:p>
            <a:pPr fontAlgn="base">
              <a:spcAft>
                <a:spcPct val="0"/>
              </a:spcAft>
              <a:defRPr/>
            </a:pPr>
            <a:r>
              <a:rPr lang="ja-JP" altLang="en-US" sz="975" b="1" dirty="0">
                <a:solidFill>
                  <a:prstClr val="black"/>
                </a:solidFill>
                <a:latin typeface="Arial" charset="0"/>
                <a:ea typeface="ＭＳ Ｐゴシック" pitchFamily="50" charset="-128"/>
              </a:rPr>
              <a:t>   ○ 支給決定時（サービス利用支援・障害児支援利用援助）</a:t>
            </a:r>
            <a:endParaRPr lang="en-US" altLang="ja-JP" sz="975" b="1" dirty="0">
              <a:solidFill>
                <a:prstClr val="black"/>
              </a:solidFill>
              <a:latin typeface="Arial" charset="0"/>
              <a:ea typeface="ＭＳ Ｐゴシック" pitchFamily="50" charset="-128"/>
            </a:endParaRPr>
          </a:p>
          <a:p>
            <a:pPr fontAlgn="base">
              <a:spcBef>
                <a:spcPts val="244"/>
              </a:spcBef>
              <a:spcAft>
                <a:spcPct val="0"/>
              </a:spcAft>
              <a:defRPr/>
            </a:pPr>
            <a:r>
              <a:rPr lang="ja-JP" altLang="en-US" sz="975" dirty="0">
                <a:solidFill>
                  <a:prstClr val="black"/>
                </a:solidFill>
                <a:latin typeface="Arial" charset="0"/>
                <a:ea typeface="ＭＳ Ｐゴシック" pitchFamily="50" charset="-128"/>
              </a:rPr>
              <a:t>　　　・　支給決定又は支給決定の変更前に、サービス等利用計画・障害児支援利用計画（以下、「計画」という。）案を作成。</a:t>
            </a:r>
            <a:endParaRPr lang="en-US" altLang="ja-JP" sz="975" dirty="0">
              <a:solidFill>
                <a:prstClr val="black"/>
              </a:solidFill>
              <a:latin typeface="Arial" charset="0"/>
              <a:ea typeface="ＭＳ Ｐゴシック" pitchFamily="50" charset="-128"/>
            </a:endParaRPr>
          </a:p>
          <a:p>
            <a:pPr fontAlgn="base">
              <a:spcBef>
                <a:spcPts val="244"/>
              </a:spcBef>
              <a:spcAft>
                <a:spcPct val="0"/>
              </a:spcAft>
              <a:defRPr/>
            </a:pPr>
            <a:r>
              <a:rPr lang="ja-JP" altLang="en-US" sz="975" dirty="0">
                <a:solidFill>
                  <a:prstClr val="black"/>
                </a:solidFill>
                <a:latin typeface="Arial" charset="0"/>
                <a:ea typeface="ＭＳ Ｐゴシック" pitchFamily="50" charset="-128"/>
              </a:rPr>
              <a:t>　　　・　支給決定又は変更後、サービス事業者等との連絡調整、計画の作成。</a:t>
            </a:r>
            <a:endParaRPr lang="en-US" altLang="ja-JP" sz="975" dirty="0">
              <a:solidFill>
                <a:prstClr val="black"/>
              </a:solidFill>
              <a:latin typeface="Arial" charset="0"/>
              <a:ea typeface="ＭＳ Ｐゴシック" pitchFamily="50" charset="-128"/>
            </a:endParaRPr>
          </a:p>
          <a:p>
            <a:pPr fontAlgn="base">
              <a:spcBef>
                <a:spcPts val="488"/>
              </a:spcBef>
              <a:spcAft>
                <a:spcPct val="0"/>
              </a:spcAft>
              <a:defRPr/>
            </a:pPr>
            <a:r>
              <a:rPr lang="ja-JP" altLang="en-US" sz="975" b="1" dirty="0">
                <a:solidFill>
                  <a:prstClr val="black"/>
                </a:solidFill>
                <a:latin typeface="Arial" charset="0"/>
                <a:ea typeface="ＭＳ Ｐゴシック" pitchFamily="50" charset="-128"/>
              </a:rPr>
              <a:t>   ○ 支給決定後（継続サービス利用支援・継続障害児支援利用援助）</a:t>
            </a:r>
            <a:endParaRPr lang="en-US" altLang="ja-JP" sz="975" b="1" dirty="0">
              <a:solidFill>
                <a:prstClr val="black"/>
              </a:solidFill>
              <a:latin typeface="Arial" charset="0"/>
              <a:ea typeface="ＭＳ Ｐゴシック" pitchFamily="50" charset="-128"/>
            </a:endParaRPr>
          </a:p>
          <a:p>
            <a:pPr marL="361156" indent="-361156" fontAlgn="base">
              <a:spcBef>
                <a:spcPts val="244"/>
              </a:spcBef>
              <a:spcAft>
                <a:spcPct val="0"/>
              </a:spcAft>
              <a:defRPr/>
            </a:pPr>
            <a:r>
              <a:rPr lang="ja-JP" altLang="en-US" sz="975" dirty="0">
                <a:solidFill>
                  <a:prstClr val="black"/>
                </a:solidFill>
                <a:latin typeface="ＭＳ Ｐゴシック"/>
                <a:ea typeface="ＭＳ Ｐゴシック" pitchFamily="50" charset="-128"/>
              </a:rPr>
              <a:t>　  　・　厚生労働省令で定める期間ごとに、サービス等の利用状況の検証を行い計画の見直しを行う（モニタリング）。</a:t>
            </a:r>
            <a:endParaRPr lang="en-US" altLang="ja-JP" sz="975" dirty="0">
              <a:solidFill>
                <a:prstClr val="black"/>
              </a:solidFill>
              <a:latin typeface="ＭＳ Ｐゴシック"/>
              <a:ea typeface="ＭＳ Ｐゴシック" pitchFamily="50" charset="-128"/>
            </a:endParaRPr>
          </a:p>
          <a:p>
            <a:pPr marL="361156" indent="-361156" fontAlgn="base">
              <a:spcBef>
                <a:spcPts val="244"/>
              </a:spcBef>
              <a:spcAft>
                <a:spcPct val="0"/>
              </a:spcAft>
              <a:defRPr/>
            </a:pPr>
            <a:r>
              <a:rPr lang="ja-JP" altLang="en-US" sz="975" dirty="0">
                <a:solidFill>
                  <a:prstClr val="black"/>
                </a:solidFill>
                <a:latin typeface="ＭＳ Ｐゴシック"/>
                <a:ea typeface="ＭＳ Ｐゴシック" pitchFamily="50" charset="-128"/>
              </a:rPr>
              <a:t>　　  ・　サービス事業者等との連絡調整、支給決定又は支給決定の変更に係る申請の勧奨。</a:t>
            </a:r>
            <a:endParaRPr lang="en-US" altLang="ja-JP" sz="1138" u="sng" dirty="0">
              <a:solidFill>
                <a:srgbClr val="FF0000"/>
              </a:solidFill>
              <a:latin typeface="ＭＳ Ｐゴシック"/>
              <a:ea typeface="ＭＳ Ｐゴシック" pitchFamily="50" charset="-128"/>
            </a:endParaRPr>
          </a:p>
          <a:p>
            <a:pPr marL="361156" indent="-361156" fontAlgn="base">
              <a:spcBef>
                <a:spcPts val="488"/>
              </a:spcBef>
              <a:spcAft>
                <a:spcPct val="0"/>
              </a:spcAft>
              <a:defRPr/>
            </a:pPr>
            <a:endParaRPr lang="en-US" altLang="ja-JP" sz="1138" dirty="0">
              <a:solidFill>
                <a:prstClr val="black"/>
              </a:solidFill>
              <a:latin typeface="ＭＳ Ｐゴシック"/>
              <a:ea typeface="ＭＳ Ｐゴシック" pitchFamily="50" charset="-128"/>
            </a:endParaRPr>
          </a:p>
          <a:p>
            <a:pPr marL="361156" indent="-361156" fontAlgn="base">
              <a:spcBef>
                <a:spcPts val="488"/>
              </a:spcBef>
              <a:spcAft>
                <a:spcPct val="0"/>
              </a:spcAft>
              <a:defRPr/>
            </a:pPr>
            <a:endParaRPr lang="en-US" altLang="ja-JP" sz="1138" dirty="0">
              <a:solidFill>
                <a:prstClr val="black"/>
              </a:solidFill>
              <a:latin typeface="ＭＳ Ｐゴシック"/>
              <a:ea typeface="ＭＳ Ｐゴシック" pitchFamily="50" charset="-128"/>
            </a:endParaRPr>
          </a:p>
        </p:txBody>
      </p:sp>
      <p:sp>
        <p:nvSpPr>
          <p:cNvPr id="6" name="正方形/長方形 5"/>
          <p:cNvSpPr/>
          <p:nvPr/>
        </p:nvSpPr>
        <p:spPr bwMode="auto">
          <a:xfrm>
            <a:off x="1384003" y="1734367"/>
            <a:ext cx="7196038" cy="1308756"/>
          </a:xfrm>
          <a:prstGeom prst="rect">
            <a:avLst/>
          </a:prstGeom>
          <a:ln w="3175">
            <a:solidFill>
              <a:schemeClr val="tx1"/>
            </a:solidFill>
            <a:prstDash val="sysDash"/>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marL="216694" indent="-216694" fontAlgn="base">
              <a:spcBef>
                <a:spcPts val="488"/>
              </a:spcBef>
              <a:spcAft>
                <a:spcPct val="0"/>
              </a:spcAft>
              <a:defRPr/>
            </a:pPr>
            <a:r>
              <a:rPr lang="ja-JP" altLang="en-US" sz="1138" b="1" dirty="0">
                <a:solidFill>
                  <a:prstClr val="black"/>
                </a:solidFill>
                <a:latin typeface="Calibri"/>
                <a:ea typeface="ＭＳ Ｐゴシック" panose="020B0600070205080204" pitchFamily="50" charset="-128"/>
              </a:rPr>
              <a:t>　</a:t>
            </a:r>
            <a:r>
              <a:rPr lang="ja-JP" altLang="en-US" sz="975" b="1" dirty="0">
                <a:solidFill>
                  <a:prstClr val="black"/>
                </a:solidFill>
                <a:latin typeface="Calibri"/>
                <a:ea typeface="ＭＳ Ｐゴシック" panose="020B0600070205080204" pitchFamily="50" charset="-128"/>
              </a:rPr>
              <a:t>（障害者自立支援法の計画相談支援の対象者）</a:t>
            </a:r>
            <a:endParaRPr lang="en-US" altLang="ja-JP" sz="975" b="1" dirty="0">
              <a:solidFill>
                <a:prstClr val="black"/>
              </a:solidFill>
              <a:latin typeface="Calibri"/>
              <a:ea typeface="ＭＳ Ｐゴシック" panose="020B0600070205080204" pitchFamily="50" charset="-128"/>
            </a:endParaRPr>
          </a:p>
          <a:p>
            <a:pPr marL="505619" indent="-288925" fontAlgn="base">
              <a:spcBef>
                <a:spcPts val="244"/>
              </a:spcBef>
              <a:spcAft>
                <a:spcPct val="0"/>
              </a:spcAft>
              <a:defRPr/>
            </a:pPr>
            <a:r>
              <a:rPr lang="ja-JP" altLang="en-US" sz="975" dirty="0">
                <a:solidFill>
                  <a:prstClr val="black"/>
                </a:solidFill>
                <a:latin typeface="ＭＳ Ｐゴシック"/>
                <a:ea typeface="ＭＳ Ｐゴシック" panose="020B0600070205080204" pitchFamily="50" charset="-128"/>
              </a:rPr>
              <a:t>・ 　障害福祉サービスを申請した障害者又は障害児</a:t>
            </a:r>
            <a:endParaRPr lang="en-US" altLang="ja-JP" sz="975" dirty="0">
              <a:solidFill>
                <a:prstClr val="black"/>
              </a:solidFill>
              <a:latin typeface="ＭＳ Ｐゴシック"/>
              <a:ea typeface="ＭＳ Ｐゴシック" panose="020B0600070205080204" pitchFamily="50" charset="-128"/>
            </a:endParaRPr>
          </a:p>
          <a:p>
            <a:pPr marL="505619" indent="-288925" fontAlgn="base">
              <a:spcBef>
                <a:spcPts val="244"/>
              </a:spcBef>
              <a:spcAft>
                <a:spcPct val="0"/>
              </a:spcAft>
              <a:defRPr/>
            </a:pPr>
            <a:r>
              <a:rPr lang="ja-JP" altLang="en-US" sz="975" dirty="0">
                <a:solidFill>
                  <a:prstClr val="black"/>
                </a:solidFill>
                <a:latin typeface="ＭＳ Ｐゴシック"/>
                <a:ea typeface="ＭＳ Ｐゴシック" panose="020B0600070205080204" pitchFamily="50" charset="-128"/>
              </a:rPr>
              <a:t>・ 　地域相談支援を申請した障害者</a:t>
            </a:r>
            <a:endParaRPr lang="en-US" altLang="ja-JP" sz="975" dirty="0">
              <a:solidFill>
                <a:prstClr val="black"/>
              </a:solidFill>
              <a:latin typeface="ＭＳ Ｐゴシック"/>
              <a:ea typeface="ＭＳ Ｐゴシック" panose="020B0600070205080204" pitchFamily="50" charset="-128"/>
            </a:endParaRPr>
          </a:p>
          <a:p>
            <a:pPr marL="366316" indent="-149622" fontAlgn="base">
              <a:spcBef>
                <a:spcPts val="163"/>
              </a:spcBef>
              <a:spcAft>
                <a:spcPct val="0"/>
              </a:spcAft>
              <a:defRPr/>
            </a:pPr>
            <a:r>
              <a:rPr lang="ja-JP" altLang="en-US" sz="975" dirty="0">
                <a:solidFill>
                  <a:prstClr val="black"/>
                </a:solidFill>
                <a:latin typeface="ＭＳ Ｐゴシック"/>
                <a:ea typeface="ＭＳ Ｐゴシック" panose="020B0600070205080204" pitchFamily="50" charset="-128"/>
              </a:rPr>
              <a:t>　</a:t>
            </a:r>
            <a:r>
              <a:rPr lang="en-US" altLang="ja-JP" sz="975" dirty="0">
                <a:solidFill>
                  <a:prstClr val="black"/>
                </a:solidFill>
                <a:latin typeface="ＭＳ Ｐゴシック"/>
                <a:ea typeface="ＭＳ Ｐゴシック" panose="020B0600070205080204" pitchFamily="50" charset="-128"/>
              </a:rPr>
              <a:t>※</a:t>
            </a:r>
            <a:r>
              <a:rPr lang="ja-JP" altLang="en-US" sz="975" dirty="0">
                <a:solidFill>
                  <a:prstClr val="black"/>
                </a:solidFill>
                <a:latin typeface="ＭＳ Ｐゴシック"/>
                <a:ea typeface="ＭＳ Ｐゴシック" panose="020B0600070205080204" pitchFamily="50" charset="-128"/>
              </a:rPr>
              <a:t>　</a:t>
            </a:r>
            <a:r>
              <a:rPr lang="ja-JP" altLang="ja-JP" sz="975" dirty="0">
                <a:solidFill>
                  <a:prstClr val="black"/>
                </a:solidFill>
                <a:latin typeface="Calibri"/>
                <a:ea typeface="ＭＳ Ｐゴシック" panose="020B0600070205080204" pitchFamily="50" charset="-128"/>
              </a:rPr>
              <a:t>介護保険制度のサービスを利用する場合については、障害福祉サービス固有の行動援護、同行援護、自立訓練（生活訓練）、</a:t>
            </a:r>
            <a:r>
              <a:rPr lang="ja-JP" altLang="en-US" sz="975" dirty="0">
                <a:solidFill>
                  <a:prstClr val="black"/>
                </a:solidFill>
                <a:latin typeface="Calibri"/>
                <a:ea typeface="ＭＳ Ｐゴシック" panose="020B0600070205080204" pitchFamily="50" charset="-128"/>
              </a:rPr>
              <a:t>　</a:t>
            </a:r>
            <a:r>
              <a:rPr lang="ja-JP" altLang="ja-JP" sz="975" dirty="0">
                <a:solidFill>
                  <a:prstClr val="black"/>
                </a:solidFill>
                <a:latin typeface="Calibri"/>
                <a:ea typeface="ＭＳ Ｐゴシック" panose="020B0600070205080204" pitchFamily="50" charset="-128"/>
              </a:rPr>
              <a:t>就労移行支援、就労継続支援等の場合で、市町村が必要と認めるとき求めるものとする</a:t>
            </a:r>
            <a:r>
              <a:rPr lang="ja-JP" altLang="en-US" sz="975" dirty="0">
                <a:solidFill>
                  <a:prstClr val="black"/>
                </a:solidFill>
                <a:latin typeface="Calibri"/>
                <a:ea typeface="ＭＳ Ｐゴシック" panose="020B0600070205080204" pitchFamily="50" charset="-128"/>
              </a:rPr>
              <a:t>。</a:t>
            </a:r>
            <a:endParaRPr lang="en-US" altLang="ja-JP" sz="975" dirty="0">
              <a:solidFill>
                <a:prstClr val="black"/>
              </a:solidFill>
              <a:latin typeface="ＭＳ Ｐゴシック"/>
              <a:ea typeface="ＭＳ Ｐゴシック" panose="020B0600070205080204" pitchFamily="50" charset="-128"/>
            </a:endParaRPr>
          </a:p>
          <a:p>
            <a:pPr fontAlgn="base">
              <a:spcBef>
                <a:spcPts val="325"/>
              </a:spcBef>
              <a:spcAft>
                <a:spcPct val="0"/>
              </a:spcAft>
              <a:defRPr/>
            </a:pPr>
            <a:r>
              <a:rPr lang="ja-JP" altLang="en-US" sz="975" dirty="0">
                <a:solidFill>
                  <a:prstClr val="black"/>
                </a:solidFill>
                <a:latin typeface="ＭＳ Ｐゴシック"/>
                <a:ea typeface="ＭＳ Ｐゴシック" panose="020B0600070205080204" pitchFamily="50" charset="-128"/>
              </a:rPr>
              <a:t>　</a:t>
            </a:r>
            <a:r>
              <a:rPr lang="ja-JP" altLang="en-US" sz="975" b="1" dirty="0">
                <a:solidFill>
                  <a:prstClr val="black"/>
                </a:solidFill>
                <a:latin typeface="ＭＳ Ｐゴシック"/>
                <a:ea typeface="ＭＳ Ｐゴシック" panose="020B0600070205080204" pitchFamily="50" charset="-128"/>
              </a:rPr>
              <a:t>（児童福祉法の障害児相談支援の対象者）</a:t>
            </a:r>
            <a:endParaRPr lang="en-US" altLang="ja-JP" sz="975" b="1" dirty="0">
              <a:solidFill>
                <a:prstClr val="black"/>
              </a:solidFill>
              <a:latin typeface="ＭＳ Ｐゴシック"/>
              <a:ea typeface="ＭＳ Ｐゴシック" panose="020B0600070205080204" pitchFamily="50" charset="-128"/>
            </a:endParaRPr>
          </a:p>
          <a:p>
            <a:pPr fontAlgn="base">
              <a:spcBef>
                <a:spcPts val="244"/>
              </a:spcBef>
              <a:spcAft>
                <a:spcPct val="0"/>
              </a:spcAft>
              <a:defRPr/>
            </a:pPr>
            <a:r>
              <a:rPr lang="ja-JP" altLang="en-US" sz="975" dirty="0">
                <a:solidFill>
                  <a:prstClr val="black"/>
                </a:solidFill>
                <a:latin typeface="ＭＳ Ｐゴシック"/>
                <a:ea typeface="ＭＳ Ｐゴシック" panose="020B0600070205080204" pitchFamily="50" charset="-128"/>
              </a:rPr>
              <a:t>　　　障害児通所支援を申請した障害児</a:t>
            </a:r>
            <a:endParaRPr lang="en-US" altLang="ja-JP" sz="975" dirty="0">
              <a:solidFill>
                <a:prstClr val="black"/>
              </a:solidFill>
              <a:latin typeface="ＭＳ Ｐゴシック"/>
              <a:ea typeface="ＭＳ Ｐゴシック" panose="020B0600070205080204" pitchFamily="50" charset="-128"/>
            </a:endParaRPr>
          </a:p>
        </p:txBody>
      </p:sp>
      <p:sp>
        <p:nvSpPr>
          <p:cNvPr id="8" name="円/楕円 7"/>
          <p:cNvSpPr/>
          <p:nvPr/>
        </p:nvSpPr>
        <p:spPr bwMode="auto">
          <a:xfrm>
            <a:off x="1208584" y="5698626"/>
            <a:ext cx="246360" cy="287987"/>
          </a:xfrm>
          <a:prstGeom prst="ellipse">
            <a:avLst/>
          </a:prstGeom>
          <a:solidFill>
            <a:schemeClr val="bg1"/>
          </a:solidFill>
          <a:ln w="12700">
            <a:solidFill>
              <a:schemeClr val="tx1"/>
            </a:solidFill>
            <a:prstDash val="solid"/>
            <a:miter lim="800000"/>
            <a:headEnd/>
            <a:tailEnd/>
          </a:ln>
          <a:effectLst/>
        </p:spPr>
        <p:txBody>
          <a:bodyPr anchor="ctr">
            <a:spAutoFit/>
          </a:bodyPr>
          <a:lstStyle/>
          <a:p>
            <a:pPr marL="216694" indent="-216694" algn="ctr" fontAlgn="base">
              <a:spcBef>
                <a:spcPts val="488"/>
              </a:spcBef>
              <a:spcAft>
                <a:spcPct val="0"/>
              </a:spcAft>
              <a:defRPr/>
            </a:pPr>
            <a:r>
              <a:rPr lang="ja-JP" altLang="en-US" sz="731" dirty="0">
                <a:solidFill>
                  <a:prstClr val="black"/>
                </a:solidFill>
                <a:latin typeface="Arial" charset="0"/>
                <a:ea typeface="ＭＳ Ｐゴシック" pitchFamily="50" charset="-128"/>
              </a:rPr>
              <a:t>法</a:t>
            </a:r>
          </a:p>
        </p:txBody>
      </p:sp>
      <p:sp>
        <p:nvSpPr>
          <p:cNvPr id="9" name="円/楕円 8"/>
          <p:cNvSpPr/>
          <p:nvPr/>
        </p:nvSpPr>
        <p:spPr bwMode="auto">
          <a:xfrm>
            <a:off x="1208584" y="5113561"/>
            <a:ext cx="246360" cy="287987"/>
          </a:xfrm>
          <a:prstGeom prst="ellipse">
            <a:avLst/>
          </a:prstGeom>
          <a:solidFill>
            <a:schemeClr val="bg1"/>
          </a:solidFill>
          <a:ln w="12700">
            <a:solidFill>
              <a:schemeClr val="tx1"/>
            </a:solidFill>
            <a:prstDash val="solid"/>
            <a:miter lim="800000"/>
            <a:headEnd/>
            <a:tailEnd/>
          </a:ln>
          <a:effectLst/>
        </p:spPr>
        <p:txBody>
          <a:bodyPr anchor="ctr">
            <a:spAutoFit/>
          </a:bodyPr>
          <a:lstStyle/>
          <a:p>
            <a:pPr marL="216694" indent="-216694" algn="ctr" fontAlgn="base">
              <a:spcBef>
                <a:spcPts val="488"/>
              </a:spcBef>
              <a:spcAft>
                <a:spcPct val="0"/>
              </a:spcAft>
              <a:defRPr/>
            </a:pPr>
            <a:r>
              <a:rPr lang="ja-JP" altLang="en-US" sz="731" dirty="0">
                <a:solidFill>
                  <a:prstClr val="black"/>
                </a:solidFill>
                <a:latin typeface="Arial" charset="0"/>
                <a:ea typeface="ＭＳ Ｐゴシック" pitchFamily="50" charset="-128"/>
              </a:rPr>
              <a:t>法</a:t>
            </a:r>
          </a:p>
        </p:txBody>
      </p:sp>
      <p:sp>
        <p:nvSpPr>
          <p:cNvPr id="10" name="テキスト ボックス 9"/>
          <p:cNvSpPr txBox="1"/>
          <p:nvPr/>
        </p:nvSpPr>
        <p:spPr>
          <a:xfrm>
            <a:off x="7689304" y="1026386"/>
            <a:ext cx="1059906" cy="242374"/>
          </a:xfrm>
          <a:prstGeom prst="rect">
            <a:avLst/>
          </a:prstGeom>
          <a:noFill/>
          <a:ln>
            <a:solidFill>
              <a:sysClr val="window" lastClr="FFFFFF">
                <a:lumMod val="75000"/>
              </a:sysClr>
            </a:solidFill>
          </a:ln>
        </p:spPr>
        <p:txBody>
          <a:bodyPr wrap="none" rtlCol="0">
            <a:spAutoFit/>
          </a:bodyPr>
          <a:lstStyle/>
          <a:p>
            <a:pPr defTabSz="742950" fontAlgn="base">
              <a:spcBef>
                <a:spcPct val="0"/>
              </a:spcBef>
              <a:spcAft>
                <a:spcPct val="0"/>
              </a:spcAft>
              <a:defRPr/>
            </a:pPr>
            <a:r>
              <a:rPr kumimoji="0" lang="ja-JP" altLang="en-US" sz="975" kern="0" dirty="0">
                <a:solidFill>
                  <a:prstClr val="black">
                    <a:lumMod val="50000"/>
                    <a:lumOff val="50000"/>
                  </a:prstClr>
                </a:solidFill>
                <a:latin typeface="Arial" charset="0"/>
              </a:rPr>
              <a:t>厚生労働省資料</a:t>
            </a:r>
          </a:p>
        </p:txBody>
      </p:sp>
      <p:sp>
        <p:nvSpPr>
          <p:cNvPr id="2" name="フッター プレースホルダー 1"/>
          <p:cNvSpPr>
            <a:spLocks noGrp="1"/>
          </p:cNvSpPr>
          <p:nvPr>
            <p:ph type="ftr" sz="quarter" idx="11"/>
          </p:nvPr>
        </p:nvSpPr>
        <p:spPr/>
        <p:txBody>
          <a:bodyPr/>
          <a:lstStyle/>
          <a:p>
            <a:pPr>
              <a:defRPr/>
            </a:pPr>
            <a:r>
              <a:rPr lang="en-US" altLang="ja-JP" sz="1000" dirty="0" smtClean="0">
                <a:latin typeface="+mn-ea"/>
              </a:rPr>
              <a:t>@2016</a:t>
            </a:r>
            <a:r>
              <a:rPr lang="ja-JP" altLang="en-US" sz="1000" dirty="0" smtClean="0">
                <a:latin typeface="+mn-ea"/>
              </a:rPr>
              <a:t>　公益社団法人日本精神保健福祉士協会</a:t>
            </a:r>
            <a:endParaRPr lang="en-US" altLang="ja-JP" sz="1000" dirty="0">
              <a:latin typeface="+mn-ea"/>
            </a:endParaRPr>
          </a:p>
        </p:txBody>
      </p:sp>
    </p:spTree>
    <p:extLst>
      <p:ext uri="{BB962C8B-B14F-4D97-AF65-F5344CB8AC3E}">
        <p14:creationId xmlns:p14="http://schemas.microsoft.com/office/powerpoint/2010/main" val="2205482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bwMode="auto">
          <a:xfrm>
            <a:off x="1266630" y="2492789"/>
            <a:ext cx="7430790" cy="292388"/>
          </a:xfrm>
          <a:prstGeom prst="rect">
            <a:avLst/>
          </a:prstGeom>
          <a:solidFill>
            <a:schemeClr val="bg1"/>
          </a:solidFill>
          <a:ln w="12700">
            <a:solidFill>
              <a:schemeClr val="tx1"/>
            </a:solidFill>
            <a:miter lim="800000"/>
            <a:headEnd/>
            <a:tailEnd/>
          </a:ln>
          <a:effectLst>
            <a:outerShdw blurRad="50800" dist="38100" dir="2700000" algn="tl" rotWithShape="0">
              <a:prstClr val="black">
                <a:alpha val="40000"/>
              </a:prstClr>
            </a:outerShdw>
          </a:effectLst>
        </p:spPr>
        <p:txBody>
          <a:bodyPr anchor="ctr">
            <a:spAutoFit/>
          </a:bodyPr>
          <a:lstStyle/>
          <a:p>
            <a:pPr algn="ctr" fontAlgn="base">
              <a:spcBef>
                <a:spcPct val="0"/>
              </a:spcBef>
              <a:spcAft>
                <a:spcPct val="0"/>
              </a:spcAft>
              <a:defRPr/>
            </a:pPr>
            <a:endParaRPr lang="ja-JP" altLang="en-US" sz="1300" b="1" u="sng" dirty="0">
              <a:solidFill>
                <a:prstClr val="black"/>
              </a:solidFill>
              <a:latin typeface="ＭＳ Ｐゴシック" pitchFamily="50" charset="-128"/>
              <a:ea typeface="ＭＳ ゴシック" pitchFamily="49" charset="-128"/>
            </a:endParaRPr>
          </a:p>
        </p:txBody>
      </p:sp>
      <p:sp>
        <p:nvSpPr>
          <p:cNvPr id="7" name="Rectangle 2"/>
          <p:cNvSpPr>
            <a:spLocks noChangeArrowheads="1"/>
          </p:cNvSpPr>
          <p:nvPr/>
        </p:nvSpPr>
        <p:spPr bwMode="auto">
          <a:xfrm>
            <a:off x="1150543" y="737097"/>
            <a:ext cx="7604919" cy="5324475"/>
          </a:xfrm>
          <a:prstGeom prst="rect">
            <a:avLst/>
          </a:prstGeom>
          <a:solidFill>
            <a:schemeClr val="bg1"/>
          </a:solidFill>
          <a:ln w="12700">
            <a:solidFill>
              <a:schemeClr val="tx1"/>
            </a:solidFill>
            <a:miter lim="800000"/>
            <a:headEnd/>
            <a:tailEnd/>
          </a:ln>
          <a:effectLst/>
        </p:spPr>
        <p:txBody>
          <a:bodyPr/>
          <a:lstStyle/>
          <a:p>
            <a:pPr fontAlgn="base">
              <a:lnSpc>
                <a:spcPct val="150000"/>
              </a:lnSpc>
              <a:spcBef>
                <a:spcPts val="244"/>
              </a:spcBef>
              <a:spcAft>
                <a:spcPct val="0"/>
              </a:spcAft>
              <a:defRPr/>
            </a:pPr>
            <a:r>
              <a:rPr lang="ja-JP" altLang="en-US" sz="1219" b="1" u="sng" dirty="0">
                <a:solidFill>
                  <a:prstClr val="black"/>
                </a:solidFill>
                <a:latin typeface="ＭＳ Ｐゴシック" pitchFamily="50" charset="-128"/>
                <a:ea typeface="ＭＳ ゴシック" pitchFamily="49" charset="-128"/>
              </a:rPr>
              <a:t>３．事業の実施者（市町村が指定する特定相談支援事業者・障害児相談支援事業者（計画作成担当））</a:t>
            </a:r>
            <a:endParaRPr lang="en-US" altLang="ja-JP" sz="1219" dirty="0">
              <a:solidFill>
                <a:prstClr val="black"/>
              </a:solidFill>
              <a:latin typeface="ＭＳ Ｐゴシック" pitchFamily="50" charset="-128"/>
              <a:ea typeface="ＭＳ ゴシック" pitchFamily="49" charset="-128"/>
            </a:endParaRPr>
          </a:p>
          <a:p>
            <a:pPr fontAlgn="base">
              <a:spcBef>
                <a:spcPts val="813"/>
              </a:spcBef>
              <a:spcAft>
                <a:spcPts val="488"/>
              </a:spcAft>
              <a:defRPr/>
            </a:pPr>
            <a:r>
              <a:rPr lang="ja-JP" altLang="en-US" sz="1138" dirty="0">
                <a:solidFill>
                  <a:prstClr val="black"/>
                </a:solidFill>
                <a:latin typeface="ＭＳ Ｐゴシック" pitchFamily="50" charset="-128"/>
                <a:ea typeface="ＭＳ ゴシック" pitchFamily="49" charset="-128"/>
              </a:rPr>
              <a:t> </a:t>
            </a:r>
            <a:r>
              <a:rPr lang="ja-JP" altLang="en-US" sz="975" b="1" dirty="0">
                <a:solidFill>
                  <a:prstClr val="black"/>
                </a:solidFill>
                <a:latin typeface="ＭＳ Ｐゴシック" pitchFamily="50" charset="-128"/>
                <a:ea typeface="ＭＳ ゴシック" pitchFamily="49" charset="-128"/>
              </a:rPr>
              <a:t>（指定手続）</a:t>
            </a:r>
            <a:endParaRPr lang="en-US" altLang="ja-JP" sz="975" b="1" dirty="0">
              <a:solidFill>
                <a:prstClr val="black"/>
              </a:solidFill>
              <a:latin typeface="ＭＳ Ｐゴシック" pitchFamily="50" charset="-128"/>
              <a:ea typeface="ＭＳ ゴシック" pitchFamily="49" charset="-128"/>
            </a:endParaRPr>
          </a:p>
          <a:p>
            <a:pPr marL="288925" indent="-288925" fontAlgn="base">
              <a:spcBef>
                <a:spcPts val="244"/>
              </a:spcBef>
              <a:spcAft>
                <a:spcPct val="0"/>
              </a:spcAft>
              <a:defRPr/>
            </a:pPr>
            <a:r>
              <a:rPr lang="ja-JP" altLang="en-US" sz="975" dirty="0">
                <a:solidFill>
                  <a:prstClr val="black"/>
                </a:solidFill>
                <a:latin typeface="ＭＳ Ｐゴシック" pitchFamily="50" charset="-128"/>
                <a:ea typeface="ＭＳ ゴシック" pitchFamily="49" charset="-128"/>
              </a:rPr>
              <a:t>　　→　「総合的に相談支援を行う者として厚生労働省令で定める基準に該当する者」が、事</a:t>
            </a:r>
            <a:r>
              <a:rPr lang="ja-JP" altLang="en-US" sz="975" dirty="0">
                <a:solidFill>
                  <a:prstClr val="black"/>
                </a:solidFill>
                <a:latin typeface="Arial" charset="0"/>
                <a:ea typeface="ＭＳ ゴシック" pitchFamily="49" charset="-128"/>
              </a:rPr>
              <a:t>業所の所在地を管轄する市町村長に申請</a:t>
            </a:r>
            <a:endParaRPr lang="en-US" altLang="ja-JP" sz="975" dirty="0">
              <a:solidFill>
                <a:prstClr val="black"/>
              </a:solidFill>
              <a:latin typeface="Arial" charset="0"/>
              <a:ea typeface="ＭＳ ゴシック" pitchFamily="49" charset="-128"/>
            </a:endParaRPr>
          </a:p>
          <a:p>
            <a:pPr marL="288925" indent="-288925" fontAlgn="base">
              <a:defRPr/>
            </a:pPr>
            <a:r>
              <a:rPr lang="ja-JP" altLang="en-US" sz="975" dirty="0">
                <a:solidFill>
                  <a:prstClr val="black"/>
                </a:solidFill>
                <a:latin typeface="Arial" charset="0"/>
                <a:ea typeface="ＭＳ ゴシック" pitchFamily="49" charset="-128"/>
              </a:rPr>
              <a:t>　　　  し、</a:t>
            </a:r>
            <a:r>
              <a:rPr lang="ja-JP" altLang="en-US" sz="975" dirty="0">
                <a:solidFill>
                  <a:prstClr val="black"/>
                </a:solidFill>
                <a:uFill>
                  <a:solidFill>
                    <a:srgbClr val="FF0000"/>
                  </a:solidFill>
                </a:uFill>
                <a:latin typeface="Arial" charset="0"/>
                <a:ea typeface="ＭＳ ゴシック" pitchFamily="49" charset="-128"/>
              </a:rPr>
              <a:t>当該市町村長が指定</a:t>
            </a:r>
            <a:r>
              <a:rPr lang="ja-JP" altLang="en-US" sz="975" dirty="0">
                <a:solidFill>
                  <a:prstClr val="black"/>
                </a:solidFill>
                <a:latin typeface="Arial" charset="0"/>
                <a:ea typeface="ＭＳ ゴシック" pitchFamily="49" charset="-128"/>
              </a:rPr>
              <a:t>。（事業所の所在地以外の市町村の障害者（児）への計画相談支援、障害児相談支援も実施可。）　　</a:t>
            </a:r>
            <a:endParaRPr lang="en-US" altLang="ja-JP" sz="975" b="1" dirty="0">
              <a:solidFill>
                <a:prstClr val="black"/>
              </a:solidFill>
              <a:latin typeface="ＭＳ Ｐゴシック" pitchFamily="50" charset="-128"/>
              <a:ea typeface="ＭＳ ゴシック" pitchFamily="49" charset="-128"/>
            </a:endParaRPr>
          </a:p>
          <a:p>
            <a:pPr fontAlgn="base">
              <a:spcBef>
                <a:spcPts val="488"/>
              </a:spcBef>
              <a:spcAft>
                <a:spcPts val="325"/>
              </a:spcAft>
              <a:defRPr/>
            </a:pPr>
            <a:r>
              <a:rPr lang="ja-JP" altLang="en-US" sz="975" dirty="0">
                <a:solidFill>
                  <a:prstClr val="black"/>
                </a:solidFill>
                <a:latin typeface="ＭＳ Ｐゴシック" pitchFamily="50" charset="-128"/>
                <a:ea typeface="ＭＳ ゴシック" pitchFamily="49" charset="-128"/>
              </a:rPr>
              <a:t>　　→　「総合的に相談支援を行う者」の基準については、以下を満たす事業者とする。</a:t>
            </a:r>
            <a:endParaRPr lang="en-US" altLang="ja-JP" sz="975" dirty="0">
              <a:solidFill>
                <a:prstClr val="black"/>
              </a:solidFill>
              <a:latin typeface="ＭＳ Ｐゴシック" pitchFamily="50" charset="-128"/>
              <a:ea typeface="ＭＳ ゴシック" pitchFamily="49" charset="-128"/>
            </a:endParaRPr>
          </a:p>
          <a:p>
            <a:pPr marL="656531" indent="-656531" fontAlgn="base">
              <a:spcBef>
                <a:spcPct val="0"/>
              </a:spcBef>
              <a:spcAft>
                <a:spcPct val="0"/>
              </a:spcAft>
              <a:defRPr/>
            </a:pPr>
            <a:r>
              <a:rPr lang="ja-JP" altLang="en-US" sz="975" dirty="0">
                <a:solidFill>
                  <a:prstClr val="black"/>
                </a:solidFill>
                <a:latin typeface="ＭＳ Ｐゴシック" pitchFamily="50" charset="-128"/>
                <a:ea typeface="ＭＳ ゴシック" pitchFamily="49" charset="-128"/>
              </a:rPr>
              <a:t>　　　　  </a:t>
            </a:r>
            <a:r>
              <a:rPr lang="ja-JP" altLang="en-US" sz="975" dirty="0">
                <a:solidFill>
                  <a:prstClr val="black"/>
                </a:solidFill>
                <a:latin typeface="Arial" charset="0"/>
                <a:ea typeface="ＭＳ Ｐゴシック" charset="-128"/>
              </a:rPr>
              <a:t>①　三障害対応可（</a:t>
            </a:r>
            <a:r>
              <a:rPr lang="ja-JP" altLang="ja-JP" sz="975" dirty="0">
                <a:solidFill>
                  <a:prstClr val="black"/>
                </a:solidFill>
                <a:latin typeface="Arial" charset="0"/>
                <a:ea typeface="ＭＳ Ｐゴシック" charset="-128"/>
              </a:rPr>
              <a:t>事業の主たる対象とする障害の種類を定めている場合でも、</a:t>
            </a:r>
            <a:r>
              <a:rPr lang="ja-JP" altLang="en-US" sz="975" dirty="0">
                <a:solidFill>
                  <a:prstClr val="black"/>
                </a:solidFill>
                <a:latin typeface="Arial" charset="0"/>
                <a:ea typeface="ＭＳ Ｐゴシック" charset="-128"/>
              </a:rPr>
              <a:t>他の事業所との連携により対応可能な場合や、</a:t>
            </a:r>
            <a:r>
              <a:rPr lang="ja-JP" altLang="ja-JP" sz="975" dirty="0">
                <a:solidFill>
                  <a:prstClr val="black"/>
                </a:solidFill>
                <a:latin typeface="Arial" charset="0"/>
                <a:ea typeface="ＭＳ Ｐゴシック" charset="-128"/>
              </a:rPr>
              <a:t>身近な地域に指定特定・障害児相談支援事業所がないとき</a:t>
            </a:r>
            <a:r>
              <a:rPr lang="ja-JP" altLang="en-US" sz="975" dirty="0">
                <a:solidFill>
                  <a:prstClr val="black"/>
                </a:solidFill>
                <a:latin typeface="Arial" charset="0"/>
                <a:ea typeface="ＭＳ Ｐゴシック" charset="-128"/>
              </a:rPr>
              <a:t>を含む。）　</a:t>
            </a:r>
            <a:endParaRPr lang="en-US" altLang="ja-JP" sz="975" dirty="0">
              <a:solidFill>
                <a:prstClr val="black"/>
              </a:solidFill>
              <a:latin typeface="Arial" charset="0"/>
              <a:ea typeface="ＭＳ Ｐゴシック" charset="-128"/>
            </a:endParaRPr>
          </a:p>
          <a:p>
            <a:pPr marL="14625" fontAlgn="base">
              <a:spcBef>
                <a:spcPct val="0"/>
              </a:spcBef>
              <a:spcAft>
                <a:spcPct val="0"/>
              </a:spcAft>
              <a:defRPr/>
            </a:pPr>
            <a:r>
              <a:rPr lang="ja-JP" altLang="en-US" sz="975" dirty="0">
                <a:solidFill>
                  <a:prstClr val="black"/>
                </a:solidFill>
                <a:latin typeface="Arial" charset="0"/>
                <a:ea typeface="ＭＳ Ｐゴシック" charset="-128"/>
              </a:rPr>
              <a:t>　　　　　　  ②　医療機関や行政機関等の関係機関との連携体制を確保していること</a:t>
            </a:r>
          </a:p>
          <a:p>
            <a:pPr marL="55575" fontAlgn="base">
              <a:spcBef>
                <a:spcPct val="0"/>
              </a:spcBef>
              <a:spcAft>
                <a:spcPct val="0"/>
              </a:spcAft>
              <a:defRPr/>
            </a:pPr>
            <a:r>
              <a:rPr lang="ja-JP" altLang="en-US" sz="975" dirty="0">
                <a:solidFill>
                  <a:prstClr val="black"/>
                </a:solidFill>
                <a:latin typeface="Arial" charset="0"/>
                <a:ea typeface="ＭＳ Ｐゴシック" charset="-128"/>
              </a:rPr>
              <a:t>　　　　 　  ③  計画的に研修や事例検討を行う体制を整えていること</a:t>
            </a:r>
            <a:r>
              <a:rPr lang="ja-JP" altLang="en-US" sz="975" dirty="0">
                <a:solidFill>
                  <a:prstClr val="black"/>
                </a:solidFill>
                <a:latin typeface="ＭＳ Ｐゴシック"/>
                <a:ea typeface="ＭＳ Ｐゴシック" charset="-128"/>
              </a:rPr>
              <a:t>　</a:t>
            </a:r>
            <a:endParaRPr lang="en-US" altLang="ja-JP" sz="975" dirty="0">
              <a:solidFill>
                <a:prstClr val="black"/>
              </a:solidFill>
              <a:latin typeface="ＭＳ Ｐゴシック"/>
              <a:ea typeface="ＭＳ Ｐゴシック" charset="-128"/>
            </a:endParaRPr>
          </a:p>
          <a:p>
            <a:pPr fontAlgn="base">
              <a:spcBef>
                <a:spcPts val="813"/>
              </a:spcBef>
              <a:spcAft>
                <a:spcPct val="0"/>
              </a:spcAft>
              <a:defRPr/>
            </a:pPr>
            <a:r>
              <a:rPr lang="ja-JP" altLang="en-US" sz="975" dirty="0">
                <a:solidFill>
                  <a:prstClr val="black"/>
                </a:solidFill>
                <a:latin typeface="Arial" charset="0"/>
                <a:ea typeface="ＭＳ Ｐゴシック" pitchFamily="50" charset="-128"/>
              </a:rPr>
              <a:t>   </a:t>
            </a:r>
            <a:r>
              <a:rPr lang="ja-JP" altLang="en-US" sz="975" b="1" dirty="0">
                <a:solidFill>
                  <a:prstClr val="black"/>
                </a:solidFill>
                <a:latin typeface="Arial" charset="0"/>
                <a:ea typeface="ＭＳ Ｐゴシック" pitchFamily="50" charset="-128"/>
              </a:rPr>
              <a:t>（</a:t>
            </a:r>
            <a:r>
              <a:rPr lang="ja-JP" altLang="en-US" sz="975" b="1" dirty="0">
                <a:solidFill>
                  <a:prstClr val="black"/>
                </a:solidFill>
                <a:latin typeface="Arial" charset="0"/>
                <a:ea typeface="ＭＳ ゴシック" pitchFamily="49" charset="-128"/>
              </a:rPr>
              <a:t>人員基準）</a:t>
            </a:r>
            <a:endParaRPr lang="en-US" altLang="ja-JP" sz="975" b="1" dirty="0">
              <a:solidFill>
                <a:prstClr val="black"/>
              </a:solidFill>
              <a:latin typeface="Arial" charset="0"/>
              <a:ea typeface="ＭＳ ゴシック" pitchFamily="49" charset="-128"/>
            </a:endParaRPr>
          </a:p>
          <a:p>
            <a:pPr fontAlgn="base">
              <a:spcBef>
                <a:spcPts val="244"/>
              </a:spcBef>
              <a:spcAft>
                <a:spcPts val="244"/>
              </a:spcAft>
              <a:defRPr/>
            </a:pPr>
            <a:r>
              <a:rPr lang="ja-JP" altLang="en-US" sz="975" dirty="0">
                <a:solidFill>
                  <a:prstClr val="black"/>
                </a:solidFill>
                <a:latin typeface="Arial" charset="0"/>
                <a:ea typeface="ＭＳ ゴシック" pitchFamily="49" charset="-128"/>
              </a:rPr>
              <a:t>　　→　 管理者及び相談支援専門員（従前の指定相談支援事業者と同じ）とする。</a:t>
            </a:r>
            <a:endParaRPr lang="en-US" altLang="ja-JP" sz="975" dirty="0">
              <a:solidFill>
                <a:prstClr val="black"/>
              </a:solidFill>
              <a:latin typeface="Arial" charset="0"/>
              <a:ea typeface="ＭＳ ゴシック" pitchFamily="49" charset="-128"/>
            </a:endParaRPr>
          </a:p>
          <a:p>
            <a:pPr marL="433388" indent="-361156" fontAlgn="base">
              <a:spcBef>
                <a:spcPts val="244"/>
              </a:spcBef>
              <a:spcAft>
                <a:spcPct val="0"/>
              </a:spcAft>
              <a:defRPr/>
            </a:pPr>
            <a:r>
              <a:rPr lang="ja-JP" altLang="en-US" sz="975" dirty="0">
                <a:solidFill>
                  <a:prstClr val="black"/>
                </a:solidFill>
                <a:latin typeface="Arial" charset="0"/>
                <a:ea typeface="ＭＳ ゴシック" pitchFamily="49" charset="-128"/>
              </a:rPr>
              <a:t>　　　</a:t>
            </a:r>
            <a:r>
              <a:rPr lang="en-US" altLang="ja-JP" sz="853" dirty="0">
                <a:solidFill>
                  <a:prstClr val="black"/>
                </a:solidFill>
                <a:latin typeface="ＭＳ Ｐ明朝" pitchFamily="18" charset="-128"/>
                <a:ea typeface="ＭＳ Ｐ明朝" pitchFamily="18" charset="-128"/>
              </a:rPr>
              <a:t>※</a:t>
            </a:r>
            <a:r>
              <a:rPr lang="ja-JP" altLang="en-US" sz="853" dirty="0">
                <a:solidFill>
                  <a:prstClr val="black"/>
                </a:solidFill>
                <a:latin typeface="ＭＳ Ｐ明朝" pitchFamily="18" charset="-128"/>
                <a:ea typeface="ＭＳ Ｐ明朝" pitchFamily="18" charset="-128"/>
              </a:rPr>
              <a:t>　事業所ごとに、専従の者を配置しなければならない。（地域相談支援は業務に支障がないものとして兼務可）</a:t>
            </a:r>
            <a:endParaRPr lang="en-US" altLang="ja-JP" sz="853" dirty="0">
              <a:solidFill>
                <a:prstClr val="black"/>
              </a:solidFill>
              <a:latin typeface="ＭＳ Ｐ明朝" pitchFamily="18" charset="-128"/>
              <a:ea typeface="ＭＳ Ｐ明朝" pitchFamily="18" charset="-128"/>
            </a:endParaRPr>
          </a:p>
          <a:p>
            <a:pPr marL="660400" indent="-588169" fontAlgn="base">
              <a:spcAft>
                <a:spcPct val="0"/>
              </a:spcAft>
              <a:defRPr/>
            </a:pPr>
            <a:r>
              <a:rPr lang="ja-JP" altLang="en-US" sz="853" dirty="0">
                <a:solidFill>
                  <a:prstClr val="black"/>
                </a:solidFill>
                <a:latin typeface="ＭＳ Ｐ明朝" pitchFamily="18" charset="-128"/>
                <a:ea typeface="ＭＳ Ｐ明朝" pitchFamily="18" charset="-128"/>
              </a:rPr>
              <a:t>　　　  　      ただし、</a:t>
            </a:r>
            <a:r>
              <a:rPr lang="ja-JP" altLang="en-US" sz="853" dirty="0">
                <a:solidFill>
                  <a:prstClr val="black"/>
                </a:solidFill>
                <a:uFill>
                  <a:solidFill>
                    <a:srgbClr val="FF0000"/>
                  </a:solidFill>
                </a:uFill>
                <a:latin typeface="ＭＳ Ｐ明朝" pitchFamily="18" charset="-128"/>
                <a:ea typeface="ＭＳ Ｐ明朝" pitchFamily="18" charset="-128"/>
              </a:rPr>
              <a:t>業務に支障のない場合は、当該事業所の他の職務等に従事し、又は他の事業所、施設等の職務に従事することができる。</a:t>
            </a:r>
            <a:endParaRPr lang="en-US" altLang="ja-JP" sz="853" dirty="0">
              <a:solidFill>
                <a:prstClr val="black"/>
              </a:solidFill>
              <a:uFill>
                <a:solidFill>
                  <a:srgbClr val="FF0000"/>
                </a:solidFill>
              </a:uFill>
              <a:latin typeface="ＭＳ Ｐ明朝" pitchFamily="18" charset="-128"/>
              <a:ea typeface="ＭＳ Ｐ明朝" pitchFamily="18" charset="-128"/>
            </a:endParaRPr>
          </a:p>
          <a:p>
            <a:pPr marL="660400" indent="-588169" fontAlgn="base">
              <a:spcAft>
                <a:spcPct val="0"/>
              </a:spcAft>
              <a:defRPr/>
            </a:pPr>
            <a:endParaRPr lang="en-US" altLang="ja-JP" sz="975" dirty="0">
              <a:solidFill>
                <a:prstClr val="black"/>
              </a:solidFill>
              <a:latin typeface="ＭＳ ゴシック" pitchFamily="49" charset="-128"/>
              <a:ea typeface="ＭＳ ゴシック" pitchFamily="49" charset="-128"/>
            </a:endParaRPr>
          </a:p>
          <a:p>
            <a:pPr marL="660400" indent="-588169" fontAlgn="base">
              <a:spcAft>
                <a:spcPct val="0"/>
              </a:spcAft>
              <a:defRPr/>
            </a:pPr>
            <a:r>
              <a:rPr lang="ja-JP" altLang="en-US" sz="975" b="1" dirty="0">
                <a:solidFill>
                  <a:prstClr val="black"/>
                </a:solidFill>
                <a:latin typeface="ＭＳ ゴシック" pitchFamily="49" charset="-128"/>
                <a:ea typeface="ＭＳ ゴシック" pitchFamily="49" charset="-128"/>
              </a:rPr>
              <a:t>（運営基準）</a:t>
            </a:r>
            <a:r>
              <a:rPr lang="en-US" altLang="ja-JP" sz="975" b="1" dirty="0">
                <a:solidFill>
                  <a:prstClr val="black"/>
                </a:solidFill>
                <a:latin typeface="ＭＳ ゴシック" pitchFamily="49" charset="-128"/>
                <a:ea typeface="ＭＳ ゴシック" pitchFamily="49" charset="-128"/>
              </a:rPr>
              <a:t>                                     </a:t>
            </a:r>
            <a:r>
              <a:rPr lang="ja-JP" altLang="en-US" sz="975" b="1" dirty="0">
                <a:solidFill>
                  <a:prstClr val="black"/>
                </a:solidFill>
                <a:latin typeface="ＭＳ ゴシック" pitchFamily="49" charset="-128"/>
                <a:ea typeface="ＭＳ ゴシック" pitchFamily="49" charset="-128"/>
              </a:rPr>
              <a:t>　</a:t>
            </a:r>
            <a:endParaRPr lang="en-US" altLang="ja-JP" sz="975" b="1" dirty="0">
              <a:solidFill>
                <a:prstClr val="black"/>
              </a:solidFill>
              <a:latin typeface="ＭＳ ゴシック" pitchFamily="49" charset="-128"/>
              <a:ea typeface="ＭＳ ゴシック" pitchFamily="49" charset="-128"/>
            </a:endParaRPr>
          </a:p>
          <a:p>
            <a:pPr marL="660400" indent="-588169" fontAlgn="base">
              <a:spcAft>
                <a:spcPct val="0"/>
              </a:spcAft>
              <a:defRPr/>
            </a:pPr>
            <a:r>
              <a:rPr lang="ja-JP" altLang="en-US" sz="975" b="1" dirty="0">
                <a:solidFill>
                  <a:prstClr val="black"/>
                </a:solidFill>
                <a:latin typeface="ＭＳ ゴシック" pitchFamily="49" charset="-128"/>
                <a:ea typeface="ＭＳ ゴシック" pitchFamily="49" charset="-128"/>
              </a:rPr>
              <a:t>　 </a:t>
            </a:r>
            <a:r>
              <a:rPr lang="ja-JP" altLang="en-US" sz="975" dirty="0">
                <a:solidFill>
                  <a:prstClr val="black"/>
                </a:solidFill>
                <a:latin typeface="ＭＳ ゴシック" pitchFamily="49" charset="-128"/>
                <a:ea typeface="ＭＳ ゴシック" pitchFamily="49" charset="-128"/>
              </a:rPr>
              <a:t>○ 計画作成に当たっては、利用者の希望等を踏まえて作成。</a:t>
            </a:r>
            <a:endParaRPr lang="en-US" altLang="ja-JP" sz="975" dirty="0">
              <a:solidFill>
                <a:prstClr val="black"/>
              </a:solidFill>
              <a:latin typeface="ＭＳ ゴシック" pitchFamily="49" charset="-128"/>
              <a:ea typeface="ＭＳ ゴシック" pitchFamily="49" charset="-128"/>
            </a:endParaRPr>
          </a:p>
          <a:p>
            <a:pPr marL="660400" indent="-588169" fontAlgn="base">
              <a:spcBef>
                <a:spcPts val="488"/>
              </a:spcBef>
              <a:spcAft>
                <a:spcPct val="0"/>
              </a:spcAft>
              <a:defRPr/>
            </a:pPr>
            <a:r>
              <a:rPr lang="ja-JP" altLang="en-US" sz="975" dirty="0">
                <a:solidFill>
                  <a:prstClr val="black"/>
                </a:solidFill>
                <a:latin typeface="Arial" charset="0"/>
                <a:ea typeface="ＭＳ Ｐゴシック" charset="-128"/>
              </a:rPr>
              <a:t>　   ○　</a:t>
            </a:r>
            <a:r>
              <a:rPr lang="ja-JP" altLang="ja-JP" sz="975" dirty="0">
                <a:solidFill>
                  <a:prstClr val="black"/>
                </a:solidFill>
                <a:latin typeface="Arial" charset="0"/>
                <a:ea typeface="ＭＳ Ｐゴシック" charset="-128"/>
              </a:rPr>
              <a:t>計画作成手続</a:t>
            </a:r>
          </a:p>
          <a:p>
            <a:pPr marL="434678" fontAlgn="base">
              <a:spcBef>
                <a:spcPct val="0"/>
              </a:spcBef>
              <a:spcAft>
                <a:spcPct val="0"/>
              </a:spcAft>
              <a:defRPr/>
            </a:pPr>
            <a:r>
              <a:rPr lang="ja-JP" altLang="ja-JP" sz="975" dirty="0">
                <a:solidFill>
                  <a:prstClr val="black"/>
                </a:solidFill>
                <a:latin typeface="Arial" charset="0"/>
                <a:ea typeface="ＭＳ Ｐゴシック" charset="-128"/>
              </a:rPr>
              <a:t>①　支給決定前に、利用者の居宅等への訪問面接によるアセスメントを行い、計画案（モニタリング期間の提案を含む）を作成。</a:t>
            </a:r>
          </a:p>
          <a:p>
            <a:pPr marL="434678" fontAlgn="base">
              <a:spcBef>
                <a:spcPct val="0"/>
              </a:spcBef>
              <a:spcAft>
                <a:spcPct val="0"/>
              </a:spcAft>
              <a:defRPr/>
            </a:pPr>
            <a:r>
              <a:rPr lang="ja-JP" altLang="ja-JP" sz="975" dirty="0">
                <a:solidFill>
                  <a:prstClr val="black"/>
                </a:solidFill>
                <a:latin typeface="Arial" charset="0"/>
                <a:ea typeface="ＭＳ Ｐゴシック" charset="-128"/>
              </a:rPr>
              <a:t>②　利用者等の同意を得て、計画案を利用者に交付。</a:t>
            </a:r>
          </a:p>
          <a:p>
            <a:pPr marL="434678" fontAlgn="base">
              <a:spcBef>
                <a:spcPct val="0"/>
              </a:spcBef>
              <a:spcAft>
                <a:spcPct val="0"/>
              </a:spcAft>
              <a:defRPr/>
            </a:pPr>
            <a:r>
              <a:rPr lang="ja-JP" altLang="ja-JP" sz="975" dirty="0">
                <a:solidFill>
                  <a:prstClr val="black"/>
                </a:solidFill>
                <a:latin typeface="Arial" charset="0"/>
                <a:ea typeface="ＭＳ Ｐゴシック" charset="-128"/>
              </a:rPr>
              <a:t>③　支給決定後、事業者と連絡調整を行うとともに、サービス担当者会議の開催等により、計画案の内容の説明及び意見を求める。</a:t>
            </a:r>
          </a:p>
          <a:p>
            <a:pPr marL="434678" fontAlgn="base">
              <a:spcBef>
                <a:spcPct val="0"/>
              </a:spcBef>
              <a:spcAft>
                <a:spcPct val="0"/>
              </a:spcAft>
              <a:defRPr/>
            </a:pPr>
            <a:r>
              <a:rPr lang="ja-JP" altLang="ja-JP" sz="975" dirty="0">
                <a:solidFill>
                  <a:prstClr val="black"/>
                </a:solidFill>
                <a:latin typeface="Arial" charset="0"/>
                <a:ea typeface="ＭＳ Ｐゴシック" charset="-128"/>
              </a:rPr>
              <a:t>④　③により意見を求めた計画案について、利用者等に説明し、文書により同意を得て、計画を利用者に交付</a:t>
            </a:r>
            <a:r>
              <a:rPr lang="ja-JP" altLang="en-US" sz="975" dirty="0">
                <a:solidFill>
                  <a:prstClr val="black"/>
                </a:solidFill>
                <a:latin typeface="Arial" charset="0"/>
                <a:ea typeface="ＭＳ Ｐゴシック" charset="-128"/>
              </a:rPr>
              <a:t>。</a:t>
            </a:r>
            <a:endParaRPr lang="en-US" altLang="ja-JP" sz="975" dirty="0">
              <a:solidFill>
                <a:prstClr val="black"/>
              </a:solidFill>
              <a:latin typeface="Arial" charset="0"/>
              <a:ea typeface="ＭＳ Ｐゴシック" charset="-128"/>
            </a:endParaRPr>
          </a:p>
          <a:p>
            <a:pPr fontAlgn="base">
              <a:spcBef>
                <a:spcPts val="488"/>
              </a:spcBef>
              <a:spcAft>
                <a:spcPct val="0"/>
              </a:spcAft>
              <a:defRPr/>
            </a:pPr>
            <a:r>
              <a:rPr lang="ja-JP" altLang="en-US" sz="975" dirty="0">
                <a:solidFill>
                  <a:prstClr val="black"/>
                </a:solidFill>
                <a:latin typeface="Arial" charset="0"/>
                <a:ea typeface="ＭＳ Ｐゴシック" charset="-128"/>
              </a:rPr>
              <a:t>　　  ○</a:t>
            </a:r>
            <a:r>
              <a:rPr lang="ja-JP" altLang="ja-JP" sz="975" dirty="0">
                <a:solidFill>
                  <a:prstClr val="black"/>
                </a:solidFill>
                <a:latin typeface="Arial" charset="0"/>
                <a:ea typeface="ＭＳ Ｐゴシック" charset="-128"/>
              </a:rPr>
              <a:t>　掲示等</a:t>
            </a:r>
          </a:p>
          <a:p>
            <a:pPr fontAlgn="base">
              <a:spcBef>
                <a:spcPct val="0"/>
              </a:spcBef>
              <a:spcAft>
                <a:spcPct val="0"/>
              </a:spcAft>
              <a:defRPr/>
            </a:pPr>
            <a:r>
              <a:rPr lang="ja-JP" altLang="ja-JP" sz="975" dirty="0">
                <a:solidFill>
                  <a:prstClr val="black"/>
                </a:solidFill>
                <a:latin typeface="Arial" charset="0"/>
                <a:ea typeface="ＭＳ Ｐゴシック" charset="-128"/>
              </a:rPr>
              <a:t>　　</a:t>
            </a:r>
            <a:r>
              <a:rPr lang="ja-JP" altLang="en-US" sz="975" dirty="0">
                <a:solidFill>
                  <a:prstClr val="black"/>
                </a:solidFill>
                <a:latin typeface="Arial" charset="0"/>
                <a:ea typeface="ＭＳ Ｐゴシック" charset="-128"/>
              </a:rPr>
              <a:t>　　　    </a:t>
            </a:r>
            <a:r>
              <a:rPr lang="ja-JP" altLang="ja-JP" sz="975" dirty="0">
                <a:solidFill>
                  <a:prstClr val="black"/>
                </a:solidFill>
                <a:latin typeface="Arial" charset="0"/>
                <a:ea typeface="ＭＳ Ｐゴシック" charset="-128"/>
              </a:rPr>
              <a:t>重要事項（運営規定の概要、業務の実施状況、従事する者の資格、経験年数、勤務体制等）の掲示義務の他、公表の努力規定。</a:t>
            </a:r>
          </a:p>
          <a:p>
            <a:pPr fontAlgn="base">
              <a:spcBef>
                <a:spcPct val="0"/>
              </a:spcBef>
              <a:spcAft>
                <a:spcPct val="0"/>
              </a:spcAft>
              <a:defRPr/>
            </a:pPr>
            <a:r>
              <a:rPr lang="ja-JP" altLang="ja-JP" sz="975" dirty="0">
                <a:solidFill>
                  <a:prstClr val="black"/>
                </a:solidFill>
                <a:latin typeface="Arial" charset="0"/>
                <a:ea typeface="ＭＳ Ｐゴシック" charset="-128"/>
              </a:rPr>
              <a:t>　　　</a:t>
            </a:r>
          </a:p>
          <a:p>
            <a:pPr fontAlgn="base">
              <a:spcBef>
                <a:spcPct val="0"/>
              </a:spcBef>
              <a:spcAft>
                <a:spcPct val="0"/>
              </a:spcAft>
              <a:defRPr/>
            </a:pPr>
            <a:r>
              <a:rPr lang="ja-JP" altLang="en-US" sz="975" dirty="0">
                <a:solidFill>
                  <a:prstClr val="black"/>
                </a:solidFill>
                <a:latin typeface="Arial" charset="0"/>
                <a:ea typeface="ＭＳ Ｐゴシック" charset="-128"/>
              </a:rPr>
              <a:t>　　　</a:t>
            </a:r>
            <a:r>
              <a:rPr lang="ja-JP" altLang="ja-JP" sz="853" dirty="0">
                <a:solidFill>
                  <a:prstClr val="black"/>
                </a:solidFill>
                <a:latin typeface="ＭＳ Ｐ明朝" pitchFamily="18" charset="-128"/>
                <a:ea typeface="ＭＳ Ｐ明朝" pitchFamily="18" charset="-128"/>
              </a:rPr>
              <a:t>※　その他、</a:t>
            </a:r>
            <a:r>
              <a:rPr lang="ja-JP" altLang="en-US" sz="853" dirty="0">
                <a:solidFill>
                  <a:prstClr val="black"/>
                </a:solidFill>
                <a:latin typeface="ＭＳ Ｐ明朝" pitchFamily="18" charset="-128"/>
                <a:ea typeface="ＭＳ Ｐ明朝" pitchFamily="18" charset="-128"/>
              </a:rPr>
              <a:t>従前</a:t>
            </a:r>
            <a:r>
              <a:rPr lang="ja-JP" altLang="ja-JP" sz="853" dirty="0">
                <a:solidFill>
                  <a:prstClr val="black"/>
                </a:solidFill>
                <a:latin typeface="ＭＳ Ｐ明朝" pitchFamily="18" charset="-128"/>
                <a:ea typeface="ＭＳ Ｐ明朝" pitchFamily="18" charset="-128"/>
              </a:rPr>
              <a:t>の指定相談支援に係る指定基準と同様に、秘密保持、苦情解決、記録の整備等必要な事項について規定。</a:t>
            </a:r>
            <a:endParaRPr lang="en-US" altLang="ja-JP" sz="853" dirty="0">
              <a:solidFill>
                <a:prstClr val="black"/>
              </a:solidFill>
              <a:latin typeface="ＭＳ Ｐ明朝" pitchFamily="18" charset="-128"/>
              <a:ea typeface="ＭＳ Ｐ明朝" pitchFamily="18" charset="-128"/>
            </a:endParaRPr>
          </a:p>
          <a:p>
            <a:pPr fontAlgn="base">
              <a:spcBef>
                <a:spcPct val="0"/>
              </a:spcBef>
              <a:spcAft>
                <a:spcPct val="0"/>
              </a:spcAft>
              <a:defRPr/>
            </a:pPr>
            <a:endParaRPr lang="en-US" altLang="ja-JP" sz="975" b="1" dirty="0">
              <a:solidFill>
                <a:prstClr val="black"/>
              </a:solidFill>
              <a:latin typeface="ＭＳ ゴシック" pitchFamily="49" charset="-128"/>
              <a:ea typeface="ＭＳ ゴシック" pitchFamily="49" charset="-128"/>
            </a:endParaRPr>
          </a:p>
          <a:p>
            <a:pPr fontAlgn="base">
              <a:spcBef>
                <a:spcPct val="0"/>
              </a:spcBef>
              <a:spcAft>
                <a:spcPct val="0"/>
              </a:spcAft>
              <a:defRPr/>
            </a:pPr>
            <a:r>
              <a:rPr lang="ja-JP" altLang="en-US" sz="975" b="1" dirty="0">
                <a:solidFill>
                  <a:prstClr val="black"/>
                </a:solidFill>
                <a:latin typeface="ＭＳ ゴシック" pitchFamily="49" charset="-128"/>
                <a:ea typeface="ＭＳ ゴシック" pitchFamily="49" charset="-128"/>
              </a:rPr>
              <a:t>（その他）</a:t>
            </a:r>
            <a:endParaRPr lang="en-US" altLang="ja-JP" sz="975" b="1" dirty="0">
              <a:solidFill>
                <a:prstClr val="black"/>
              </a:solidFill>
              <a:latin typeface="ＭＳ ゴシック" pitchFamily="49" charset="-128"/>
              <a:ea typeface="ＭＳ ゴシック" pitchFamily="49" charset="-128"/>
            </a:endParaRPr>
          </a:p>
          <a:p>
            <a:pPr fontAlgn="base">
              <a:spcBef>
                <a:spcPct val="0"/>
              </a:spcBef>
              <a:spcAft>
                <a:spcPct val="0"/>
              </a:spcAft>
              <a:defRPr/>
            </a:pPr>
            <a:r>
              <a:rPr lang="ja-JP" altLang="en-US" sz="975" b="1" dirty="0">
                <a:solidFill>
                  <a:prstClr val="black"/>
                </a:solidFill>
                <a:latin typeface="ＭＳ ゴシック" pitchFamily="49" charset="-128"/>
                <a:ea typeface="ＭＳ ゴシック" pitchFamily="49" charset="-128"/>
              </a:rPr>
              <a:t>　　→　</a:t>
            </a:r>
            <a:r>
              <a:rPr lang="ja-JP" altLang="ja-JP" sz="975" dirty="0">
                <a:solidFill>
                  <a:prstClr val="black"/>
                </a:solidFill>
                <a:latin typeface="Arial" charset="0"/>
                <a:ea typeface="ＭＳ Ｐゴシック" charset="-128"/>
              </a:rPr>
              <a:t>障害児については、指定</a:t>
            </a:r>
            <a:r>
              <a:rPr lang="ja-JP" altLang="ja-JP" sz="975" u="sng" dirty="0">
                <a:solidFill>
                  <a:prstClr val="black"/>
                </a:solidFill>
                <a:latin typeface="Arial" charset="0"/>
                <a:ea typeface="ＭＳ Ｐゴシック" charset="-128"/>
              </a:rPr>
              <a:t>特定</a:t>
            </a:r>
            <a:r>
              <a:rPr lang="ja-JP" altLang="en-US" sz="975" dirty="0">
                <a:solidFill>
                  <a:prstClr val="black"/>
                </a:solidFill>
                <a:latin typeface="Arial" charset="0"/>
                <a:ea typeface="ＭＳ Ｐゴシック" charset="-128"/>
              </a:rPr>
              <a:t>相談支援事業所</a:t>
            </a:r>
            <a:r>
              <a:rPr lang="ja-JP" altLang="ja-JP" sz="975" dirty="0">
                <a:solidFill>
                  <a:prstClr val="black"/>
                </a:solidFill>
                <a:latin typeface="Arial" charset="0"/>
                <a:ea typeface="ＭＳ Ｐゴシック" charset="-128"/>
              </a:rPr>
              <a:t>及び</a:t>
            </a:r>
            <a:r>
              <a:rPr lang="ja-JP" altLang="ja-JP" sz="975" u="sng" dirty="0">
                <a:solidFill>
                  <a:prstClr val="black"/>
                </a:solidFill>
                <a:latin typeface="Arial" charset="0"/>
                <a:ea typeface="ＭＳ Ｐゴシック" charset="-128"/>
              </a:rPr>
              <a:t>障害児</a:t>
            </a:r>
            <a:r>
              <a:rPr lang="ja-JP" altLang="ja-JP" sz="975" dirty="0">
                <a:solidFill>
                  <a:prstClr val="black"/>
                </a:solidFill>
                <a:latin typeface="Arial" charset="0"/>
                <a:ea typeface="ＭＳ Ｐゴシック" charset="-128"/>
              </a:rPr>
              <a:t>相談支援事業所の両方の指定を受けること</a:t>
            </a:r>
            <a:r>
              <a:rPr lang="ja-JP" altLang="en-US" sz="975" dirty="0">
                <a:solidFill>
                  <a:prstClr val="black"/>
                </a:solidFill>
                <a:latin typeface="Arial" charset="0"/>
                <a:ea typeface="ＭＳ Ｐゴシック" charset="-128"/>
              </a:rPr>
              <a:t>が</a:t>
            </a:r>
            <a:r>
              <a:rPr lang="ja-JP" altLang="ja-JP" sz="975" dirty="0">
                <a:solidFill>
                  <a:prstClr val="black"/>
                </a:solidFill>
                <a:latin typeface="Arial" charset="0"/>
                <a:ea typeface="ＭＳ Ｐゴシック" charset="-128"/>
              </a:rPr>
              <a:t>基本</a:t>
            </a:r>
            <a:r>
              <a:rPr lang="ja-JP" altLang="en-US" sz="975" dirty="0">
                <a:solidFill>
                  <a:prstClr val="black"/>
                </a:solidFill>
                <a:latin typeface="Arial" charset="0"/>
                <a:ea typeface="ＭＳ Ｐゴシック" charset="-128"/>
              </a:rPr>
              <a:t>。</a:t>
            </a:r>
            <a:endParaRPr lang="en-US" altLang="ja-JP" sz="975" b="1" dirty="0">
              <a:solidFill>
                <a:prstClr val="black"/>
              </a:solidFill>
              <a:latin typeface="ＭＳ ゴシック" pitchFamily="49" charset="-128"/>
              <a:ea typeface="ＭＳ ゴシック" pitchFamily="49" charset="-128"/>
            </a:endParaRPr>
          </a:p>
          <a:p>
            <a:pPr fontAlgn="base">
              <a:spcBef>
                <a:spcPts val="488"/>
              </a:spcBef>
              <a:spcAft>
                <a:spcPct val="0"/>
              </a:spcAft>
              <a:defRPr/>
            </a:pPr>
            <a:r>
              <a:rPr lang="ja-JP" altLang="en-US" sz="975" b="1" dirty="0">
                <a:solidFill>
                  <a:prstClr val="black"/>
                </a:solidFill>
                <a:latin typeface="ＭＳ ゴシック" pitchFamily="49" charset="-128"/>
                <a:ea typeface="ＭＳ ゴシック" pitchFamily="49" charset="-128"/>
              </a:rPr>
              <a:t>　　→　</a:t>
            </a:r>
            <a:r>
              <a:rPr lang="ja-JP" altLang="ja-JP" sz="975" dirty="0">
                <a:solidFill>
                  <a:prstClr val="black"/>
                </a:solidFill>
                <a:latin typeface="Arial" charset="0"/>
                <a:ea typeface="ＭＳ Ｐゴシック" charset="-128"/>
              </a:rPr>
              <a:t>市町村直営の場合には、支給決定を行う組織とは独立した体制が確保されている場合に限り、指定</a:t>
            </a:r>
            <a:r>
              <a:rPr lang="ja-JP" altLang="en-US" sz="975" dirty="0">
                <a:solidFill>
                  <a:prstClr val="black"/>
                </a:solidFill>
                <a:latin typeface="Arial" charset="0"/>
                <a:ea typeface="ＭＳ Ｐゴシック" charset="-128"/>
              </a:rPr>
              <a:t>。</a:t>
            </a:r>
            <a:endParaRPr lang="en-US" altLang="ja-JP" sz="975" b="1" dirty="0">
              <a:solidFill>
                <a:prstClr val="black"/>
              </a:solidFill>
              <a:latin typeface="ＭＳ ゴシック" pitchFamily="49" charset="-128"/>
              <a:ea typeface="ＭＳ ゴシック" pitchFamily="49" charset="-128"/>
            </a:endParaRPr>
          </a:p>
          <a:p>
            <a:pPr marL="660400" indent="-588169" fontAlgn="base">
              <a:spcAft>
                <a:spcPct val="0"/>
              </a:spcAft>
              <a:defRPr/>
            </a:pPr>
            <a:endParaRPr lang="en-US" altLang="ja-JP" sz="1138" dirty="0">
              <a:solidFill>
                <a:prstClr val="black"/>
              </a:solidFill>
              <a:latin typeface="Arial" charset="0"/>
              <a:ea typeface="ＭＳ ゴシック" pitchFamily="49" charset="-128"/>
            </a:endParaRPr>
          </a:p>
          <a:p>
            <a:pPr fontAlgn="base">
              <a:spcBef>
                <a:spcPct val="0"/>
              </a:spcBef>
              <a:spcAft>
                <a:spcPct val="0"/>
              </a:spcAft>
              <a:defRPr/>
            </a:pPr>
            <a:endParaRPr lang="en-US" altLang="ja-JP" sz="1138" dirty="0">
              <a:solidFill>
                <a:prstClr val="black"/>
              </a:solidFill>
              <a:latin typeface="Arial" charset="0"/>
              <a:ea typeface="ＭＳ ゴシック" pitchFamily="49" charset="-128"/>
            </a:endParaRPr>
          </a:p>
          <a:p>
            <a:pPr fontAlgn="base">
              <a:spcBef>
                <a:spcPct val="0"/>
              </a:spcBef>
              <a:spcAft>
                <a:spcPct val="0"/>
              </a:spcAft>
              <a:defRPr/>
            </a:pPr>
            <a:endParaRPr lang="en-US" altLang="ja-JP" sz="1138" dirty="0">
              <a:solidFill>
                <a:prstClr val="black"/>
              </a:solidFill>
              <a:latin typeface="Arial" charset="0"/>
              <a:ea typeface="ＭＳ ゴシック" pitchFamily="49" charset="-128"/>
            </a:endParaRPr>
          </a:p>
        </p:txBody>
      </p:sp>
      <p:sp>
        <p:nvSpPr>
          <p:cNvPr id="5" name="テキスト ボックス 4"/>
          <p:cNvSpPr txBox="1"/>
          <p:nvPr/>
        </p:nvSpPr>
        <p:spPr>
          <a:xfrm>
            <a:off x="7672139" y="1085239"/>
            <a:ext cx="1059906" cy="242374"/>
          </a:xfrm>
          <a:prstGeom prst="rect">
            <a:avLst/>
          </a:prstGeom>
          <a:noFill/>
          <a:ln>
            <a:solidFill>
              <a:sysClr val="window" lastClr="FFFFFF">
                <a:lumMod val="75000"/>
              </a:sysClr>
            </a:solidFill>
          </a:ln>
        </p:spPr>
        <p:txBody>
          <a:bodyPr wrap="none" rtlCol="0">
            <a:spAutoFit/>
          </a:bodyPr>
          <a:lstStyle/>
          <a:p>
            <a:pPr defTabSz="742950" fontAlgn="base">
              <a:spcBef>
                <a:spcPct val="0"/>
              </a:spcBef>
              <a:spcAft>
                <a:spcPct val="0"/>
              </a:spcAft>
              <a:defRPr/>
            </a:pPr>
            <a:r>
              <a:rPr kumimoji="0" lang="ja-JP" altLang="en-US" sz="975" kern="0" dirty="0">
                <a:solidFill>
                  <a:prstClr val="black">
                    <a:lumMod val="50000"/>
                    <a:lumOff val="50000"/>
                  </a:prstClr>
                </a:solidFill>
                <a:latin typeface="Arial" charset="0"/>
              </a:rPr>
              <a:t>厚生労働省資料</a:t>
            </a:r>
          </a:p>
        </p:txBody>
      </p:sp>
      <p:sp>
        <p:nvSpPr>
          <p:cNvPr id="2" name="フッター プレースホルダー 1"/>
          <p:cNvSpPr>
            <a:spLocks noGrp="1"/>
          </p:cNvSpPr>
          <p:nvPr>
            <p:ph type="ftr" sz="quarter" idx="11"/>
          </p:nvPr>
        </p:nvSpPr>
        <p:spPr/>
        <p:txBody>
          <a:bodyPr/>
          <a:lstStyle/>
          <a:p>
            <a:pPr>
              <a:defRPr/>
            </a:pPr>
            <a:r>
              <a:rPr lang="en-US" altLang="ja-JP" sz="1000" dirty="0" smtClean="0">
                <a:latin typeface="+mn-ea"/>
              </a:rPr>
              <a:t>@2016</a:t>
            </a:r>
            <a:r>
              <a:rPr lang="ja-JP" altLang="en-US" sz="1000" dirty="0" smtClean="0">
                <a:latin typeface="+mn-ea"/>
              </a:rPr>
              <a:t>　公益社団法人日本精神保健福祉士協会</a:t>
            </a:r>
            <a:endParaRPr lang="en-US" altLang="ja-JP" sz="1000" dirty="0">
              <a:latin typeface="+mn-ea"/>
            </a:endParaRPr>
          </a:p>
        </p:txBody>
      </p:sp>
    </p:spTree>
    <p:extLst>
      <p:ext uri="{BB962C8B-B14F-4D97-AF65-F5344CB8AC3E}">
        <p14:creationId xmlns:p14="http://schemas.microsoft.com/office/powerpoint/2010/main" val="237603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091218" y="913809"/>
            <a:ext cx="7664252" cy="2339777"/>
          </a:xfrm>
          <a:prstGeom prst="rect">
            <a:avLst/>
          </a:prstGeom>
          <a:solidFill>
            <a:schemeClr val="bg1"/>
          </a:solidFill>
          <a:ln w="12700">
            <a:solidFill>
              <a:schemeClr val="tx1"/>
            </a:solidFill>
            <a:miter lim="800000"/>
            <a:headEnd/>
            <a:tailEnd/>
          </a:ln>
          <a:effectLst/>
        </p:spPr>
        <p:txBody>
          <a:bodyPr/>
          <a:lstStyle/>
          <a:p>
            <a:pPr fontAlgn="base">
              <a:spcBef>
                <a:spcPct val="0"/>
              </a:spcBef>
              <a:spcAft>
                <a:spcPct val="0"/>
              </a:spcAft>
              <a:defRPr/>
            </a:pPr>
            <a:r>
              <a:rPr lang="ja-JP" altLang="en-US" sz="1219" b="1" u="sng" dirty="0">
                <a:solidFill>
                  <a:prstClr val="black"/>
                </a:solidFill>
                <a:latin typeface="ＭＳ Ｐゴシック" pitchFamily="50" charset="-128"/>
                <a:ea typeface="ＭＳ ゴシック" pitchFamily="49" charset="-128"/>
              </a:rPr>
              <a:t>４．報酬</a:t>
            </a:r>
            <a:endParaRPr lang="en-US" altLang="ja-JP" sz="1219" b="1" u="sng" dirty="0">
              <a:solidFill>
                <a:prstClr val="black"/>
              </a:solidFill>
              <a:latin typeface="ＭＳ Ｐゴシック" pitchFamily="50" charset="-128"/>
              <a:ea typeface="ＭＳ ゴシック" pitchFamily="49" charset="-128"/>
            </a:endParaRPr>
          </a:p>
          <a:p>
            <a:pPr marL="221853" indent="-221853" fontAlgn="base">
              <a:spcBef>
                <a:spcPct val="0"/>
              </a:spcBef>
              <a:spcAft>
                <a:spcPct val="0"/>
              </a:spcAft>
              <a:defRPr/>
            </a:pPr>
            <a:r>
              <a:rPr lang="ja-JP" altLang="en-US" sz="1300" b="1" dirty="0">
                <a:solidFill>
                  <a:prstClr val="black"/>
                </a:solidFill>
                <a:latin typeface="ＭＳ Ｐゴシック" pitchFamily="50" charset="-128"/>
                <a:ea typeface="ＭＳ ゴシック" pitchFamily="49" charset="-128"/>
              </a:rPr>
              <a:t>  </a:t>
            </a:r>
            <a:r>
              <a:rPr lang="ja-JP" altLang="ja-JP" sz="975" dirty="0">
                <a:solidFill>
                  <a:prstClr val="black"/>
                </a:solidFill>
                <a:latin typeface="Arial" charset="0"/>
                <a:ea typeface="ＭＳ Ｐゴシック" charset="-128"/>
              </a:rPr>
              <a:t>○　計画相談支援・障害児相談支援は、</a:t>
            </a:r>
            <a:r>
              <a:rPr lang="ja-JP" altLang="en-US" sz="975" dirty="0">
                <a:solidFill>
                  <a:prstClr val="black"/>
                </a:solidFill>
                <a:latin typeface="Arial" charset="0"/>
                <a:ea typeface="ＭＳ Ｐゴシック" charset="-128"/>
              </a:rPr>
              <a:t>従前</a:t>
            </a:r>
            <a:r>
              <a:rPr lang="ja-JP" altLang="ja-JP" sz="975" dirty="0">
                <a:solidFill>
                  <a:prstClr val="black"/>
                </a:solidFill>
                <a:latin typeface="Arial" charset="0"/>
                <a:ea typeface="ＭＳ Ｐゴシック" charset="-128"/>
              </a:rPr>
              <a:t>のサービス利用計画作成費の基本報酬を踏まえて基本報酬を設定しつつ、</a:t>
            </a:r>
            <a:r>
              <a:rPr lang="ja-JP" altLang="en-US" sz="975" dirty="0">
                <a:solidFill>
                  <a:prstClr val="black"/>
                </a:solidFill>
                <a:latin typeface="Arial" charset="0"/>
                <a:ea typeface="ＭＳ Ｐゴシック" charset="-128"/>
              </a:rPr>
              <a:t>従前の</a:t>
            </a:r>
            <a:r>
              <a:rPr lang="ja-JP" altLang="ja-JP" sz="975" dirty="0">
                <a:solidFill>
                  <a:prstClr val="black"/>
                </a:solidFill>
                <a:latin typeface="Arial" charset="0"/>
                <a:ea typeface="ＭＳ Ｐゴシック" charset="-128"/>
              </a:rPr>
              <a:t>特定事業所</a:t>
            </a:r>
            <a:r>
              <a:rPr lang="ja-JP" altLang="en-US" sz="975" dirty="0">
                <a:solidFill>
                  <a:prstClr val="black"/>
                </a:solidFill>
                <a:latin typeface="Arial" charset="0"/>
                <a:ea typeface="ＭＳ Ｐゴシック" charset="-128"/>
              </a:rPr>
              <a:t>　</a:t>
            </a:r>
            <a:r>
              <a:rPr lang="ja-JP" altLang="ja-JP" sz="975" dirty="0">
                <a:solidFill>
                  <a:prstClr val="black"/>
                </a:solidFill>
                <a:latin typeface="Arial" charset="0"/>
                <a:ea typeface="ＭＳ Ｐゴシック" charset="-128"/>
              </a:rPr>
              <a:t>加算分を組み入れて報酬単位を引上げ。</a:t>
            </a:r>
            <a:endParaRPr lang="en-US" altLang="ja-JP" sz="975" dirty="0">
              <a:solidFill>
                <a:prstClr val="black"/>
              </a:solidFill>
              <a:latin typeface="Arial" charset="0"/>
              <a:ea typeface="ＭＳ Ｐゴシック" charset="-128"/>
            </a:endParaRPr>
          </a:p>
          <a:p>
            <a:pPr marL="221853" indent="-221853" fontAlgn="base">
              <a:spcBef>
                <a:spcPts val="488"/>
              </a:spcBef>
              <a:spcAft>
                <a:spcPct val="0"/>
              </a:spcAft>
              <a:defRPr/>
            </a:pPr>
            <a:r>
              <a:rPr lang="ja-JP" altLang="en-US" sz="975" dirty="0">
                <a:solidFill>
                  <a:prstClr val="black"/>
                </a:solidFill>
                <a:latin typeface="Arial" charset="0"/>
                <a:ea typeface="ＭＳ Ｐゴシック" charset="-128"/>
              </a:rPr>
              <a:t>　　　・　サービス利用支援・障害児支援利用援助（計画作成）　　　　　　　 　 　１，６０６単位／月</a:t>
            </a:r>
            <a:endParaRPr lang="en-US" altLang="ja-JP" sz="975" dirty="0">
              <a:solidFill>
                <a:prstClr val="black"/>
              </a:solidFill>
              <a:latin typeface="Arial" charset="0"/>
              <a:ea typeface="ＭＳ Ｐゴシック" charset="-128"/>
            </a:endParaRPr>
          </a:p>
          <a:p>
            <a:pPr fontAlgn="base">
              <a:spcAft>
                <a:spcPct val="0"/>
              </a:spcAft>
              <a:defRPr/>
            </a:pPr>
            <a:r>
              <a:rPr lang="ja-JP" altLang="en-US" sz="975" dirty="0">
                <a:solidFill>
                  <a:prstClr val="black"/>
                </a:solidFill>
                <a:latin typeface="Arial" charset="0"/>
                <a:ea typeface="ＭＳ Ｐゴシック" charset="-128"/>
              </a:rPr>
              <a:t>　　　・　継続サービス利用支援・継続障害児支援利用援助（モニタリング）　　１，３０６単位／月</a:t>
            </a:r>
            <a:endParaRPr lang="en-US" altLang="ja-JP" sz="975" dirty="0">
              <a:solidFill>
                <a:prstClr val="black"/>
              </a:solidFill>
              <a:latin typeface="Arial" charset="0"/>
              <a:ea typeface="ＭＳ Ｐゴシック" charset="-128"/>
            </a:endParaRPr>
          </a:p>
          <a:p>
            <a:pPr fontAlgn="base">
              <a:spcAft>
                <a:spcPct val="0"/>
              </a:spcAft>
              <a:defRPr/>
            </a:pPr>
            <a:r>
              <a:rPr lang="ja-JP" altLang="en-US" sz="975" dirty="0">
                <a:solidFill>
                  <a:prstClr val="black"/>
                </a:solidFill>
                <a:latin typeface="Arial" charset="0"/>
                <a:ea typeface="ＭＳ Ｐゴシック" charset="-128"/>
              </a:rPr>
              <a:t>　　　・　特別地域加算　　　　　　　　　  </a:t>
            </a:r>
            <a:r>
              <a:rPr lang="en-US" altLang="ja-JP" sz="975" dirty="0">
                <a:solidFill>
                  <a:prstClr val="black"/>
                </a:solidFill>
                <a:latin typeface="Arial" charset="0"/>
                <a:ea typeface="ＭＳ Ｐゴシック" charset="-128"/>
              </a:rPr>
              <a:t>+</a:t>
            </a:r>
            <a:r>
              <a:rPr lang="ja-JP" altLang="en-US" sz="975" dirty="0">
                <a:solidFill>
                  <a:prstClr val="black"/>
                </a:solidFill>
                <a:latin typeface="Arial" charset="0"/>
                <a:ea typeface="ＭＳ Ｐゴシック" charset="-128"/>
              </a:rPr>
              <a:t>１５／１００</a:t>
            </a:r>
            <a:endParaRPr lang="en-US" altLang="ja-JP" sz="975" dirty="0">
              <a:solidFill>
                <a:prstClr val="black"/>
              </a:solidFill>
              <a:latin typeface="Arial" charset="0"/>
              <a:ea typeface="ＭＳ Ｐゴシック" charset="-128"/>
            </a:endParaRPr>
          </a:p>
          <a:p>
            <a:pPr fontAlgn="base">
              <a:spcAft>
                <a:spcPct val="0"/>
              </a:spcAft>
              <a:defRPr/>
            </a:pPr>
            <a:r>
              <a:rPr lang="ja-JP" altLang="en-US" sz="975" dirty="0">
                <a:solidFill>
                  <a:prstClr val="black"/>
                </a:solidFill>
                <a:latin typeface="Arial" charset="0"/>
                <a:ea typeface="ＭＳ Ｐゴシック" charset="-128"/>
              </a:rPr>
              <a:t>　　　・　利用者負担上限額管理加算　  １５０単位</a:t>
            </a:r>
            <a:endParaRPr lang="en-US" altLang="ja-JP" sz="975" dirty="0">
              <a:solidFill>
                <a:prstClr val="black"/>
              </a:solidFill>
              <a:latin typeface="Arial" charset="0"/>
              <a:ea typeface="ＭＳ Ｐゴシック" charset="-128"/>
            </a:endParaRPr>
          </a:p>
          <a:p>
            <a:pPr marL="366316" indent="-366316" fontAlgn="base">
              <a:spcBef>
                <a:spcPts val="488"/>
              </a:spcBef>
              <a:spcAft>
                <a:spcPct val="0"/>
              </a:spcAft>
              <a:defRPr/>
            </a:pPr>
            <a:r>
              <a:rPr lang="ja-JP" altLang="en-US" sz="975" dirty="0">
                <a:solidFill>
                  <a:prstClr val="black"/>
                </a:solidFill>
                <a:latin typeface="Arial" charset="0"/>
                <a:ea typeface="ＭＳ Ｐゴシック" charset="-128"/>
              </a:rPr>
              <a:t>　　　</a:t>
            </a:r>
            <a:r>
              <a:rPr lang="en-US" altLang="ja-JP" sz="853" dirty="0">
                <a:solidFill>
                  <a:prstClr val="black"/>
                </a:solidFill>
                <a:latin typeface="ＭＳ 明朝" pitchFamily="17" charset="-128"/>
                <a:ea typeface="ＭＳ 明朝" pitchFamily="17" charset="-128"/>
              </a:rPr>
              <a:t>※</a:t>
            </a:r>
            <a:r>
              <a:rPr lang="ja-JP" altLang="en-US" sz="853" dirty="0">
                <a:solidFill>
                  <a:prstClr val="black"/>
                </a:solidFill>
                <a:latin typeface="ＭＳ 明朝" pitchFamily="17" charset="-128"/>
                <a:ea typeface="ＭＳ 明朝" pitchFamily="17" charset="-128"/>
              </a:rPr>
              <a:t>　介護保険のケアプランが作成されている利用者にサービス等利用計画の作成を求める場合であって、同一の者が作成を担当する場合には、報酬上の調整を行う。</a:t>
            </a:r>
            <a:endParaRPr lang="en-US" altLang="ja-JP" sz="853" dirty="0">
              <a:solidFill>
                <a:prstClr val="black"/>
              </a:solidFill>
              <a:latin typeface="ＭＳ 明朝" pitchFamily="17" charset="-128"/>
              <a:ea typeface="ＭＳ 明朝" pitchFamily="17" charset="-128"/>
            </a:endParaRPr>
          </a:p>
          <a:p>
            <a:pPr marL="366316" indent="-366316" fontAlgn="base">
              <a:spcBef>
                <a:spcPts val="488"/>
              </a:spcBef>
              <a:spcAft>
                <a:spcPct val="0"/>
              </a:spcAft>
              <a:defRPr/>
            </a:pPr>
            <a:r>
              <a:rPr lang="ja-JP" altLang="en-US" sz="853" dirty="0">
                <a:solidFill>
                  <a:prstClr val="black"/>
                </a:solidFill>
                <a:latin typeface="ＭＳ 明朝" pitchFamily="17" charset="-128"/>
                <a:ea typeface="ＭＳ 明朝" pitchFamily="17" charset="-128"/>
              </a:rPr>
              <a:t>　　</a:t>
            </a:r>
            <a:r>
              <a:rPr lang="en-US" altLang="ja-JP" sz="853" dirty="0">
                <a:solidFill>
                  <a:prstClr val="black"/>
                </a:solidFill>
                <a:latin typeface="ＭＳ 明朝" pitchFamily="17" charset="-128"/>
                <a:ea typeface="ＭＳ 明朝" pitchFamily="17" charset="-128"/>
              </a:rPr>
              <a:t>※</a:t>
            </a:r>
            <a:r>
              <a:rPr lang="ja-JP" altLang="en-US" sz="853" dirty="0">
                <a:solidFill>
                  <a:prstClr val="black"/>
                </a:solidFill>
                <a:latin typeface="ＭＳ 明朝" pitchFamily="17" charset="-128"/>
                <a:ea typeface="ＭＳ 明朝" pitchFamily="17" charset="-128"/>
              </a:rPr>
              <a:t>　</a:t>
            </a:r>
            <a:r>
              <a:rPr lang="ja-JP" altLang="ja-JP" sz="853" dirty="0">
                <a:solidFill>
                  <a:prstClr val="black"/>
                </a:solidFill>
                <a:latin typeface="ＭＳ 明朝" pitchFamily="17" charset="-128"/>
                <a:ea typeface="ＭＳ 明朝" pitchFamily="17" charset="-128"/>
              </a:rPr>
              <a:t>障害児が障害福祉サービス</a:t>
            </a:r>
            <a:r>
              <a:rPr lang="ja-JP" altLang="en-US" sz="853" dirty="0">
                <a:solidFill>
                  <a:prstClr val="black"/>
                </a:solidFill>
                <a:latin typeface="ＭＳ 明朝" pitchFamily="17" charset="-128"/>
                <a:ea typeface="ＭＳ 明朝" pitchFamily="17" charset="-128"/>
              </a:rPr>
              <a:t>と障害児通所支援</a:t>
            </a:r>
            <a:r>
              <a:rPr lang="ja-JP" altLang="ja-JP" sz="853" dirty="0">
                <a:solidFill>
                  <a:prstClr val="black"/>
                </a:solidFill>
                <a:latin typeface="ＭＳ 明朝" pitchFamily="17" charset="-128"/>
                <a:ea typeface="ＭＳ 明朝" pitchFamily="17" charset="-128"/>
              </a:rPr>
              <a:t>の両方を利用する場合には、計画相談支援及び障害児相談支援の対象となる。</a:t>
            </a:r>
            <a:endParaRPr lang="en-US" altLang="ja-JP" sz="853" dirty="0">
              <a:solidFill>
                <a:prstClr val="black"/>
              </a:solidFill>
              <a:latin typeface="ＭＳ 明朝" pitchFamily="17" charset="-128"/>
              <a:ea typeface="ＭＳ 明朝" pitchFamily="17" charset="-128"/>
            </a:endParaRPr>
          </a:p>
          <a:p>
            <a:pPr marL="288925" indent="-288925" fontAlgn="base">
              <a:spcAft>
                <a:spcPct val="0"/>
              </a:spcAft>
              <a:defRPr/>
            </a:pPr>
            <a:r>
              <a:rPr lang="ja-JP" altLang="en-US" sz="853" dirty="0">
                <a:solidFill>
                  <a:prstClr val="black"/>
                </a:solidFill>
                <a:latin typeface="ＭＳ 明朝" pitchFamily="17" charset="-128"/>
                <a:ea typeface="ＭＳ 明朝" pitchFamily="17" charset="-128"/>
              </a:rPr>
              <a:t>　　　　</a:t>
            </a:r>
            <a:r>
              <a:rPr lang="ja-JP" altLang="ja-JP" sz="853" dirty="0">
                <a:solidFill>
                  <a:prstClr val="black"/>
                </a:solidFill>
                <a:latin typeface="ＭＳ 明朝" pitchFamily="17" charset="-128"/>
                <a:ea typeface="ＭＳ 明朝" pitchFamily="17" charset="-128"/>
              </a:rPr>
              <a:t>この場合の報酬については、障害児相談支援給付費のみ支給</a:t>
            </a:r>
            <a:r>
              <a:rPr lang="ja-JP" altLang="en-US" sz="853" dirty="0">
                <a:solidFill>
                  <a:prstClr val="black"/>
                </a:solidFill>
                <a:latin typeface="ＭＳ 明朝" pitchFamily="17" charset="-128"/>
                <a:ea typeface="ＭＳ 明朝" pitchFamily="17" charset="-128"/>
              </a:rPr>
              <a:t>。</a:t>
            </a:r>
          </a:p>
          <a:p>
            <a:pPr fontAlgn="base">
              <a:spcAft>
                <a:spcPct val="0"/>
              </a:spcAft>
              <a:defRPr/>
            </a:pPr>
            <a:endParaRPr lang="en-US" altLang="ja-JP" sz="975" dirty="0">
              <a:solidFill>
                <a:prstClr val="black"/>
              </a:solidFill>
              <a:latin typeface="ＭＳ Ｐゴシック"/>
              <a:ea typeface="ＭＳ Ｐゴシック" pitchFamily="50" charset="-128"/>
            </a:endParaRPr>
          </a:p>
        </p:txBody>
      </p:sp>
      <p:sp>
        <p:nvSpPr>
          <p:cNvPr id="5" name="テキスト ボックス 4"/>
          <p:cNvSpPr txBox="1"/>
          <p:nvPr/>
        </p:nvSpPr>
        <p:spPr>
          <a:xfrm>
            <a:off x="7545288" y="2924944"/>
            <a:ext cx="1059906" cy="242374"/>
          </a:xfrm>
          <a:prstGeom prst="rect">
            <a:avLst/>
          </a:prstGeom>
          <a:noFill/>
          <a:ln>
            <a:solidFill>
              <a:sysClr val="window" lastClr="FFFFFF">
                <a:lumMod val="75000"/>
              </a:sysClr>
            </a:solidFill>
          </a:ln>
        </p:spPr>
        <p:txBody>
          <a:bodyPr wrap="none" rtlCol="0">
            <a:spAutoFit/>
          </a:bodyPr>
          <a:lstStyle/>
          <a:p>
            <a:pPr defTabSz="742950" fontAlgn="base">
              <a:spcBef>
                <a:spcPct val="0"/>
              </a:spcBef>
              <a:spcAft>
                <a:spcPct val="0"/>
              </a:spcAft>
              <a:defRPr/>
            </a:pPr>
            <a:r>
              <a:rPr kumimoji="0" lang="ja-JP" altLang="en-US" sz="975" kern="0" dirty="0">
                <a:solidFill>
                  <a:prstClr val="black">
                    <a:lumMod val="50000"/>
                    <a:lumOff val="50000"/>
                  </a:prstClr>
                </a:solidFill>
                <a:latin typeface="Arial" charset="0"/>
              </a:rPr>
              <a:t>厚生労働省資料</a:t>
            </a:r>
          </a:p>
        </p:txBody>
      </p:sp>
      <p:sp>
        <p:nvSpPr>
          <p:cNvPr id="2" name="フッター プレースホルダー 1"/>
          <p:cNvSpPr>
            <a:spLocks noGrp="1"/>
          </p:cNvSpPr>
          <p:nvPr>
            <p:ph type="ftr" sz="quarter" idx="11"/>
          </p:nvPr>
        </p:nvSpPr>
        <p:spPr/>
        <p:txBody>
          <a:bodyPr/>
          <a:lstStyle/>
          <a:p>
            <a:pPr>
              <a:defRPr/>
            </a:pPr>
            <a:r>
              <a:rPr lang="en-US" altLang="ja-JP" sz="1000" dirty="0" smtClean="0">
                <a:latin typeface="+mn-ea"/>
              </a:rPr>
              <a:t>@2016</a:t>
            </a:r>
            <a:r>
              <a:rPr lang="ja-JP" altLang="en-US" sz="1000" dirty="0" smtClean="0">
                <a:latin typeface="+mn-ea"/>
              </a:rPr>
              <a:t>　公益社団法人日本精神保健福祉士協会</a:t>
            </a:r>
            <a:endParaRPr lang="en-US" altLang="ja-JP" sz="1000" dirty="0">
              <a:latin typeface="+mn-ea"/>
            </a:endParaRPr>
          </a:p>
        </p:txBody>
      </p:sp>
    </p:spTree>
    <p:extLst>
      <p:ext uri="{BB962C8B-B14F-4D97-AF65-F5344CB8AC3E}">
        <p14:creationId xmlns:p14="http://schemas.microsoft.com/office/powerpoint/2010/main" val="1172352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1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CCFF99"/>
        </a:solidFill>
        <a:ln w="25400">
          <a:noFill/>
          <a:round/>
          <a:headEnd/>
          <a:tailEnd/>
        </a:ln>
      </a:spPr>
      <a:bodyPr lIns="68415" tIns="34208" rIns="68415" bIns="34208"/>
      <a:lstStyle>
        <a:defPPr marL="201613" indent="-201613" algn="just" defTabSz="957263">
          <a:buFont typeface="Wingdings" pitchFamily="2" charset="2"/>
          <a:buChar char="p"/>
          <a:defRPr sz="1800">
            <a:latin typeface="HGP創英角ｺﾞｼｯｸUB" pitchFamily="50" charset="-128"/>
          </a:defRPr>
        </a:defPPr>
      </a:lstStyle>
    </a:spDef>
  </a:objectDefaults>
  <a:extraClrSchemeLst/>
</a:theme>
</file>

<file path=ppt/theme/theme10.xml><?xml version="1.0" encoding="utf-8"?>
<a:theme xmlns:a="http://schemas.openxmlformats.org/drawingml/2006/main" name="7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rgbClr val="FF99FF"/>
        </a:solidFill>
        <a:ln w="38100" cmpd="dbl">
          <a:solidFill>
            <a:srgbClr val="000000"/>
          </a:solidFill>
          <a:miter lim="800000"/>
          <a:headEnd/>
          <a:tailEnd/>
        </a:ln>
      </a:spPr>
      <a:bodyPr lIns="84416" tIns="42210" rIns="84416" bIns="42210" anchor="ctr"/>
      <a:lstStyle>
        <a:defPPr eaLnBrk="0" hangingPunct="0">
          <a:defRPr kumimoji="0" sz="1293" b="1" dirty="0">
            <a:solidFill>
              <a:srgbClr val="000000"/>
            </a:solidFill>
            <a:latin typeface="Century" pitchFamily="18" charset="0"/>
            <a:ea typeface="ＤＨＰ特太ゴシック体" pitchFamily="2" charset="-128"/>
          </a:defRPr>
        </a:defPPr>
      </a:lstStyle>
    </a:txDef>
  </a:objectDefaults>
  <a:extraClrSchemeLst/>
</a:theme>
</file>

<file path=ppt/theme/theme3.xml><?xml version="1.0" encoding="utf-8"?>
<a:theme xmlns:a="http://schemas.openxmlformats.org/drawingml/2006/main" name="13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none" w="med" len="med"/>
          <a:tailEnd type="none" w="med" len="med"/>
        </a:ln>
        <a:effectLst/>
      </a:spPr>
      <a:bodyPr vert="horz" wrap="non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1"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none" w="med" len="med"/>
          <a:tailEnd type="none" w="med" len="med"/>
        </a:ln>
        <a:effectLst/>
      </a:spPr>
      <a:bodyPr vert="horz" wrap="non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1"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0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36804" tIns="7359" rIns="36804" bIns="7359" numCol="1" anchor="t" anchorCtr="0" compatLnSpc="1">
        <a:prstTxWarp prst="textNoShape">
          <a:avLst/>
        </a:prstTxWarp>
      </a:bodyPr>
      <a:lstStyle>
        <a:defPPr marL="119063" marR="0" indent="-119063" algn="l" defTabSz="873125"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36804" tIns="7359" rIns="36804" bIns="7359" numCol="1" anchor="t" anchorCtr="0" compatLnSpc="1">
        <a:prstTxWarp prst="textNoShape">
          <a:avLst/>
        </a:prstTxWarp>
      </a:bodyPr>
      <a:lstStyle>
        <a:defPPr marL="119063" marR="0" indent="-119063" algn="l" defTabSz="873125"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lnDef>
    <a:txDef>
      <a:spPr>
        <a:noFill/>
      </a:spPr>
      <a:bodyPr wrap="none" rtlCol="0">
        <a:spAutoFit/>
      </a:bodyPr>
      <a:lstStyle>
        <a:defPPr>
          <a:defRPr dirty="0" smtClean="0"/>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1_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テーマ">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ja-JP"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ja-JP"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2569</Words>
  <Application>Microsoft Office PowerPoint</Application>
  <PresentationFormat>A4 210 x 297 mm</PresentationFormat>
  <Paragraphs>589</Paragraphs>
  <Slides>25</Slides>
  <Notes>7</Notes>
  <HiddenSlides>0</HiddenSlides>
  <MMClips>0</MMClips>
  <ScaleCrop>false</ScaleCrop>
  <HeadingPairs>
    <vt:vector size="4" baseType="variant">
      <vt:variant>
        <vt:lpstr>テーマ</vt:lpstr>
      </vt:variant>
      <vt:variant>
        <vt:i4>10</vt:i4>
      </vt:variant>
      <vt:variant>
        <vt:lpstr>スライド タイトル</vt:lpstr>
      </vt:variant>
      <vt:variant>
        <vt:i4>25</vt:i4>
      </vt:variant>
    </vt:vector>
  </HeadingPairs>
  <TitlesOfParts>
    <vt:vector size="35" baseType="lpstr">
      <vt:lpstr>12_Office テーマ</vt:lpstr>
      <vt:lpstr>3_Office ​​テーマ</vt:lpstr>
      <vt:lpstr>13_標準デザイン</vt:lpstr>
      <vt:lpstr>2_Office テーマ</vt:lpstr>
      <vt:lpstr>10_標準デザイン</vt:lpstr>
      <vt:lpstr>11_Office テーマ</vt:lpstr>
      <vt:lpstr>Office ​​テーマ</vt:lpstr>
      <vt:lpstr>6_Office ​​テーマ</vt:lpstr>
      <vt:lpstr>2_Office ​​テーマ</vt:lpstr>
      <vt:lpstr>7_Office ​​テーマ</vt:lpstr>
      <vt:lpstr>PowerPoint プレゼンテーション</vt:lpstr>
      <vt:lpstr>PowerPoint プレゼンテーション</vt:lpstr>
      <vt:lpstr>PowerPoint プレゼンテーション</vt:lpstr>
      <vt:lpstr>市町村で実施している相談支援事業  障害のある人が自立した日常生活又は社会生活を営むことができるよう身近な市町村を中心に次のような相談支援事業を実施しています。 ※市町村によっては実施していない事業もあります。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指定特定相談支援事業者  　　業務・役割：計画相談支援（サービス等利用計画）の作成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指定一般相談支援事業者：地域移行支援の実施 </vt:lpstr>
      <vt:lpstr>指定一般相談支援事業者：地域定着支援の実施</vt:lpstr>
      <vt:lpstr>地域移行支援を推進するために</vt:lpstr>
      <vt:lpstr>地域移行支援を推進するために</vt:lpstr>
      <vt:lpstr>PowerPoint プレゼンテーション</vt:lpstr>
      <vt:lpstr>PowerPoint プレゼンテーション</vt:lpstr>
      <vt:lpstr>PowerPoint プレゼンテーション</vt:lpstr>
      <vt:lpstr>PowerPoint プレゼンテーション</vt:lpstr>
      <vt:lpstr>ピアサポート活動の考え方　リカバリーを促進する</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精神障害にも対応した地域包括ケアシステムの構築に向けて ここが変わる！</dc:title>
  <dc:creator>公益社団法人日本精神保健福祉士協会</dc:creator>
  <cp:lastModifiedBy>yoda</cp:lastModifiedBy>
  <cp:revision>58</cp:revision>
  <cp:lastPrinted>2017-03-14T10:26:39Z</cp:lastPrinted>
  <dcterms:created xsi:type="dcterms:W3CDTF">2017-02-10T10:13:20Z</dcterms:created>
  <dcterms:modified xsi:type="dcterms:W3CDTF">2017-04-27T04:32:12Z</dcterms:modified>
</cp:coreProperties>
</file>