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9" r:id="rId4"/>
    <p:sldId id="259" r:id="rId5"/>
    <p:sldId id="258" r:id="rId6"/>
    <p:sldId id="261" r:id="rId7"/>
    <p:sldId id="260" r:id="rId8"/>
    <p:sldId id="262" r:id="rId9"/>
    <p:sldId id="263" r:id="rId10"/>
    <p:sldId id="264" r:id="rId11"/>
    <p:sldId id="265" r:id="rId12"/>
    <p:sldId id="267" r:id="rId13"/>
    <p:sldId id="272" r:id="rId14"/>
    <p:sldId id="273" r:id="rId15"/>
    <p:sldId id="274" r:id="rId16"/>
    <p:sldId id="275" r:id="rId17"/>
    <p:sldId id="276" r:id="rId18"/>
    <p:sldId id="266" r:id="rId19"/>
    <p:sldId id="277" r:id="rId20"/>
    <p:sldId id="278" r:id="rId21"/>
    <p:sldId id="279" r:id="rId22"/>
    <p:sldId id="280" r:id="rId23"/>
    <p:sldId id="281" r:id="rId24"/>
    <p:sldId id="268" r:id="rId25"/>
    <p:sldId id="270" r:id="rId26"/>
  </p:sldIdLst>
  <p:sldSz cx="9145588" cy="6859588"/>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qMRU5XPRLCsQGqAbg+I8wg==" hashData="NmvnPoQRsp38OztuQCpCG0BSFPY="/>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1284" y="-888"/>
      </p:cViewPr>
      <p:guideLst>
        <p:guide orient="horz" pos="2137"/>
        <p:guide pos="384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696" cy="336423"/>
          </a:xfrm>
          <a:prstGeom prst="rect">
            <a:avLst/>
          </a:prstGeom>
        </p:spPr>
        <p:txBody>
          <a:bodyPr vert="horz" lIns="87572" tIns="43786" rIns="87572" bIns="43786"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588412" y="0"/>
            <a:ext cx="4275696" cy="336423"/>
          </a:xfrm>
          <a:prstGeom prst="rect">
            <a:avLst/>
          </a:prstGeom>
        </p:spPr>
        <p:txBody>
          <a:bodyPr vert="horz" lIns="87572" tIns="43786" rIns="87572" bIns="43786" rtlCol="0"/>
          <a:lstStyle>
            <a:lvl1pPr algn="r">
              <a:defRPr sz="1100"/>
            </a:lvl1pPr>
          </a:lstStyle>
          <a:p>
            <a:fld id="{DDB75913-1A8B-4E9B-BBB3-398A5A96F51F}" type="datetimeFigureOut">
              <a:rPr kumimoji="1" lang="ja-JP" altLang="en-US" smtClean="0"/>
              <a:t>2017/4/27</a:t>
            </a:fld>
            <a:endParaRPr kumimoji="1" lang="ja-JP" altLang="en-US"/>
          </a:p>
        </p:txBody>
      </p:sp>
      <p:sp>
        <p:nvSpPr>
          <p:cNvPr id="4" name="フッター プレースホルダー 3"/>
          <p:cNvSpPr>
            <a:spLocks noGrp="1"/>
          </p:cNvSpPr>
          <p:nvPr>
            <p:ph type="ftr" sz="quarter" idx="2"/>
          </p:nvPr>
        </p:nvSpPr>
        <p:spPr>
          <a:xfrm>
            <a:off x="1" y="6398295"/>
            <a:ext cx="4275696" cy="336423"/>
          </a:xfrm>
          <a:prstGeom prst="rect">
            <a:avLst/>
          </a:prstGeom>
        </p:spPr>
        <p:txBody>
          <a:bodyPr vert="horz" lIns="87572" tIns="43786" rIns="87572" bIns="43786"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588412" y="6398295"/>
            <a:ext cx="4275696" cy="336423"/>
          </a:xfrm>
          <a:prstGeom prst="rect">
            <a:avLst/>
          </a:prstGeom>
        </p:spPr>
        <p:txBody>
          <a:bodyPr vert="horz" lIns="87572" tIns="43786" rIns="87572" bIns="43786" rtlCol="0" anchor="b"/>
          <a:lstStyle>
            <a:lvl1pPr algn="r">
              <a:defRPr sz="1100"/>
            </a:lvl1pPr>
          </a:lstStyle>
          <a:p>
            <a:fld id="{0B808C55-C610-4CD7-89E4-5A1E44F7EB24}" type="slidenum">
              <a:rPr kumimoji="1" lang="ja-JP" altLang="en-US" smtClean="0"/>
              <a:t>‹#›</a:t>
            </a:fld>
            <a:endParaRPr kumimoji="1" lang="ja-JP" altLang="en-US"/>
          </a:p>
        </p:txBody>
      </p:sp>
    </p:spTree>
    <p:extLst>
      <p:ext uri="{BB962C8B-B14F-4D97-AF65-F5344CB8AC3E}">
        <p14:creationId xmlns:p14="http://schemas.microsoft.com/office/powerpoint/2010/main" val="3855131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1" cy="337958"/>
          </a:xfrm>
          <a:prstGeom prst="rect">
            <a:avLst/>
          </a:prstGeom>
        </p:spPr>
        <p:txBody>
          <a:bodyPr vert="horz" lIns="94858" tIns="47429" rIns="94858" bIns="4742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9" y="0"/>
            <a:ext cx="4275401" cy="337958"/>
          </a:xfrm>
          <a:prstGeom prst="rect">
            <a:avLst/>
          </a:prstGeom>
        </p:spPr>
        <p:txBody>
          <a:bodyPr vert="horz" lIns="94858" tIns="47429" rIns="94858" bIns="47429" rtlCol="0"/>
          <a:lstStyle>
            <a:lvl1pPr algn="r">
              <a:defRPr sz="1200"/>
            </a:lvl1pPr>
          </a:lstStyle>
          <a:p>
            <a:fld id="{991CC335-FF7E-4B0D-95A6-634401C08E99}" type="datetimeFigureOut">
              <a:rPr kumimoji="1" lang="en-US" altLang="ja-JP" smtClean="0"/>
              <a:t>4/27/2017</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6"/>
          </a:xfrm>
          <a:prstGeom prst="rect">
            <a:avLst/>
          </a:prstGeom>
        </p:spPr>
        <p:txBody>
          <a:bodyPr vert="horz" lIns="94858" tIns="47429" rIns="94858"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1" cy="337957"/>
          </a:xfrm>
          <a:prstGeom prst="rect">
            <a:avLst/>
          </a:prstGeom>
        </p:spPr>
        <p:txBody>
          <a:bodyPr vert="horz" lIns="94858" tIns="47429" rIns="94858" bIns="474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9" y="6397807"/>
            <a:ext cx="4275401" cy="337957"/>
          </a:xfrm>
          <a:prstGeom prst="rect">
            <a:avLst/>
          </a:prstGeom>
        </p:spPr>
        <p:txBody>
          <a:bodyPr vert="horz" lIns="94858" tIns="47429" rIns="94858" bIns="47429" rtlCol="0" anchor="b"/>
          <a:lstStyle>
            <a:lvl1pPr algn="r">
              <a:defRPr sz="1200"/>
            </a:lvl1pPr>
          </a:lstStyle>
          <a:p>
            <a:fld id="{4E5C8766-D224-4D5C-A20F-AD838122CC7E}" type="slidenum">
              <a:rPr kumimoji="1" lang="en-US" altLang="ja-JP" smtClean="0"/>
              <a:t>‹#›</a:t>
            </a:fld>
            <a:endParaRPr kumimoji="1" lang="ja-JP" altLang="en-US"/>
          </a:p>
        </p:txBody>
      </p:sp>
    </p:spTree>
    <p:extLst>
      <p:ext uri="{BB962C8B-B14F-4D97-AF65-F5344CB8AC3E}">
        <p14:creationId xmlns:p14="http://schemas.microsoft.com/office/powerpoint/2010/main" val="8861106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 altLang="en-US" dirty="0"/>
              <a:t>・一般的にどの診療科においても入</a:t>
            </a:r>
            <a:endParaRPr kumimoji="1" lang="en-US" altLang="ja" dirty="0"/>
          </a:p>
          <a:p>
            <a:r>
              <a:rPr kumimoji="1" lang="ja" altLang="en-US" dirty="0"/>
              <a:t>　院している患者さんは病気が良く</a:t>
            </a:r>
            <a:endParaRPr kumimoji="1" lang="en-US" altLang="ja" dirty="0"/>
          </a:p>
          <a:p>
            <a:r>
              <a:rPr kumimoji="1" lang="ja" altLang="en-US" dirty="0"/>
              <a:t>　なればなるべく早く退院し退院後</a:t>
            </a:r>
            <a:endParaRPr kumimoji="1" lang="en-US" altLang="ja" dirty="0"/>
          </a:p>
          <a:p>
            <a:r>
              <a:rPr kumimoji="1" lang="ja" altLang="en-US" dirty="0"/>
              <a:t>　も必要であれば通院しながら療養</a:t>
            </a:r>
            <a:endParaRPr kumimoji="1" lang="en-US" altLang="ja" dirty="0"/>
          </a:p>
          <a:p>
            <a:r>
              <a:rPr kumimoji="1" lang="ja" altLang="en-US" dirty="0"/>
              <a:t>　を続けるというのが、本来の姿で</a:t>
            </a:r>
            <a:endParaRPr kumimoji="1" lang="en-US" altLang="ja" dirty="0"/>
          </a:p>
          <a:p>
            <a:r>
              <a:rPr kumimoji="1" lang="ja" altLang="en-US" dirty="0"/>
              <a:t>　す。</a:t>
            </a:r>
            <a:endParaRPr kumimoji="1" lang="en-US" altLang="ja" dirty="0"/>
          </a:p>
          <a:p>
            <a:r>
              <a:rPr kumimoji="1" lang="ja" altLang="en-US" dirty="0"/>
              <a:t>・しかし皆さんもご存じのとおり、</a:t>
            </a:r>
            <a:endParaRPr kumimoji="1" lang="en-US" altLang="ja" dirty="0"/>
          </a:p>
          <a:p>
            <a:r>
              <a:rPr kumimoji="1" lang="ja" altLang="en-US" dirty="0"/>
              <a:t>　精神科に入院にしている患者さん</a:t>
            </a:r>
            <a:endParaRPr kumimoji="1" lang="en-US" altLang="ja" dirty="0"/>
          </a:p>
          <a:p>
            <a:r>
              <a:rPr kumimoji="1" lang="ja" altLang="en-US" dirty="0"/>
              <a:t>　についてはこの本来の姿が当ては</a:t>
            </a:r>
            <a:endParaRPr kumimoji="1" lang="en-US" altLang="ja" dirty="0"/>
          </a:p>
          <a:p>
            <a:r>
              <a:rPr kumimoji="1" lang="ja" altLang="en-US" dirty="0"/>
              <a:t>　まらないことも多く見られます。</a:t>
            </a:r>
            <a:endParaRPr kumimoji="1" lang="en-US" altLang="ja" dirty="0"/>
          </a:p>
          <a:p>
            <a:r>
              <a:rPr kumimoji="1" lang="ja" altLang="en-US" dirty="0"/>
              <a:t>・もちろん入院しても手術をしたり、</a:t>
            </a:r>
            <a:endParaRPr kumimoji="1" lang="en-US" altLang="ja" dirty="0"/>
          </a:p>
          <a:p>
            <a:r>
              <a:rPr kumimoji="1" lang="ja" altLang="en-US" dirty="0"/>
              <a:t>　投薬で検査値が安定してくるよう</a:t>
            </a:r>
            <a:endParaRPr kumimoji="1" lang="en-US" altLang="ja" dirty="0"/>
          </a:p>
          <a:p>
            <a:r>
              <a:rPr kumimoji="1" lang="ja" altLang="en-US" dirty="0"/>
              <a:t>　な疾患と精神疾患を同じ疾患とは</a:t>
            </a:r>
            <a:endParaRPr kumimoji="1" lang="en-US" altLang="ja" dirty="0"/>
          </a:p>
          <a:p>
            <a:r>
              <a:rPr kumimoji="1" lang="ja" altLang="en-US" dirty="0"/>
              <a:t>　捉えられませんが、最近では精神</a:t>
            </a:r>
            <a:endParaRPr kumimoji="1" lang="en-US" altLang="ja" dirty="0"/>
          </a:p>
          <a:p>
            <a:r>
              <a:rPr kumimoji="1" lang="ja" altLang="en-US" dirty="0"/>
              <a:t>　疾患で入院した患者さんも比較的</a:t>
            </a:r>
            <a:endParaRPr kumimoji="1" lang="en-US" altLang="ja" dirty="0"/>
          </a:p>
          <a:p>
            <a:r>
              <a:rPr kumimoji="1" lang="ja" altLang="en-US" dirty="0"/>
              <a:t>　短期間の入院で退院する傾向が多</a:t>
            </a:r>
            <a:endParaRPr kumimoji="1" lang="en-US" altLang="ja" dirty="0"/>
          </a:p>
          <a:p>
            <a:r>
              <a:rPr kumimoji="1" lang="ja" altLang="en-US" dirty="0"/>
              <a:t>　くなってきています。</a:t>
            </a:r>
            <a:endParaRPr kumimoji="1" lang="en-US" altLang="ja" dirty="0"/>
          </a:p>
          <a:p>
            <a:r>
              <a:rPr kumimoji="1" lang="ja" altLang="en-US" dirty="0"/>
              <a:t>・今回の研修で主に対象とされてい</a:t>
            </a:r>
            <a:endParaRPr kumimoji="1" lang="en-US" altLang="ja" dirty="0"/>
          </a:p>
          <a:p>
            <a:r>
              <a:rPr kumimoji="1" lang="ja" altLang="en-US" dirty="0"/>
              <a:t>　るのは</a:t>
            </a:r>
            <a:r>
              <a:rPr kumimoji="1" lang="x-none" altLang="ja" dirty="0"/>
              <a:t>1</a:t>
            </a:r>
            <a:r>
              <a:rPr kumimoji="1" lang="ja" altLang="en-US" dirty="0"/>
              <a:t>年以上の長期入院をしてい</a:t>
            </a:r>
            <a:endParaRPr kumimoji="1" lang="en-US" altLang="ja" dirty="0"/>
          </a:p>
          <a:p>
            <a:r>
              <a:rPr kumimoji="1" lang="ja" altLang="en-US" dirty="0"/>
              <a:t>　る患者さんへの退院を対象にして</a:t>
            </a:r>
            <a:endParaRPr kumimoji="1" lang="en-US" altLang="ja" dirty="0"/>
          </a:p>
          <a:p>
            <a:r>
              <a:rPr kumimoji="1" lang="ja" altLang="en-US" dirty="0"/>
              <a:t>　いるので、この「退院意欲を取り</a:t>
            </a:r>
            <a:endParaRPr kumimoji="1" lang="en-US" altLang="ja" dirty="0"/>
          </a:p>
          <a:p>
            <a:r>
              <a:rPr kumimoji="1" lang="ja" altLang="en-US" dirty="0"/>
              <a:t>　戻すための支援」においても長期</a:t>
            </a:r>
            <a:endParaRPr kumimoji="1" lang="en-US" altLang="ja" dirty="0"/>
          </a:p>
          <a:p>
            <a:r>
              <a:rPr kumimoji="1" lang="ja" altLang="en-US" dirty="0"/>
              <a:t>　入院をしている患者さんへの対応</a:t>
            </a:r>
            <a:endParaRPr kumimoji="1" lang="en-US" altLang="ja" dirty="0"/>
          </a:p>
          <a:p>
            <a:r>
              <a:rPr kumimoji="1" lang="ja" altLang="en-US" dirty="0"/>
              <a:t>　についてお話ししたいと思います。</a:t>
            </a:r>
            <a:endParaRPr kumimoji="1" lang="en-US" altLang="ja" dirty="0"/>
          </a:p>
        </p:txBody>
      </p:sp>
      <p:sp>
        <p:nvSpPr>
          <p:cNvPr id="4" name="スライド番号プレースホルダー 3"/>
          <p:cNvSpPr>
            <a:spLocks noGrp="1"/>
          </p:cNvSpPr>
          <p:nvPr>
            <p:ph type="sldNum" sz="quarter" idx="10"/>
          </p:nvPr>
        </p:nvSpPr>
        <p:spPr/>
        <p:txBody>
          <a:bodyPr/>
          <a:lstStyle/>
          <a:p>
            <a:fld id="{4E5C8766-D224-4D5C-A20F-AD838122CC7E}" type="slidenum">
              <a:rPr kumimoji="1" lang="en-US" altLang="ja-JP" smtClean="0"/>
              <a:t>2</a:t>
            </a:fld>
            <a:endParaRPr kumimoji="1" lang="ja-JP" altLang="en-US"/>
          </a:p>
        </p:txBody>
      </p:sp>
    </p:spTree>
    <p:extLst>
      <p:ext uri="{BB962C8B-B14F-4D97-AF65-F5344CB8AC3E}">
        <p14:creationId xmlns:p14="http://schemas.microsoft.com/office/powerpoint/2010/main" val="14185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入院治療が終われば退院して地域</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の生活に戻ることは当たり前のこ</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とで、誰しもが自分の望む地域で</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暮らす権利を持ってい</a:t>
            </a:r>
            <a:r>
              <a:rPr lang="ja" altLang="en-US" sz="1800" dirty="0">
                <a:latin typeface="Century" panose="02040604050505020304" pitchFamily="18" charset="0"/>
                <a:ea typeface="ＭＳ 明朝" panose="02020609040205080304" pitchFamily="49" charset="-128"/>
                <a:cs typeface="Times New Roman" panose="02020603050405020304" pitchFamily="18" charset="0"/>
              </a:rPr>
              <a:t>ます。</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・精神科病院に長期間にわたって入</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院し病状は安定しているのに退院</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する先がなく入院を続けているい</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わゆる「</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社会的入院</a:t>
            </a:r>
            <a:r>
              <a:rPr lang="ja" altLang="en-US" sz="1800" dirty="0">
                <a:latin typeface="Century" panose="02040604050505020304" pitchFamily="18" charset="0"/>
                <a:ea typeface="ＭＳ 明朝" panose="02020609040205080304" pitchFamily="49" charset="-128"/>
                <a:cs typeface="Times New Roman" panose="02020603050405020304" pitchFamily="18" charset="0"/>
              </a:rPr>
              <a:t>」</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は人権侵害</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です。その根拠となる障害者権利</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条約や障害者差別解消法に謳われ</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ている障害者の権利が、退院支援</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に関わるすべての支援者に共通の</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理念として意識づけられているこ</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とが前提として必要です</a:t>
            </a:r>
            <a:r>
              <a:rPr lang="ja" altLang="en-US" sz="1800" dirty="0">
                <a:latin typeface="Century" panose="02040604050505020304" pitchFamily="18" charset="0"/>
                <a:ea typeface="ＭＳ 明朝" panose="02020609040205080304" pitchFamily="49" charset="-128"/>
                <a:cs typeface="Times New Roman" panose="02020603050405020304" pitchFamily="18" charset="0"/>
              </a:rPr>
              <a:t>。</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そのためには、精神保健福祉法や</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障害者総合支援法だけでなく、障</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害者権利条約や障害者差別解消法</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をはじめとする障害者の権利につ</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いて、病院職員と地域の支援者が</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共通理解を得られるような定期的</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な研修が合同で行われることが望</a:t>
            </a:r>
            <a:endParaRPr lang="en-US" altLang="ja-JP" sz="1800" kern="100" dirty="0">
              <a:latin typeface="Century" panose="02040604050505020304" pitchFamily="18" charset="0"/>
              <a:ea typeface="ＭＳ 明朝" panose="02020609040205080304" pitchFamily="49" charset="-128"/>
              <a:cs typeface="Times New Roman" panose="02020603050405020304" pitchFamily="18" charset="0"/>
            </a:endParaRPr>
          </a:p>
          <a:p>
            <a:pPr defTabSz="948581">
              <a:defRPr/>
            </a:pPr>
            <a:r>
              <a:rPr lang="ja" altLang="en-US" sz="1800" kern="1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kern="100" dirty="0">
                <a:latin typeface="Century" panose="02040604050505020304" pitchFamily="18" charset="0"/>
                <a:ea typeface="ＭＳ 明朝" panose="02020609040205080304" pitchFamily="49" charset="-128"/>
                <a:cs typeface="Times New Roman" panose="02020603050405020304" pitchFamily="18" charset="0"/>
              </a:rPr>
              <a:t>ましいでしょう。</a:t>
            </a:r>
          </a:p>
          <a:p>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endParaRPr kumimoji="1" lang="en-US" altLang="ja" dirty="0"/>
          </a:p>
        </p:txBody>
      </p:sp>
      <p:sp>
        <p:nvSpPr>
          <p:cNvPr id="4" name="スライド番号プレースホルダー 3"/>
          <p:cNvSpPr>
            <a:spLocks noGrp="1"/>
          </p:cNvSpPr>
          <p:nvPr>
            <p:ph type="sldNum" sz="quarter" idx="10"/>
          </p:nvPr>
        </p:nvSpPr>
        <p:spPr/>
        <p:txBody>
          <a:bodyPr/>
          <a:lstStyle/>
          <a:p>
            <a:fld id="{4E5C8766-D224-4D5C-A20F-AD838122CC7E}" type="slidenum">
              <a:rPr kumimoji="1" lang="en-US" altLang="ja-JP" smtClean="0"/>
              <a:t>3</a:t>
            </a:fld>
            <a:endParaRPr kumimoji="1" lang="ja-JP" altLang="en-US"/>
          </a:p>
        </p:txBody>
      </p:sp>
    </p:spTree>
    <p:extLst>
      <p:ext uri="{BB962C8B-B14F-4D97-AF65-F5344CB8AC3E}">
        <p14:creationId xmlns:p14="http://schemas.microsoft.com/office/powerpoint/2010/main" val="121471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「退院したくない」「病院だけが</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自分の居場所だ」と話される方も</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います。また、病院職員の中にも</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「何十年も病院で過ごしてきて、</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今さら出て行けというのは可哀想</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だ」と考える方もいるかもしれま</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a:t>
            </a:r>
            <a:r>
              <a:rPr lang="ja-JP" altLang="ja-JP" sz="1800" dirty="0">
                <a:latin typeface="Century" panose="02040604050505020304" pitchFamily="18" charset="0"/>
                <a:ea typeface="ＭＳ 明朝" panose="02020609040205080304" pitchFamily="49" charset="-128"/>
                <a:cs typeface="Times New Roman" panose="02020603050405020304" pitchFamily="18" charset="0"/>
              </a:rPr>
              <a:t>せん。</a:t>
            </a:r>
            <a:endParaRPr lang="en-US" altLang="ja-JP"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・長い入院で病院を出た後どこ行っ</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てどう暮らしたらいいのかがわか</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らず、退院を進められると言うこ</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とは「自分は見捨てられるのでは</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ないか」という不安な気持ちにな</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り気持ちが揺らいでしまう方もい</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a:latin typeface="Century" panose="02040604050505020304" pitchFamily="18" charset="0"/>
                <a:ea typeface="ＭＳ 明朝" panose="02020609040205080304" pitchFamily="49" charset="-128"/>
                <a:cs typeface="Times New Roman" panose="02020603050405020304" pitchFamily="18" charset="0"/>
              </a:rPr>
              <a:t>　ます。</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・入院がさらに長期になった人の中</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には外に出ること自体が不安だと</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いう方もいます。院内の単独散歩</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には行かれるけれど、病院の敷地</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外にはもう何年も出ていないとい</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う方もおり、病棟スタッフもビッ</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クリしたことがあります。</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・退院を考える際、退院した後も病</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院のスタッフが支援を続けて行く</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には入院時に比べると関わる時間</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が短くなることは必至です。そん</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な時退院後も引き続き支援してく</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れる地域の支援者の存在は大きな</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a:p>
            <a:r>
              <a:rPr lang="ja" altLang="en-US" sz="1800" dirty="0">
                <a:latin typeface="Century" panose="02040604050505020304" pitchFamily="18" charset="0"/>
                <a:ea typeface="ＭＳ 明朝" panose="02020609040205080304" pitchFamily="49" charset="-128"/>
                <a:cs typeface="Times New Roman" panose="02020603050405020304" pitchFamily="18" charset="0"/>
              </a:rPr>
              <a:t>　支えになるでしょう。</a:t>
            </a:r>
            <a:endParaRPr lang="en-US" altLang="ja" sz="1800" dirty="0">
              <a:latin typeface="Century" panose="02040604050505020304" pitchFamily="18" charset="0"/>
              <a:ea typeface="ＭＳ 明朝" panose="02020609040205080304" pitchFamily="49"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E5C8766-D224-4D5C-A20F-AD838122CC7E}" type="slidenum">
              <a:rPr kumimoji="1" lang="en-US" altLang="ja-JP" smtClean="0"/>
              <a:t>4</a:t>
            </a:fld>
            <a:endParaRPr kumimoji="1" lang="ja-JP" altLang="en-US"/>
          </a:p>
        </p:txBody>
      </p:sp>
    </p:spTree>
    <p:extLst>
      <p:ext uri="{BB962C8B-B14F-4D97-AF65-F5344CB8AC3E}">
        <p14:creationId xmlns:p14="http://schemas.microsoft.com/office/powerpoint/2010/main" val="335815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5C8766-D224-4D5C-A20F-AD838122CC7E}" type="slidenum">
              <a:rPr kumimoji="1" lang="en-US" altLang="ja-JP" smtClean="0"/>
              <a:t>5</a:t>
            </a:fld>
            <a:endParaRPr kumimoji="1" lang="ja-JP" altLang="en-US"/>
          </a:p>
        </p:txBody>
      </p:sp>
    </p:spTree>
    <p:extLst>
      <p:ext uri="{BB962C8B-B14F-4D97-AF65-F5344CB8AC3E}">
        <p14:creationId xmlns:p14="http://schemas.microsoft.com/office/powerpoint/2010/main" val="406154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199" y="1122623"/>
            <a:ext cx="6859191" cy="2388153"/>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199" y="3602872"/>
            <a:ext cx="6859191"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3A5B0E9-15F3-4268-BA20-75DF65727BDB}" type="datetime1">
              <a:rPr kumimoji="1" lang="en-US" altLang="ja-JP" smtClean="0"/>
              <a:t>4/27/2017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6" name="スライド番号プレースホルダー 5"/>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2855086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FC74E7-16FB-4A21-B6F3-93F402466157}" type="datetime1">
              <a:rPr kumimoji="1" lang="en-US" altLang="ja-JP" smtClean="0"/>
              <a:t>4/27/2017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6" name="スライド番号プレースホルダー 5"/>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99897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4812" y="365209"/>
            <a:ext cx="1972017" cy="581318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759" y="365209"/>
            <a:ext cx="5801732" cy="581318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F9E043-6366-498A-B6F8-C7301BDADEAE}" type="datetime1">
              <a:rPr kumimoji="1" lang="en-US" altLang="ja-JP" smtClean="0"/>
              <a:t>4/27/2017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6" name="スライド番号プレースホルダー 5"/>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97727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FEB755-0728-4270-849B-FC777A05724D}" type="datetime1">
              <a:rPr kumimoji="1" lang="en-US" altLang="ja-JP" smtClean="0"/>
              <a:t>4/27/2017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6" name="スライド番号プレースホルダー 5"/>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91239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996" y="1710134"/>
            <a:ext cx="7888070" cy="2853398"/>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996" y="4590526"/>
            <a:ext cx="7888070"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4433028-9D5F-4DA3-BC1A-0EA436D6FCD1}" type="datetime1">
              <a:rPr kumimoji="1" lang="en-US" altLang="ja-JP" smtClean="0"/>
              <a:t>4/27/2017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6" name="スライド番号プレースホルダー 5"/>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95692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759" y="1826048"/>
            <a:ext cx="3886875" cy="435234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954" y="1826048"/>
            <a:ext cx="3886875" cy="435234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84AA390-3582-4C0B-8626-DAB6CC55F5CD}" type="datetime1">
              <a:rPr kumimoji="1" lang="en-US" altLang="ja-JP" smtClean="0"/>
              <a:t>4/27/2017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7" name="スライド番号プレースホルダー 6"/>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265774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950" y="365210"/>
            <a:ext cx="7888070" cy="1325870"/>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951" y="1681552"/>
            <a:ext cx="3869012"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951" y="2505655"/>
            <a:ext cx="3869012" cy="3685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954" y="1681552"/>
            <a:ext cx="388806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954" y="2505655"/>
            <a:ext cx="3888066" cy="3685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ECDA98-EBF5-447E-B58A-DC1CCEF7516B}" type="datetime1">
              <a:rPr kumimoji="1" lang="en-US" altLang="ja-JP" smtClean="0"/>
              <a:t>4/27/2017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9" name="スライド番号プレースホルダー 8"/>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208471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43DD5E-21E4-4433-BEAA-CD2319B8041E}" type="datetime1">
              <a:rPr kumimoji="1" lang="en-US" altLang="ja-JP" smtClean="0"/>
              <a:t>4/27/2017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5" name="スライド番号プレースホルダー 4"/>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139474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817683-2FA7-4A78-97EF-EFBA27F78948}" type="datetime1">
              <a:rPr kumimoji="1" lang="en-US" altLang="ja-JP" smtClean="0"/>
              <a:t>4/27/2017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4" name="スライド番号プレースホルダー 3"/>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403643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951" y="457306"/>
            <a:ext cx="2949690" cy="1600571"/>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8066" y="987654"/>
            <a:ext cx="4629954"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951" y="2057876"/>
            <a:ext cx="2949690"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E2D597-FF0E-4BB1-B040-923CA34052ED}" type="datetime1">
              <a:rPr kumimoji="1" lang="en-US" altLang="ja-JP" smtClean="0"/>
              <a:t>4/27/2017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7" name="スライド番号プレースホルダー 6"/>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206783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951" y="457306"/>
            <a:ext cx="2949690" cy="1600571"/>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8066" y="987654"/>
            <a:ext cx="4629954"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951" y="2057876"/>
            <a:ext cx="2949690"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049D84-4D73-4B8E-9D55-BBF97071E6A0}" type="datetime1">
              <a:rPr kumimoji="1" lang="en-US" altLang="ja-JP" smtClean="0"/>
              <a:t>4/27/2017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
        <p:nvSpPr>
          <p:cNvPr id="7" name="スライド番号プレースホルダー 6"/>
          <p:cNvSpPr>
            <a:spLocks noGrp="1"/>
          </p:cNvSpPr>
          <p:nvPr>
            <p:ph type="sldNum" sz="quarter" idx="12"/>
          </p:nvPr>
        </p:nvSpPr>
        <p:spPr/>
        <p:txBody>
          <a:body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157540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759" y="365210"/>
            <a:ext cx="7888070" cy="132587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759" y="1826048"/>
            <a:ext cx="7888070" cy="435234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759" y="6357822"/>
            <a:ext cx="2057757"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063700E9-FE48-428C-A529-AA61116BE615}" type="datetime1">
              <a:rPr kumimoji="1" lang="en-US" altLang="ja-JP" smtClean="0"/>
              <a:t>4/27/2017</a:t>
            </a:fld>
            <a:endParaRPr kumimoji="1" lang="ja-JP" altLang="en-US"/>
          </a:p>
        </p:txBody>
      </p:sp>
      <p:sp>
        <p:nvSpPr>
          <p:cNvPr id="5" name="フッター プレースホルダー 4"/>
          <p:cNvSpPr>
            <a:spLocks noGrp="1"/>
          </p:cNvSpPr>
          <p:nvPr>
            <p:ph type="ftr" sz="quarter" idx="3"/>
          </p:nvPr>
        </p:nvSpPr>
        <p:spPr>
          <a:xfrm>
            <a:off x="3029476" y="6357822"/>
            <a:ext cx="3086636" cy="36521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ltLang="ja-JP" dirty="0" smtClean="0"/>
              <a:t>@2016</a:t>
            </a:r>
            <a:r>
              <a:rPr lang="ja-JP" altLang="en-US" dirty="0" smtClean="0"/>
              <a:t>　公益社団法人日本精神保健福祉士協会</a:t>
            </a:r>
            <a:endParaRPr lang="ja-JP" altLang="en-US" dirty="0"/>
          </a:p>
        </p:txBody>
      </p:sp>
      <p:sp>
        <p:nvSpPr>
          <p:cNvPr id="6" name="スライド番号プレースホルダー 5"/>
          <p:cNvSpPr>
            <a:spLocks noGrp="1"/>
          </p:cNvSpPr>
          <p:nvPr>
            <p:ph type="sldNum" sz="quarter" idx="4"/>
          </p:nvPr>
        </p:nvSpPr>
        <p:spPr>
          <a:xfrm>
            <a:off x="6459072" y="6357822"/>
            <a:ext cx="2057757"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F96C7AEA-07C4-4537-ADE4-705EEDA0E616}" type="slidenum">
              <a:rPr kumimoji="1" lang="en-US" altLang="ja-JP" smtClean="0"/>
              <a:t>‹#›</a:t>
            </a:fld>
            <a:endParaRPr kumimoji="1" lang="ja-JP" altLang="en-US"/>
          </a:p>
        </p:txBody>
      </p:sp>
    </p:spTree>
    <p:extLst>
      <p:ext uri="{BB962C8B-B14F-4D97-AF65-F5344CB8AC3E}">
        <p14:creationId xmlns:p14="http://schemas.microsoft.com/office/powerpoint/2010/main" val="17172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429409" y="836712"/>
            <a:ext cx="87312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lvl1pPr defTabSz="1006475">
              <a:spcBef>
                <a:spcPct val="20000"/>
              </a:spcBef>
              <a:buFont typeface="Arial" panose="020B0604020202020204" pitchFamily="34" charset="0"/>
              <a:buChar char="•"/>
              <a:defRPr kumimoji="1" sz="3500">
                <a:solidFill>
                  <a:schemeClr val="tx1"/>
                </a:solidFill>
                <a:latin typeface="Calibri" panose="020F0502020204030204" pitchFamily="34" charset="0"/>
                <a:ea typeface="ＭＳ Ｐゴシック" panose="020B0600070205080204" pitchFamily="50" charset="-128"/>
              </a:defRPr>
            </a:lvl1pPr>
            <a:lvl2pPr marL="817563" indent="-314325" defTabSz="1006475">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258888" indent="-250825" defTabSz="1006475">
              <a:spcBef>
                <a:spcPct val="20000"/>
              </a:spcBef>
              <a:buFont typeface="Arial" panose="020B0604020202020204" pitchFamily="34" charset="0"/>
              <a:buChar char="•"/>
              <a:defRPr kumimoji="1" sz="2600">
                <a:solidFill>
                  <a:schemeClr val="tx1"/>
                </a:solidFill>
                <a:latin typeface="Calibri" panose="020F0502020204030204" pitchFamily="34" charset="0"/>
                <a:ea typeface="ＭＳ Ｐゴシック" panose="020B0600070205080204" pitchFamily="50" charset="-128"/>
              </a:defRPr>
            </a:lvl3pPr>
            <a:lvl4pPr marL="1763713"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266950"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7241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31813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6385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40957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a:buNone/>
            </a:pPr>
            <a:r>
              <a:rPr lang="en-US" altLang="ja-JP" sz="4400" dirty="0">
                <a:latin typeface="ＭＳ Ｐゴシック" panose="020B0600070205080204" pitchFamily="50" charset="-128"/>
              </a:rPr>
              <a:t>【 </a:t>
            </a:r>
            <a:r>
              <a:rPr lang="ja-JP" altLang="en-US" sz="4400" dirty="0" smtClean="0">
                <a:latin typeface="ＭＳ Ｐゴシック" panose="020B0600070205080204" pitchFamily="50" charset="-128"/>
              </a:rPr>
              <a:t>講義</a:t>
            </a:r>
            <a:r>
              <a:rPr lang="ja-JP" altLang="en-US" sz="4400" dirty="0">
                <a:latin typeface="ＭＳ Ｐゴシック" panose="020B0600070205080204" pitchFamily="50" charset="-128"/>
              </a:rPr>
              <a:t>５</a:t>
            </a:r>
            <a:r>
              <a:rPr lang="ja-JP" altLang="en-US" sz="4400" dirty="0" smtClean="0">
                <a:latin typeface="ＭＳ Ｐゴシック" panose="020B0600070205080204" pitchFamily="50" charset="-128"/>
              </a:rPr>
              <a:t> </a:t>
            </a:r>
            <a:r>
              <a:rPr lang="en-US" altLang="ja-JP" sz="4400" dirty="0">
                <a:latin typeface="ＭＳ Ｐゴシック" panose="020B0600070205080204" pitchFamily="50" charset="-128"/>
              </a:rPr>
              <a:t>】</a:t>
            </a:r>
            <a:br>
              <a:rPr lang="en-US" altLang="ja-JP" sz="4400" dirty="0">
                <a:latin typeface="ＭＳ Ｐゴシック" panose="020B0600070205080204" pitchFamily="50" charset="-128"/>
              </a:rPr>
            </a:br>
            <a:r>
              <a:rPr lang="en-US" altLang="ja-JP" sz="4400" dirty="0">
                <a:latin typeface="ＭＳ Ｐゴシック" panose="020B0600070205080204" pitchFamily="50" charset="-128"/>
              </a:rPr>
              <a:t/>
            </a:r>
            <a:br>
              <a:rPr lang="en-US" altLang="ja-JP" sz="4400" dirty="0">
                <a:latin typeface="ＭＳ Ｐゴシック" panose="020B0600070205080204" pitchFamily="50" charset="-128"/>
              </a:rPr>
            </a:br>
            <a:r>
              <a:rPr lang="ja-JP" altLang="en-US" sz="4400" dirty="0">
                <a:latin typeface="ＭＳ Ｐゴシック" panose="020B0600070205080204" pitchFamily="50" charset="-128"/>
              </a:rPr>
              <a:t>退院意欲を取り戻すための支援</a:t>
            </a:r>
            <a:endParaRPr lang="ja-JP" altLang="en-US" sz="4000" dirty="0">
              <a:latin typeface="ＭＳ Ｐゴシック" panose="020B0600070205080204" pitchFamily="50" charset="-128"/>
            </a:endParaRPr>
          </a:p>
        </p:txBody>
      </p:sp>
      <p:sp>
        <p:nvSpPr>
          <p:cNvPr id="5" name="サブタイトル 2"/>
          <p:cNvSpPr txBox="1">
            <a:spLocks/>
          </p:cNvSpPr>
          <p:nvPr/>
        </p:nvSpPr>
        <p:spPr bwMode="auto">
          <a:xfrm>
            <a:off x="1735591" y="5774372"/>
            <a:ext cx="721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lvl1pPr defTabSz="1006475">
              <a:spcBef>
                <a:spcPct val="20000"/>
              </a:spcBef>
              <a:buFont typeface="Arial" panose="020B0604020202020204" pitchFamily="34" charset="0"/>
              <a:buChar char="•"/>
              <a:defRPr kumimoji="1" sz="3500">
                <a:solidFill>
                  <a:schemeClr val="tx1"/>
                </a:solidFill>
                <a:latin typeface="Calibri" panose="020F0502020204030204" pitchFamily="34" charset="0"/>
                <a:ea typeface="ＭＳ Ｐゴシック" panose="020B0600070205080204" pitchFamily="50" charset="-128"/>
              </a:defRPr>
            </a:lvl1pPr>
            <a:lvl2pPr marL="817563" indent="-314325" defTabSz="1006475">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258888" indent="-250825" defTabSz="1006475">
              <a:spcBef>
                <a:spcPct val="20000"/>
              </a:spcBef>
              <a:buFont typeface="Arial" panose="020B0604020202020204" pitchFamily="34" charset="0"/>
              <a:buChar char="•"/>
              <a:defRPr kumimoji="1" sz="2600">
                <a:solidFill>
                  <a:schemeClr val="tx1"/>
                </a:solidFill>
                <a:latin typeface="Calibri" panose="020F0502020204030204" pitchFamily="34" charset="0"/>
                <a:ea typeface="ＭＳ Ｐゴシック" panose="020B0600070205080204" pitchFamily="50" charset="-128"/>
              </a:defRPr>
            </a:lvl3pPr>
            <a:lvl4pPr marL="1763713"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266950"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7241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31813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6385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40957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algn="ctr">
              <a:buFont typeface="Arial" panose="020B0604020202020204" pitchFamily="34" charset="0"/>
              <a:buNone/>
            </a:pPr>
            <a:r>
              <a:rPr lang="ja-JP" altLang="en-US" sz="2800" dirty="0">
                <a:solidFill>
                  <a:srgbClr val="000000"/>
                </a:solidFill>
              </a:rPr>
              <a:t>公益社団法人　日本精神保健福祉士協会　　　　　　</a:t>
            </a:r>
            <a:endParaRPr lang="ja-JP" altLang="en-US" dirty="0"/>
          </a:p>
        </p:txBody>
      </p:sp>
    </p:spTree>
    <p:extLst>
      <p:ext uri="{BB962C8B-B14F-4D97-AF65-F5344CB8AC3E}">
        <p14:creationId xmlns:p14="http://schemas.microsoft.com/office/powerpoint/2010/main" val="1582793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9" y="481263"/>
            <a:ext cx="8144294" cy="1556084"/>
          </a:xfrm>
        </p:spPr>
        <p:txBody>
          <a:bodyPr>
            <a:noAutofit/>
          </a:bodyPr>
          <a:lstStyle/>
          <a:p>
            <a:r>
              <a:rPr lang="ja" altLang="en-US" sz="3200" dirty="0">
                <a:latin typeface="ＭＳ Ｐゴシック" panose="020B0600070205080204" pitchFamily="50" charset="-128"/>
                <a:ea typeface="ＭＳ Ｐゴシック" panose="020B0600070205080204" pitchFamily="50" charset="-128"/>
              </a:rPr>
              <a:t>ある日の外出で先に退院した病棟の友人宅を訪問。</a:t>
            </a:r>
            <a:r>
              <a:rPr lang="en-US" altLang="ja" sz="3200" dirty="0">
                <a:latin typeface="ＭＳ Ｐゴシック" panose="020B0600070205080204" pitchFamily="50" charset="-128"/>
                <a:ea typeface="ＭＳ Ｐゴシック" panose="020B0600070205080204" pitchFamily="50" charset="-128"/>
              </a:rPr>
              <a:t/>
            </a:r>
            <a:br>
              <a:rPr lang="en-US" altLang="ja" sz="3200" dirty="0">
                <a:latin typeface="ＭＳ Ｐゴシック" panose="020B0600070205080204" pitchFamily="50" charset="-128"/>
                <a:ea typeface="ＭＳ Ｐゴシック" panose="020B0600070205080204" pitchFamily="50" charset="-128"/>
              </a:rPr>
            </a:br>
            <a:r>
              <a:rPr lang="ja" altLang="en-US" sz="3200" dirty="0">
                <a:latin typeface="ＭＳ Ｐゴシック" panose="020B0600070205080204" pitchFamily="50" charset="-128"/>
                <a:ea typeface="ＭＳ Ｐゴシック" panose="020B0600070205080204" pitchFamily="50" charset="-128"/>
              </a:rPr>
              <a:t>その生活ぶりを実際に見て</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28759" y="2037347"/>
            <a:ext cx="8279374" cy="4026112"/>
          </a:xfrm>
        </p:spPr>
        <p:txBody>
          <a:bodyPr/>
          <a:lstStyle/>
          <a:p>
            <a:endParaRPr kumimoji="1" lang="en-US" altLang="ja-JP"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「退院すると自由にテレビが見られる」</a:t>
            </a:r>
            <a:endParaRPr kumimoji="1" lang="en-US" altLang="ja-JP"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「好きなご飯も食べられる」</a:t>
            </a:r>
            <a:endParaRPr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「この人ができてるんだから自分もできるんじゃないか」</a:t>
            </a:r>
            <a:endParaRPr lang="en-US" altLang="ja" sz="32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pPr marL="0" indent="0">
              <a:buNone/>
            </a:pPr>
            <a:r>
              <a:rPr lang="ja" altLang="en-US" dirty="0">
                <a:latin typeface="ＭＳ Ｐゴシック" panose="020B0600070205080204" pitchFamily="50" charset="-128"/>
                <a:ea typeface="ＭＳ Ｐゴシック" panose="020B0600070205080204" pitchFamily="50" charset="-128"/>
              </a:rPr>
              <a:t>　</a:t>
            </a:r>
            <a:r>
              <a:rPr lang="ja" altLang="en-US" sz="3200" dirty="0">
                <a:latin typeface="ＭＳ Ｐゴシック" panose="020B0600070205080204" pitchFamily="50" charset="-128"/>
                <a:ea typeface="ＭＳ Ｐゴシック" panose="020B0600070205080204" pitchFamily="50" charset="-128"/>
              </a:rPr>
              <a:t>ということに改めて気づき　</a:t>
            </a:r>
            <a:r>
              <a:rPr lang="ja" altLang="en-US" sz="3600" dirty="0">
                <a:latin typeface="ＭＳ Ｐゴシック" panose="020B0600070205080204" pitchFamily="50" charset="-128"/>
                <a:ea typeface="ＭＳ Ｐゴシック" panose="020B0600070205080204" pitchFamily="50" charset="-128"/>
              </a:rPr>
              <a:t>　　　　　</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43025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9" y="674108"/>
            <a:ext cx="7888070" cy="1325870"/>
          </a:xfrm>
        </p:spPr>
        <p:txBody>
          <a:bodyPr>
            <a:normAutofit/>
          </a:bodyPr>
          <a:lstStyle/>
          <a:p>
            <a:r>
              <a:rPr lang="ja" altLang="en-US" sz="3200" dirty="0">
                <a:latin typeface="ＭＳ Ｐゴシック" panose="020B0600070205080204" pitchFamily="50" charset="-128"/>
                <a:ea typeface="ＭＳ Ｐゴシック" panose="020B0600070205080204" pitchFamily="50" charset="-128"/>
              </a:rPr>
              <a:t>地域支援者のかかわり開始から２年半で</a:t>
            </a:r>
            <a:r>
              <a:rPr lang="en-US" altLang="ja" sz="2800" dirty="0">
                <a:latin typeface="ＭＳ Ｐゴシック" panose="020B0600070205080204" pitchFamily="50" charset="-128"/>
                <a:ea typeface="ＭＳ Ｐゴシック" panose="020B0600070205080204" pitchFamily="50" charset="-128"/>
              </a:rPr>
              <a:t/>
            </a:r>
            <a:br>
              <a:rPr lang="en-US" altLang="ja" sz="2800" dirty="0">
                <a:latin typeface="ＭＳ Ｐゴシック" panose="020B0600070205080204" pitchFamily="50" charset="-128"/>
                <a:ea typeface="ＭＳ Ｐゴシック" panose="020B0600070205080204" pitchFamily="50" charset="-128"/>
              </a:rPr>
            </a:b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endParaRPr kumimoji="1" lang="en-US" altLang="ja-JP" sz="5400" dirty="0">
              <a:latin typeface="ＭＳ Ｐゴシック" panose="020B0600070205080204" pitchFamily="50" charset="-128"/>
              <a:ea typeface="ＭＳ Ｐゴシック" panose="020B0600070205080204" pitchFamily="50" charset="-128"/>
            </a:endParaRPr>
          </a:p>
          <a:p>
            <a:pPr marL="0" indent="0">
              <a:buNone/>
            </a:pPr>
            <a:r>
              <a:rPr lang="ja" altLang="en-US" sz="4800" dirty="0">
                <a:latin typeface="ＭＳ Ｐゴシック" panose="020B0600070205080204" pitchFamily="50" charset="-128"/>
                <a:ea typeface="ＭＳ Ｐゴシック" panose="020B0600070205080204" pitchFamily="50" charset="-128"/>
              </a:rPr>
              <a:t>「退院したい！」</a:t>
            </a:r>
            <a:endParaRPr lang="en-US" altLang="ja" sz="48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4000" dirty="0">
              <a:latin typeface="ＭＳ Ｐゴシック" panose="020B0600070205080204" pitchFamily="50" charset="-128"/>
              <a:ea typeface="ＭＳ Ｐゴシック" panose="020B0600070205080204" pitchFamily="50" charset="-128"/>
            </a:endParaRPr>
          </a:p>
          <a:p>
            <a:pPr marL="0" indent="0">
              <a:buNone/>
            </a:pPr>
            <a:r>
              <a:rPr lang="ja" altLang="en-US" sz="4000" dirty="0">
                <a:latin typeface="ＭＳ Ｐゴシック" panose="020B0600070205080204" pitchFamily="50" charset="-128"/>
                <a:ea typeface="ＭＳ Ｐゴシック" panose="020B0600070205080204" pitchFamily="50" charset="-128"/>
              </a:rPr>
              <a:t>　</a:t>
            </a:r>
            <a:r>
              <a:rPr lang="ja" altLang="en-US" sz="3200" dirty="0">
                <a:latin typeface="ＭＳ Ｐゴシック" panose="020B0600070205080204" pitchFamily="50" charset="-128"/>
                <a:ea typeface="ＭＳ Ｐゴシック" panose="020B0600070205080204" pitchFamily="50" charset="-128"/>
              </a:rPr>
              <a:t>と自分から言えるように</a:t>
            </a:r>
            <a:endParaRPr kumimoji="1" lang="ja-JP" altLang="en-US" sz="32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395" y="2261937"/>
            <a:ext cx="3073412" cy="3438782"/>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168405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 altLang="en-US" sz="4000" dirty="0">
                <a:latin typeface="ＭＳ Ｐゴシック" panose="020B0600070205080204" pitchFamily="50" charset="-128"/>
                <a:ea typeface="ＭＳ Ｐゴシック" panose="020B0600070205080204" pitchFamily="50" charset="-128"/>
              </a:rPr>
              <a:t>退院</a:t>
            </a:r>
            <a:r>
              <a:rPr kumimoji="1" lang="ja-JP" altLang="en-US" sz="4000" dirty="0">
                <a:latin typeface="ＭＳ Ｐゴシック" panose="020B0600070205080204" pitchFamily="50" charset="-128"/>
                <a:ea typeface="ＭＳ Ｐゴシック" panose="020B0600070205080204" pitchFamily="50" charset="-128"/>
              </a:rPr>
              <a:t>支援</a:t>
            </a:r>
            <a:r>
              <a:rPr kumimoji="1" lang="ja" altLang="en-US" sz="4000" dirty="0">
                <a:latin typeface="ＭＳ Ｐゴシック" panose="020B0600070205080204" pitchFamily="50" charset="-128"/>
                <a:ea typeface="ＭＳ Ｐゴシック" panose="020B0600070205080204" pitchFamily="50" charset="-128"/>
              </a:rPr>
              <a:t>を始めてから</a:t>
            </a:r>
            <a:r>
              <a:rPr kumimoji="1" lang="en-US" altLang="ja" sz="4000" dirty="0">
                <a:latin typeface="ＭＳ Ｐゴシック" panose="020B0600070205080204" pitchFamily="50" charset="-128"/>
                <a:ea typeface="ＭＳ Ｐゴシック" panose="020B0600070205080204" pitchFamily="50" charset="-128"/>
              </a:rPr>
              <a:t/>
            </a:r>
            <a:br>
              <a:rPr kumimoji="1" lang="en-US" altLang="ja" sz="4000" dirty="0">
                <a:latin typeface="ＭＳ Ｐゴシック" panose="020B0600070205080204" pitchFamily="50" charset="-128"/>
                <a:ea typeface="ＭＳ Ｐゴシック" panose="020B0600070205080204" pitchFamily="50" charset="-128"/>
              </a:rPr>
            </a:br>
            <a:r>
              <a:rPr kumimoji="1" lang="ja" altLang="en-US" sz="4000" dirty="0">
                <a:latin typeface="ＭＳ Ｐゴシック" panose="020B0600070205080204" pitchFamily="50" charset="-128"/>
                <a:ea typeface="ＭＳ Ｐゴシック" panose="020B0600070205080204" pitchFamily="50" charset="-128"/>
              </a:rPr>
              <a:t>病院でできること①</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28758" y="1826048"/>
            <a:ext cx="8146273" cy="4352346"/>
          </a:xfrm>
        </p:spPr>
        <p:txBody>
          <a:bodyPr>
            <a:normAutofit/>
          </a:bodyPr>
          <a:lstStyle/>
          <a:p>
            <a:r>
              <a:rPr lang="ja" altLang="en-US" sz="3200" dirty="0">
                <a:latin typeface="ＭＳ Ｐゴシック" panose="020B0600070205080204" pitchFamily="50" charset="-128"/>
                <a:ea typeface="ＭＳ Ｐゴシック" panose="020B0600070205080204" pitchFamily="50" charset="-128"/>
              </a:rPr>
              <a:t>本人</a:t>
            </a:r>
            <a:r>
              <a:rPr lang="ja-JP" altLang="en-US" sz="3200" dirty="0">
                <a:latin typeface="ＭＳ Ｐゴシック" panose="020B0600070205080204" pitchFamily="50" charset="-128"/>
                <a:ea typeface="ＭＳ Ｐゴシック" panose="020B0600070205080204" pitchFamily="50" charset="-128"/>
              </a:rPr>
              <a:t>が</a:t>
            </a:r>
            <a:r>
              <a:rPr lang="ja" altLang="en-US" sz="3200" dirty="0">
                <a:latin typeface="ＭＳ Ｐゴシック" panose="020B0600070205080204" pitchFamily="50" charset="-128"/>
                <a:ea typeface="ＭＳ Ｐゴシック" panose="020B0600070205080204" pitchFamily="50" charset="-128"/>
              </a:rPr>
              <a:t>やりたい</a:t>
            </a:r>
            <a:r>
              <a:rPr lang="ja-JP" altLang="en-US" sz="3200" dirty="0">
                <a:latin typeface="ＭＳ Ｐゴシック" panose="020B0600070205080204" pitchFamily="50" charset="-128"/>
                <a:ea typeface="ＭＳ Ｐゴシック" panose="020B0600070205080204" pitchFamily="50" charset="-128"/>
              </a:rPr>
              <a:t>と思っていることを</a:t>
            </a:r>
            <a:r>
              <a:rPr lang="ja" altLang="en-US" sz="3200" dirty="0">
                <a:latin typeface="ＭＳ Ｐゴシック" panose="020B0600070205080204" pitchFamily="50" charset="-128"/>
                <a:ea typeface="ＭＳ Ｐゴシック" panose="020B0600070205080204" pitchFamily="50" charset="-128"/>
              </a:rPr>
              <a:t>聞く</a:t>
            </a:r>
            <a:endParaRPr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医療チームの中で退院についてのアセスメントをする</a:t>
            </a:r>
            <a:r>
              <a:rPr lang="x-none" altLang="ja" sz="3200" dirty="0">
                <a:latin typeface="ＭＳ Ｐゴシック" panose="020B0600070205080204" pitchFamily="50" charset="-128"/>
                <a:ea typeface="ＭＳ Ｐゴシック" panose="020B0600070205080204" pitchFamily="50" charset="-128"/>
              </a:rPr>
              <a:t>(</a:t>
            </a:r>
            <a:r>
              <a:rPr lang="ja" altLang="en-US" sz="3200" dirty="0">
                <a:latin typeface="ＭＳ Ｐゴシック" panose="020B0600070205080204" pitchFamily="50" charset="-128"/>
                <a:ea typeface="ＭＳ Ｐゴシック" panose="020B0600070205080204" pitchFamily="50" charset="-128"/>
              </a:rPr>
              <a:t>退院支援委員会を活用する</a:t>
            </a:r>
            <a:r>
              <a:rPr lang="x-none" altLang="ja-JP" sz="3200" dirty="0">
                <a:latin typeface="ＭＳ Ｐゴシック" panose="020B0600070205080204" pitchFamily="50" charset="-128"/>
                <a:ea typeface="ＭＳ Ｐゴシック" panose="020B0600070205080204" pitchFamily="50" charset="-128"/>
              </a:rPr>
              <a:t>)</a:t>
            </a:r>
            <a:endParaRPr lang="en-US" altLang="ja" sz="36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行動拡大を始める</a:t>
            </a:r>
            <a:endParaRPr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家族に退院についての話をする</a:t>
            </a:r>
            <a:endParaRPr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地域の支援者と本人が</a:t>
            </a:r>
            <a:endParaRPr lang="en-US" altLang="ja" sz="3200" dirty="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 </a:t>
            </a:r>
            <a:r>
              <a:rPr lang="ja" altLang="en-US" sz="3200" dirty="0">
                <a:latin typeface="ＭＳ Ｐゴシック" panose="020B0600070205080204" pitchFamily="50" charset="-128"/>
                <a:ea typeface="ＭＳ Ｐゴシック" panose="020B0600070205080204" pitchFamily="50" charset="-128"/>
              </a:rPr>
              <a:t>会う場面を作る</a:t>
            </a:r>
            <a:endParaRPr lang="en-US" altLang="ja" sz="3200" dirty="0">
              <a:latin typeface="ＭＳ Ｐゴシック" panose="020B0600070205080204" pitchFamily="50" charset="-128"/>
              <a:ea typeface="ＭＳ Ｐゴシック" panose="020B0600070205080204" pitchFamily="50" charset="-128"/>
            </a:endParaRPr>
          </a:p>
          <a:p>
            <a:pPr marL="0" indent="0">
              <a:buNone/>
            </a:pPr>
            <a:endParaRPr lang="en-US" altLang="ja" sz="3600" dirty="0">
              <a:latin typeface="ＭＳ Ｐゴシック" panose="020B0600070205080204" pitchFamily="50" charset="-128"/>
              <a:ea typeface="ＭＳ Ｐゴシック" panose="020B0600070205080204" pitchFamily="50" charset="-128"/>
            </a:endParaRPr>
          </a:p>
          <a:p>
            <a:endParaRPr lang="en-US" altLang="ja" sz="3600" dirty="0">
              <a:latin typeface="ＭＳ Ｐゴシック" panose="020B0600070205080204" pitchFamily="50" charset="-128"/>
              <a:ea typeface="ＭＳ Ｐゴシック" panose="020B0600070205080204" pitchFamily="50" charset="-128"/>
            </a:endParaRPr>
          </a:p>
          <a:p>
            <a:endParaRPr lang="en-US" altLang="ja" sz="36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859" y="3874544"/>
            <a:ext cx="2519363" cy="2519363"/>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76336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9" y="543858"/>
            <a:ext cx="7888070" cy="1224246"/>
          </a:xfrm>
        </p:spPr>
        <p:txBody>
          <a:bodyPr>
            <a:normAutofit/>
          </a:bodyPr>
          <a:lstStyle/>
          <a:p>
            <a:r>
              <a:rPr kumimoji="1" lang="ja-JP" altLang="en-US" sz="3600" dirty="0">
                <a:latin typeface="ＭＳ Ｐゴシック" panose="020B0600070205080204" pitchFamily="34" charset="-128"/>
                <a:ea typeface="ＭＳ Ｐゴシック" panose="020B0600070205080204" pitchFamily="34" charset="-128"/>
              </a:rPr>
              <a:t>本人がやりたいと思っていることを聞く</a:t>
            </a:r>
          </a:p>
        </p:txBody>
      </p:sp>
      <p:sp>
        <p:nvSpPr>
          <p:cNvPr id="3" name="コンテンツ プレースホルダー 2"/>
          <p:cNvSpPr>
            <a:spLocks noGrp="1"/>
          </p:cNvSpPr>
          <p:nvPr>
            <p:ph idx="1"/>
          </p:nvPr>
        </p:nvSpPr>
        <p:spPr>
          <a:xfrm>
            <a:off x="628759" y="1800188"/>
            <a:ext cx="7888070" cy="4378206"/>
          </a:xfrm>
        </p:spPr>
        <p:txBody>
          <a:bodyPr>
            <a:normAutofit/>
          </a:bodyPr>
          <a:lstStyle/>
          <a:p>
            <a:r>
              <a:rPr kumimoji="1" lang="ja-JP" altLang="en-US" sz="3200" dirty="0">
                <a:latin typeface="ＭＳ Ｐゴシック" panose="020B0600070205080204" pitchFamily="34" charset="-128"/>
                <a:ea typeface="ＭＳ Ｐゴシック" panose="020B0600070205080204" pitchFamily="34" charset="-128"/>
              </a:rPr>
              <a:t>退院したいかどうかにこだわらず</a:t>
            </a:r>
            <a:r>
              <a:rPr lang="ja-JP" altLang="en-US" sz="3200" dirty="0">
                <a:latin typeface="ＭＳ Ｐゴシック" panose="020B0600070205080204" pitchFamily="34" charset="-128"/>
                <a:ea typeface="ＭＳ Ｐゴシック" panose="020B0600070205080204" pitchFamily="34" charset="-128"/>
              </a:rPr>
              <a:t>、</a:t>
            </a:r>
            <a:r>
              <a:rPr kumimoji="1" lang="ja-JP" altLang="en-US" sz="3200" dirty="0">
                <a:latin typeface="ＭＳ Ｐゴシック" panose="020B0600070205080204" pitchFamily="34" charset="-128"/>
                <a:ea typeface="ＭＳ Ｐゴシック" panose="020B0600070205080204" pitchFamily="34" charset="-128"/>
              </a:rPr>
              <a:t>今やってみたいこと、これからやってみたいと思っていること、将来</a:t>
            </a:r>
            <a:r>
              <a:rPr lang="ja-JP" altLang="en-US" sz="3200" dirty="0">
                <a:latin typeface="ＭＳ Ｐゴシック" panose="020B0600070205080204" pitchFamily="34" charset="-128"/>
                <a:ea typeface="ＭＳ Ｐゴシック" panose="020B0600070205080204" pitchFamily="34" charset="-128"/>
              </a:rPr>
              <a:t>の夢</a:t>
            </a:r>
            <a:r>
              <a:rPr kumimoji="1" lang="ja-JP" altLang="en-US" sz="3200" dirty="0">
                <a:latin typeface="ＭＳ Ｐゴシック" panose="020B0600070205080204" pitchFamily="34" charset="-128"/>
                <a:ea typeface="ＭＳ Ｐゴシック" panose="020B0600070205080204" pitchFamily="34" charset="-128"/>
              </a:rPr>
              <a:t>など本人の気持ちを</a:t>
            </a:r>
            <a:r>
              <a:rPr lang="ja-JP" altLang="en-US" sz="3200" dirty="0">
                <a:latin typeface="ＭＳ Ｐゴシック" panose="020B0600070205080204" pitchFamily="34" charset="-128"/>
                <a:ea typeface="ＭＳ Ｐゴシック" panose="020B0600070205080204" pitchFamily="34" charset="-128"/>
              </a:rPr>
              <a:t>じっくり聞く</a:t>
            </a:r>
            <a:endParaRPr lang="x-none" altLang="ja-JP" sz="3200" dirty="0">
              <a:latin typeface="ＭＳ Ｐゴシック" panose="020B0600070205080204" pitchFamily="34" charset="-128"/>
              <a:ea typeface="ＭＳ Ｐゴシック" panose="020B0600070205080204" pitchFamily="34" charset="-128"/>
            </a:endParaRPr>
          </a:p>
          <a:p>
            <a:r>
              <a:rPr kumimoji="1" lang="ja" altLang="en-US" sz="3200" dirty="0">
                <a:latin typeface="ＭＳ Ｐゴシック" panose="020B0600070205080204" pitchFamily="34" charset="-128"/>
                <a:ea typeface="ＭＳ Ｐゴシック" panose="020B0600070205080204" pitchFamily="34" charset="-128"/>
              </a:rPr>
              <a:t>話をする中で退院に関することが出てきたら、本人の今考えている事を無理のない範囲で聞いていく</a:t>
            </a:r>
            <a:endParaRPr kumimoji="1" lang="x-none" altLang="ja-JP" sz="3200" dirty="0">
              <a:latin typeface="ＭＳ Ｐゴシック" panose="020B0600070205080204" pitchFamily="34" charset="-128"/>
              <a:ea typeface="ＭＳ Ｐゴシック" panose="020B0600070205080204" pitchFamily="34"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42679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9680" y="468263"/>
            <a:ext cx="7701382" cy="1325870"/>
          </a:xfrm>
        </p:spPr>
        <p:txBody>
          <a:bodyPr>
            <a:normAutofit/>
          </a:bodyPr>
          <a:lstStyle/>
          <a:p>
            <a:r>
              <a:rPr kumimoji="1" lang="ja-JP" altLang="en-US" sz="4000" dirty="0">
                <a:latin typeface="ＭＳ Ｐゴシック" panose="020B0600070205080204" pitchFamily="34" charset="-128"/>
                <a:ea typeface="ＭＳ Ｐゴシック" panose="020B0600070205080204" pitchFamily="34" charset="-128"/>
              </a:rPr>
              <a:t>医療チームの中で退院についての</a:t>
            </a:r>
            <a:r>
              <a:rPr kumimoji="1" lang="en-US" altLang="ja-JP" sz="4000" dirty="0">
                <a:latin typeface="ＭＳ Ｐゴシック" panose="020B0600070205080204" pitchFamily="34" charset="-128"/>
                <a:ea typeface="ＭＳ Ｐゴシック" panose="020B0600070205080204" pitchFamily="34" charset="-128"/>
              </a:rPr>
              <a:t/>
            </a:r>
            <a:br>
              <a:rPr kumimoji="1" lang="en-US" altLang="ja-JP" sz="4000" dirty="0">
                <a:latin typeface="ＭＳ Ｐゴシック" panose="020B0600070205080204" pitchFamily="34" charset="-128"/>
                <a:ea typeface="ＭＳ Ｐゴシック" panose="020B0600070205080204" pitchFamily="34" charset="-128"/>
              </a:rPr>
            </a:br>
            <a:r>
              <a:rPr kumimoji="1" lang="ja-JP" altLang="en-US" sz="4000" dirty="0">
                <a:latin typeface="ＭＳ Ｐゴシック" panose="020B0600070205080204" pitchFamily="34" charset="-128"/>
                <a:ea typeface="ＭＳ Ｐゴシック" panose="020B0600070205080204" pitchFamily="34" charset="-128"/>
              </a:rPr>
              <a:t>アセスメントをする</a:t>
            </a:r>
          </a:p>
        </p:txBody>
      </p:sp>
      <p:sp>
        <p:nvSpPr>
          <p:cNvPr id="3" name="コンテンツ プレースホルダー 2"/>
          <p:cNvSpPr>
            <a:spLocks noGrp="1"/>
          </p:cNvSpPr>
          <p:nvPr>
            <p:ph idx="1"/>
          </p:nvPr>
        </p:nvSpPr>
        <p:spPr>
          <a:xfrm>
            <a:off x="536336" y="2294114"/>
            <a:ext cx="7888070" cy="3374811"/>
          </a:xfrm>
        </p:spPr>
        <p:txBody>
          <a:bodyPr>
            <a:normAutofit/>
          </a:bodyPr>
          <a:lstStyle/>
          <a:p>
            <a:r>
              <a:rPr kumimoji="1" lang="ja-JP" altLang="en-US" sz="3200" dirty="0">
                <a:latin typeface="ＭＳ Ｐゴシック" panose="020B0600070205080204" pitchFamily="34" charset="-128"/>
                <a:ea typeface="ＭＳ Ｐゴシック" panose="020B0600070205080204" pitchFamily="34" charset="-128"/>
              </a:rPr>
              <a:t>退院支援員会（地域移行機能強化病棟は毎月開催）の中で</a:t>
            </a:r>
            <a:r>
              <a:rPr lang="ja-JP" altLang="en-US" sz="3200" dirty="0">
                <a:latin typeface="ＭＳ Ｐゴシック" panose="020B0600070205080204" pitchFamily="34" charset="-128"/>
                <a:ea typeface="ＭＳ Ｐゴシック" panose="020B0600070205080204" pitchFamily="34" charset="-128"/>
              </a:rPr>
              <a:t>本人の病状、病棟内での生活の様子、作業療法での</a:t>
            </a:r>
            <a:r>
              <a:rPr kumimoji="1" lang="ja-JP" altLang="en-US" sz="3200" dirty="0">
                <a:latin typeface="ＭＳ Ｐゴシック" panose="020B0600070205080204" pitchFamily="34" charset="-128"/>
                <a:ea typeface="ＭＳ Ｐゴシック" panose="020B0600070205080204" pitchFamily="34" charset="-128"/>
              </a:rPr>
              <a:t>様子などを報告しあい、本人の退院の可能性について</a:t>
            </a:r>
            <a:r>
              <a:rPr kumimoji="1" lang="ja" altLang="en-US" sz="3200" dirty="0">
                <a:latin typeface="ＭＳ Ｐゴシック" panose="020B0600070205080204" pitchFamily="34" charset="-128"/>
                <a:ea typeface="ＭＳ Ｐゴシック" panose="020B0600070205080204" pitchFamily="34" charset="-128"/>
              </a:rPr>
              <a:t>チーム内で検討する</a:t>
            </a:r>
            <a:endParaRPr kumimoji="1" lang="en-US" altLang="ja-JP" sz="3200" dirty="0">
              <a:latin typeface="ＭＳ Ｐゴシック" panose="020B0600070205080204" pitchFamily="34" charset="-128"/>
              <a:ea typeface="ＭＳ Ｐゴシック" panose="020B0600070205080204" pitchFamily="34" charset="-128"/>
            </a:endParaRPr>
          </a:p>
          <a:p>
            <a:pPr marL="0" indent="0">
              <a:buNone/>
            </a:pPr>
            <a:r>
              <a:rPr lang="ja-JP" altLang="en-US" sz="3200" dirty="0">
                <a:latin typeface="HGPｺﾞｼｯｸE" panose="020B0900000000000000" pitchFamily="50" charset="-128"/>
                <a:ea typeface="HGPｺﾞｼｯｸE" panose="020B0900000000000000" pitchFamily="50" charset="-128"/>
              </a:rPr>
              <a:t>　</a:t>
            </a:r>
            <a:endParaRPr kumimoji="1" lang="ja-JP" altLang="en-US" sz="3200" dirty="0">
              <a:latin typeface="HGPｺﾞｼｯｸE" panose="020B0900000000000000" pitchFamily="50" charset="-128"/>
              <a:ea typeface="HGPｺﾞｼｯｸE" panose="020B0900000000000000" pitchFamily="50"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30391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 altLang="en-US" dirty="0">
                <a:latin typeface="ＭＳ Ｐゴシック" panose="020B0600070205080204" pitchFamily="34" charset="-128"/>
                <a:ea typeface="ＭＳ Ｐゴシック" panose="020B0600070205080204" pitchFamily="34" charset="-128"/>
              </a:rPr>
              <a:t>行動拡大を始める</a:t>
            </a:r>
            <a:endParaRPr kumimoji="1" lang="ja-JP" altLang="en-US"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p:txBody>
          <a:bodyPr/>
          <a:lstStyle/>
          <a:p>
            <a:r>
              <a:rPr lang="ja" altLang="en-US" sz="3200" dirty="0">
                <a:latin typeface="ＭＳ Ｐゴシック" panose="020B0600070205080204" pitchFamily="34" charset="-128"/>
                <a:ea typeface="ＭＳ Ｐゴシック" panose="020B0600070205080204" pitchFamily="34" charset="-128"/>
              </a:rPr>
              <a:t>入院形態の切り替えの検討</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院内の外出などについて見直しをする</a:t>
            </a:r>
            <a:endParaRPr lang="en-US" altLang="ja" sz="3200" dirty="0">
              <a:latin typeface="ＭＳ Ｐゴシック" panose="020B0600070205080204" pitchFamily="34" charset="-128"/>
              <a:ea typeface="ＭＳ Ｐゴシック" panose="020B0600070205080204" pitchFamily="34" charset="-128"/>
            </a:endParaRPr>
          </a:p>
          <a:p>
            <a:pPr marL="0" indent="0">
              <a:buNone/>
            </a:pPr>
            <a:r>
              <a:rPr lang="ja" altLang="en-US" sz="3200" dirty="0">
                <a:latin typeface="ＭＳ Ｐゴシック" panose="020B0600070205080204" pitchFamily="34" charset="-128"/>
                <a:ea typeface="ＭＳ Ｐゴシック" panose="020B0600070205080204" pitchFamily="34" charset="-128"/>
              </a:rPr>
              <a:t>　　　　　　　　（単独での院内散歩、外出など）</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病棟スタッフとの外出</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地域支援者との外出（単独で、グループで）</a:t>
            </a:r>
            <a:endParaRPr lang="en-US" altLang="ja" sz="3200" dirty="0">
              <a:latin typeface="ＭＳ Ｐゴシック" panose="020B0600070205080204" pitchFamily="34" charset="-128"/>
              <a:ea typeface="ＭＳ Ｐゴシック" panose="020B0600070205080204" pitchFamily="34" charset="-128"/>
            </a:endParaRPr>
          </a:p>
          <a:p>
            <a:endParaRPr lang="en-US" altLang="ja" dirty="0"/>
          </a:p>
          <a:p>
            <a:endParaRPr lang="en-US" altLang="ja" dirty="0"/>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761413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 altLang="en-US" dirty="0">
                <a:latin typeface="ＭＳ Ｐゴシック" panose="020B0600070205080204" pitchFamily="34" charset="-128"/>
                <a:ea typeface="ＭＳ Ｐゴシック" panose="020B0600070205080204" pitchFamily="34" charset="-128"/>
              </a:rPr>
              <a:t>家族に退院についての話をする</a:t>
            </a:r>
            <a:endParaRPr kumimoji="1" lang="ja-JP" altLang="en-US"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628759" y="2044083"/>
            <a:ext cx="8114188" cy="4352346"/>
          </a:xfrm>
        </p:spPr>
        <p:txBody>
          <a:bodyPr/>
          <a:lstStyle/>
          <a:p>
            <a:r>
              <a:rPr kumimoji="1" lang="ja" altLang="en-US" sz="3200" dirty="0">
                <a:latin typeface="ＭＳ Ｐゴシック" panose="020B0600070205080204" pitchFamily="34" charset="-128"/>
                <a:ea typeface="ＭＳ Ｐゴシック" panose="020B0600070205080204" pitchFamily="34" charset="-128"/>
              </a:rPr>
              <a:t>退院できる状態であることを主治医から話す</a:t>
            </a:r>
            <a:endParaRPr kumimoji="1" lang="en-US" altLang="ja" sz="3200" dirty="0">
              <a:latin typeface="ＭＳ Ｐゴシック" panose="020B0600070205080204" pitchFamily="34" charset="-128"/>
              <a:ea typeface="ＭＳ Ｐゴシック" panose="020B0600070205080204" pitchFamily="34" charset="-128"/>
            </a:endParaRPr>
          </a:p>
          <a:p>
            <a:r>
              <a:rPr kumimoji="1" lang="ja" altLang="en-US" sz="3200" dirty="0">
                <a:latin typeface="ＭＳ Ｐゴシック" panose="020B0600070205080204" pitchFamily="34" charset="-128"/>
                <a:ea typeface="ＭＳ Ｐゴシック" panose="020B0600070205080204" pitchFamily="34" charset="-128"/>
              </a:rPr>
              <a:t>退院についての家族の思いを聞く</a:t>
            </a:r>
            <a:endParaRPr kumimoji="1" lang="en-US" altLang="ja" sz="3200" dirty="0">
              <a:latin typeface="ＭＳ Ｐゴシック" panose="020B0600070205080204" pitchFamily="34" charset="-128"/>
              <a:ea typeface="ＭＳ Ｐゴシック" panose="020B0600070205080204" pitchFamily="34" charset="-128"/>
            </a:endParaRPr>
          </a:p>
          <a:p>
            <a:pPr marL="449263" indent="-449263">
              <a:buNone/>
            </a:pPr>
            <a:r>
              <a:rPr lang="ja" altLang="en-US" sz="3200" dirty="0">
                <a:latin typeface="ＭＳ Ｐゴシック" panose="020B0600070205080204" pitchFamily="34" charset="-128"/>
                <a:ea typeface="ＭＳ Ｐゴシック" panose="020B0600070205080204" pitchFamily="34" charset="-128"/>
              </a:rPr>
              <a:t>　（退院させないでほしいという話であっても一旦は聞く）</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退院に向けて進める中で、家族が関われる部分の確認</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地域の支援者の紹介や制度の説明をする</a:t>
            </a:r>
            <a:endParaRPr lang="en-US" altLang="ja" sz="3200" dirty="0">
              <a:latin typeface="ＭＳ Ｐゴシック" panose="020B0600070205080204" pitchFamily="34" charset="-128"/>
              <a:ea typeface="ＭＳ Ｐゴシック" panose="020B0600070205080204" pitchFamily="34" charset="-128"/>
            </a:endParaRPr>
          </a:p>
          <a:p>
            <a:endParaRPr lang="en-US" altLang="ja" dirty="0"/>
          </a:p>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85230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738" y="573765"/>
            <a:ext cx="7888070" cy="1325870"/>
          </a:xfrm>
        </p:spPr>
        <p:txBody>
          <a:bodyPr>
            <a:normAutofit/>
          </a:bodyPr>
          <a:lstStyle/>
          <a:p>
            <a:r>
              <a:rPr kumimoji="1" lang="ja" altLang="en-US" sz="4000" dirty="0">
                <a:latin typeface="ＭＳ Ｐゴシック" panose="020B0600070205080204" pitchFamily="34" charset="-128"/>
                <a:ea typeface="ＭＳ Ｐゴシック" panose="020B0600070205080204" pitchFamily="34" charset="-128"/>
              </a:rPr>
              <a:t>地域の支援者と本人が会う機会を作る</a:t>
            </a:r>
            <a:endParaRPr kumimoji="1" lang="ja-JP" altLang="en-US" sz="4000"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514725" y="2129401"/>
            <a:ext cx="8180096" cy="4352346"/>
          </a:xfrm>
        </p:spPr>
        <p:txBody>
          <a:bodyPr>
            <a:normAutofit/>
          </a:bodyPr>
          <a:lstStyle/>
          <a:p>
            <a:r>
              <a:rPr kumimoji="1" lang="ja" altLang="en-US" sz="3200" dirty="0">
                <a:latin typeface="ＭＳ Ｐゴシック" panose="020B0600070205080204" pitchFamily="34" charset="-128"/>
                <a:ea typeface="ＭＳ Ｐゴシック" panose="020B0600070205080204" pitchFamily="34" charset="-128"/>
              </a:rPr>
              <a:t>病棟や</a:t>
            </a:r>
            <a:r>
              <a:rPr kumimoji="1" lang="x-none" altLang="ja" sz="3200" dirty="0">
                <a:latin typeface="ＭＳ Ｐゴシック" panose="020B0600070205080204" pitchFamily="34" charset="-128"/>
                <a:ea typeface="ＭＳ Ｐゴシック" panose="020B0600070205080204" pitchFamily="34" charset="-128"/>
              </a:rPr>
              <a:t>OT</a:t>
            </a:r>
            <a:r>
              <a:rPr kumimoji="1" lang="ja" altLang="en-US" sz="3200" dirty="0">
                <a:latin typeface="ＭＳ Ｐゴシック" panose="020B0600070205080204" pitchFamily="34" charset="-128"/>
                <a:ea typeface="ＭＳ Ｐゴシック" panose="020B0600070205080204" pitchFamily="34" charset="-128"/>
              </a:rPr>
              <a:t>プログラムなどで地域の支援者と交流する会を</a:t>
            </a:r>
            <a:r>
              <a:rPr lang="ja" altLang="en-US" sz="3200" dirty="0">
                <a:latin typeface="ＭＳ Ｐゴシック" panose="020B0600070205080204" pitchFamily="34" charset="-128"/>
                <a:ea typeface="ＭＳ Ｐゴシック" panose="020B0600070205080204" pitchFamily="34" charset="-128"/>
              </a:rPr>
              <a:t>企画し、</a:t>
            </a:r>
            <a:r>
              <a:rPr kumimoji="1" lang="ja" altLang="en-US" sz="3200" dirty="0">
                <a:latin typeface="ＭＳ Ｐゴシック" panose="020B0600070205080204" pitchFamily="34" charset="-128"/>
                <a:ea typeface="ＭＳ Ｐゴシック" panose="020B0600070205080204" pitchFamily="34" charset="-128"/>
              </a:rPr>
              <a:t>特にピアサポーターとの交流の場は継続して設けるようにする</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ピアサポーターから退院までのプロセスや今の生活について体験談を話してもらう機会を作る</a:t>
            </a:r>
            <a:endParaRPr lang="en-US" altLang="ja" sz="3200" dirty="0">
              <a:latin typeface="ＭＳ Ｐゴシック" panose="020B0600070205080204" pitchFamily="34" charset="-128"/>
              <a:ea typeface="ＭＳ Ｐゴシック" panose="020B0600070205080204" pitchFamily="34"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724762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 altLang="en-US" sz="4000" dirty="0">
                <a:latin typeface="ＭＳ Ｐゴシック" panose="020B0600070205080204" pitchFamily="34" charset="-128"/>
                <a:ea typeface="ＭＳ Ｐゴシック" panose="020B0600070205080204" pitchFamily="34" charset="-128"/>
              </a:rPr>
              <a:t>退院</a:t>
            </a:r>
            <a:r>
              <a:rPr lang="ja-JP" altLang="en-US" sz="4000" dirty="0">
                <a:latin typeface="ＭＳ Ｐゴシック" panose="020B0600070205080204" pitchFamily="34" charset="-128"/>
                <a:ea typeface="ＭＳ Ｐゴシック" panose="020B0600070205080204" pitchFamily="34" charset="-128"/>
              </a:rPr>
              <a:t>支援</a:t>
            </a:r>
            <a:r>
              <a:rPr lang="ja" altLang="en-US" sz="4000" dirty="0">
                <a:latin typeface="ＭＳ Ｐゴシック" panose="020B0600070205080204" pitchFamily="34" charset="-128"/>
                <a:ea typeface="ＭＳ Ｐゴシック" panose="020B0600070205080204" pitchFamily="34" charset="-128"/>
              </a:rPr>
              <a:t>を始めてから</a:t>
            </a:r>
            <a:r>
              <a:rPr lang="en-US" altLang="ja" sz="4000" dirty="0">
                <a:latin typeface="ＭＳ Ｐゴシック" panose="020B0600070205080204" pitchFamily="34" charset="-128"/>
                <a:ea typeface="ＭＳ Ｐゴシック" panose="020B0600070205080204" pitchFamily="34" charset="-128"/>
              </a:rPr>
              <a:t/>
            </a:r>
            <a:br>
              <a:rPr lang="en-US" altLang="ja" sz="4000" dirty="0">
                <a:latin typeface="ＭＳ Ｐゴシック" panose="020B0600070205080204" pitchFamily="34" charset="-128"/>
                <a:ea typeface="ＭＳ Ｐゴシック" panose="020B0600070205080204" pitchFamily="34" charset="-128"/>
              </a:rPr>
            </a:br>
            <a:r>
              <a:rPr lang="ja" altLang="en-US" sz="4000" dirty="0">
                <a:latin typeface="ＭＳ Ｐゴシック" panose="020B0600070205080204" pitchFamily="34" charset="-128"/>
                <a:ea typeface="ＭＳ Ｐゴシック" panose="020B0600070205080204" pitchFamily="34" charset="-128"/>
              </a:rPr>
              <a:t>病院でできること②</a:t>
            </a:r>
            <a:endParaRPr lang="ja-JP" altLang="en-US" sz="4000"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p:txBody>
          <a:bodyPr/>
          <a:lstStyle/>
          <a:p>
            <a:r>
              <a:rPr kumimoji="1" lang="ja" altLang="en-US" sz="3200" dirty="0">
                <a:latin typeface="ＭＳ Ｐゴシック" panose="020B0600070205080204" pitchFamily="34" charset="-128"/>
                <a:ea typeface="ＭＳ Ｐゴシック" panose="020B0600070205080204" pitchFamily="34" charset="-128"/>
              </a:rPr>
              <a:t>服薬管理を始める</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金銭自己管理を始める</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院内の退院支援グループに参加する</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地域の社会資源を見学に行く</a:t>
            </a:r>
            <a:endParaRPr lang="en-US" altLang="ja" sz="3200" dirty="0">
              <a:latin typeface="ＭＳ Ｐゴシック" panose="020B0600070205080204" pitchFamily="34" charset="-128"/>
              <a:ea typeface="ＭＳ Ｐゴシック" panose="020B0600070205080204" pitchFamily="34" charset="-128"/>
            </a:endParaRPr>
          </a:p>
          <a:p>
            <a:r>
              <a:rPr lang="x-none" altLang="ja" sz="3200" dirty="0">
                <a:latin typeface="ＭＳ Ｐゴシック" panose="020B0600070205080204" pitchFamily="34" charset="-128"/>
                <a:ea typeface="ＭＳ Ｐゴシック" panose="020B0600070205080204" pitchFamily="34" charset="-128"/>
              </a:rPr>
              <a:t>OT</a:t>
            </a:r>
            <a:r>
              <a:rPr lang="ja" altLang="en-US" sz="3200" dirty="0">
                <a:latin typeface="ＭＳ Ｐゴシック" panose="020B0600070205080204" pitchFamily="34" charset="-128"/>
                <a:ea typeface="ＭＳ Ｐゴシック" panose="020B0600070205080204" pitchFamily="34" charset="-128"/>
              </a:rPr>
              <a:t>や</a:t>
            </a:r>
            <a:r>
              <a:rPr lang="x-none" altLang="ja" sz="3200" dirty="0">
                <a:latin typeface="ＭＳ Ｐゴシック" panose="020B0600070205080204" pitchFamily="34" charset="-128"/>
                <a:ea typeface="ＭＳ Ｐゴシック" panose="020B0600070205080204" pitchFamily="34" charset="-128"/>
              </a:rPr>
              <a:t>DC</a:t>
            </a:r>
            <a:r>
              <a:rPr lang="ja" altLang="en-US" sz="3200" dirty="0">
                <a:latin typeface="ＭＳ Ｐゴシック" panose="020B0600070205080204" pitchFamily="34" charset="-128"/>
                <a:ea typeface="ＭＳ Ｐゴシック" panose="020B0600070205080204" pitchFamily="34" charset="-128"/>
              </a:rPr>
              <a:t>など退院後使える院内の</a:t>
            </a:r>
            <a:endParaRPr lang="en-US" altLang="ja" sz="3200" dirty="0">
              <a:latin typeface="ＭＳ Ｐゴシック" panose="020B0600070205080204" pitchFamily="34" charset="-128"/>
              <a:ea typeface="ＭＳ Ｐゴシック" panose="020B0600070205080204" pitchFamily="34" charset="-128"/>
            </a:endParaRPr>
          </a:p>
          <a:p>
            <a:pPr marL="0" indent="0">
              <a:buNone/>
            </a:pPr>
            <a:r>
              <a:rPr lang="ja" altLang="en-US" sz="3200" dirty="0">
                <a:latin typeface="ＭＳ Ｐゴシック" panose="020B0600070205080204" pitchFamily="34" charset="-128"/>
                <a:ea typeface="ＭＳ Ｐゴシック" panose="020B0600070205080204" pitchFamily="34" charset="-128"/>
              </a:rPr>
              <a:t>　サービスを見学する</a:t>
            </a:r>
            <a:endParaRPr lang="en-US" altLang="ja" sz="3200" dirty="0">
              <a:latin typeface="ＭＳ Ｐゴシック" panose="020B0600070205080204" pitchFamily="34" charset="-128"/>
              <a:ea typeface="ＭＳ Ｐゴシック" panose="020B0600070205080204" pitchFamily="34" charset="-128"/>
            </a:endParaRPr>
          </a:p>
          <a:p>
            <a:endParaRPr lang="en-US" altLang="ja" sz="3600" dirty="0">
              <a:latin typeface="ＭＳ Ｐゴシック" panose="020B0600070205080204" pitchFamily="34" charset="-128"/>
              <a:ea typeface="ＭＳ Ｐゴシック" panose="020B0600070205080204" pitchFamily="34" charset="-128"/>
            </a:endParaRPr>
          </a:p>
          <a:p>
            <a:endParaRPr kumimoji="1" lang="en-US" altLang="ja" sz="3600" dirty="0"/>
          </a:p>
          <a:p>
            <a:endParaRPr kumimoji="1" lang="ja-JP" altLang="en-US" dirty="0">
              <a:latin typeface="ＭＳ ゴシック" panose="020B0609070205080204" pitchFamily="49" charset="-128"/>
              <a:ea typeface="ＭＳ ゴシック" panose="020B0609070205080204" pitchFamily="49"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087" y="3689684"/>
            <a:ext cx="2221128" cy="2776410"/>
          </a:xfrm>
          <a:prstGeom prst="rect">
            <a:avLst/>
          </a:prstGeom>
        </p:spPr>
      </p:pic>
      <p:sp>
        <p:nvSpPr>
          <p:cNvPr id="2" name="フッター プレースホルダー 1"/>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73923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 altLang="en-US" dirty="0">
                <a:latin typeface="ＭＳ Ｐゴシック" panose="020B0600070205080204" pitchFamily="34" charset="-128"/>
                <a:ea typeface="ＭＳ Ｐゴシック" panose="020B0600070205080204" pitchFamily="34" charset="-128"/>
              </a:rPr>
              <a:t>服薬管理を始める</a:t>
            </a:r>
            <a:endParaRPr kumimoji="1" lang="ja-JP" altLang="en-US"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415333" y="1691079"/>
            <a:ext cx="8314922" cy="4352346"/>
          </a:xfrm>
        </p:spPr>
        <p:txBody>
          <a:bodyPr>
            <a:normAutofit lnSpcReduction="10000"/>
          </a:bodyPr>
          <a:lstStyle/>
          <a:p>
            <a:pPr marL="273050" indent="-273050"/>
            <a:r>
              <a:rPr kumimoji="1" lang="ja" altLang="en-US" dirty="0">
                <a:latin typeface="ＭＳ Ｐゴシック" panose="020B0600070205080204" pitchFamily="34" charset="-128"/>
                <a:ea typeface="ＭＳ Ｐゴシック" panose="020B0600070205080204" pitchFamily="34" charset="-128"/>
              </a:rPr>
              <a:t>数日分から徐々に日数を増やし、薬の自己管理ができるようにする。</a:t>
            </a:r>
            <a:endParaRPr kumimoji="1" lang="en-US" altLang="ja" dirty="0">
              <a:latin typeface="ＭＳ Ｐゴシック" panose="020B0600070205080204" pitchFamily="34" charset="-128"/>
              <a:ea typeface="ＭＳ Ｐゴシック" panose="020B0600070205080204" pitchFamily="34" charset="-128"/>
            </a:endParaRPr>
          </a:p>
          <a:p>
            <a:pPr marL="273050" indent="-273050">
              <a:buNone/>
            </a:pPr>
            <a:r>
              <a:rPr lang="ja" altLang="en-US" dirty="0">
                <a:latin typeface="ＭＳ Ｐゴシック" panose="020B0600070205080204" pitchFamily="34" charset="-128"/>
                <a:ea typeface="ＭＳ Ｐゴシック" panose="020B0600070205080204" pitchFamily="34" charset="-128"/>
              </a:rPr>
              <a:t>　</a:t>
            </a:r>
            <a:r>
              <a:rPr kumimoji="1" lang="ja" altLang="en-US" dirty="0">
                <a:latin typeface="ＭＳ Ｐゴシック" panose="020B0600070205080204" pitchFamily="34" charset="-128"/>
                <a:ea typeface="ＭＳ Ｐゴシック" panose="020B0600070205080204" pitchFamily="34" charset="-128"/>
              </a:rPr>
              <a:t>同時に薬剤師からの服薬指導があると、薬を飲む意味などについてもふれられるので効果的</a:t>
            </a:r>
            <a:endParaRPr kumimoji="1" lang="en-US" altLang="ja" dirty="0">
              <a:latin typeface="ＭＳ Ｐゴシック" panose="020B0600070205080204" pitchFamily="34" charset="-128"/>
              <a:ea typeface="ＭＳ Ｐゴシック" panose="020B0600070205080204" pitchFamily="34" charset="-128"/>
            </a:endParaRPr>
          </a:p>
          <a:p>
            <a:r>
              <a:rPr kumimoji="1" lang="ja" altLang="en-US" dirty="0">
                <a:latin typeface="ＭＳ Ｐゴシック" panose="020B0600070205080204" pitchFamily="34" charset="-128"/>
                <a:ea typeface="ＭＳ Ｐゴシック" panose="020B0600070205080204" pitchFamily="34" charset="-128"/>
              </a:rPr>
              <a:t>実際に地域移行を見据えた場合の服薬について医療チームで検討する</a:t>
            </a:r>
            <a:endParaRPr kumimoji="1" lang="en-US" altLang="ja" dirty="0">
              <a:latin typeface="ＭＳ Ｐゴシック" panose="020B0600070205080204" pitchFamily="34" charset="-128"/>
              <a:ea typeface="ＭＳ Ｐゴシック" panose="020B0600070205080204" pitchFamily="34" charset="-128"/>
            </a:endParaRPr>
          </a:p>
          <a:p>
            <a:pPr marL="0" indent="0">
              <a:buNone/>
            </a:pPr>
            <a:r>
              <a:rPr lang="ja" altLang="en-US" dirty="0">
                <a:latin typeface="ＭＳ Ｐゴシック" panose="020B0600070205080204" pitchFamily="34" charset="-128"/>
                <a:ea typeface="ＭＳ Ｐゴシック" panose="020B0600070205080204" pitchFamily="34" charset="-128"/>
              </a:rPr>
              <a:t>　（剤型の検討、注射薬について）</a:t>
            </a:r>
            <a:endParaRPr lang="en-US" altLang="ja" dirty="0">
              <a:latin typeface="ＭＳ Ｐゴシック" panose="020B0600070205080204" pitchFamily="34" charset="-128"/>
              <a:ea typeface="ＭＳ Ｐゴシック" panose="020B0600070205080204" pitchFamily="34" charset="-128"/>
            </a:endParaRPr>
          </a:p>
          <a:p>
            <a:r>
              <a:rPr lang="ja" altLang="en-US" dirty="0">
                <a:latin typeface="ＭＳ Ｐゴシック" panose="020B0600070205080204" pitchFamily="34" charset="-128"/>
                <a:ea typeface="ＭＳ Ｐゴシック" panose="020B0600070205080204" pitchFamily="34" charset="-128"/>
              </a:rPr>
              <a:t>退院後の管理方法についての検討</a:t>
            </a:r>
            <a:endParaRPr lang="en-US" altLang="ja" dirty="0">
              <a:latin typeface="ＭＳ Ｐゴシック" panose="020B0600070205080204" pitchFamily="34" charset="-128"/>
              <a:ea typeface="ＭＳ Ｐゴシック" panose="020B0600070205080204" pitchFamily="34" charset="-128"/>
            </a:endParaRPr>
          </a:p>
          <a:p>
            <a:pPr marL="449263" indent="-449263">
              <a:buNone/>
            </a:pPr>
            <a:r>
              <a:rPr kumimoji="1" lang="ja" altLang="en-US" dirty="0">
                <a:latin typeface="ＭＳ Ｐゴシック" panose="020B0600070205080204" pitchFamily="34" charset="-128"/>
                <a:ea typeface="ＭＳ Ｐゴシック" panose="020B0600070205080204" pitchFamily="34" charset="-128"/>
              </a:rPr>
              <a:t>　（具体的な服薬確認の方法、管理の</a:t>
            </a:r>
            <a:r>
              <a:rPr kumimoji="1" lang="ja" altLang="en-US" dirty="0" smtClean="0">
                <a:latin typeface="ＭＳ Ｐゴシック" panose="020B0600070205080204" pitchFamily="34" charset="-128"/>
                <a:ea typeface="ＭＳ Ｐゴシック" panose="020B0600070205080204" pitchFamily="34" charset="-128"/>
              </a:rPr>
              <a:t>仕方</a:t>
            </a:r>
            <a:r>
              <a:rPr kumimoji="1" lang="ja-JP" altLang="en-US" dirty="0" err="1" smtClean="0">
                <a:latin typeface="ＭＳ Ｐゴシック" panose="020B0600070205080204" pitchFamily="34" charset="-128"/>
                <a:ea typeface="ＭＳ Ｐゴシック" panose="020B0600070205080204" pitchFamily="34" charset="-128"/>
              </a:rPr>
              <a:t>、</a:t>
            </a:r>
            <a:r>
              <a:rPr kumimoji="1" lang="ja" altLang="en-US" dirty="0" smtClean="0">
                <a:latin typeface="ＭＳ Ｐゴシック" panose="020B0600070205080204" pitchFamily="34" charset="-128"/>
                <a:ea typeface="ＭＳ Ｐゴシック" panose="020B0600070205080204" pitchFamily="34" charset="-128"/>
              </a:rPr>
              <a:t>おくすり</a:t>
            </a:r>
            <a:r>
              <a:rPr kumimoji="1" lang="ja" altLang="en-US" dirty="0">
                <a:latin typeface="ＭＳ Ｐゴシック" panose="020B0600070205080204" pitchFamily="34" charset="-128"/>
                <a:ea typeface="ＭＳ Ｐゴシック" panose="020B0600070205080204" pitchFamily="34" charset="-128"/>
              </a:rPr>
              <a:t>カレンダーの利用等）</a:t>
            </a:r>
            <a:endParaRPr kumimoji="1" lang="en-US" altLang="ja" dirty="0">
              <a:latin typeface="ＭＳ Ｐゴシック" panose="020B0600070205080204" pitchFamily="34" charset="-128"/>
              <a:ea typeface="ＭＳ Ｐゴシック" panose="020B0600070205080204" pitchFamily="34"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575946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 altLang="en-US" sz="4000" dirty="0">
                <a:latin typeface="ＭＳ Ｐゴシック" panose="020B0600070205080204" pitchFamily="50" charset="-128"/>
                <a:ea typeface="ＭＳ Ｐゴシック" panose="020B0600070205080204" pitchFamily="50" charset="-128"/>
              </a:rPr>
              <a:t>長期入院者が地域移行する意義</a:t>
            </a:r>
            <a:endParaRPr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pPr marL="0" indent="0">
              <a:buNone/>
            </a:pPr>
            <a:r>
              <a:rPr kumimoji="1" lang="ja" altLang="en-US" sz="3200" dirty="0">
                <a:latin typeface="ＭＳ Ｐゴシック" panose="020B0600070205080204" pitchFamily="50" charset="-128"/>
                <a:ea typeface="ＭＳ Ｐゴシック" panose="020B0600070205080204" pitchFamily="50" charset="-128"/>
              </a:rPr>
              <a:t>入院生活が当たり前ではなく、</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r>
              <a:rPr kumimoji="1" lang="ja" altLang="en-US" sz="3200" dirty="0">
                <a:latin typeface="ＭＳ Ｐゴシック" panose="020B0600070205080204" pitchFamily="50" charset="-128"/>
                <a:ea typeface="ＭＳ Ｐゴシック" panose="020B0600070205080204" pitchFamily="50" charset="-128"/>
              </a:rPr>
              <a:t>地域社会で暮らすことが普通の姿であり、</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r>
              <a:rPr kumimoji="1" lang="ja" altLang="en-US" sz="3200" dirty="0">
                <a:latin typeface="ＭＳ Ｐゴシック" panose="020B0600070205080204" pitchFamily="50" charset="-128"/>
                <a:ea typeface="ＭＳ Ｐゴシック" panose="020B0600070205080204" pitchFamily="50" charset="-128"/>
              </a:rPr>
              <a:t>入院が必要なほど病状が悪い時には入院治療し、良くなれば退院して地域での生活に戻る。</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endParaRPr lang="en-US" altLang="ja-JP" sz="4400" dirty="0"/>
          </a:p>
          <a:p>
            <a:pPr marL="0" indent="0">
              <a:buNone/>
            </a:pPr>
            <a:r>
              <a:rPr kumimoji="1" lang="ja" altLang="en-US" sz="4400" dirty="0"/>
              <a:t>　　　　　　　</a:t>
            </a:r>
            <a:endParaRPr kumimoji="1" lang="en-US" altLang="ja-JP" sz="4400" dirty="0"/>
          </a:p>
          <a:p>
            <a:pPr marL="0" indent="0">
              <a:buNone/>
            </a:pPr>
            <a:endParaRPr kumimoji="1" lang="ja-JP" altLang="en-US" sz="44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407" y="3906255"/>
            <a:ext cx="2596025" cy="2346158"/>
          </a:xfrm>
          <a:prstGeom prst="rect">
            <a:avLst/>
          </a:prstGeom>
        </p:spPr>
      </p:pic>
      <p:sp>
        <p:nvSpPr>
          <p:cNvPr id="2" name="フッター プレースホルダー 1"/>
          <p:cNvSpPr>
            <a:spLocks noGrp="1"/>
          </p:cNvSpPr>
          <p:nvPr>
            <p:ph type="ftr" sz="quarter" idx="11"/>
          </p:nvPr>
        </p:nvSpPr>
        <p:spPr/>
        <p:txBody>
          <a:bodyPr/>
          <a:lstStyle/>
          <a:p>
            <a:r>
              <a:rPr kumimoji="1" lang="en-US" altLang="ja-JP" dirty="0"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983395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 altLang="en-US" dirty="0">
                <a:latin typeface="ＭＳ Ｐゴシック" panose="020B0600070205080204" pitchFamily="34" charset="-128"/>
                <a:ea typeface="ＭＳ Ｐゴシック" panose="020B0600070205080204" pitchFamily="34" charset="-128"/>
              </a:rPr>
              <a:t>金銭自己管理を始める</a:t>
            </a:r>
            <a:endParaRPr kumimoji="1" lang="ja-JP" altLang="en-US"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p:txBody>
          <a:bodyPr>
            <a:normAutofit/>
          </a:bodyPr>
          <a:lstStyle/>
          <a:p>
            <a:r>
              <a:rPr kumimoji="1" lang="ja" altLang="en-US" sz="3200" dirty="0">
                <a:latin typeface="ＭＳ Ｐゴシック" panose="020B0600070205080204" pitchFamily="34" charset="-128"/>
                <a:ea typeface="ＭＳ Ｐゴシック" panose="020B0600070205080204" pitchFamily="34" charset="-128"/>
              </a:rPr>
              <a:t>担当の看護師ととも</a:t>
            </a:r>
            <a:r>
              <a:rPr kumimoji="1" lang="ja" altLang="en-US" sz="3200" dirty="0" smtClean="0">
                <a:latin typeface="ＭＳ Ｐゴシック" panose="020B0600070205080204" pitchFamily="34" charset="-128"/>
                <a:ea typeface="ＭＳ Ｐゴシック" panose="020B0600070205080204" pitchFamily="34" charset="-128"/>
              </a:rPr>
              <a:t>に小遣い</a:t>
            </a:r>
            <a:r>
              <a:rPr kumimoji="1" lang="ja-JP" altLang="en-US" sz="3200" dirty="0" smtClean="0">
                <a:latin typeface="ＭＳ Ｐゴシック" panose="020B0600070205080204" pitchFamily="34" charset="-128"/>
                <a:ea typeface="ＭＳ Ｐゴシック" panose="020B0600070205080204" pitchFamily="34" charset="-128"/>
              </a:rPr>
              <a:t>をふくめた　　</a:t>
            </a:r>
            <a:r>
              <a:rPr kumimoji="1" lang="ja-JP" altLang="en-US" sz="3200" dirty="0" err="1" smtClean="0">
                <a:latin typeface="ＭＳ Ｐゴシック" panose="020B0600070205080204" pitchFamily="34" charset="-128"/>
                <a:ea typeface="ＭＳ Ｐゴシック" panose="020B0600070205080204" pitchFamily="34" charset="-128"/>
              </a:rPr>
              <a:t>お</a:t>
            </a:r>
            <a:r>
              <a:rPr kumimoji="1" lang="ja" altLang="en-US" sz="3200" dirty="0" smtClean="0">
                <a:latin typeface="ＭＳ Ｐゴシック" panose="020B0600070205080204" pitchFamily="34" charset="-128"/>
                <a:ea typeface="ＭＳ Ｐゴシック" panose="020B0600070205080204" pitchFamily="34" charset="-128"/>
              </a:rPr>
              <a:t>金</a:t>
            </a:r>
            <a:r>
              <a:rPr kumimoji="1" lang="ja" altLang="en-US" sz="3200" dirty="0">
                <a:latin typeface="ＭＳ Ｐゴシック" panose="020B0600070205080204" pitchFamily="34" charset="-128"/>
                <a:ea typeface="ＭＳ Ｐゴシック" panose="020B0600070205080204" pitchFamily="34" charset="-128"/>
              </a:rPr>
              <a:t>の使い方について話し合う</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小遣い帳などを使って使用状況を確認する</a:t>
            </a:r>
            <a:endParaRPr lang="en-US" altLang="ja" sz="3200" dirty="0">
              <a:latin typeface="ＭＳ Ｐゴシック" panose="020B0600070205080204" pitchFamily="34" charset="-128"/>
              <a:ea typeface="ＭＳ Ｐゴシック" panose="020B0600070205080204" pitchFamily="34" charset="-128"/>
            </a:endParaRPr>
          </a:p>
          <a:p>
            <a:r>
              <a:rPr kumimoji="1" lang="ja" altLang="en-US" sz="3200" dirty="0">
                <a:latin typeface="ＭＳ Ｐゴシック" panose="020B0600070205080204" pitchFamily="34" charset="-128"/>
                <a:ea typeface="ＭＳ Ｐゴシック" panose="020B0600070205080204" pitchFamily="34" charset="-128"/>
              </a:rPr>
              <a:t>買い物を自分ですることで現実感が持てる</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退院後の生活費のイメージが持てる</a:t>
            </a:r>
            <a:endParaRPr kumimoji="1" lang="en-US" altLang="ja" sz="3200" dirty="0">
              <a:latin typeface="ＭＳ Ｐゴシック" panose="020B0600070205080204" pitchFamily="34" charset="-128"/>
              <a:ea typeface="ＭＳ Ｐゴシック" panose="020B0600070205080204" pitchFamily="34"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1888851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8" y="365210"/>
            <a:ext cx="8194399" cy="1325870"/>
          </a:xfrm>
        </p:spPr>
        <p:txBody>
          <a:bodyPr>
            <a:normAutofit/>
          </a:bodyPr>
          <a:lstStyle/>
          <a:p>
            <a:r>
              <a:rPr kumimoji="1" lang="ja" altLang="en-US" sz="4000" dirty="0">
                <a:latin typeface="ＭＳ Ｐゴシック" panose="020B0600070205080204" pitchFamily="34" charset="-128"/>
                <a:ea typeface="ＭＳ Ｐゴシック" panose="020B0600070205080204" pitchFamily="34" charset="-128"/>
              </a:rPr>
              <a:t>院内の退院支援グループに参加する</a:t>
            </a:r>
            <a:endParaRPr kumimoji="1" lang="ja-JP" altLang="en-US" sz="4000"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628758" y="1826048"/>
            <a:ext cx="8146273" cy="4352346"/>
          </a:xfrm>
        </p:spPr>
        <p:txBody>
          <a:bodyPr/>
          <a:lstStyle/>
          <a:p>
            <a:r>
              <a:rPr kumimoji="1" lang="ja" altLang="en-US" sz="3200" dirty="0">
                <a:latin typeface="ＭＳ Ｐゴシック" panose="020B0600070205080204" pitchFamily="34" charset="-128"/>
                <a:ea typeface="ＭＳ Ｐゴシック" panose="020B0600070205080204" pitchFamily="34" charset="-128"/>
              </a:rPr>
              <a:t>院内にすでに活動している退院支援のグループ</a:t>
            </a:r>
            <a:r>
              <a:rPr kumimoji="1" lang="ja-JP" altLang="en-US" sz="3200" dirty="0">
                <a:latin typeface="ＭＳ Ｐゴシック" panose="020B0600070205080204" pitchFamily="34" charset="-128"/>
                <a:ea typeface="ＭＳ Ｐゴシック" panose="020B0600070205080204" pitchFamily="34" charset="-128"/>
              </a:rPr>
              <a:t>（</a:t>
            </a:r>
            <a:r>
              <a:rPr kumimoji="1" lang="ja" altLang="en-US" sz="3200" dirty="0">
                <a:latin typeface="ＭＳ Ｐゴシック" panose="020B0600070205080204" pitchFamily="34" charset="-128"/>
                <a:ea typeface="ＭＳ Ｐゴシック" panose="020B0600070205080204" pitchFamily="34" charset="-128"/>
              </a:rPr>
              <a:t>病棟内や</a:t>
            </a:r>
            <a:r>
              <a:rPr kumimoji="1" lang="x-none" altLang="ja" sz="3200" dirty="0">
                <a:latin typeface="ＭＳ Ｐゴシック" panose="020B0600070205080204" pitchFamily="34" charset="-128"/>
                <a:ea typeface="ＭＳ Ｐゴシック" panose="020B0600070205080204" pitchFamily="34" charset="-128"/>
              </a:rPr>
              <a:t>OT</a:t>
            </a:r>
            <a:r>
              <a:rPr kumimoji="1" lang="ja" altLang="en-US" sz="3200" dirty="0">
                <a:latin typeface="ＭＳ Ｐゴシック" panose="020B0600070205080204" pitchFamily="34" charset="-128"/>
                <a:ea typeface="ＭＳ Ｐゴシック" panose="020B0600070205080204" pitchFamily="34" charset="-128"/>
              </a:rPr>
              <a:t>のグループ等</a:t>
            </a:r>
            <a:r>
              <a:rPr kumimoji="1" lang="ja-JP" altLang="en-US" sz="3200" dirty="0">
                <a:latin typeface="ＭＳ Ｐゴシック" panose="020B0600070205080204" pitchFamily="34" charset="-128"/>
                <a:ea typeface="ＭＳ Ｐゴシック" panose="020B0600070205080204" pitchFamily="34" charset="-128"/>
              </a:rPr>
              <a:t>）</a:t>
            </a:r>
            <a:r>
              <a:rPr kumimoji="1" lang="ja" altLang="en-US" sz="3200" dirty="0">
                <a:latin typeface="ＭＳ Ｐゴシック" panose="020B0600070205080204" pitchFamily="34" charset="-128"/>
                <a:ea typeface="ＭＳ Ｐゴシック" panose="020B0600070205080204" pitchFamily="34" charset="-128"/>
              </a:rPr>
              <a:t>があれば参加してみる。その際担当の看護師も</a:t>
            </a:r>
            <a:r>
              <a:rPr lang="ja" altLang="en-US" sz="3200" dirty="0">
                <a:latin typeface="ＭＳ Ｐゴシック" panose="020B0600070205080204" pitchFamily="34" charset="-128"/>
                <a:ea typeface="ＭＳ Ｐゴシック" panose="020B0600070205080204" pitchFamily="34" charset="-128"/>
              </a:rPr>
              <a:t>一緒に参加すると、そのグループに参加した時の様子がわかる</a:t>
            </a:r>
            <a:endParaRPr lang="en-US" altLang="ja" sz="3200" dirty="0">
              <a:latin typeface="ＭＳ Ｐゴシック" panose="020B0600070205080204" pitchFamily="34" charset="-128"/>
              <a:ea typeface="ＭＳ Ｐゴシック" panose="020B0600070205080204" pitchFamily="34" charset="-128"/>
            </a:endParaRPr>
          </a:p>
          <a:p>
            <a:r>
              <a:rPr kumimoji="1" lang="ja" altLang="en-US" sz="3200" dirty="0">
                <a:latin typeface="ＭＳ Ｐゴシック" panose="020B0600070205080204" pitchFamily="34" charset="-128"/>
                <a:ea typeface="ＭＳ Ｐゴシック" panose="020B0600070205080204" pitchFamily="34" charset="-128"/>
              </a:rPr>
              <a:t>退院を目指す仲間との出会いがモチベーションを</a:t>
            </a:r>
            <a:r>
              <a:rPr lang="ja" altLang="en-US" sz="3200" dirty="0">
                <a:latin typeface="ＭＳ Ｐゴシック" panose="020B0600070205080204" pitchFamily="34" charset="-128"/>
                <a:ea typeface="ＭＳ Ｐゴシック" panose="020B0600070205080204" pitchFamily="34" charset="-128"/>
              </a:rPr>
              <a:t>上げる</a:t>
            </a:r>
            <a:endParaRPr lang="en-US" altLang="ja" sz="3200" dirty="0">
              <a:latin typeface="ＭＳ Ｐゴシック" panose="020B0600070205080204" pitchFamily="34" charset="-128"/>
              <a:ea typeface="ＭＳ Ｐゴシック" panose="020B0600070205080204" pitchFamily="34" charset="-128"/>
            </a:endParaRPr>
          </a:p>
          <a:p>
            <a:endParaRPr kumimoji="1" lang="en-US" altLang="ja" dirty="0"/>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632292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 altLang="en-US" dirty="0">
                <a:latin typeface="ＭＳ Ｐゴシック" panose="020B0600070205080204" pitchFamily="34" charset="-128"/>
                <a:ea typeface="ＭＳ Ｐゴシック" panose="020B0600070205080204" pitchFamily="34" charset="-128"/>
              </a:rPr>
              <a:t>地域の社会資源を見学する</a:t>
            </a:r>
            <a:endParaRPr kumimoji="1" lang="ja-JP" altLang="en-US"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p:txBody>
          <a:bodyPr>
            <a:normAutofit/>
          </a:bodyPr>
          <a:lstStyle/>
          <a:p>
            <a:r>
              <a:rPr kumimoji="1" lang="ja" altLang="en-US" sz="3200" dirty="0">
                <a:latin typeface="ＭＳ Ｐゴシック" panose="020B0600070205080204" pitchFamily="34" charset="-128"/>
                <a:ea typeface="ＭＳ Ｐゴシック" panose="020B0600070205080204" pitchFamily="34" charset="-128"/>
              </a:rPr>
              <a:t>退院する地域が決まっていなくても、病院の周りにある社会資源を実際に見学に行ってみる（相談支援事業所、作業所、保健所、福祉事務所等）</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外出することが少ない人には、病院の周りのスーパーや飲食店なども回り、地域生活のイメージを持ってもらう</a:t>
            </a:r>
            <a:endParaRPr kumimoji="1" lang="ja-JP" altLang="en-US" sz="3200" dirty="0">
              <a:latin typeface="ＭＳ Ｐゴシック" panose="020B0600070205080204" pitchFamily="34" charset="-128"/>
              <a:ea typeface="ＭＳ Ｐゴシック" panose="020B0600070205080204" pitchFamily="34"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876824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 altLang="en-US" sz="4000" dirty="0">
                <a:latin typeface="ＭＳ Ｐゴシック" panose="020B0600070205080204" pitchFamily="34" charset="-128"/>
                <a:ea typeface="ＭＳ Ｐゴシック" panose="020B0600070205080204" pitchFamily="34" charset="-128"/>
              </a:rPr>
              <a:t>退院後使える院内のサービスを</a:t>
            </a:r>
            <a:r>
              <a:rPr kumimoji="1" lang="en-US" altLang="ja" sz="4000" dirty="0">
                <a:latin typeface="ＭＳ Ｐゴシック" panose="020B0600070205080204" pitchFamily="34" charset="-128"/>
                <a:ea typeface="ＭＳ Ｐゴシック" panose="020B0600070205080204" pitchFamily="34" charset="-128"/>
              </a:rPr>
              <a:t/>
            </a:r>
            <a:br>
              <a:rPr kumimoji="1" lang="en-US" altLang="ja" sz="4000" dirty="0">
                <a:latin typeface="ＭＳ Ｐゴシック" panose="020B0600070205080204" pitchFamily="34" charset="-128"/>
                <a:ea typeface="ＭＳ Ｐゴシック" panose="020B0600070205080204" pitchFamily="34" charset="-128"/>
              </a:rPr>
            </a:br>
            <a:r>
              <a:rPr kumimoji="1" lang="ja" altLang="en-US" sz="4000" dirty="0">
                <a:latin typeface="ＭＳ Ｐゴシック" panose="020B0600070205080204" pitchFamily="34" charset="-128"/>
                <a:ea typeface="ＭＳ Ｐゴシック" panose="020B0600070205080204" pitchFamily="34" charset="-128"/>
              </a:rPr>
              <a:t>見学する</a:t>
            </a:r>
            <a:endParaRPr kumimoji="1" lang="ja-JP" altLang="en-US" sz="4000"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628759" y="1922300"/>
            <a:ext cx="7888070" cy="4352346"/>
          </a:xfrm>
        </p:spPr>
        <p:txBody>
          <a:bodyPr/>
          <a:lstStyle/>
          <a:p>
            <a:r>
              <a:rPr kumimoji="1" lang="ja" altLang="en-US" sz="3200" dirty="0">
                <a:latin typeface="ＭＳ Ｐゴシック" panose="020B0600070205080204" pitchFamily="34" charset="-128"/>
                <a:ea typeface="ＭＳ Ｐゴシック" panose="020B0600070205080204" pitchFamily="34" charset="-128"/>
              </a:rPr>
              <a:t>病院内にデイケアがある場合、案外本人</a:t>
            </a:r>
            <a:r>
              <a:rPr lang="ja" altLang="en-US" sz="3200" dirty="0">
                <a:latin typeface="ＭＳ Ｐゴシック" panose="020B0600070205080204" pitchFamily="34" charset="-128"/>
                <a:ea typeface="ＭＳ Ｐゴシック" panose="020B0600070205080204" pitchFamily="34" charset="-128"/>
              </a:rPr>
              <a:t>はデイケアの存在を知らないことがあるので（病棟スタッフも詳しくは知らないことがある）病棟スタッフとともに見学に行くとよい</a:t>
            </a:r>
            <a:endParaRPr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デイケアの他、外来</a:t>
            </a:r>
            <a:r>
              <a:rPr lang="x-none" altLang="ja" sz="3200" dirty="0">
                <a:latin typeface="ＭＳ Ｐゴシック" panose="020B0600070205080204" pitchFamily="34" charset="-128"/>
                <a:ea typeface="ＭＳ Ｐゴシック" panose="020B0600070205080204" pitchFamily="34" charset="-128"/>
              </a:rPr>
              <a:t>OT</a:t>
            </a:r>
            <a:r>
              <a:rPr lang="ja" altLang="en-US" sz="3200" dirty="0">
                <a:latin typeface="ＭＳ Ｐゴシック" panose="020B0600070205080204" pitchFamily="34" charset="-128"/>
                <a:ea typeface="ＭＳ Ｐゴシック" panose="020B0600070205080204" pitchFamily="34" charset="-128"/>
              </a:rPr>
              <a:t>などがある場合は退院後どちらを利用したいのかを確認する意味でも見学や試し参加は必要</a:t>
            </a:r>
            <a:endParaRPr lang="en-US" altLang="ja" sz="3200" dirty="0">
              <a:latin typeface="ＭＳ Ｐゴシック" panose="020B0600070205080204" pitchFamily="34" charset="-128"/>
              <a:ea typeface="ＭＳ Ｐゴシック" panose="020B0600070205080204" pitchFamily="34" charset="-128"/>
            </a:endParaRPr>
          </a:p>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3245712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997" y="393650"/>
            <a:ext cx="7888070" cy="1325870"/>
          </a:xfrm>
        </p:spPr>
        <p:txBody>
          <a:bodyPr>
            <a:normAutofit/>
          </a:bodyPr>
          <a:lstStyle/>
          <a:p>
            <a:r>
              <a:rPr kumimoji="1" lang="ja" altLang="en-US" sz="4000" dirty="0">
                <a:latin typeface="ＭＳ Ｐゴシック" panose="020B0600070205080204" pitchFamily="34" charset="-128"/>
                <a:ea typeface="ＭＳ Ｐゴシック" panose="020B0600070205080204" pitchFamily="34" charset="-128"/>
              </a:rPr>
              <a:t>地域の支援者とともに行うこと</a:t>
            </a:r>
            <a:endParaRPr kumimoji="1" lang="ja-JP" altLang="en-US" sz="4000"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482447" y="1719518"/>
            <a:ext cx="8201170" cy="4649197"/>
          </a:xfrm>
        </p:spPr>
        <p:txBody>
          <a:bodyPr>
            <a:noAutofit/>
          </a:bodyPr>
          <a:lstStyle/>
          <a:p>
            <a:r>
              <a:rPr kumimoji="1" lang="ja" altLang="en-US" sz="3200" dirty="0">
                <a:latin typeface="ＭＳ Ｐゴシック" panose="020B0600070205080204" pitchFamily="34" charset="-128"/>
                <a:ea typeface="ＭＳ Ｐゴシック" panose="020B0600070205080204" pitchFamily="34" charset="-128"/>
              </a:rPr>
              <a:t>地域の支援体制や支援の制度について病院</a:t>
            </a:r>
            <a:r>
              <a:rPr lang="ja" altLang="en-US" sz="3200" dirty="0">
                <a:latin typeface="ＭＳ Ｐゴシック" panose="020B0600070205080204" pitchFamily="34" charset="-128"/>
                <a:ea typeface="ＭＳ Ｐゴシック" panose="020B0600070205080204" pitchFamily="34" charset="-128"/>
              </a:rPr>
              <a:t>スタッフ向けに説明会を開催する</a:t>
            </a:r>
            <a:endParaRPr kumimoji="1" lang="en-US" altLang="ja" sz="3200" dirty="0">
              <a:latin typeface="ＭＳ Ｐゴシック" panose="020B0600070205080204" pitchFamily="34" charset="-128"/>
              <a:ea typeface="ＭＳ Ｐゴシック" panose="020B0600070205080204" pitchFamily="34" charset="-128"/>
            </a:endParaRPr>
          </a:p>
          <a:p>
            <a:r>
              <a:rPr kumimoji="1" lang="ja" altLang="en-US" sz="3200" dirty="0">
                <a:latin typeface="ＭＳ Ｐゴシック" panose="020B0600070205080204" pitchFamily="34" charset="-128"/>
                <a:ea typeface="ＭＳ Ｐゴシック" panose="020B0600070205080204" pitchFamily="34" charset="-128"/>
              </a:rPr>
              <a:t>病院で茶話会を企画し地域の支援者に病院</a:t>
            </a:r>
            <a:r>
              <a:rPr kumimoji="1" lang="ja-JP" altLang="en-US" sz="3200" dirty="0">
                <a:latin typeface="ＭＳ Ｐゴシック" panose="020B0600070205080204" pitchFamily="34" charset="-128"/>
                <a:ea typeface="ＭＳ Ｐゴシック" panose="020B0600070205080204" pitchFamily="34" charset="-128"/>
              </a:rPr>
              <a:t>（</a:t>
            </a:r>
            <a:r>
              <a:rPr kumimoji="1" lang="ja" altLang="en-US" sz="3200" dirty="0">
                <a:latin typeface="ＭＳ Ｐゴシック" panose="020B0600070205080204" pitchFamily="34" charset="-128"/>
                <a:ea typeface="ＭＳ Ｐゴシック" panose="020B0600070205080204" pitchFamily="34" charset="-128"/>
              </a:rPr>
              <a:t>病棟、</a:t>
            </a:r>
            <a:r>
              <a:rPr kumimoji="1" lang="x-none" altLang="ja" sz="3200" dirty="0">
                <a:latin typeface="ＭＳ Ｐゴシック" panose="020B0600070205080204" pitchFamily="34" charset="-128"/>
                <a:ea typeface="ＭＳ Ｐゴシック" panose="020B0600070205080204" pitchFamily="34" charset="-128"/>
              </a:rPr>
              <a:t>OT</a:t>
            </a:r>
            <a:r>
              <a:rPr kumimoji="1" lang="ja" altLang="en-US" sz="3200" dirty="0">
                <a:latin typeface="ＭＳ Ｐゴシック" panose="020B0600070205080204" pitchFamily="34" charset="-128"/>
                <a:ea typeface="ＭＳ Ｐゴシック" panose="020B0600070205080204" pitchFamily="34" charset="-128"/>
              </a:rPr>
              <a:t>グループ等</a:t>
            </a:r>
            <a:r>
              <a:rPr kumimoji="1" lang="ja-JP" altLang="en-US" sz="3200" dirty="0">
                <a:latin typeface="ＭＳ Ｐゴシック" panose="020B0600070205080204" pitchFamily="34" charset="-128"/>
                <a:ea typeface="ＭＳ Ｐゴシック" panose="020B0600070205080204" pitchFamily="34" charset="-128"/>
              </a:rPr>
              <a:t>）</a:t>
            </a:r>
            <a:r>
              <a:rPr lang="ja" altLang="en-US" sz="3200" dirty="0">
                <a:latin typeface="ＭＳ Ｐゴシック" panose="020B0600070205080204" pitchFamily="34" charset="-128"/>
                <a:ea typeface="ＭＳ Ｐゴシック" panose="020B0600070205080204" pitchFamily="34" charset="-128"/>
              </a:rPr>
              <a:t>にきてもらう機会を設ける</a:t>
            </a:r>
            <a:endParaRPr lang="en-US" altLang="ja" sz="3200" dirty="0">
              <a:latin typeface="ＭＳ Ｐゴシック" panose="020B0600070205080204" pitchFamily="34" charset="-128"/>
              <a:ea typeface="ＭＳ Ｐゴシック" panose="020B0600070205080204" pitchFamily="34" charset="-128"/>
            </a:endParaRPr>
          </a:p>
          <a:p>
            <a:r>
              <a:rPr kumimoji="1" lang="ja" altLang="en-US" sz="3200" dirty="0">
                <a:latin typeface="ＭＳ Ｐゴシック" panose="020B0600070205080204" pitchFamily="34" charset="-128"/>
                <a:ea typeface="ＭＳ Ｐゴシック" panose="020B0600070205080204" pitchFamily="34" charset="-128"/>
              </a:rPr>
              <a:t>ピアサポーターの話を聞く機会を設け、病院スタッフにも参加してもらうようにする</a:t>
            </a:r>
            <a:endParaRPr kumimoji="1" lang="en-US" altLang="ja" sz="3200" dirty="0">
              <a:latin typeface="ＭＳ Ｐゴシック" panose="020B0600070205080204" pitchFamily="34" charset="-128"/>
              <a:ea typeface="ＭＳ Ｐゴシック" panose="020B0600070205080204" pitchFamily="34" charset="-128"/>
            </a:endParaRPr>
          </a:p>
          <a:p>
            <a:r>
              <a:rPr lang="ja" altLang="en-US" sz="3200" dirty="0">
                <a:latin typeface="ＭＳ Ｐゴシック" panose="020B0600070205080204" pitchFamily="34" charset="-128"/>
                <a:ea typeface="ＭＳ Ｐゴシック" panose="020B0600070205080204" pitchFamily="34" charset="-128"/>
              </a:rPr>
              <a:t>支援者主導で地域の社会資源見学ツアーなどを企画する</a:t>
            </a:r>
            <a:endParaRPr lang="en-US" altLang="ja" sz="3200" dirty="0">
              <a:latin typeface="ＭＳ Ｐゴシック" panose="020B0600070205080204" pitchFamily="34" charset="-128"/>
              <a:ea typeface="ＭＳ Ｐゴシック" panose="020B0600070205080204" pitchFamily="34" charset="-128"/>
            </a:endParaRPr>
          </a:p>
          <a:p>
            <a:endParaRPr lang="en-US" altLang="ja" sz="3200" dirty="0">
              <a:latin typeface="ＭＳ Ｐゴシック" panose="020B0600070205080204" pitchFamily="34" charset="-128"/>
              <a:ea typeface="ＭＳ Ｐゴシック" panose="020B0600070205080204" pitchFamily="34" charset="-128"/>
            </a:endParaRPr>
          </a:p>
          <a:p>
            <a:endParaRPr lang="en-US" altLang="ja" sz="3600" dirty="0">
              <a:latin typeface="ＭＳ Ｐゴシック" panose="020B0600070205080204" pitchFamily="34" charset="-128"/>
              <a:ea typeface="ＭＳ Ｐゴシック" panose="020B0600070205080204" pitchFamily="34" charset="-128"/>
            </a:endParaRPr>
          </a:p>
          <a:p>
            <a:endParaRPr kumimoji="1" lang="x-none" altLang="ja-JP" sz="3200" dirty="0"/>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386438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9" y="268958"/>
            <a:ext cx="7888070" cy="1325870"/>
          </a:xfrm>
        </p:spPr>
        <p:txBody>
          <a:bodyPr>
            <a:normAutofit/>
          </a:bodyPr>
          <a:lstStyle/>
          <a:p>
            <a:r>
              <a:rPr kumimoji="1" lang="ja" altLang="en-US" sz="4000" dirty="0">
                <a:latin typeface="ＭＳ Ｐゴシック" panose="020B0600070205080204" pitchFamily="34" charset="-128"/>
                <a:ea typeface="ＭＳ Ｐゴシック" panose="020B0600070205080204" pitchFamily="34" charset="-128"/>
              </a:rPr>
              <a:t>意欲を取り戻す</a:t>
            </a:r>
            <a:r>
              <a:rPr lang="ja-JP" altLang="en-US" sz="4000" dirty="0">
                <a:latin typeface="ＭＳ Ｐゴシック" panose="020B0600070205080204" pitchFamily="34" charset="-128"/>
                <a:ea typeface="ＭＳ Ｐゴシック" panose="020B0600070205080204" pitchFamily="34" charset="-128"/>
              </a:rPr>
              <a:t>支援とは</a:t>
            </a:r>
            <a:r>
              <a:rPr kumimoji="1" lang="en-US" altLang="ja" sz="4000" dirty="0">
                <a:latin typeface="ＭＳ Ｐゴシック" panose="020B0600070205080204" pitchFamily="34" charset="-128"/>
                <a:ea typeface="ＭＳ Ｐゴシック" panose="020B0600070205080204" pitchFamily="34" charset="-128"/>
              </a:rPr>
              <a:t>…</a:t>
            </a:r>
            <a:endParaRPr kumimoji="1" lang="ja-JP" altLang="en-US" sz="4000" dirty="0">
              <a:latin typeface="ＭＳ Ｐゴシック" panose="020B0600070205080204" pitchFamily="34" charset="-128"/>
              <a:ea typeface="ＭＳ Ｐゴシック" panose="020B0600070205080204" pitchFamily="34" charset="-128"/>
            </a:endParaRPr>
          </a:p>
        </p:txBody>
      </p:sp>
      <p:sp>
        <p:nvSpPr>
          <p:cNvPr id="3" name="コンテンツ プレースホルダー 2"/>
          <p:cNvSpPr>
            <a:spLocks noGrp="1"/>
          </p:cNvSpPr>
          <p:nvPr>
            <p:ph idx="1"/>
          </p:nvPr>
        </p:nvSpPr>
        <p:spPr>
          <a:xfrm>
            <a:off x="465221" y="1507958"/>
            <a:ext cx="8566484" cy="4670436"/>
          </a:xfrm>
        </p:spPr>
        <p:txBody>
          <a:bodyPr>
            <a:noAutofit/>
          </a:bodyPr>
          <a:lstStyle/>
          <a:p>
            <a:r>
              <a:rPr kumimoji="1" lang="ja" altLang="en-US" spc="-100" dirty="0">
                <a:latin typeface="ＭＳ Ｐゴシック" panose="020B0600070205080204" pitchFamily="34" charset="-128"/>
                <a:ea typeface="ＭＳ Ｐゴシック" panose="020B0600070205080204" pitchFamily="34" charset="-128"/>
              </a:rPr>
              <a:t>失ったものを取り戻すにはそれなりの時間と労力が必要</a:t>
            </a:r>
            <a:endParaRPr kumimoji="1" lang="en-US" altLang="ja" spc="-100" dirty="0">
              <a:latin typeface="ＭＳ Ｐゴシック" panose="020B0600070205080204" pitchFamily="34" charset="-128"/>
              <a:ea typeface="ＭＳ Ｐゴシック" panose="020B0600070205080204" pitchFamily="34" charset="-128"/>
            </a:endParaRPr>
          </a:p>
          <a:p>
            <a:r>
              <a:rPr lang="ja" altLang="en-US" dirty="0">
                <a:latin typeface="ＭＳ Ｐゴシック" panose="020B0600070205080204" pitchFamily="34" charset="-128"/>
                <a:ea typeface="ＭＳ Ｐゴシック" panose="020B0600070205080204" pitchFamily="34" charset="-128"/>
              </a:rPr>
              <a:t>特に疾病特性からくる意欲低下もあるので、焦らず諦めず働きかけていく必要がある</a:t>
            </a:r>
            <a:endParaRPr lang="en-US" altLang="ja" dirty="0">
              <a:latin typeface="ＭＳ Ｐゴシック" panose="020B0600070205080204" pitchFamily="34" charset="-128"/>
              <a:ea typeface="ＭＳ Ｐゴシック" panose="020B0600070205080204" pitchFamily="34" charset="-128"/>
            </a:endParaRPr>
          </a:p>
          <a:p>
            <a:r>
              <a:rPr lang="ja" altLang="en-US" dirty="0">
                <a:latin typeface="ＭＳ Ｐゴシック" panose="020B0600070205080204" pitchFamily="34" charset="-128"/>
                <a:ea typeface="ＭＳ Ｐゴシック" panose="020B0600070205080204" pitchFamily="34" charset="-128"/>
              </a:rPr>
              <a:t>関わっていたケースの担当交代があっても交代したことで支援が途切れないようにする</a:t>
            </a:r>
            <a:endParaRPr lang="en-US" altLang="ja" dirty="0">
              <a:latin typeface="ＭＳ Ｐゴシック" panose="020B0600070205080204" pitchFamily="34" charset="-128"/>
              <a:ea typeface="ＭＳ Ｐゴシック" panose="020B0600070205080204" pitchFamily="34" charset="-128"/>
            </a:endParaRPr>
          </a:p>
          <a:p>
            <a:r>
              <a:rPr lang="ja" altLang="en-US" dirty="0">
                <a:latin typeface="ＭＳ Ｐゴシック" panose="020B0600070205080204" pitchFamily="34" charset="-128"/>
                <a:ea typeface="ＭＳ Ｐゴシック" panose="020B0600070205080204" pitchFamily="34" charset="-128"/>
              </a:rPr>
              <a:t>チーム内の情報交換を定期的に行い小さな変化も共有する</a:t>
            </a:r>
            <a:endParaRPr lang="en-US" altLang="ja" dirty="0">
              <a:latin typeface="ＭＳ Ｐゴシック" panose="020B0600070205080204" pitchFamily="34" charset="-128"/>
              <a:ea typeface="ＭＳ Ｐゴシック" panose="020B0600070205080204" pitchFamily="34" charset="-128"/>
            </a:endParaRPr>
          </a:p>
          <a:p>
            <a:r>
              <a:rPr lang="ja" altLang="en-US" dirty="0">
                <a:latin typeface="ＭＳ Ｐゴシック" panose="020B0600070205080204" pitchFamily="34" charset="-128"/>
                <a:ea typeface="ＭＳ Ｐゴシック" panose="020B0600070205080204" pitchFamily="34" charset="-128"/>
              </a:rPr>
              <a:t>スタッフの思いが本人の負担になっていないか都度確認する</a:t>
            </a:r>
            <a:endParaRPr lang="en-US" altLang="ja" dirty="0">
              <a:latin typeface="ＭＳ Ｐゴシック" panose="020B0600070205080204" pitchFamily="34" charset="-128"/>
              <a:ea typeface="ＭＳ Ｐゴシック" panose="020B0600070205080204" pitchFamily="34"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09578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9943" y="834189"/>
            <a:ext cx="8187479" cy="5344205"/>
          </a:xfrm>
        </p:spPr>
        <p:txBody>
          <a:bodyPr/>
          <a:lstStyle/>
          <a:p>
            <a:pPr marL="0" indent="0">
              <a:buNone/>
            </a:pPr>
            <a:r>
              <a:rPr kumimoji="1" lang="ja" altLang="en-US" sz="3200" dirty="0">
                <a:latin typeface="ＭＳ Ｐゴシック" panose="020B0600070205080204" pitchFamily="50" charset="-128"/>
                <a:ea typeface="ＭＳ Ｐゴシック" panose="020B0600070205080204" pitchFamily="50" charset="-128"/>
              </a:rPr>
              <a:t>入院治療が終われば退院するのが当たり前であり、</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r>
              <a:rPr kumimoji="1" lang="ja" altLang="en-US" sz="3200" dirty="0">
                <a:latin typeface="ＭＳ Ｐゴシック" panose="020B0600070205080204" pitchFamily="50" charset="-128"/>
                <a:ea typeface="ＭＳ Ｐゴシック" panose="020B0600070205080204" pitchFamily="50" charset="-128"/>
              </a:rPr>
              <a:t>本人の</a:t>
            </a:r>
            <a:r>
              <a:rPr lang="ja" altLang="en-US" sz="3200" dirty="0">
                <a:latin typeface="ＭＳ Ｐゴシック" panose="020B0600070205080204" pitchFamily="50" charset="-128"/>
                <a:ea typeface="ＭＳ Ｐゴシック" panose="020B0600070205080204" pitchFamily="50" charset="-128"/>
              </a:rPr>
              <a:t>権利として本人の望む地域で暮らすことができる。</a:t>
            </a:r>
            <a:endParaRPr lang="en-US" altLang="ja" sz="3200" dirty="0">
              <a:latin typeface="ＭＳ Ｐゴシック" panose="020B0600070205080204" pitchFamily="50" charset="-128"/>
              <a:ea typeface="ＭＳ Ｐゴシック" panose="020B0600070205080204" pitchFamily="50" charset="-128"/>
            </a:endParaRPr>
          </a:p>
          <a:p>
            <a:pPr marL="0" indent="0">
              <a:buNone/>
            </a:pPr>
            <a:endParaRPr lang="en-US" altLang="ja" sz="3200" dirty="0">
              <a:latin typeface="ＭＳ ゴシック" panose="020B0609070205080204" pitchFamily="49" charset="-128"/>
              <a:ea typeface="ＭＳ ゴシック" panose="020B0609070205080204" pitchFamily="49" charset="-128"/>
            </a:endParaRPr>
          </a:p>
          <a:p>
            <a:pPr marL="0" indent="0">
              <a:buNone/>
            </a:pPr>
            <a:endParaRPr lang="en-US" altLang="ja" sz="3200" dirty="0">
              <a:latin typeface="ＭＳ ゴシック" panose="020B0609070205080204" pitchFamily="49" charset="-128"/>
              <a:ea typeface="ＭＳ ゴシック" panose="020B0609070205080204" pitchFamily="49" charset="-128"/>
            </a:endParaRPr>
          </a:p>
          <a:p>
            <a:pPr marL="0" indent="0">
              <a:buNone/>
            </a:pPr>
            <a:endParaRPr kumimoji="1" lang="en-US" altLang="ja-JP" sz="3200"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524" y="3304674"/>
            <a:ext cx="3506691" cy="2984584"/>
          </a:xfrm>
          <a:prstGeom prst="rect">
            <a:avLst/>
          </a:prstGeom>
        </p:spPr>
      </p:pic>
      <p:sp>
        <p:nvSpPr>
          <p:cNvPr id="2" name="フッター プレースホルダー 1"/>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073606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9" y="366492"/>
            <a:ext cx="7888070" cy="1082615"/>
          </a:xfrm>
        </p:spPr>
        <p:txBody>
          <a:bodyPr>
            <a:normAutofit/>
          </a:bodyPr>
          <a:lstStyle/>
          <a:p>
            <a:r>
              <a:rPr kumimoji="1" lang="ja" altLang="en-US" dirty="0">
                <a:latin typeface="ＭＳ Ｐゴシック" panose="020B0600070205080204" pitchFamily="50" charset="-128"/>
                <a:ea typeface="ＭＳ Ｐゴシック" panose="020B0600070205080204" pitchFamily="50" charset="-128"/>
              </a:rPr>
              <a:t>退院したくないという人も</a:t>
            </a:r>
            <a:r>
              <a:rPr kumimoji="1" lang="en-US" altLang="ja" dirty="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9" name="グループ化 8"/>
          <p:cNvGrpSpPr/>
          <p:nvPr/>
        </p:nvGrpSpPr>
        <p:grpSpPr>
          <a:xfrm>
            <a:off x="5117431" y="3416473"/>
            <a:ext cx="3671159" cy="3039687"/>
            <a:chOff x="5117431" y="3496683"/>
            <a:chExt cx="3671159" cy="3039687"/>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442" y="3496683"/>
              <a:ext cx="3286148" cy="3039687"/>
            </a:xfrm>
            <a:prstGeom prst="rect">
              <a:avLst/>
            </a:prstGeom>
          </p:spPr>
        </p:pic>
        <p:sp>
          <p:nvSpPr>
            <p:cNvPr id="4" name="正方形/長方形 3"/>
            <p:cNvSpPr/>
            <p:nvPr/>
          </p:nvSpPr>
          <p:spPr>
            <a:xfrm>
              <a:off x="5117431" y="3705726"/>
              <a:ext cx="1876927" cy="1668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コンテンツ プレースホルダー 2"/>
          <p:cNvSpPr>
            <a:spLocks noGrp="1"/>
          </p:cNvSpPr>
          <p:nvPr>
            <p:ph idx="1"/>
          </p:nvPr>
        </p:nvSpPr>
        <p:spPr>
          <a:xfrm>
            <a:off x="571884" y="1684422"/>
            <a:ext cx="7888070" cy="2326104"/>
          </a:xfrm>
          <a:solidFill>
            <a:schemeClr val="bg1"/>
          </a:solidFill>
        </p:spPr>
        <p:txBody>
          <a:bodyPr/>
          <a:lstStyle/>
          <a:p>
            <a:r>
              <a:rPr lang="ja" altLang="en-US" sz="3200" dirty="0">
                <a:latin typeface="ＭＳ Ｐゴシック" panose="020B0600070205080204" pitchFamily="50" charset="-128"/>
                <a:ea typeface="ＭＳ Ｐゴシック" panose="020B0600070205080204" pitchFamily="50" charset="-128"/>
              </a:rPr>
              <a:t>退院に対する意欲が感じられない</a:t>
            </a:r>
            <a:endParaRPr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退院を諦めてしまっている</a:t>
            </a:r>
            <a:endParaRPr lang="en-US" altLang="ja"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退院後の生活に不安が強い</a:t>
            </a:r>
            <a:endParaRPr kumimoji="1"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退院を応援してくれる人がいない</a:t>
            </a:r>
            <a:endParaRPr lang="en-US" altLang="ja" sz="320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127975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759" y="433136"/>
            <a:ext cx="7888070" cy="1257943"/>
          </a:xfrm>
        </p:spPr>
        <p:txBody>
          <a:bodyPr>
            <a:normAutofit/>
          </a:bodyPr>
          <a:lstStyle/>
          <a:p>
            <a:r>
              <a:rPr lang="ja" altLang="en-US" sz="4000" dirty="0">
                <a:latin typeface="ＭＳ Ｐゴシック" panose="020B0600070205080204" pitchFamily="50" charset="-128"/>
                <a:ea typeface="ＭＳ Ｐゴシック" panose="020B0600070205080204" pitchFamily="50" charset="-128"/>
              </a:rPr>
              <a:t>なぜ退院したくないと</a:t>
            </a:r>
            <a:r>
              <a:rPr lang="en-US" altLang="ja" sz="4000" dirty="0">
                <a:latin typeface="ＭＳ Ｐゴシック" panose="020B0600070205080204" pitchFamily="50" charset="-128"/>
                <a:ea typeface="ＭＳ Ｐゴシック" panose="020B0600070205080204" pitchFamily="50" charset="-128"/>
              </a:rPr>
              <a:t/>
            </a:r>
            <a:br>
              <a:rPr lang="en-US" altLang="ja" sz="4000" dirty="0">
                <a:latin typeface="ＭＳ Ｐゴシック" panose="020B0600070205080204" pitchFamily="50" charset="-128"/>
                <a:ea typeface="ＭＳ Ｐゴシック" panose="020B0600070205080204" pitchFamily="50" charset="-128"/>
              </a:rPr>
            </a:br>
            <a:r>
              <a:rPr lang="ja" altLang="en-US" sz="4000" dirty="0">
                <a:latin typeface="ＭＳ Ｐゴシック" panose="020B0600070205080204" pitchFamily="50" charset="-128"/>
                <a:ea typeface="ＭＳ Ｐゴシック" panose="020B0600070205080204" pitchFamily="50" charset="-128"/>
              </a:rPr>
              <a:t>思ってしまうのか</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28759" y="1592607"/>
            <a:ext cx="8002105" cy="4585787"/>
          </a:xfrm>
        </p:spPr>
        <p:txBody>
          <a:bodyPr>
            <a:normAutofit lnSpcReduction="10000"/>
          </a:bodyPr>
          <a:lstStyle/>
          <a:p>
            <a:pPr marL="0" indent="0">
              <a:buNone/>
            </a:pPr>
            <a:endParaRPr lang="en-US" altLang="ja"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地域社会とのつながりが遮断され</a:t>
            </a:r>
            <a:endParaRPr kumimoji="1" lang="en-US" altLang="ja" sz="3200" dirty="0">
              <a:latin typeface="ＭＳ Ｐゴシック" panose="020B0600070205080204" pitchFamily="50" charset="-128"/>
              <a:ea typeface="ＭＳ Ｐゴシック" panose="020B0600070205080204" pitchFamily="50" charset="-128"/>
            </a:endParaRPr>
          </a:p>
          <a:p>
            <a:pPr marL="176213" indent="-176213">
              <a:buNone/>
            </a:pPr>
            <a:r>
              <a:rPr lang="x-none" altLang="ja" sz="3200" dirty="0">
                <a:latin typeface="ＭＳ Ｐゴシック" panose="020B0600070205080204" pitchFamily="50" charset="-128"/>
                <a:ea typeface="ＭＳ Ｐゴシック" panose="020B0600070205080204" pitchFamily="50" charset="-128"/>
              </a:rPr>
              <a:t> </a:t>
            </a:r>
            <a:r>
              <a:rPr lang="ja" altLang="en-US" sz="3200" dirty="0">
                <a:latin typeface="ＭＳ Ｐゴシック" panose="020B0600070205080204" pitchFamily="50" charset="-128"/>
                <a:ea typeface="ＭＳ Ｐゴシック" panose="020B0600070205080204" pitchFamily="50" charset="-128"/>
              </a:rPr>
              <a:t>入院生活という非日常的な生活が日常的になってしまう</a:t>
            </a:r>
            <a:endParaRPr lang="en-US" altLang="ja"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地域社会</a:t>
            </a:r>
            <a:r>
              <a:rPr lang="ja" altLang="en-US" sz="3200" dirty="0">
                <a:latin typeface="ＭＳ Ｐゴシック" panose="020B0600070205080204" pitchFamily="50" charset="-128"/>
                <a:ea typeface="ＭＳ Ｐゴシック" panose="020B0600070205080204" pitchFamily="50" charset="-128"/>
              </a:rPr>
              <a:t>から離れた生活を送る中で</a:t>
            </a:r>
            <a:r>
              <a:rPr kumimoji="1" lang="ja" altLang="en-US" sz="3200" dirty="0">
                <a:latin typeface="ＭＳ Ｐゴシック" panose="020B0600070205080204" pitchFamily="50" charset="-128"/>
                <a:ea typeface="ＭＳ Ｐゴシック" panose="020B0600070205080204" pitchFamily="50" charset="-128"/>
              </a:rPr>
              <a:t>自分の居場所や役割</a:t>
            </a:r>
            <a:r>
              <a:rPr lang="ja" altLang="en-US" sz="3200" dirty="0">
                <a:latin typeface="ＭＳ Ｐゴシック" panose="020B0600070205080204" pitchFamily="50" charset="-128"/>
                <a:ea typeface="ＭＳ Ｐゴシック" panose="020B0600070205080204" pitchFamily="50" charset="-128"/>
              </a:rPr>
              <a:t>を失ってしまう</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endParaRPr lang="en-US" altLang="ja" sz="3200" dirty="0">
              <a:latin typeface="ＭＳ Ｐゴシック" panose="020B0600070205080204" pitchFamily="50" charset="-128"/>
              <a:ea typeface="ＭＳ Ｐゴシック" panose="020B0600070205080204" pitchFamily="50" charset="-128"/>
            </a:endParaRPr>
          </a:p>
          <a:p>
            <a:pPr marL="0" indent="0">
              <a:buNone/>
            </a:pPr>
            <a:r>
              <a:rPr kumimoji="1" lang="ja" altLang="en-US" sz="3200" dirty="0">
                <a:latin typeface="ＭＳ Ｐゴシック" panose="020B0600070205080204" pitchFamily="50" charset="-128"/>
                <a:ea typeface="ＭＳ Ｐゴシック" panose="020B0600070205080204" pitchFamily="50" charset="-128"/>
              </a:rPr>
              <a:t>　⇒　退院することや人生の夢や希望も</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　　　</a:t>
            </a:r>
            <a:r>
              <a:rPr kumimoji="1" lang="ja" altLang="en-US" sz="3200" dirty="0">
                <a:latin typeface="ＭＳ Ｐゴシック" panose="020B0600070205080204" pitchFamily="50" charset="-128"/>
                <a:ea typeface="ＭＳ Ｐゴシック" panose="020B0600070205080204" pitchFamily="50" charset="-128"/>
              </a:rPr>
              <a:t>諦めてしまう</a:t>
            </a:r>
            <a:endParaRPr kumimoji="1" lang="en-US" altLang="ja" sz="3200"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0370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 altLang="en-US" sz="4000" dirty="0">
                <a:latin typeface="ＭＳ Ｐゴシック" panose="020B0600070205080204" pitchFamily="50" charset="-128"/>
                <a:ea typeface="ＭＳ Ｐゴシック" panose="020B0600070205080204" pitchFamily="50" charset="-128"/>
              </a:rPr>
              <a:t>支援者</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病院・地域</a:t>
            </a:r>
            <a:r>
              <a:rPr lang="en-US" altLang="ja-JP" sz="3600" dirty="0">
                <a:latin typeface="ＭＳ Ｐゴシック" panose="020B0600070205080204" pitchFamily="50" charset="-128"/>
                <a:ea typeface="ＭＳ Ｐゴシック" panose="020B0600070205080204" pitchFamily="50" charset="-128"/>
              </a:rPr>
              <a:t>)</a:t>
            </a:r>
            <a:r>
              <a:rPr kumimoji="1" lang="ja" altLang="en-US" sz="4000" dirty="0">
                <a:latin typeface="ＭＳ Ｐゴシック" panose="020B0600070205080204" pitchFamily="50" charset="-128"/>
                <a:ea typeface="ＭＳ Ｐゴシック" panose="020B0600070205080204" pitchFamily="50" charset="-128"/>
              </a:rPr>
              <a:t>の対応の基本</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r>
              <a:rPr kumimoji="1" lang="ja" altLang="en-US" sz="3200" dirty="0">
                <a:latin typeface="ＭＳ Ｐゴシック" panose="020B0600070205080204" pitchFamily="50" charset="-128"/>
                <a:ea typeface="ＭＳ Ｐゴシック" panose="020B0600070205080204" pitchFamily="50" charset="-128"/>
              </a:rPr>
              <a:t>諦めず</a:t>
            </a:r>
            <a:r>
              <a:rPr lang="ja" altLang="en-US" sz="3200" dirty="0">
                <a:latin typeface="ＭＳ Ｐゴシック" panose="020B0600070205080204" pitchFamily="50" charset="-128"/>
                <a:ea typeface="ＭＳ Ｐゴシック" panose="020B0600070205080204" pitchFamily="50" charset="-128"/>
              </a:rPr>
              <a:t>、粘り強く</a:t>
            </a:r>
            <a:endParaRPr lang="en-US" altLang="ja"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本人の意向、気持ちを聞き葛藤やこころの揺れに</a:t>
            </a:r>
            <a:r>
              <a:rPr lang="ja" altLang="en-US" sz="3200" dirty="0">
                <a:latin typeface="ＭＳ Ｐゴシック" panose="020B0600070205080204" pitchFamily="50" charset="-128"/>
                <a:ea typeface="ＭＳ Ｐゴシック" panose="020B0600070205080204" pitchFamily="50" charset="-128"/>
              </a:rPr>
              <a:t>つ</a:t>
            </a:r>
            <a:r>
              <a:rPr kumimoji="1" lang="ja" altLang="en-US" sz="3200" dirty="0">
                <a:latin typeface="ＭＳ Ｐゴシック" panose="020B0600070205080204" pitchFamily="50" charset="-128"/>
                <a:ea typeface="ＭＳ Ｐゴシック" panose="020B0600070205080204" pitchFamily="50" charset="-128"/>
              </a:rPr>
              <a:t>き合いながら</a:t>
            </a:r>
            <a:endParaRPr kumimoji="1"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本人が望む生活の実現に向けた取り組みを行う</a:t>
            </a:r>
            <a:endParaRPr lang="en-US" altLang="ja" sz="32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endParaRPr kumimoji="1" lang="en-US" altLang="ja-JP" sz="36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652" y="3990340"/>
            <a:ext cx="2846135" cy="2625560"/>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2295823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41" y="916880"/>
            <a:ext cx="7888070" cy="1325870"/>
          </a:xfrm>
        </p:spPr>
        <p:txBody>
          <a:bodyPr>
            <a:normAutofit/>
          </a:bodyPr>
          <a:lstStyle/>
          <a:p>
            <a:r>
              <a:rPr kumimoji="1" lang="ja" altLang="en-US" dirty="0">
                <a:latin typeface="ＭＳ Ｐゴシック" panose="020B0600070205080204" pitchFamily="50" charset="-128"/>
                <a:ea typeface="ＭＳ Ｐゴシック" panose="020B0600070205080204" pitchFamily="50" charset="-128"/>
              </a:rPr>
              <a:t>どうやったら「退院したい！」という気持ちになるのか？</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28759" y="2256311"/>
            <a:ext cx="8289611" cy="3831954"/>
          </a:xfrm>
        </p:spPr>
        <p:txBody>
          <a:bodyPr/>
          <a:lstStyle/>
          <a:p>
            <a:pPr marL="0" indent="0">
              <a:buNone/>
            </a:pPr>
            <a:endParaRPr kumimoji="1" lang="en-US" altLang="ja-JP"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どこにその人のスイッチがあるかはわからない</a:t>
            </a:r>
            <a:endParaRPr lang="en-US" altLang="ja"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本人の意向を尊重</a:t>
            </a:r>
            <a:r>
              <a:rPr kumimoji="1" lang="ja-JP" altLang="en-US" sz="3200" dirty="0">
                <a:latin typeface="ＭＳ Ｐゴシック" panose="020B0600070205080204" pitchFamily="50" charset="-128"/>
                <a:ea typeface="ＭＳ Ｐゴシック" panose="020B0600070205080204" pitchFamily="50" charset="-128"/>
              </a:rPr>
              <a:t>した関わり</a:t>
            </a:r>
            <a:endParaRPr kumimoji="1" lang="en-US" altLang="ja-JP"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関わりを重ねる中で見えてくるものもたくさんある</a:t>
            </a:r>
            <a:endParaRPr lang="en-US" altLang="ja"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支援者があきらめず、向き合っていくこと</a:t>
            </a:r>
            <a:endParaRPr kumimoji="1" lang="en-US" altLang="ja" sz="3200" dirty="0">
              <a:latin typeface="ＭＳ Ｐゴシック" panose="020B0600070205080204" pitchFamily="50" charset="-128"/>
              <a:ea typeface="ＭＳ Ｐゴシック" panose="020B0600070205080204" pitchFamily="50" charset="-128"/>
            </a:endParaRPr>
          </a:p>
          <a:p>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154037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 altLang="en-US" dirty="0">
                <a:latin typeface="ＭＳ Ｐゴシック" panose="020B0600070205080204" pitchFamily="50" charset="-128"/>
                <a:ea typeface="ＭＳ Ｐゴシック" panose="020B0600070205080204" pitchFamily="50" charset="-128"/>
              </a:rPr>
              <a:t>ある方は</a:t>
            </a:r>
            <a:r>
              <a:rPr kumimoji="1" lang="en-US" altLang="ja" dirty="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r>
              <a:rPr kumimoji="1" lang="ja" altLang="en-US" sz="3200" dirty="0">
                <a:latin typeface="ＭＳ Ｐゴシック" panose="020B0600070205080204" pitchFamily="50" charset="-128"/>
                <a:ea typeface="ＭＳ Ｐゴシック" panose="020B0600070205080204" pitchFamily="50" charset="-128"/>
              </a:rPr>
              <a:t>入院生活</a:t>
            </a:r>
            <a:r>
              <a:rPr kumimoji="1" lang="en-US" altLang="ja" sz="3200" dirty="0">
                <a:latin typeface="ＭＳ Ｐゴシック" panose="020B0600070205080204" pitchFamily="50" charset="-128"/>
                <a:ea typeface="ＭＳ Ｐゴシック" panose="020B0600070205080204" pitchFamily="50" charset="-128"/>
              </a:rPr>
              <a:t>50</a:t>
            </a:r>
            <a:r>
              <a:rPr kumimoji="1" lang="ja" altLang="en-US" sz="3200" dirty="0">
                <a:latin typeface="ＭＳ Ｐゴシック" panose="020B0600070205080204" pitchFamily="50" charset="-128"/>
                <a:ea typeface="ＭＳ Ｐゴシック" panose="020B0600070205080204" pitchFamily="50" charset="-128"/>
              </a:rPr>
              <a:t>年</a:t>
            </a:r>
            <a:endParaRPr kumimoji="1"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精神症状は安定</a:t>
            </a:r>
            <a:endParaRPr kumimoji="1" lang="en-US" altLang="ja" sz="3200"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退院には興味なし、</a:t>
            </a:r>
            <a:r>
              <a:rPr lang="x-none" altLang="ja" sz="3200" dirty="0">
                <a:latin typeface="ＭＳ Ｐゴシック" panose="020B0600070205080204" pitchFamily="50" charset="-128"/>
                <a:ea typeface="ＭＳ Ｐゴシック" panose="020B0600070205080204" pitchFamily="50" charset="-128"/>
              </a:rPr>
              <a:t>OT</a:t>
            </a:r>
            <a:r>
              <a:rPr lang="ja" altLang="en-US" sz="3200" dirty="0">
                <a:latin typeface="ＭＳ Ｐゴシック" panose="020B0600070205080204" pitchFamily="50" charset="-128"/>
                <a:ea typeface="ＭＳ Ｐゴシック" panose="020B0600070205080204" pitchFamily="50" charset="-128"/>
              </a:rPr>
              <a:t>も不参加</a:t>
            </a:r>
            <a:endParaRPr lang="en-US" altLang="ja"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地域関係者の関わりも拒否</a:t>
            </a:r>
            <a:endParaRPr kumimoji="1" lang="en-US" altLang="ja" sz="3200"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374" y="4090736"/>
            <a:ext cx="2917696" cy="2310815"/>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4235458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2225" y="561382"/>
            <a:ext cx="8298659" cy="1325870"/>
          </a:xfrm>
        </p:spPr>
        <p:txBody>
          <a:bodyPr>
            <a:normAutofit/>
          </a:bodyPr>
          <a:lstStyle/>
          <a:p>
            <a:r>
              <a:rPr kumimoji="1" lang="ja" altLang="en-US" sz="3600" dirty="0">
                <a:latin typeface="ＭＳ Ｐゴシック" panose="020B0600070205080204" pitchFamily="50" charset="-128"/>
                <a:ea typeface="ＭＳ Ｐゴシック" panose="020B0600070205080204" pitchFamily="50" charset="-128"/>
              </a:rPr>
              <a:t>地域支援者が</a:t>
            </a:r>
            <a:r>
              <a:rPr lang="ja" altLang="en-US" sz="3600" dirty="0">
                <a:latin typeface="ＭＳ Ｐゴシック" panose="020B0600070205080204" pitchFamily="50" charset="-128"/>
                <a:ea typeface="ＭＳ Ｐゴシック" panose="020B0600070205080204" pitchFamily="50" charset="-128"/>
              </a:rPr>
              <a:t>毎月の面会を２年間続けたところ</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a:bodyPr>
          <a:lstStyle/>
          <a:p>
            <a:endParaRPr kumimoji="1" lang="en-US" altLang="ja-JP" dirty="0">
              <a:latin typeface="ＭＳ Ｐゴシック" panose="020B0600070205080204" pitchFamily="50" charset="-128"/>
              <a:ea typeface="ＭＳ Ｐゴシック" panose="020B0600070205080204" pitchFamily="50" charset="-128"/>
            </a:endParaRPr>
          </a:p>
          <a:p>
            <a:r>
              <a:rPr lang="ja" altLang="en-US" sz="3200" dirty="0">
                <a:latin typeface="ＭＳ Ｐゴシック" panose="020B0600070205080204" pitchFamily="50" charset="-128"/>
                <a:ea typeface="ＭＳ Ｐゴシック" panose="020B0600070205080204" pitchFamily="50" charset="-128"/>
              </a:rPr>
              <a:t>喫茶店でおいしいコーヒーが飲みたい</a:t>
            </a:r>
            <a:endParaRPr kumimoji="1" lang="en-US" altLang="ja-JP" sz="3200" dirty="0">
              <a:latin typeface="ＭＳ Ｐゴシック" panose="020B0600070205080204" pitchFamily="50" charset="-128"/>
              <a:ea typeface="ＭＳ Ｐゴシック" panose="020B0600070205080204" pitchFamily="50" charset="-128"/>
            </a:endParaRPr>
          </a:p>
          <a:p>
            <a:r>
              <a:rPr kumimoji="1" lang="ja" altLang="en-US" sz="3200" dirty="0">
                <a:latin typeface="ＭＳ Ｐゴシック" panose="020B0600070205080204" pitchFamily="50" charset="-128"/>
                <a:ea typeface="ＭＳ Ｐゴシック" panose="020B0600070205080204" pitchFamily="50" charset="-128"/>
              </a:rPr>
              <a:t>院内の売店ではなく気に入った店の服が買いたい</a:t>
            </a:r>
            <a:endParaRPr kumimoji="1" lang="en-US" altLang="ja" sz="3200" dirty="0">
              <a:latin typeface="ＭＳ Ｐゴシック" panose="020B0600070205080204" pitchFamily="50" charset="-128"/>
              <a:ea typeface="ＭＳ Ｐゴシック" panose="020B0600070205080204" pitchFamily="50" charset="-128"/>
            </a:endParaRPr>
          </a:p>
          <a:p>
            <a:pPr marL="0" indent="0">
              <a:buNone/>
            </a:pPr>
            <a:r>
              <a:rPr lang="ja" altLang="en-US" sz="3600" dirty="0">
                <a:latin typeface="ＭＳ Ｐゴシック" panose="020B0600070205080204" pitchFamily="50" charset="-128"/>
                <a:ea typeface="ＭＳ Ｐゴシック" panose="020B0600070205080204" pitchFamily="50" charset="-128"/>
              </a:rPr>
              <a:t>　</a:t>
            </a:r>
            <a:endParaRPr lang="en-US" altLang="ja" sz="3600" dirty="0">
              <a:latin typeface="ＭＳ Ｐゴシック" panose="020B0600070205080204" pitchFamily="50" charset="-128"/>
              <a:ea typeface="ＭＳ Ｐゴシック" panose="020B0600070205080204" pitchFamily="50" charset="-128"/>
            </a:endParaRPr>
          </a:p>
          <a:p>
            <a:pPr marL="0" indent="0">
              <a:buNone/>
            </a:pPr>
            <a:r>
              <a:rPr kumimoji="1" lang="ja" altLang="en-US" sz="3200" dirty="0">
                <a:latin typeface="ＭＳ Ｐゴシック" panose="020B0600070205080204" pitchFamily="50" charset="-128"/>
                <a:ea typeface="ＭＳ Ｐゴシック" panose="020B0600070205080204" pitchFamily="50" charset="-128"/>
              </a:rPr>
              <a:t>と思っていたことが判明し、支援者、</a:t>
            </a:r>
            <a:r>
              <a:rPr lang="ja" altLang="en-US" sz="3200" dirty="0">
                <a:latin typeface="ＭＳ Ｐゴシック" panose="020B0600070205080204" pitchFamily="50" charset="-128"/>
                <a:ea typeface="ＭＳ Ｐゴシック" panose="020B0600070205080204" pitchFamily="50" charset="-128"/>
              </a:rPr>
              <a:t>ピアサポーターとともに希望することを叶えていった</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11"/>
          </p:nvPr>
        </p:nvSpPr>
        <p:spPr/>
        <p:txBody>
          <a:bodyPr/>
          <a:lstStyle/>
          <a:p>
            <a:r>
              <a:rPr kumimoji="1" lang="en-US" altLang="ja-JP" smtClean="0"/>
              <a:t>@2016</a:t>
            </a:r>
            <a:r>
              <a:rPr kumimoji="1" lang="ja-JP" altLang="en-US" smtClean="0"/>
              <a:t>　公益社団法人日本精神保健福祉士協会</a:t>
            </a:r>
            <a:endParaRPr kumimoji="1" lang="ja-JP" altLang="en-US"/>
          </a:p>
        </p:txBody>
      </p:sp>
    </p:spTree>
    <p:extLst>
      <p:ext uri="{BB962C8B-B14F-4D97-AF65-F5344CB8AC3E}">
        <p14:creationId xmlns:p14="http://schemas.microsoft.com/office/powerpoint/2010/main" val="51796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ユーザー設定</PresentationFormat>
  <Paragraphs>239</Paragraphs>
  <Slides>25</Slides>
  <Notes>4</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PowerPoint プレゼンテーション</vt:lpstr>
      <vt:lpstr>長期入院者が地域移行する意義</vt:lpstr>
      <vt:lpstr>PowerPoint プレゼンテーション</vt:lpstr>
      <vt:lpstr>退院したくないという人も…</vt:lpstr>
      <vt:lpstr>なぜ退院したくないと 思ってしまうのか</vt:lpstr>
      <vt:lpstr>支援者(病院・地域)の対応の基本</vt:lpstr>
      <vt:lpstr>どうやったら「退院したい！」という気持ちになるのか？</vt:lpstr>
      <vt:lpstr>ある方は…</vt:lpstr>
      <vt:lpstr>地域支援者が毎月の面会を２年間続けたところ</vt:lpstr>
      <vt:lpstr>ある日の外出で先に退院した病棟の友人宅を訪問。 その生活ぶりを実際に見て</vt:lpstr>
      <vt:lpstr>地域支援者のかかわり開始から２年半で </vt:lpstr>
      <vt:lpstr>退院支援を始めてから 病院でできること①</vt:lpstr>
      <vt:lpstr>本人がやりたいと思っていることを聞く</vt:lpstr>
      <vt:lpstr>医療チームの中で退院についての アセスメントをする</vt:lpstr>
      <vt:lpstr>行動拡大を始める</vt:lpstr>
      <vt:lpstr>家族に退院についての話をする</vt:lpstr>
      <vt:lpstr>地域の支援者と本人が会う機会を作る</vt:lpstr>
      <vt:lpstr>退院支援を始めてから 病院でできること②</vt:lpstr>
      <vt:lpstr>服薬管理を始める</vt:lpstr>
      <vt:lpstr>金銭自己管理を始める</vt:lpstr>
      <vt:lpstr>院内の退院支援グループに参加する</vt:lpstr>
      <vt:lpstr>地域の社会資源を見学する</vt:lpstr>
      <vt:lpstr>退院後使える院内のサービスを 見学する</vt:lpstr>
      <vt:lpstr>地域の支援者とともに行うこと</vt:lpstr>
      <vt:lpstr>意欲を取り戻す支援とは…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退院意欲を取り戻すための支援</dc:title>
  <dc:creator>公益社団法人日本精神保健福祉士協会</dc:creator>
  <cp:lastModifiedBy>yoda</cp:lastModifiedBy>
  <cp:revision>33</cp:revision>
  <cp:lastPrinted>2017-03-14T10:48:01Z</cp:lastPrinted>
  <dcterms:modified xsi:type="dcterms:W3CDTF">2017-04-27T04:32:32Z</dcterms:modified>
</cp:coreProperties>
</file>