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8" r:id="rId4"/>
    <p:sldMasterId id="2147483710" r:id="rId5"/>
    <p:sldMasterId id="2147483734" r:id="rId6"/>
  </p:sldMasterIdLst>
  <p:notesMasterIdLst>
    <p:notesMasterId r:id="rId31"/>
  </p:notesMasterIdLst>
  <p:handoutMasterIdLst>
    <p:handoutMasterId r:id="rId32"/>
  </p:handoutMasterIdLst>
  <p:sldIdLst>
    <p:sldId id="281" r:id="rId7"/>
    <p:sldId id="296" r:id="rId8"/>
    <p:sldId id="292" r:id="rId9"/>
    <p:sldId id="300" r:id="rId10"/>
    <p:sldId id="301" r:id="rId11"/>
    <p:sldId id="302" r:id="rId12"/>
    <p:sldId id="303" r:id="rId13"/>
    <p:sldId id="305" r:id="rId14"/>
    <p:sldId id="304" r:id="rId15"/>
    <p:sldId id="306" r:id="rId16"/>
    <p:sldId id="307" r:id="rId17"/>
    <p:sldId id="290" r:id="rId18"/>
    <p:sldId id="308" r:id="rId19"/>
    <p:sldId id="309" r:id="rId20"/>
    <p:sldId id="283" r:id="rId21"/>
    <p:sldId id="312" r:id="rId22"/>
    <p:sldId id="311" r:id="rId23"/>
    <p:sldId id="285" r:id="rId24"/>
    <p:sldId id="286" r:id="rId25"/>
    <p:sldId id="316" r:id="rId26"/>
    <p:sldId id="314" r:id="rId27"/>
    <p:sldId id="317" r:id="rId28"/>
    <p:sldId id="318" r:id="rId29"/>
    <p:sldId id="315" r:id="rId30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tRfnXhXOs/fj5vB3BNWdA==" hashData="m3xRESwJNRwv99jMaRxIJO8CGo4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F0"/>
    <a:srgbClr val="F7EAE9"/>
    <a:srgbClr val="78B832"/>
    <a:srgbClr val="3898B2"/>
    <a:srgbClr val="F69200"/>
    <a:srgbClr val="396497"/>
    <a:srgbClr val="548123"/>
    <a:srgbClr val="705690"/>
    <a:srgbClr val="679D2B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0" autoAdjust="0"/>
    <p:restoredTop sz="99115" autoAdjust="0"/>
  </p:normalViewPr>
  <p:slideViewPr>
    <p:cSldViewPr>
      <p:cViewPr>
        <p:scale>
          <a:sx n="75" d="100"/>
          <a:sy n="75" d="100"/>
        </p:scale>
        <p:origin x="-1008" y="-792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66" y="-108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4880" tIns="47441" rIns="94880" bIns="4744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31" y="0"/>
            <a:ext cx="4275403" cy="337958"/>
          </a:xfrm>
          <a:prstGeom prst="rect">
            <a:avLst/>
          </a:prstGeom>
        </p:spPr>
        <p:txBody>
          <a:bodyPr vert="horz" lIns="94880" tIns="47441" rIns="94880" bIns="47441" rtlCol="0"/>
          <a:lstStyle>
            <a:lvl1pPr algn="r">
              <a:defRPr sz="1300"/>
            </a:lvl1pPr>
          </a:lstStyle>
          <a:p>
            <a:fld id="{4A89A430-4178-4E17-A0E8-68B8E832E690}" type="datetimeFigureOut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4880" tIns="47441" rIns="94880" bIns="4744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31" y="6397807"/>
            <a:ext cx="4275403" cy="337957"/>
          </a:xfrm>
          <a:prstGeom prst="rect">
            <a:avLst/>
          </a:prstGeom>
        </p:spPr>
        <p:txBody>
          <a:bodyPr vert="horz" lIns="94880" tIns="47441" rIns="94880" bIns="47441" rtlCol="0" anchor="b"/>
          <a:lstStyle>
            <a:lvl1pPr algn="r">
              <a:defRPr sz="1300"/>
            </a:lvl1pPr>
          </a:lstStyle>
          <a:p>
            <a:fld id="{FEE16E33-3C47-4A73-92CD-5FBB9DE0DF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140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3" cy="336788"/>
          </a:xfrm>
          <a:prstGeom prst="rect">
            <a:avLst/>
          </a:prstGeom>
        </p:spPr>
        <p:txBody>
          <a:bodyPr vert="horz" lIns="94880" tIns="47441" rIns="94880" bIns="4744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31" y="1"/>
            <a:ext cx="4275403" cy="336788"/>
          </a:xfrm>
          <a:prstGeom prst="rect">
            <a:avLst/>
          </a:prstGeom>
        </p:spPr>
        <p:txBody>
          <a:bodyPr vert="horz" lIns="94880" tIns="47441" rIns="94880" bIns="47441" rtlCol="0"/>
          <a:lstStyle>
            <a:lvl1pPr algn="r">
              <a:defRPr sz="1300"/>
            </a:lvl1pPr>
          </a:lstStyle>
          <a:p>
            <a:fld id="{204C4F5E-D8A3-4C67-B6DF-B4FE3B7B093D}" type="datetimeFigureOut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0" tIns="47441" rIns="94880" bIns="474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3" y="3199489"/>
            <a:ext cx="7893050" cy="3031093"/>
          </a:xfrm>
          <a:prstGeom prst="rect">
            <a:avLst/>
          </a:prstGeom>
        </p:spPr>
        <p:txBody>
          <a:bodyPr vert="horz" lIns="94880" tIns="47441" rIns="94880" bIns="474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6788"/>
          </a:xfrm>
          <a:prstGeom prst="rect">
            <a:avLst/>
          </a:prstGeom>
        </p:spPr>
        <p:txBody>
          <a:bodyPr vert="horz" lIns="94880" tIns="47441" rIns="94880" bIns="4744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31" y="6397807"/>
            <a:ext cx="4275403" cy="336788"/>
          </a:xfrm>
          <a:prstGeom prst="rect">
            <a:avLst/>
          </a:prstGeom>
        </p:spPr>
        <p:txBody>
          <a:bodyPr vert="horz" lIns="94880" tIns="47441" rIns="94880" bIns="47441" rtlCol="0" anchor="b"/>
          <a:lstStyle>
            <a:lvl1pPr algn="r">
              <a:defRPr sz="1300"/>
            </a:lvl1pPr>
          </a:lstStyle>
          <a:p>
            <a:fld id="{989991BE-857C-4BEC-A50D-BBE84A08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25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549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922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558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64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343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83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48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573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859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871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3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72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3282">
              <a:defRPr/>
            </a:pPr>
            <a:fld id="{B388BFEA-E4CE-47FB-939F-56281102C858}" type="slidenum">
              <a:rPr kumimoji="0" lang="ja-JP" altLang="en-US" sz="18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03282">
                <a:defRPr/>
              </a:pPr>
              <a:t>3</a:t>
            </a:fld>
            <a:endParaRPr kumimoji="0" lang="ja-JP" altLang="en-US" sz="1800" kern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36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8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30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3282">
              <a:defRPr/>
            </a:pPr>
            <a:fld id="{760A4C90-40D6-48BE-AB2D-C4BC5FAFFF9E}" type="slidenum">
              <a:rPr kumimoji="0" lang="ja-JP" altLang="en-US" sz="1800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03282">
                <a:defRPr/>
              </a:pPr>
              <a:t>6</a:t>
            </a:fld>
            <a:endParaRPr kumimoji="0" lang="ja-JP" altLang="en-US" sz="1800" kern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11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51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37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24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FE6-17F5-426C-9BA9-4C4F19D8C192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60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F9D5-2374-45F3-AC3D-143F2846B46C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86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9A80-3CBE-4750-8B22-38CA2AC15AFD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04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4C82-01FD-48C2-878D-87B9F9E2CB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0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6E7-3B60-4B1E-89FC-DA5596AB9C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7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4BC2-4DE0-4FB7-81E2-7CFDEE1019F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0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4C31-023F-4A9F-B001-38342AE2D81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2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8AAB-8F3C-46C2-B4AE-5C38DD3AB11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8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4648-EEE9-42A6-84A4-860CD1A7E4E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6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48B-86C9-4B49-B93C-6F8107A25C9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0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985-BEB1-44B3-ADBD-F5FA357C15D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9A4E-49BA-44A4-99AC-97E10DA40ABA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ja-JP" dirty="0" smtClean="0"/>
              <a:t>@2016</a:t>
            </a:r>
            <a:r>
              <a:rPr lang="ja-JP" altLang="en-US" dirty="0" smtClean="0"/>
              <a:t>　公益社団法人日本精神保健福祉士協会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735792B8-4907-4832-B6DB-FFDFB27769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303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074C-A0D4-4C3B-93FC-26975A18661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45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CD9F-37C2-4141-9CF5-9E0955A9458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09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3" y="274648"/>
            <a:ext cx="65341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A869-9952-41AC-905F-A12325C250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57"/>
            <a:ext cx="8229600" cy="5851525"/>
          </a:xfrm>
        </p:spPr>
        <p:txBody>
          <a:bodyPr lIns="59933" tIns="29966" rIns="59933" bIns="29966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6847" y="6245641"/>
            <a:ext cx="2134309" cy="476280"/>
          </a:xfrm>
        </p:spPr>
        <p:txBody>
          <a:bodyPr lIns="59933" tIns="29966" rIns="59933" bIns="29966"/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52175B80-17A3-4956-837A-8E6F8BCBF7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3972" y="6245641"/>
            <a:ext cx="2896056" cy="476280"/>
          </a:xfrm>
        </p:spPr>
        <p:txBody>
          <a:bodyPr lIns="59933" tIns="29966" rIns="59933" bIns="29966"/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60954" y="6257520"/>
            <a:ext cx="2133296" cy="476280"/>
          </a:xfrm>
        </p:spPr>
        <p:txBody>
          <a:bodyPr lIns="59933" tIns="29966" rIns="59933" bIns="29966"/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CD3CA53A-947A-43AE-9A4D-38B28A68001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42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448F-1848-4399-9205-A13A98F16E19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42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1B-CEA0-4DF2-8F1B-716DD7E2073F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2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8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FB-41DB-470A-A928-8083F1266DE4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7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21F5-0EB9-433A-8C48-E939C3C6AA7D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68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4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4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3A2-5ED8-4CA0-B455-F89CA66BFA46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0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5648-F469-489A-8216-55780EC8E223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7CBE-FE53-4434-ACA1-72174C6881BA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90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33CE-530C-4C27-AFC0-64531F9E6B57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6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D938-E9E7-4119-A2E4-442E9C7CFAD5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4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32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F857-A9F6-4A67-80C2-58AC329DBC62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30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B4F0-7419-41DB-BB56-CFA9C4D590AB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39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0FC-F1C5-4630-B472-663B3AE30EC3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84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1A6-9900-499D-B909-D423B418E2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3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8C9-D583-45D3-A80A-5A8819060E6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7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A2A-E4B5-49C5-A2FB-8B8C3CE0403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529C-44B6-4C13-805E-368A6CF99D1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2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94F7-B881-4DF7-B545-BD4B8F1AFA5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1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F0C2-7B18-475E-BB35-B26293129B6B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99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A16A-28C3-4723-B2BA-4F723491D8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54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BEC6-6513-4635-92DF-82331D59158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19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E34-E00E-4A11-A10B-F0ED33570D9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24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4C42-E0DC-4C4A-B2C4-84927375BF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5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394B-6F61-41DA-842B-EFF9B6FE681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47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3FCA-B018-4863-8A2F-2CB516A6723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531C-759B-4AB2-AA40-8D882BF53A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02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C3E4-00C4-4A11-B0D0-A81B6D143E3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90C-CAE5-49C8-9410-F5DC01FFD92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1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098-1947-440C-A0D3-F6AB3DE9790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7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DF78-3221-4E92-8BB6-911C8CFAEE4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6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8D9-6760-482A-B472-BB71EB924CF1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63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1DDB-4FD3-4E1B-9EDC-B4248134287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71E-FF45-425F-A153-9CA5406F8BC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946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FDEF-327F-4F91-B737-B87C627DE24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86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F55F-2D7E-4466-9D95-F879F8C35E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607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1261-4FDB-4889-B3E1-25018F8A88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72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DE5-4646-44DE-AFCF-849C3BC8C9C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13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4DB1-F1BF-4844-8D5C-B8BF2896D2B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70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EBEF-2357-4A72-81A5-19F39087F46C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7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79E-E202-4F1E-BD4F-3A1575E0D4F6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3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220-5AA1-4689-8C50-9034D88D0A8A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9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48E-718A-4DD5-8CD2-01A9ED1F582B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99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037-E5A7-443D-B7D6-C2EC1647D172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1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B2A4-45C9-4AEA-B9CE-E5E1A2C19493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9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F8BC-CB77-44F6-A8A6-19BB9A52DC0B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0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0254-0CF5-4C0E-8984-9044980B4EEE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96F9-0BE0-4580-B336-357EBB5819A5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14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A43-D211-4821-8675-9922F507D9CE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23D8-CBF3-4ED7-8DA0-0907B27906F8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7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F37-3F58-4482-842A-1A48D4C97067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@2016</a:t>
            </a:r>
            <a:r>
              <a:rPr lang="ja-JP" altLang="en-US" smtClean="0"/>
              <a:t>　公益社団法人日本精神保健福祉士協会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6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B37-6E4C-4E1D-B74A-5D6006B527E9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74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3C9-C892-416A-B399-98E91406FDDF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43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F81-9A95-44E7-934E-453591157EC7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0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3648-045D-418B-974E-F45E5CCC46F5}" type="datetime1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ja-JP" dirty="0" smtClean="0"/>
              <a:t>@2016</a:t>
            </a:r>
            <a:r>
              <a:rPr lang="ja-JP" altLang="en-US" dirty="0" smtClean="0"/>
              <a:t>　公益社団法人日本精神保健福祉士協会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3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3321"/>
            <a:fld id="{4D8DD4AA-0B7F-4860-9DD3-181E2DFDA19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defTabSz="843321"/>
            <a:r>
              <a:rPr lang="en-US" altLang="ja-JP" dirty="0" smtClean="0"/>
              <a:t>@2016</a:t>
            </a:r>
            <a:r>
              <a:rPr lang="ja-JP" altLang="en-US" dirty="0" smtClean="0"/>
              <a:t>　公益社団法人日本精神保健福祉士協会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3321"/>
            <a:fld id="{F22DDC3C-DA0D-42EC-A6ED-D07D6390F5F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843321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44083" rtl="0" eaLnBrk="1" latinLnBrk="0" hangingPunct="1"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8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65DFEC-0BFD-490F-944C-28BA246857DB}" type="datetime1">
              <a:rPr lang="ja-JP" altLang="en-US" smtClean="0">
                <a:solidFill>
                  <a:srgbClr val="073E87"/>
                </a:solidFill>
              </a:rPr>
              <a:t>2017/4/27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altLang="ja-JP" smtClean="0">
                <a:solidFill>
                  <a:srgbClr val="073E87"/>
                </a:solidFill>
              </a:rPr>
              <a:t>@2016</a:t>
            </a:r>
            <a:r>
              <a:rPr lang="ja-JP" altLang="en-US" smtClean="0">
                <a:solidFill>
                  <a:srgbClr val="073E87"/>
                </a:solidFill>
              </a:rPr>
              <a:t>　公益社団法人日本精神保健福祉士協会</a:t>
            </a:r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90" y="6250167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080AB9-C1C6-4196-8CFF-26B2D26178E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6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4DF2C-C541-46DA-B839-889364176BE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ja-JP" dirty="0" smtClean="0"/>
              <a:t>@2016</a:t>
            </a:r>
            <a:r>
              <a:rPr lang="ja-JP" altLang="en-US" dirty="0" smtClean="0"/>
              <a:t>　公益社団法人日本精神保健福祉士協会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531C-759B-4AB2-AA40-8D882BF53A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6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3397-2578-451A-BB6D-120297C7931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ja-JP" dirty="0" smtClean="0"/>
              <a:t>@2016</a:t>
            </a:r>
            <a:r>
              <a:rPr lang="ja-JP" altLang="en-US" dirty="0" smtClean="0"/>
              <a:t>　公益社団法人日本精神保健福祉士協会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8135F-0F83-4757-8827-A23E04CB37B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3AD604-BB18-4E41-A4CA-AF7CDD40DB81}" type="datetime1">
              <a:rPr lang="ja-JP" altLang="en-US" smtClean="0"/>
              <a:t>2017/4/27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en-US" altLang="ja-JP" dirty="0" smtClean="0"/>
              <a:t>@2016</a:t>
            </a:r>
            <a:r>
              <a:rPr lang="ja-JP" altLang="en-US" dirty="0" smtClean="0"/>
              <a:t>　公益社団法人日本精神保健福祉士協会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 bwMode="auto">
          <a:xfrm>
            <a:off x="429409" y="836712"/>
            <a:ext cx="8731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defTabSz="1006475">
              <a:spcBef>
                <a:spcPct val="20000"/>
              </a:spcBef>
              <a:buFont typeface="Arial" panose="020B0604020202020204" pitchFamily="34" charset="0"/>
              <a:buChar char="•"/>
              <a:defRPr kumimoji="1" sz="3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817563" indent="-314325" defTabSz="1006475">
              <a:spcBef>
                <a:spcPct val="20000"/>
              </a:spcBef>
              <a:buFont typeface="Arial" panose="020B0604020202020204" pitchFamily="34" charset="0"/>
              <a:buChar char="–"/>
              <a:defRPr kumimoji="1"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258888" indent="-250825" defTabSz="1006475">
              <a:spcBef>
                <a:spcPct val="20000"/>
              </a:spcBef>
              <a:buFont typeface="Arial" panose="020B0604020202020204" pitchFamily="34" charset="0"/>
              <a:buChar char="•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763713" indent="-250825" defTabSz="1006475">
              <a:spcBef>
                <a:spcPct val="20000"/>
              </a:spcBef>
              <a:buFont typeface="Arial" panose="020B0604020202020204" pitchFamily="34" charset="0"/>
              <a:buChar char="–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266950" indent="-250825" defTabSz="1006475">
              <a:spcBef>
                <a:spcPct val="20000"/>
              </a:spcBef>
              <a:buFont typeface="Arial" panose="020B0604020202020204" pitchFamily="34" charset="0"/>
              <a:buChar char="»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7241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1813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6385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957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en-US" altLang="ja-JP" sz="4400" dirty="0">
                <a:latin typeface="ＭＳ Ｐゴシック" panose="020B0600070205080204" pitchFamily="50" charset="-128"/>
              </a:rPr>
              <a:t>【 </a:t>
            </a:r>
            <a:r>
              <a:rPr lang="ja-JP" altLang="en-US" sz="4400" dirty="0" smtClean="0">
                <a:latin typeface="ＭＳ Ｐゴシック" panose="020B0600070205080204" pitchFamily="50" charset="-128"/>
              </a:rPr>
              <a:t>講義６ </a:t>
            </a:r>
            <a:r>
              <a:rPr lang="en-US" altLang="ja-JP" sz="4400" dirty="0">
                <a:latin typeface="ＭＳ Ｐゴシック" panose="020B0600070205080204" pitchFamily="50" charset="-128"/>
              </a:rPr>
              <a:t>】</a:t>
            </a:r>
            <a:br>
              <a:rPr lang="en-US" altLang="ja-JP" sz="4400" dirty="0">
                <a:latin typeface="ＭＳ Ｐゴシック" panose="020B0600070205080204" pitchFamily="50" charset="-128"/>
              </a:rPr>
            </a:br>
            <a:r>
              <a:rPr lang="en-US" altLang="ja-JP" sz="4400" dirty="0">
                <a:latin typeface="ＭＳ Ｐゴシック" panose="020B0600070205080204" pitchFamily="50" charset="-128"/>
              </a:rPr>
              <a:t/>
            </a:r>
            <a:br>
              <a:rPr lang="en-US" altLang="ja-JP" sz="4400" dirty="0">
                <a:latin typeface="ＭＳ Ｐゴシック" panose="020B0600070205080204" pitchFamily="50" charset="-128"/>
              </a:rPr>
            </a:br>
            <a:r>
              <a:rPr lang="ja-JP" altLang="en-US" sz="4400" dirty="0">
                <a:latin typeface="ＭＳ Ｐゴシック" panose="020B0600070205080204" pitchFamily="50" charset="-128"/>
              </a:rPr>
              <a:t>地域移行の</a:t>
            </a:r>
            <a:r>
              <a:rPr lang="ja-JP" altLang="en-US" sz="4400" dirty="0" smtClean="0">
                <a:latin typeface="ＭＳ Ｐゴシック" panose="020B0600070205080204" pitchFamily="50" charset="-128"/>
              </a:rPr>
              <a:t>進め方と市町村（圏域）における連携</a:t>
            </a:r>
            <a:r>
              <a:rPr lang="ja-JP" altLang="en-US" sz="4400" dirty="0">
                <a:latin typeface="ＭＳ Ｐゴシック" panose="020B0600070205080204" pitchFamily="50" charset="-128"/>
              </a:rPr>
              <a:t>体制の構築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4000" dirty="0">
                <a:latin typeface="ＭＳ Ｐゴシック" panose="020B0600070205080204" pitchFamily="50" charset="-128"/>
              </a:rPr>
              <a:t> </a:t>
            </a:r>
            <a:endParaRPr lang="ja-JP" altLang="en-US" sz="4000" dirty="0">
              <a:latin typeface="ＭＳ Ｐゴシック" panose="020B0600070205080204" pitchFamily="50" charset="-128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 bwMode="auto">
          <a:xfrm>
            <a:off x="1930400" y="5780087"/>
            <a:ext cx="7213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defTabSz="1006475">
              <a:spcBef>
                <a:spcPct val="20000"/>
              </a:spcBef>
              <a:buFont typeface="Arial" panose="020B0604020202020204" pitchFamily="34" charset="0"/>
              <a:buChar char="•"/>
              <a:defRPr kumimoji="1" sz="3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817563" indent="-314325" defTabSz="1006475">
              <a:spcBef>
                <a:spcPct val="20000"/>
              </a:spcBef>
              <a:buFont typeface="Arial" panose="020B0604020202020204" pitchFamily="34" charset="0"/>
              <a:buChar char="–"/>
              <a:defRPr kumimoji="1"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258888" indent="-250825" defTabSz="1006475">
              <a:spcBef>
                <a:spcPct val="20000"/>
              </a:spcBef>
              <a:buFont typeface="Arial" panose="020B0604020202020204" pitchFamily="34" charset="0"/>
              <a:buChar char="•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763713" indent="-250825" defTabSz="1006475">
              <a:spcBef>
                <a:spcPct val="20000"/>
              </a:spcBef>
              <a:buFont typeface="Arial" panose="020B0604020202020204" pitchFamily="34" charset="0"/>
              <a:buChar char="–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266950" indent="-250825" defTabSz="1006475">
              <a:spcBef>
                <a:spcPct val="20000"/>
              </a:spcBef>
              <a:buFont typeface="Arial" panose="020B0604020202020204" pitchFamily="34" charset="0"/>
              <a:buChar char="»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7241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1813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6385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957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rgbClr val="000000"/>
                </a:solidFill>
              </a:rPr>
              <a:t>公益社団法人　日本精神保健福祉士協会　　　　　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92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２　初期</a:t>
            </a:r>
            <a:endParaRPr kumimoji="1" lang="ja-JP" altLang="en-US"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440000"/>
            <a:ext cx="81360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本人が地域移行支援の申請をし、支給決定されるまでが初期です。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n-US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あくまで簡易版</a:t>
            </a:r>
            <a:r>
              <a:rPr lang="en-US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】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本人が市町村に申請をし、市町村は認定調査を行います。指定特定相談事業所と契約をまずし、そこから</a:t>
            </a:r>
            <a:r>
              <a:rPr lang="ja-JP" altLang="en-US" sz="20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必要な障害</a:t>
            </a:r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福祉サービスを考えて、指定一般事業所と契約になります。厳密に言えば、入院中から利用できるサービスは地域移行支援のみなので、その利用が想定されての認定調査になりますから、認定調査から計画作成（案）までは同時並行の場合もあります。</a:t>
            </a:r>
            <a:endParaRPr lang="en-US" altLang="ja-JP" sz="20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6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申請について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440000"/>
            <a:ext cx="81360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病院側が大事なのは、本人の</a:t>
            </a:r>
            <a:r>
              <a:rPr lang="ja-JP" altLang="en-US" sz="4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「退院したい気持ち」</a:t>
            </a: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です。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sz="4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本人</a:t>
            </a: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が可能な限り、市役所へ申請をする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n-US" altLang="ja-JP" sz="4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65</a:t>
            </a:r>
            <a:r>
              <a:rPr lang="ja-JP" altLang="en-US" sz="4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歳以上の方</a:t>
            </a: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は、介護保険の区分認定を済ませる働きかけも必要です。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6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323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～病院の看護師さんへの説明～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323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退院までの想定パターン</a:t>
            </a:r>
          </a:p>
        </p:txBody>
      </p:sp>
      <p:pic>
        <p:nvPicPr>
          <p:cNvPr id="192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50" y="444507"/>
            <a:ext cx="918946" cy="170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298909" y="2117639"/>
            <a:ext cx="2243731" cy="567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ja-JP" altLang="en-US" sz="1662" b="1" dirty="0">
                <a:latin typeface="Calibri"/>
                <a:ea typeface="ＭＳ Ｐゴシック" panose="020B0600070205080204" pitchFamily="50" charset="-128"/>
              </a:rPr>
              <a:t>本人の退院先の希望が</a:t>
            </a:r>
            <a:endParaRPr lang="en-US" altLang="ja-JP" sz="1662" b="1" dirty="0"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662" b="1" dirty="0">
                <a:latin typeface="Calibri"/>
                <a:ea typeface="ＭＳ Ｐゴシック" panose="020B0600070205080204" pitchFamily="50" charset="-128"/>
              </a:rPr>
              <a:t>はっきりしている</a:t>
            </a:r>
          </a:p>
        </p:txBody>
      </p:sp>
      <p:cxnSp>
        <p:nvCxnSpPr>
          <p:cNvPr id="8" name="直線矢印コネクタ 7"/>
          <p:cNvCxnSpPr>
            <a:stCxn id="6" idx="3"/>
            <a:endCxn id="10" idx="1"/>
          </p:cNvCxnSpPr>
          <p:nvPr/>
        </p:nvCxnSpPr>
        <p:spPr>
          <a:xfrm>
            <a:off x="2542640" y="2401349"/>
            <a:ext cx="8806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423323" y="2117639"/>
            <a:ext cx="2336705" cy="567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ja-JP" altLang="en-US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今まで通りの病棟支援で</a:t>
            </a:r>
            <a:endParaRPr lang="en-US" altLang="ja-JP" sz="1662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十分に退院可能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23416" y="2117639"/>
            <a:ext cx="1796493" cy="567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ja-JP" altLang="en-US" sz="1662" b="1" dirty="0">
                <a:latin typeface="Calibri"/>
                <a:ea typeface="ＭＳ Ｐゴシック" panose="020B0600070205080204" pitchFamily="50" charset="-128"/>
              </a:rPr>
              <a:t>今まで通りの</a:t>
            </a:r>
            <a:endParaRPr lang="en-US" altLang="ja-JP" sz="1662" b="1" dirty="0"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662" b="1" dirty="0">
                <a:latin typeface="Calibri"/>
                <a:ea typeface="ＭＳ Ｐゴシック" panose="020B0600070205080204" pitchFamily="50" charset="-128"/>
              </a:rPr>
              <a:t>病棟支援で退院へ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34117" y="2162846"/>
            <a:ext cx="394443" cy="311644"/>
          </a:xfrm>
          <a:prstGeom prst="rect">
            <a:avLst/>
          </a:prstGeom>
          <a:noFill/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en-US" altLang="ja-JP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yes</a:t>
            </a:r>
            <a:endParaRPr lang="ja-JP" altLang="en-US" sz="1662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3" name="グループ化 20"/>
          <p:cNvGrpSpPr/>
          <p:nvPr/>
        </p:nvGrpSpPr>
        <p:grpSpPr>
          <a:xfrm>
            <a:off x="5760028" y="2162849"/>
            <a:ext cx="1063388" cy="348109"/>
            <a:chOff x="9027041" y="3024088"/>
            <a:chExt cx="1666524" cy="554329"/>
          </a:xfrm>
        </p:grpSpPr>
        <p:cxnSp>
          <p:nvCxnSpPr>
            <p:cNvPr id="13" name="直線矢印コネクタ 12"/>
            <p:cNvCxnSpPr>
              <a:stCxn id="10" idx="3"/>
              <a:endCxn id="15" idx="1"/>
            </p:cNvCxnSpPr>
            <p:nvPr/>
          </p:nvCxnSpPr>
          <p:spPr>
            <a:xfrm>
              <a:off x="9027041" y="3403877"/>
              <a:ext cx="16665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9541453" y="3024088"/>
              <a:ext cx="732458" cy="554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43321"/>
              <a:r>
                <a:rPr lang="en-US" altLang="ja-JP" sz="1662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yes</a:t>
              </a:r>
              <a:endParaRPr lang="ja-JP" altLang="en-US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3147635" y="3157681"/>
            <a:ext cx="2742265" cy="11923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退院希望先は決まっているけど、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退院までの支援や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退院後のフォローを見越して、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退院先の相談支援事業所等との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繋がりが入院中から必要。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23" name="直線矢印コネクタ 22"/>
          <p:cNvCxnSpPr>
            <a:stCxn id="20" idx="3"/>
            <a:endCxn id="27" idx="1"/>
          </p:cNvCxnSpPr>
          <p:nvPr/>
        </p:nvCxnSpPr>
        <p:spPr>
          <a:xfrm flipV="1">
            <a:off x="5889900" y="3750158"/>
            <a:ext cx="1025411" cy="3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232494" y="3519440"/>
            <a:ext cx="394443" cy="311644"/>
          </a:xfrm>
          <a:prstGeom prst="rect">
            <a:avLst/>
          </a:prstGeom>
          <a:noFill/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en-US" altLang="ja-JP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yes</a:t>
            </a:r>
            <a:endParaRPr lang="ja-JP" altLang="en-US" sz="1662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915311" y="3338561"/>
            <a:ext cx="1573675" cy="823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ja-JP" altLang="en-US" sz="1662" b="1" dirty="0">
                <a:latin typeface="Calibri"/>
                <a:ea typeface="ＭＳ Ｐゴシック" panose="020B0600070205080204" pitchFamily="50" charset="-128"/>
              </a:rPr>
              <a:t>地域移行支援を</a:t>
            </a:r>
            <a:endParaRPr lang="en-US" altLang="ja-JP" sz="1662" b="1" dirty="0"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662" b="1" dirty="0">
                <a:latin typeface="Calibri"/>
                <a:ea typeface="ＭＳ Ｐゴシック" panose="020B0600070205080204" pitchFamily="50" charset="-128"/>
              </a:rPr>
              <a:t>利用して</a:t>
            </a:r>
            <a:endParaRPr lang="en-US" altLang="ja-JP" sz="1662" b="1" dirty="0"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662" b="1" dirty="0">
                <a:latin typeface="Calibri"/>
                <a:ea typeface="ＭＳ Ｐゴシック" panose="020B0600070205080204" pitchFamily="50" charset="-128"/>
              </a:rPr>
              <a:t>退院支援へ</a:t>
            </a:r>
          </a:p>
        </p:txBody>
      </p:sp>
      <p:cxnSp>
        <p:nvCxnSpPr>
          <p:cNvPr id="37" name="直線矢印コネクタ 36"/>
          <p:cNvCxnSpPr>
            <a:stCxn id="10" idx="2"/>
            <a:endCxn id="20" idx="0"/>
          </p:cNvCxnSpPr>
          <p:nvPr/>
        </p:nvCxnSpPr>
        <p:spPr>
          <a:xfrm flipH="1">
            <a:off x="4518768" y="2685058"/>
            <a:ext cx="72908" cy="472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584452" y="2750703"/>
            <a:ext cx="336157" cy="311644"/>
          </a:xfrm>
          <a:prstGeom prst="rect">
            <a:avLst/>
          </a:prstGeom>
          <a:noFill/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en-US" altLang="ja-JP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no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61069" y="3067242"/>
            <a:ext cx="2826763" cy="1647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55328" tIns="27664" rIns="55328" bIns="27664" rtlCol="0">
            <a:spAutoFit/>
          </a:bodyPr>
          <a:lstStyle/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本人に退院希望はあるものの、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退院先を決めかねている。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　　　　　　　　</a:t>
            </a:r>
            <a:r>
              <a:rPr lang="en-US" altLang="ja-JP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or</a:t>
            </a: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病棟チームは退院可能だと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思っているが、本人の意欲が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なかなか上がらない。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等々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44" name="直線矢印コネクタ 43"/>
          <p:cNvCxnSpPr>
            <a:stCxn id="6" idx="2"/>
            <a:endCxn id="42" idx="0"/>
          </p:cNvCxnSpPr>
          <p:nvPr/>
        </p:nvCxnSpPr>
        <p:spPr>
          <a:xfrm>
            <a:off x="1420775" y="2685058"/>
            <a:ext cx="153676" cy="382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539489" y="2705484"/>
            <a:ext cx="336157" cy="311644"/>
          </a:xfrm>
          <a:prstGeom prst="rect">
            <a:avLst/>
          </a:prstGeom>
          <a:noFill/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en-US" altLang="ja-JP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no</a:t>
            </a:r>
            <a:endParaRPr lang="ja-JP" altLang="en-US" sz="1662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1062" y="5147366"/>
            <a:ext cx="3032408" cy="61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ja-JP" altLang="en-US" sz="1662" b="1" dirty="0">
                <a:latin typeface="Calibri"/>
                <a:ea typeface="ＭＳ Ｐゴシック" panose="020B0600070205080204" pitchFamily="50" charset="-128"/>
              </a:rPr>
              <a:t>病院担当の</a:t>
            </a:r>
            <a:endParaRPr lang="en-US" altLang="ja-JP" sz="1662" b="1" dirty="0"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2000" b="1" dirty="0">
                <a:latin typeface="Calibri"/>
                <a:ea typeface="ＭＳ Ｐゴシック" panose="020B0600070205080204" pitchFamily="50" charset="-128"/>
              </a:rPr>
              <a:t>地域移行推進チーム</a:t>
            </a:r>
            <a:r>
              <a:rPr lang="ja-JP" altLang="en-US" sz="1662" b="1" dirty="0">
                <a:latin typeface="Calibri"/>
                <a:ea typeface="ＭＳ Ｐゴシック" panose="020B0600070205080204" pitchFamily="50" charset="-128"/>
              </a:rPr>
              <a:t>へ相談</a:t>
            </a:r>
          </a:p>
        </p:txBody>
      </p:sp>
      <p:cxnSp>
        <p:nvCxnSpPr>
          <p:cNvPr id="54" name="直線矢印コネクタ 53"/>
          <p:cNvCxnSpPr>
            <a:stCxn id="42" idx="2"/>
            <a:endCxn id="52" idx="0"/>
          </p:cNvCxnSpPr>
          <p:nvPr/>
        </p:nvCxnSpPr>
        <p:spPr>
          <a:xfrm>
            <a:off x="1574451" y="4714252"/>
            <a:ext cx="102815" cy="433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3607115" y="4921254"/>
            <a:ext cx="4479920" cy="11923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病棟チーム＋地域移行コーディネーターで面接、調整、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グループホーム活用型ショートステイ事業利用等の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支援を実施。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⇒本人の退院意欲が上がる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47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⇒退院希望先が定まってくる等</a:t>
            </a:r>
            <a:endParaRPr lang="en-US" altLang="ja-JP" sz="1477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57" name="直線矢印コネクタ 56"/>
          <p:cNvCxnSpPr>
            <a:stCxn id="52" idx="3"/>
            <a:endCxn id="55" idx="1"/>
          </p:cNvCxnSpPr>
          <p:nvPr/>
        </p:nvCxnSpPr>
        <p:spPr>
          <a:xfrm>
            <a:off x="3193470" y="5457077"/>
            <a:ext cx="413645" cy="6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55" idx="0"/>
            <a:endCxn id="27" idx="2"/>
          </p:cNvCxnSpPr>
          <p:nvPr/>
        </p:nvCxnSpPr>
        <p:spPr>
          <a:xfrm flipV="1">
            <a:off x="5847075" y="4161755"/>
            <a:ext cx="1855074" cy="759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6547741" y="4333397"/>
            <a:ext cx="394443" cy="311644"/>
          </a:xfrm>
          <a:prstGeom prst="rect">
            <a:avLst/>
          </a:prstGeom>
          <a:noFill/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en-US" altLang="ja-JP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yes</a:t>
            </a:r>
            <a:endParaRPr lang="ja-JP" altLang="en-US" sz="1662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628791" y="1665429"/>
            <a:ext cx="1496731" cy="311644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ja-JP" altLang="en-US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ル　ー　ト　</a:t>
            </a:r>
            <a:r>
              <a:rPr lang="en-US" altLang="ja-JP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A</a:t>
            </a:r>
            <a:r>
              <a:rPr lang="ja-JP" altLang="en-US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536902" y="2841144"/>
            <a:ext cx="1488717" cy="311644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ja-JP" altLang="en-US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ル　ー　ト　</a:t>
            </a:r>
            <a:r>
              <a:rPr lang="en-US" altLang="ja-JP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B</a:t>
            </a:r>
            <a:r>
              <a:rPr lang="ja-JP" altLang="en-US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907067" y="5961310"/>
            <a:ext cx="1487113" cy="311644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ja-JP" altLang="en-US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ル　ー　ト　</a:t>
            </a:r>
            <a:r>
              <a:rPr lang="en-US" altLang="ja-JP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C</a:t>
            </a:r>
            <a:r>
              <a:rPr lang="ja-JP" altLang="en-US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87626" y="1501401"/>
            <a:ext cx="3506088" cy="49000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843321"/>
            <a:r>
              <a:rPr lang="ja-JP" altLang="en-US" sz="129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注）退院希望地がはっきりしていなくても、</a:t>
            </a:r>
            <a:endParaRPr lang="en-US" altLang="ja-JP" sz="1292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43321"/>
            <a:r>
              <a:rPr lang="ja-JP" altLang="en-US" sz="129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　　計画の中に盛り込まれていれば支給可能。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31559" y="167444"/>
            <a:ext cx="1037463" cy="348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843321"/>
            <a:r>
              <a:rPr lang="ja-JP" altLang="en-US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参考資料</a:t>
            </a:r>
          </a:p>
        </p:txBody>
      </p:sp>
      <p:sp>
        <p:nvSpPr>
          <p:cNvPr id="33" name="角丸四角形吹き出し 32"/>
          <p:cNvSpPr/>
          <p:nvPr/>
        </p:nvSpPr>
        <p:spPr>
          <a:xfrm>
            <a:off x="7164290" y="1169056"/>
            <a:ext cx="1800200" cy="398814"/>
          </a:xfrm>
          <a:prstGeom prst="wedgeRoundRectCallout">
            <a:avLst>
              <a:gd name="adj1" fmla="val -44675"/>
              <a:gd name="adj2" fmla="val 7977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3321"/>
            <a:r>
              <a:rPr lang="ja-JP" altLang="en-US" sz="1662" b="1" dirty="0">
                <a:solidFill>
                  <a:schemeClr val="bg1"/>
                </a:solidFill>
                <a:latin typeface="Calibri"/>
                <a:ea typeface="ＭＳ Ｐゴシック" panose="020B0600070205080204" pitchFamily="50" charset="-128"/>
              </a:rPr>
              <a:t>既にやっている</a:t>
            </a:r>
          </a:p>
        </p:txBody>
      </p:sp>
      <p:sp>
        <p:nvSpPr>
          <p:cNvPr id="34" name="角丸四角形吹き出し 33"/>
          <p:cNvSpPr/>
          <p:nvPr/>
        </p:nvSpPr>
        <p:spPr>
          <a:xfrm>
            <a:off x="7164288" y="2764311"/>
            <a:ext cx="1872208" cy="398814"/>
          </a:xfrm>
          <a:prstGeom prst="wedgeRoundRectCallout">
            <a:avLst>
              <a:gd name="adj1" fmla="val -59188"/>
              <a:gd name="adj2" fmla="val 3658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3321"/>
            <a:r>
              <a:rPr lang="ja-JP" altLang="en-US" sz="1662" b="1" dirty="0">
                <a:solidFill>
                  <a:schemeClr val="bg1"/>
                </a:solidFill>
                <a:latin typeface="Calibri"/>
                <a:ea typeface="ＭＳ Ｐゴシック" panose="020B0600070205080204" pitchFamily="50" charset="-128"/>
              </a:rPr>
              <a:t>実践あるのみ！</a:t>
            </a:r>
          </a:p>
        </p:txBody>
      </p:sp>
      <p:sp>
        <p:nvSpPr>
          <p:cNvPr id="35" name="角丸四角形吹き出し 34"/>
          <p:cNvSpPr/>
          <p:nvPr/>
        </p:nvSpPr>
        <p:spPr>
          <a:xfrm>
            <a:off x="118582" y="5821881"/>
            <a:ext cx="1661723" cy="531751"/>
          </a:xfrm>
          <a:prstGeom prst="wedgeRoundRectCallout">
            <a:avLst>
              <a:gd name="adj1" fmla="val 66243"/>
              <a:gd name="adj2" fmla="val 2794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3321"/>
            <a:r>
              <a:rPr lang="ja-JP" altLang="en-US" sz="1662" b="1" dirty="0">
                <a:solidFill>
                  <a:schemeClr val="bg1"/>
                </a:solidFill>
                <a:latin typeface="Calibri"/>
                <a:ea typeface="ＭＳ Ｐゴシック" panose="020B0600070205080204" pitchFamily="50" charset="-128"/>
              </a:rPr>
              <a:t>仕組みを</a:t>
            </a:r>
            <a:endParaRPr lang="en-US" altLang="ja-JP" sz="1662" b="1" dirty="0">
              <a:solidFill>
                <a:schemeClr val="bg1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ctr" defTabSz="843321"/>
            <a:r>
              <a:rPr lang="ja-JP" altLang="en-US" sz="1662" b="1" dirty="0">
                <a:solidFill>
                  <a:schemeClr val="bg1"/>
                </a:solidFill>
                <a:latin typeface="Calibri"/>
                <a:ea typeface="ＭＳ Ｐゴシック" panose="020B0600070205080204" pitchFamily="50" charset="-128"/>
              </a:rPr>
              <a:t>考えてください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42622" y="5090724"/>
            <a:ext cx="394443" cy="311644"/>
          </a:xfrm>
          <a:prstGeom prst="rect">
            <a:avLst/>
          </a:prstGeom>
          <a:noFill/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en-US" altLang="ja-JP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yes</a:t>
            </a:r>
            <a:endParaRPr lang="ja-JP" altLang="en-US" sz="1662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47368" y="4758379"/>
            <a:ext cx="394443" cy="311644"/>
          </a:xfrm>
          <a:prstGeom prst="rect">
            <a:avLst/>
          </a:prstGeom>
          <a:noFill/>
        </p:spPr>
        <p:txBody>
          <a:bodyPr wrap="none" lIns="55328" tIns="27664" rIns="55328" bIns="27664" rtlCol="0">
            <a:spAutoFit/>
          </a:bodyPr>
          <a:lstStyle/>
          <a:p>
            <a:pPr defTabSz="843321"/>
            <a:r>
              <a:rPr lang="en-US" altLang="ja-JP" sz="1662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yes</a:t>
            </a:r>
            <a:endParaRPr lang="ja-JP" altLang="en-US" sz="1662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34807" y="6165304"/>
            <a:ext cx="342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資料：サポート</a:t>
            </a:r>
            <a:r>
              <a:rPr lang="ja-JP" altLang="en-US" sz="1200" dirty="0" smtClean="0"/>
              <a:t>センターきぬた　金川洋輔氏作成</a:t>
            </a:r>
            <a:endParaRPr kumimoji="1" lang="ja-JP" altLang="en-US" sz="1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7" grpId="0" animBg="1"/>
      <p:bldP spid="42" grpId="0" animBg="1"/>
      <p:bldP spid="52" grpId="0" animBg="1"/>
      <p:bldP spid="55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917" y="120320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地域移行支援計画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57200" y="5877272"/>
            <a:ext cx="8229600" cy="6567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リハビリ計画・看護計画などと連動させましょう。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684" y="764704"/>
            <a:ext cx="6409689" cy="517601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 bwMode="auto">
          <a:xfrm>
            <a:off x="4139670" y="260648"/>
            <a:ext cx="4680520" cy="39302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84416" tIns="42210" rIns="84416" bIns="42210" rtlCol="0" anchor="ctr">
            <a:spAutoFit/>
          </a:bodyPr>
          <a:lstStyle/>
          <a:p>
            <a:pPr eaLnBrk="0" hangingPunct="0"/>
            <a:r>
              <a:rPr kumimoji="0" lang="ja-JP" altLang="en-US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資料：「障害者地域相談のための実践ガイドライン」</a:t>
            </a:r>
            <a:r>
              <a:rPr kumimoji="0" lang="en-US" altLang="ja-JP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kumimoji="0" lang="ja-JP" altLang="en-US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一般社団法人支援の三角点設置研究会</a:t>
            </a:r>
            <a:r>
              <a:rPr kumimoji="0" lang="en-US" altLang="ja-JP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,2014</a:t>
            </a:r>
            <a:r>
              <a:rPr kumimoji="0" lang="ja-JP" altLang="en-US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年より（</a:t>
            </a:r>
            <a:r>
              <a:rPr kumimoji="0" lang="en-US" altLang="ja-JP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http://sankakuten.sakura.ne.jp/blog/</a:t>
            </a:r>
            <a:r>
              <a:rPr kumimoji="0" lang="ja-JP" altLang="en-US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ダウンロードできます）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6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初</a:t>
            </a:r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期の役割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319514"/>
              </p:ext>
            </p:extLst>
          </p:nvPr>
        </p:nvGraphicFramePr>
        <p:xfrm>
          <a:off x="539750" y="1439862"/>
          <a:ext cx="8135938" cy="462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69">
                  <a:extLst>
                    <a:ext uri="{9D8B030D-6E8A-4147-A177-3AD203B41FA5}">
                      <a16:colId xmlns:a16="http://schemas.microsoft.com/office/drawing/2014/main" xmlns="" val="3276861227"/>
                    </a:ext>
                  </a:extLst>
                </a:gridCol>
                <a:gridCol w="4067969">
                  <a:extLst>
                    <a:ext uri="{9D8B030D-6E8A-4147-A177-3AD203B41FA5}">
                      <a16:colId xmlns:a16="http://schemas.microsoft.com/office/drawing/2014/main" xmlns="" val="629172513"/>
                    </a:ext>
                  </a:extLst>
                </a:gridCol>
              </a:tblGrid>
              <a:tr h="5133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精神科病院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1026285"/>
                  </a:ext>
                </a:extLst>
              </a:tr>
              <a:tr h="3924048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申請から支給決定まで</a:t>
                      </a:r>
                      <a:r>
                        <a:rPr kumimoji="1" lang="ja-JP" altLang="en-US" sz="2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、１か</a:t>
                      </a:r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月程かかるので、見越して申請しましょう。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本人が市役所に申請できるように。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申請手続きに心配な本人に寄り添いましょう。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スムーズに支給決定ができるよう、準備をしておきましょう（市町村）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サービス担当者会議の開催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「誰を呼ぶか？いつするか？」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（指定特定相談事業所）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地域移行支援計画の作成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（指定一般相談事業所</a:t>
                      </a:r>
                      <a:r>
                        <a:rPr kumimoji="1" lang="ja-JP" altLang="en-US" sz="2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1224056"/>
                  </a:ext>
                </a:extLst>
              </a:tr>
            </a:tbl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rmAutofit/>
          </a:bodyPr>
          <a:lstStyle/>
          <a:p>
            <a:pPr algn="l"/>
            <a:r>
              <a:rPr lang="ja-JP" altLang="en-US" sz="3600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３</a:t>
            </a:r>
            <a:r>
              <a:rPr lang="ja-JP" altLang="en-US" sz="3600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3600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中期</a:t>
            </a:r>
            <a:r>
              <a:rPr lang="ja-JP" altLang="en-US" sz="3600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・後期</a:t>
            </a:r>
            <a:endParaRPr kumimoji="1" lang="ja-JP" altLang="en-US"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440000"/>
            <a:ext cx="8136000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地域移行支援計画に沿って、居住の場、日中の活動先、通院先なども決めていく時期です。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⇒毎月２回会いにいく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⇒実際の体験を通して、具体的な生活をイ　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メージしていく。</a:t>
            </a:r>
            <a:endParaRPr lang="ja-JP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1200"/>
              </a:spcBef>
              <a:buNone/>
            </a:pPr>
            <a:endParaRPr lang="ja-JP" altLang="ja-JP" sz="30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2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79585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クライシスプラン　～本人のお守り～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60564"/>
            <a:ext cx="7920880" cy="531043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 bwMode="auto">
          <a:xfrm>
            <a:off x="31612" y="6237312"/>
            <a:ext cx="9145016" cy="23913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84416" tIns="42210" rIns="84416" bIns="42210" rtlCol="0" anchor="ctr">
            <a:spAutoFit/>
          </a:bodyPr>
          <a:lstStyle/>
          <a:p>
            <a:pPr eaLnBrk="0" hangingPunct="0"/>
            <a:r>
              <a:rPr kumimoji="0" lang="ja-JP" altLang="en-US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資料：「障害者地域相談のための実践ガイドライン」</a:t>
            </a:r>
            <a:r>
              <a:rPr kumimoji="0" lang="en-US" altLang="ja-JP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kumimoji="0" lang="ja-JP" altLang="en-US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一般社団法人支援の三角点設置研究会</a:t>
            </a:r>
            <a:r>
              <a:rPr kumimoji="0" lang="en-US" altLang="ja-JP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,2014</a:t>
            </a:r>
            <a:r>
              <a:rPr kumimoji="0" lang="ja-JP" altLang="en-US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年より（</a:t>
            </a:r>
            <a:r>
              <a:rPr kumimoji="0" lang="en-US" altLang="ja-JP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http://sankakuten.sakura.ne.jp/blog/</a:t>
            </a:r>
            <a:r>
              <a:rPr kumimoji="0" lang="ja-JP" altLang="en-US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ダウンロードできます）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中期・後期の役割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418476"/>
              </p:ext>
            </p:extLst>
          </p:nvPr>
        </p:nvGraphicFramePr>
        <p:xfrm>
          <a:off x="539750" y="1295847"/>
          <a:ext cx="8135938" cy="422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69">
                  <a:extLst>
                    <a:ext uri="{9D8B030D-6E8A-4147-A177-3AD203B41FA5}">
                      <a16:colId xmlns:a16="http://schemas.microsoft.com/office/drawing/2014/main" xmlns="" val="3276861227"/>
                    </a:ext>
                  </a:extLst>
                </a:gridCol>
                <a:gridCol w="4067969">
                  <a:extLst>
                    <a:ext uri="{9D8B030D-6E8A-4147-A177-3AD203B41FA5}">
                      <a16:colId xmlns:a16="http://schemas.microsoft.com/office/drawing/2014/main" xmlns="" val="629172513"/>
                    </a:ext>
                  </a:extLst>
                </a:gridCol>
              </a:tblGrid>
              <a:tr h="5893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精神科病院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1026285"/>
                  </a:ext>
                </a:extLst>
              </a:tr>
              <a:tr h="363204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地域生活を念頭においたプログラムの実施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・不安の軽減、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・服薬の自己管理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・生活能力の評価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・退院後の通院先の調整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クライシスプランの作成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・体験外出泊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・体験利用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・日中活動先の同行支援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・関係機関の調整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・居住の場の確保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ケア会議の実施（適宜）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退院後の生活を念頭においたサービスの申請</a:t>
                      </a:r>
                      <a:endParaRPr kumimoji="1" lang="en-US" altLang="ja-JP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1224056"/>
                  </a:ext>
                </a:extLst>
              </a:tr>
            </a:tbl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924583" y="5661248"/>
            <a:ext cx="7366272" cy="6567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精神科病院から地域へ</a:t>
            </a:r>
            <a:endParaRPr lang="en-US" altLang="ja-JP" sz="2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24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マネジメント</a:t>
            </a: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の主導権を移していきます。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476672"/>
            <a:ext cx="8229600" cy="656753"/>
          </a:xfr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rmAutofit/>
          </a:bodyPr>
          <a:lstStyle/>
          <a:p>
            <a:pPr algn="l"/>
            <a:r>
              <a:rPr lang="ja-JP" altLang="en-US" sz="3600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４　退院後</a:t>
            </a:r>
            <a:r>
              <a:rPr lang="ja-JP" altLang="en-US" sz="3600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の地域生活</a:t>
            </a:r>
            <a:endParaRPr kumimoji="1" lang="ja-JP" altLang="en-US"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440000"/>
            <a:ext cx="81360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退院はゴールではありません</a:t>
            </a:r>
            <a:r>
              <a:rPr lang="ja-JP" altLang="en-US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。</a:t>
            </a:r>
            <a:endParaRPr lang="en-US" altLang="ja-JP" kern="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退院後</a:t>
            </a: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、落ち着いて生活できるよう支援していくことがスタートになります。</a:t>
            </a:r>
            <a:endParaRPr lang="ja-JP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1200"/>
              </a:spcBef>
              <a:buNone/>
            </a:pPr>
            <a:endParaRPr lang="ja-JP" altLang="ja-JP" sz="30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6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rmAutofit fontScale="90000"/>
          </a:bodyPr>
          <a:lstStyle/>
          <a:p>
            <a:pPr algn="l"/>
            <a:r>
              <a:rPr lang="ja-JP" altLang="en-US" sz="3600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５</a:t>
            </a:r>
            <a:r>
              <a:rPr lang="ja-JP" altLang="ja-JP" sz="3600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en-US" sz="3600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市町村（圏域）における連携体制の構築</a:t>
            </a:r>
            <a:endParaRPr kumimoji="1" lang="ja-JP" altLang="en-US"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28800"/>
            <a:ext cx="7068534" cy="4561431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5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地域移行の進め方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3" y="1304925"/>
            <a:ext cx="8773036" cy="3743325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+mn-ea"/>
              </a:rPr>
              <a:t>@2016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+mn-ea"/>
              </a:rPr>
              <a:t>　公益社団法人日本精神保健福祉士協会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47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900001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4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地域</a:t>
            </a:r>
            <a:r>
              <a:rPr lang="ja-JP" altLang="en-US" sz="4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移行推進チームの役割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840173"/>
            <a:ext cx="8136000" cy="3389028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sz="40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①精神科</a:t>
            </a:r>
            <a:r>
              <a:rPr lang="ja-JP" altLang="en-US" sz="4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病院への働きかけ</a:t>
            </a:r>
            <a:endParaRPr lang="en-US" altLang="ja-JP" sz="40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sz="40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②地域</a:t>
            </a:r>
            <a:r>
              <a:rPr lang="ja-JP" altLang="en-US" sz="4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への働きかけ</a:t>
            </a:r>
            <a:endParaRPr lang="en-US" altLang="ja-JP" sz="40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sz="40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③ネットワーク</a:t>
            </a:r>
            <a:r>
              <a:rPr lang="ja-JP" altLang="en-US" sz="4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への働きかけ</a:t>
            </a:r>
            <a:endParaRPr lang="en-US" altLang="ja-JP" sz="40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2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地域移行推進チームのメンバー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440000"/>
            <a:ext cx="8136000" cy="452596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精神科病院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市区町村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5000"/>
              </a:lnSpc>
              <a:buNone/>
            </a:pP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（障害福祉担当、生保担当、介護保険担当等</a:t>
            </a:r>
            <a:r>
              <a:rPr lang="ja-JP" altLang="en-US" sz="24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2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ja-JP" altLang="en-US" sz="28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委託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相談事業所及び機関相談支援センター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指定特定相談支援事業所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指定一般相談支援事業所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保健所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ピアサポーター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地域移行推進チームのメンバーの役割①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628800"/>
            <a:ext cx="8136000" cy="452596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精神科病院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5000"/>
              </a:lnSpc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入院患者の把握　病院内チームの設置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市区町村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5000"/>
              </a:lnSpc>
              <a:buNone/>
            </a:pP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（障害福祉担当、生保担当、介護保険担当等）</a:t>
            </a:r>
            <a:endParaRPr lang="en-US" altLang="ja-JP" sz="2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5000"/>
              </a:lnSpc>
              <a:buNone/>
            </a:pP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必要な担当課の連携　障害福祉計画の策定</a:t>
            </a:r>
            <a:endParaRPr lang="en-US" altLang="ja-JP" sz="2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5000"/>
              </a:lnSpc>
              <a:buNone/>
            </a:pP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自立支援協議会の設置</a:t>
            </a:r>
            <a:endParaRPr lang="en-US" altLang="ja-JP" sz="2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1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259677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地域移行推進チームのメンバーの役割②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4006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委託相談事業所及び基幹相談支援センター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5000"/>
              </a:lnSpc>
              <a:buNone/>
            </a:pP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退院意欲を取り戻す支援</a:t>
            </a:r>
            <a:endParaRPr lang="en-US" altLang="ja-JP" sz="2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5000"/>
              </a:lnSpc>
              <a:buNone/>
            </a:pP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地域移行推進チームのエンジン</a:t>
            </a:r>
            <a:endParaRPr lang="en-US" altLang="ja-JP" sz="2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指定特定相談支援事業所・指定一般相談支援事業所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5000"/>
              </a:lnSpc>
              <a:buNone/>
            </a:pP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地域相談支援ができる体制づくり</a:t>
            </a:r>
            <a:endParaRPr lang="en-US" altLang="ja-JP" sz="2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保健所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5000"/>
              </a:lnSpc>
              <a:buNone/>
            </a:pP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精神科病院への働きかけ、市町村へのつなぎ</a:t>
            </a:r>
            <a:endParaRPr lang="en-US" altLang="ja-JP" sz="2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ピアサポーター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5000"/>
              </a:lnSpc>
              <a:buNone/>
            </a:pPr>
            <a:r>
              <a:rPr lang="ja-JP" altLang="en-US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身近な生活者としてのモデル</a:t>
            </a:r>
            <a:endParaRPr lang="en-US" altLang="ja-JP" sz="2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9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地域移行支援チームの手だて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440000"/>
            <a:ext cx="81360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・個別のケースから支援方法を共有する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・我が町の住人が何人入院しているか把握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・自立支援協議会に働きかけを行う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・茶話会の企画・運営への協力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6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6" name="AutoShape 38"/>
          <p:cNvSpPr>
            <a:spLocks noChangeArrowheads="1"/>
          </p:cNvSpPr>
          <p:nvPr/>
        </p:nvSpPr>
        <p:spPr bwMode="auto">
          <a:xfrm>
            <a:off x="6084892" y="1368669"/>
            <a:ext cx="2879725" cy="5098074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ja-JP" altLang="en-US" sz="166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GP明朝E" panose="02020900000000000000" pitchFamily="18" charset="-128"/>
                <a:cs typeface="+mn-cs"/>
              </a:rPr>
              <a:t>？</a:t>
            </a:r>
          </a:p>
        </p:txBody>
      </p:sp>
      <p:sp>
        <p:nvSpPr>
          <p:cNvPr id="63525" name="AutoShape 37"/>
          <p:cNvSpPr>
            <a:spLocks noChangeArrowheads="1"/>
          </p:cNvSpPr>
          <p:nvPr/>
        </p:nvSpPr>
        <p:spPr bwMode="auto">
          <a:xfrm>
            <a:off x="3203575" y="1368669"/>
            <a:ext cx="2808288" cy="5098074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63524" name="AutoShape 36"/>
          <p:cNvSpPr>
            <a:spLocks noChangeArrowheads="1"/>
          </p:cNvSpPr>
          <p:nvPr/>
        </p:nvSpPr>
        <p:spPr bwMode="auto">
          <a:xfrm>
            <a:off x="323850" y="1368669"/>
            <a:ext cx="2808288" cy="509807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395288" y="4624754"/>
            <a:ext cx="2663825" cy="844062"/>
          </a:xfrm>
          <a:prstGeom prst="roundRect">
            <a:avLst>
              <a:gd name="adj" fmla="val 16667"/>
            </a:avLst>
          </a:prstGeom>
          <a:solidFill>
            <a:srgbClr val="FFF8CD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ja-JP" altLang="en-US" sz="166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ja-JP" alt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退院意欲をしまっている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95292" y="2631831"/>
            <a:ext cx="2592387" cy="84406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ja-JP" altLang="en-US" sz="166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ja-JP" altLang="en-US" sz="147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誰の応援があるといいの？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3276604" y="4624754"/>
            <a:ext cx="2663825" cy="844062"/>
          </a:xfrm>
          <a:prstGeom prst="roundRect">
            <a:avLst>
              <a:gd name="adj" fmla="val 16667"/>
            </a:avLst>
          </a:prstGeom>
          <a:solidFill>
            <a:srgbClr val="FFF8CD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病気の悪化は、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昨日の記憶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395292" y="1633904"/>
            <a:ext cx="2592387" cy="8440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46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自分の希望を取り戻す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395288" y="3628292"/>
            <a:ext cx="2663825" cy="84406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46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夢と希望を封印している</a:t>
            </a: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3276604" y="3628292"/>
            <a:ext cx="2663825" cy="84406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家族の現実を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本人が知らない</a:t>
            </a: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3276600" y="2631831"/>
            <a:ext cx="2592388" cy="84406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7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家族は何を拒否している？</a:t>
            </a: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6156328" y="4624754"/>
            <a:ext cx="2663825" cy="844062"/>
          </a:xfrm>
          <a:prstGeom prst="roundRect">
            <a:avLst>
              <a:gd name="adj" fmla="val 16667"/>
            </a:avLst>
          </a:prstGeom>
          <a:solidFill>
            <a:srgbClr val="FFF8CD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ja-JP" altLang="en-US" sz="147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ja-JP" altLang="en-US" sz="147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社会資源がないから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ja-JP" altLang="en-US" sz="147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退院できないということはない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auto">
          <a:xfrm>
            <a:off x="3276600" y="1633904"/>
            <a:ext cx="2592388" cy="8440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46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家族も選択肢を得る</a:t>
            </a:r>
          </a:p>
        </p:txBody>
      </p:sp>
      <p:sp>
        <p:nvSpPr>
          <p:cNvPr id="63501" name="AutoShape 13"/>
          <p:cNvSpPr>
            <a:spLocks noChangeArrowheads="1"/>
          </p:cNvSpPr>
          <p:nvPr/>
        </p:nvSpPr>
        <p:spPr bwMode="auto">
          <a:xfrm>
            <a:off x="6156328" y="3648807"/>
            <a:ext cx="2663825" cy="84406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この人のための支援を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考えることから始める</a:t>
            </a:r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>
            <a:off x="6156328" y="2631831"/>
            <a:ext cx="2663825" cy="84406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46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みんなで知恵を出す</a:t>
            </a:r>
          </a:p>
        </p:txBody>
      </p: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6156328" y="1633904"/>
            <a:ext cx="2663825" cy="8440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7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7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必要なものは創出する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7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インフォーマルサービスも重要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1403354" y="4359520"/>
            <a:ext cx="485775" cy="33264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63516" name="AutoShape 28"/>
          <p:cNvSpPr>
            <a:spLocks noChangeArrowheads="1"/>
          </p:cNvSpPr>
          <p:nvPr/>
        </p:nvSpPr>
        <p:spPr bwMode="auto">
          <a:xfrm>
            <a:off x="4211642" y="2365138"/>
            <a:ext cx="485775" cy="33264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63517" name="AutoShape 29"/>
          <p:cNvSpPr>
            <a:spLocks noChangeArrowheads="1"/>
          </p:cNvSpPr>
          <p:nvPr/>
        </p:nvSpPr>
        <p:spPr bwMode="auto">
          <a:xfrm>
            <a:off x="4211642" y="3363058"/>
            <a:ext cx="485775" cy="33264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63518" name="AutoShape 30"/>
          <p:cNvSpPr>
            <a:spLocks noChangeArrowheads="1"/>
          </p:cNvSpPr>
          <p:nvPr/>
        </p:nvSpPr>
        <p:spPr bwMode="auto">
          <a:xfrm>
            <a:off x="4284665" y="4359520"/>
            <a:ext cx="485775" cy="33264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63519" name="AutoShape 31"/>
          <p:cNvSpPr>
            <a:spLocks noChangeArrowheads="1"/>
          </p:cNvSpPr>
          <p:nvPr/>
        </p:nvSpPr>
        <p:spPr bwMode="auto">
          <a:xfrm>
            <a:off x="7092953" y="2365138"/>
            <a:ext cx="485775" cy="33264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63520" name="AutoShape 32"/>
          <p:cNvSpPr>
            <a:spLocks noChangeArrowheads="1"/>
          </p:cNvSpPr>
          <p:nvPr/>
        </p:nvSpPr>
        <p:spPr bwMode="auto">
          <a:xfrm>
            <a:off x="7092953" y="3363058"/>
            <a:ext cx="485775" cy="33264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63521" name="AutoShape 33"/>
          <p:cNvSpPr>
            <a:spLocks noChangeArrowheads="1"/>
          </p:cNvSpPr>
          <p:nvPr/>
        </p:nvSpPr>
        <p:spPr bwMode="auto">
          <a:xfrm>
            <a:off x="7164389" y="4359520"/>
            <a:ext cx="485775" cy="33264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63522" name="AutoShape 34"/>
          <p:cNvSpPr>
            <a:spLocks noChangeArrowheads="1"/>
          </p:cNvSpPr>
          <p:nvPr/>
        </p:nvSpPr>
        <p:spPr bwMode="auto">
          <a:xfrm>
            <a:off x="1403354" y="3429001"/>
            <a:ext cx="485775" cy="33264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63523" name="AutoShape 35"/>
          <p:cNvSpPr>
            <a:spLocks noChangeArrowheads="1"/>
          </p:cNvSpPr>
          <p:nvPr/>
        </p:nvSpPr>
        <p:spPr bwMode="auto">
          <a:xfrm>
            <a:off x="1403354" y="2365138"/>
            <a:ext cx="485775" cy="33264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698658" y="5821980"/>
            <a:ext cx="2376488" cy="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46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退院意欲がない？</a:t>
            </a:r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3402100" y="5821980"/>
            <a:ext cx="2435282" cy="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46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家族が拒否している？</a:t>
            </a:r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6509091" y="5821979"/>
            <a:ext cx="2031325" cy="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46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社会資源がない？</a:t>
            </a: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1601891" y="289880"/>
            <a:ext cx="5941806" cy="648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退院できない理由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は何か・・・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フッター プレースホルダー 1"/>
          <p:cNvSpPr txBox="1">
            <a:spLocks/>
          </p:cNvSpPr>
          <p:nvPr/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@2016</a:t>
            </a:r>
            <a:r>
              <a:rPr lang="ja-JP" altLang="en-US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公益社団法人日本精神保健福祉士協会</a:t>
            </a:r>
            <a:endParaRPr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0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2" descr="IMG_217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31118"/>
            <a:ext cx="6704544" cy="376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3498" y="739853"/>
            <a:ext cx="4392488" cy="656753"/>
          </a:xfr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rmAutofit/>
          </a:bodyPr>
          <a:lstStyle/>
          <a:p>
            <a:r>
              <a:rPr lang="ja-JP" altLang="ja-JP" sz="3600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sz="3600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情報</a:t>
            </a:r>
            <a:r>
              <a:rPr lang="ja-JP" altLang="en-US" sz="3600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を届ける①</a:t>
            </a:r>
            <a:endParaRPr kumimoji="1" lang="ja-JP" altLang="en-US"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060" y="109408"/>
            <a:ext cx="3975428" cy="62407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 bwMode="auto">
          <a:xfrm>
            <a:off x="701626" y="6457330"/>
            <a:ext cx="2664296" cy="26991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square" lIns="84416" tIns="42210" rIns="84416" bIns="42210" rtlCol="0" anchor="ctr">
            <a:spAutoFit/>
          </a:bodyPr>
          <a:lstStyle/>
          <a:p>
            <a:pPr eaLnBrk="0" hangingPunct="0"/>
            <a:r>
              <a:rPr lang="ja-JP" altLang="en-US" sz="1200" dirty="0"/>
              <a:t>和歌山県自立支援協議会より引用</a:t>
            </a:r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5220072" y="2564904"/>
            <a:ext cx="2879340" cy="26991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square" lIns="84416" tIns="42210" rIns="84416" bIns="42210" rtlCol="0" anchor="ctr">
            <a:spAutoFit/>
          </a:bodyPr>
          <a:lstStyle/>
          <a:p>
            <a:pPr eaLnBrk="0" hangingPunct="0"/>
            <a:r>
              <a:rPr lang="ja-JP" altLang="en-US" sz="1200" dirty="0"/>
              <a:t>半田市自立支援協議会（愛知県）より引用</a:t>
            </a: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6084168" y="6492875"/>
            <a:ext cx="2895600" cy="365125"/>
          </a:xfrm>
        </p:spPr>
        <p:txBody>
          <a:bodyPr/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+mn-ea"/>
              </a:rPr>
              <a:t>@2016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+mn-ea"/>
              </a:rPr>
              <a:t>　公益社団法人日本精神保健福祉士協会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82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37" y="3096"/>
            <a:ext cx="9008980" cy="68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675105" y="17487"/>
            <a:ext cx="4392488" cy="6567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3600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sz="3600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情報</a:t>
            </a:r>
            <a:r>
              <a:rPr lang="ja-JP" altLang="en-US" sz="3600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を届ける②</a:t>
            </a:r>
            <a:endParaRPr lang="ja-JP" altLang="en-US"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5869124" y="6165304"/>
            <a:ext cx="2879340" cy="26991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84416" tIns="42210" rIns="84416" bIns="42210" rtlCol="0" anchor="ctr">
            <a:spAutoFit/>
          </a:bodyPr>
          <a:lstStyle/>
          <a:p>
            <a:pPr eaLnBrk="0" hangingPunct="0"/>
            <a:r>
              <a:rPr lang="ja-JP" altLang="en-US" sz="1200" dirty="0"/>
              <a:t>埼葛北自立支援協議会（埼玉県）より引用</a:t>
            </a:r>
          </a:p>
        </p:txBody>
      </p:sp>
      <p:sp>
        <p:nvSpPr>
          <p:cNvPr id="6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+mn-ea"/>
              </a:rPr>
              <a:t>@2016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+mn-ea"/>
              </a:rPr>
              <a:t>　公益社団法人日本精神保健福祉士協会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33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@2016</a:t>
            </a:r>
            <a:r>
              <a:rPr lang="ja-JP" altLang="en-US" sz="1000" dirty="0" smtClean="0">
                <a:solidFill>
                  <a:schemeClr val="tx1"/>
                </a:solidFill>
              </a:rPr>
              <a:t>　公益社団法人日本精神保健福祉士協会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退院支援意欲を取り戻すために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440000"/>
            <a:ext cx="81360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DVD</a:t>
            </a: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の作成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・院内茶話会⇒保健所で実施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・社会資源の見学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・ピアとの出会い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0000" y="450912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病院　⇒　地域を受け入れる準備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　⇒　委託相談・基幹相談の充実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z="1000" dirty="0">
                <a:solidFill>
                  <a:schemeClr val="tx1"/>
                </a:solidFill>
              </a:rPr>
              <a:t>@2016</a:t>
            </a:r>
            <a:r>
              <a:rPr lang="ja-JP" altLang="en-US" sz="1000" dirty="0">
                <a:solidFill>
                  <a:schemeClr val="tx1"/>
                </a:solidFill>
              </a:rPr>
              <a:t>　公益社団法人日本精神保健福祉士協会</a:t>
            </a:r>
          </a:p>
        </p:txBody>
      </p:sp>
    </p:spTree>
    <p:extLst>
      <p:ext uri="{BB962C8B-B14F-4D97-AF65-F5344CB8AC3E}">
        <p14:creationId xmlns:p14="http://schemas.microsoft.com/office/powerpoint/2010/main" val="14520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9677"/>
            <a:ext cx="8229600" cy="656753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ja-JP" altLang="en-US" sz="3600" dirty="0"/>
              <a:t>退院意欲の喚起より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退院支援意欲の喚起が必要ではないか？ 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031" y="1412776"/>
            <a:ext cx="8135938" cy="417754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5576" y="5752467"/>
            <a:ext cx="8133958" cy="60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62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［長期入院精神障害者の地域移行に向けた具体的方策に係る検討会（厚生労働省） 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62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662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山本深雪（大阪精神医療人権センター）</a:t>
            </a:r>
            <a:r>
              <a:rPr kumimoji="0" lang="en-US" altLang="ja-JP" sz="1662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,H26.5.12</a:t>
            </a:r>
            <a:r>
              <a:rPr kumimoji="0" lang="ja-JP" altLang="en-US" sz="1662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］ 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@2016</a:t>
            </a:r>
            <a:r>
              <a:rPr kumimoji="1" lang="ja-JP" altLang="en-US" smtClean="0"/>
              <a:t>　公益社団法人日本精神保健福祉士協会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0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229600" cy="65675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導入期の役割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35659"/>
              </p:ext>
            </p:extLst>
          </p:nvPr>
        </p:nvGraphicFramePr>
        <p:xfrm>
          <a:off x="431924" y="1439863"/>
          <a:ext cx="8460556" cy="364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278">
                  <a:extLst>
                    <a:ext uri="{9D8B030D-6E8A-4147-A177-3AD203B41FA5}">
                      <a16:colId xmlns:a16="http://schemas.microsoft.com/office/drawing/2014/main" xmlns="" val="3276861227"/>
                    </a:ext>
                  </a:extLst>
                </a:gridCol>
                <a:gridCol w="4230278">
                  <a:extLst>
                    <a:ext uri="{9D8B030D-6E8A-4147-A177-3AD203B41FA5}">
                      <a16:colId xmlns:a16="http://schemas.microsoft.com/office/drawing/2014/main" xmlns="" val="629172513"/>
                    </a:ext>
                  </a:extLst>
                </a:gridCol>
              </a:tblGrid>
              <a:tr h="5156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精神科病院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1026285"/>
                  </a:ext>
                </a:extLst>
              </a:tr>
              <a:tr h="3129693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地域の支援者とつなげる</a:t>
                      </a:r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地域の支援者が病棟に入れる環境づくり</a:t>
                      </a:r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本人へ情報を届ける方法があるか</a:t>
                      </a:r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相談できる地域の関係機関はあるか</a:t>
                      </a:r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ja-JP" altLang="en-US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丁寧なあいさつ「私は味方です」</a:t>
                      </a:r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意欲を取り戻す支援に誰が協力できるか。（基幹？　委託？市町村？）</a:t>
                      </a:r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家族への福祉サービスの説明</a:t>
                      </a:r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一緒に支援できるピアの養成</a:t>
                      </a:r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茶話会や社会資源の見学に協力できるか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1224056"/>
                  </a:ext>
                </a:extLst>
              </a:tr>
            </a:tbl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@2016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公益社団法人日本精神保健福祉士協会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99FF"/>
        </a:solidFill>
        <a:ln w="38100" cmpd="dbl">
          <a:solidFill>
            <a:srgbClr val="000000"/>
          </a:solidFill>
          <a:miter lim="800000"/>
          <a:headEnd/>
          <a:tailEnd/>
        </a:ln>
      </a:spPr>
      <a:bodyPr lIns="84416" tIns="42210" rIns="84416" bIns="42210" anchor="ctr"/>
      <a:lstStyle>
        <a:defPPr eaLnBrk="0" hangingPunct="0">
          <a:defRPr kumimoji="0" sz="1293" b="1" dirty="0">
            <a:solidFill>
              <a:srgbClr val="000000"/>
            </a:solidFill>
            <a:latin typeface="Century" pitchFamily="18" charset="0"/>
            <a:ea typeface="ＤＨＰ特太ゴシック体" pitchFamily="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9_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サーマル</Template>
  <TotalTime>0</TotalTime>
  <Words>1124</Words>
  <Application>Microsoft Office PowerPoint</Application>
  <PresentationFormat>画面に合わせる (4:3)</PresentationFormat>
  <Paragraphs>267</Paragraphs>
  <Slides>24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Office ​​テーマ</vt:lpstr>
      <vt:lpstr>10_Office テーマ</vt:lpstr>
      <vt:lpstr>19_ウェーブ</vt:lpstr>
      <vt:lpstr>16_Office ​​テーマ</vt:lpstr>
      <vt:lpstr>Office テーマ</vt:lpstr>
      <vt:lpstr>HDOfficeLightV0</vt:lpstr>
      <vt:lpstr>PowerPoint プレゼンテーション</vt:lpstr>
      <vt:lpstr>地域移行の進め方</vt:lpstr>
      <vt:lpstr>PowerPoint プレゼンテーション</vt:lpstr>
      <vt:lpstr>１　情報を届ける①</vt:lpstr>
      <vt:lpstr>PowerPoint プレゼンテーション</vt:lpstr>
      <vt:lpstr>PowerPoint プレゼンテーション</vt:lpstr>
      <vt:lpstr>退院支援意欲を取り戻すために</vt:lpstr>
      <vt:lpstr>退院意欲の喚起より 　　　退院支援意欲の喚起が必要ではないか？ </vt:lpstr>
      <vt:lpstr>導入期の役割</vt:lpstr>
      <vt:lpstr>　２　初期</vt:lpstr>
      <vt:lpstr>申請について</vt:lpstr>
      <vt:lpstr>～病院の看護師さんへの説明～ 退院までの想定パターン</vt:lpstr>
      <vt:lpstr>地域移行支援計画</vt:lpstr>
      <vt:lpstr>初期の役割</vt:lpstr>
      <vt:lpstr>　３　中期・後期</vt:lpstr>
      <vt:lpstr>クライシスプラン　～本人のお守り～</vt:lpstr>
      <vt:lpstr>中期・後期の役割</vt:lpstr>
      <vt:lpstr>　４　退院後の地域生活</vt:lpstr>
      <vt:lpstr>　５．市町村（圏域）における連携体制の構築</vt:lpstr>
      <vt:lpstr>地域移行推進チームの役割</vt:lpstr>
      <vt:lpstr>地域移行推進チームのメンバー</vt:lpstr>
      <vt:lpstr>地域移行推進チームのメンバーの役割①</vt:lpstr>
      <vt:lpstr>地域移行推進チームのメンバーの役割②</vt:lpstr>
      <vt:lpstr>地域移行支援チームの手だて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Ⅰ　タイトル</dc:title>
  <dc:creator>公益社団法人日本精神保健福祉士協会</dc:creator>
  <cp:lastModifiedBy>yoda</cp:lastModifiedBy>
  <cp:revision>196</cp:revision>
  <cp:lastPrinted>2017-03-16T09:14:45Z</cp:lastPrinted>
  <dcterms:created xsi:type="dcterms:W3CDTF">2015-11-15T16:03:49Z</dcterms:created>
  <dcterms:modified xsi:type="dcterms:W3CDTF">2017-04-27T04:32:53Z</dcterms:modified>
</cp:coreProperties>
</file>