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handoutMasterIdLst>
    <p:handoutMasterId r:id="rId21"/>
  </p:handoutMasterIdLst>
  <p:sldIdLst>
    <p:sldId id="302" r:id="rId2"/>
    <p:sldId id="303" r:id="rId3"/>
    <p:sldId id="304" r:id="rId4"/>
    <p:sldId id="305" r:id="rId5"/>
    <p:sldId id="417" r:id="rId6"/>
    <p:sldId id="418" r:id="rId7"/>
    <p:sldId id="419" r:id="rId8"/>
    <p:sldId id="420" r:id="rId9"/>
    <p:sldId id="421" r:id="rId10"/>
    <p:sldId id="309" r:id="rId11"/>
    <p:sldId id="422" r:id="rId12"/>
    <p:sldId id="424" r:id="rId13"/>
    <p:sldId id="430" r:id="rId14"/>
    <p:sldId id="431" r:id="rId15"/>
    <p:sldId id="425" r:id="rId16"/>
    <p:sldId id="426" r:id="rId17"/>
    <p:sldId id="427" r:id="rId18"/>
    <p:sldId id="314" r:id="rId19"/>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43">
          <p15:clr>
            <a:srgbClr val="A4A3A4"/>
          </p15:clr>
        </p15:guide>
        <p15:guide id="2" pos="2864">
          <p15:clr>
            <a:srgbClr val="A4A3A4"/>
          </p15:clr>
        </p15:guide>
      </p15:sldGuideLst>
    </p:ext>
    <p:ext uri="{2D200454-40CA-4A62-9FC3-DE9A4176ACB9}">
      <p15:notesGuideLst xmlns:p15="http://schemas.microsoft.com/office/powerpoint/2012/main">
        <p15:guide id="1" orient="horz" pos="2920">
          <p15:clr>
            <a:srgbClr val="A4A3A4"/>
          </p15:clr>
        </p15:guide>
        <p15:guide id="2" pos="21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862" autoAdjust="0"/>
  </p:normalViewPr>
  <p:slideViewPr>
    <p:cSldViewPr>
      <p:cViewPr varScale="1">
        <p:scale>
          <a:sx n="100" d="100"/>
          <a:sy n="100" d="100"/>
        </p:scale>
        <p:origin x="258" y="84"/>
      </p:cViewPr>
      <p:guideLst>
        <p:guide orient="horz" pos="1643"/>
        <p:guide pos="2864"/>
      </p:guideLst>
    </p:cSldViewPr>
  </p:slideViewPr>
  <p:notesTextViewPr>
    <p:cViewPr>
      <p:scale>
        <a:sx n="1" d="1"/>
        <a:sy n="1" d="1"/>
      </p:scale>
      <p:origin x="0" y="0"/>
    </p:cViewPr>
  </p:notesTextViewPr>
  <p:notesViewPr>
    <p:cSldViewPr>
      <p:cViewPr varScale="1">
        <p:scale>
          <a:sx n="79" d="100"/>
          <a:sy n="79" d="100"/>
        </p:scale>
        <p:origin x="1668" y="108"/>
      </p:cViewPr>
      <p:guideLst>
        <p:guide orient="horz" pos="2920"/>
        <p:guide pos="214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76757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Tree>
    <p:extLst>
      <p:ext uri="{BB962C8B-B14F-4D97-AF65-F5344CB8AC3E}">
        <p14:creationId xmlns:p14="http://schemas.microsoft.com/office/powerpoint/2010/main" val="25102388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685800" y="4343400"/>
            <a:ext cx="5486400" cy="4114800"/>
          </a:xfrm>
          <a:prstGeom prst="rect">
            <a:avLst/>
          </a:prstGeom>
        </p:spPr>
        <p:txBody>
          <a:bodyPr/>
          <a:lstStyle/>
          <a:p>
            <a:r>
              <a:rPr lang="en-US" altLang="ja-JP" dirty="0"/>
              <a:t>《</a:t>
            </a:r>
            <a:r>
              <a:rPr lang="ja-JP" altLang="en-US" dirty="0"/>
              <a:t>演習のねらい</a:t>
            </a:r>
            <a:r>
              <a:rPr lang="en-US" altLang="ja-JP" dirty="0"/>
              <a:t>》</a:t>
            </a:r>
          </a:p>
          <a:p>
            <a:r>
              <a:rPr lang="ja-JP" altLang="en-US" dirty="0"/>
              <a:t>入院時及び入院後</a:t>
            </a:r>
            <a:r>
              <a:rPr lang="en-US" altLang="ja-JP" dirty="0"/>
              <a:t>7</a:t>
            </a:r>
            <a:r>
              <a:rPr lang="ja-JP" altLang="en-US" dirty="0"/>
              <a:t>日以内まで、退院後生活環境相談員として求められる業務は多岐に渡り、日々の業務に追われるあまり、事務的なことばかりに意識が向いてしまうことが散見される。</a:t>
            </a:r>
            <a:endParaRPr lang="en-US" altLang="ja-JP" dirty="0"/>
          </a:p>
          <a:p>
            <a:r>
              <a:rPr lang="ja-JP" altLang="en-US" dirty="0"/>
              <a:t>この演習では、退院後生活環境相談員が法律に規定された理由を、ソーシャルワーカーとしての役割と照らし合わせ理解する。</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685800" y="4343400"/>
            <a:ext cx="5486400" cy="4114800"/>
          </a:xfrm>
          <a:prstGeom prst="rect">
            <a:avLst/>
          </a:prstGeom>
        </p:spPr>
        <p:txBody>
          <a:bodyPr/>
          <a:lstStyle/>
          <a:p>
            <a:endParaRPr lang="en-US" altLang="ja-JP" sz="13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408429" y="4400241"/>
            <a:ext cx="6086869" cy="4330457"/>
          </a:xfrm>
          <a:prstGeom prst="rect">
            <a:avLst/>
          </a:prstGeom>
        </p:spPr>
        <p:txBody>
          <a:bodyPr/>
          <a:lstStyle/>
          <a:p>
            <a:r>
              <a:rPr lang="ja-JP" altLang="en-US" sz="1300" dirty="0"/>
              <a:t>退院後生活環境相談員が選任されたということ＝本人の意に反して入院を強いられていること</a:t>
            </a:r>
          </a:p>
          <a:p>
            <a:r>
              <a:rPr lang="ja-JP" altLang="en-US" sz="1300" dirty="0"/>
              <a:t>そういう状況に置かれている本人の心情を推察していく。</a:t>
            </a:r>
          </a:p>
          <a:p>
            <a:r>
              <a:rPr lang="ja-JP" altLang="en-US" sz="1300" dirty="0"/>
              <a:t>退院後生活環境相談員の業務に</a:t>
            </a:r>
            <a:r>
              <a:rPr lang="en-US" altLang="ja-JP" sz="1300" dirty="0"/>
              <a:t>7</a:t>
            </a:r>
            <a:r>
              <a:rPr lang="ja-JP" altLang="en-US" sz="1300" dirty="0"/>
              <a:t>日以内に選任され、本人及び家族に対し説明する義務も負うことになっているが、</a:t>
            </a:r>
          </a:p>
          <a:p>
            <a:r>
              <a:rPr lang="ja-JP" altLang="en-US" sz="1300" dirty="0"/>
              <a:t>この時に、そのような姿勢で取り組むことにより、ただ書面を用いて説明をするのみでは終われないはずである。</a:t>
            </a:r>
          </a:p>
          <a:p>
            <a:endParaRPr lang="ja-JP" altLang="en-US" sz="1300" dirty="0"/>
          </a:p>
          <a:p>
            <a:r>
              <a:rPr lang="ja-JP" altLang="en-US" sz="1300" dirty="0"/>
              <a:t>前のスライドの精神保健福祉士の業務を行う目的は、入院初期から本人を理解するための業務と言える。ただ、法律や所属機関から求められている業務として捉えるのではなく、本人を多面的に理解するという視点を忘れずにいたい。</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408429" y="4400241"/>
            <a:ext cx="6086869" cy="4330457"/>
          </a:xfrm>
          <a:prstGeom prst="rect">
            <a:avLst/>
          </a:prstGeom>
        </p:spPr>
        <p:txBody>
          <a:bodyPr/>
          <a:lstStyle/>
          <a:p>
            <a:r>
              <a:rPr lang="ja-JP" altLang="en-US" sz="1300" dirty="0"/>
              <a:t>入院初期は、本人にとって一番辛いときで複雑な気持ちの中で過ごしている時期である。</a:t>
            </a:r>
          </a:p>
          <a:p>
            <a:r>
              <a:rPr lang="ja-JP" altLang="en-US" sz="1300" dirty="0"/>
              <a:t>その時期に、本人のそばで語りに耳を傾けることは、信頼関係の構築に大きく影響すると考えられる。</a:t>
            </a:r>
          </a:p>
          <a:p>
            <a:r>
              <a:rPr lang="ja-JP" altLang="en-US" sz="1300" dirty="0"/>
              <a:t>そのためには、たとえ隔離されていても、病状が不安定であったとしても、その時にできる最大限の方法で</a:t>
            </a:r>
          </a:p>
          <a:p>
            <a:r>
              <a:rPr lang="ja-JP" altLang="en-US" sz="1300" dirty="0"/>
              <a:t>本人の想いを聴くように心がけることが求められる。</a:t>
            </a:r>
          </a:p>
          <a:p>
            <a:r>
              <a:rPr lang="ja-JP" altLang="en-US" sz="1300" dirty="0"/>
              <a:t>その場面を通して、入院中に保障されている権利や、今後利用できるサービス等を、丁寧に説明していかなければならない。</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464658" y="4400241"/>
            <a:ext cx="5991114" cy="4330457"/>
          </a:xfrm>
          <a:prstGeom prst="rect">
            <a:avLst/>
          </a:prstGeom>
        </p:spPr>
        <p:txBody>
          <a:bodyPr/>
          <a:lstStyle/>
          <a:p>
            <a:endParaRPr lang="en-US" altLang="ja-JP" sz="13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408429" y="4400241"/>
            <a:ext cx="6086869" cy="4330457"/>
          </a:xfrm>
          <a:prstGeom prst="rect">
            <a:avLst/>
          </a:prstGeom>
        </p:spPr>
        <p:txBody>
          <a:bodyPr/>
          <a:lstStyle/>
          <a:p>
            <a:endParaRPr lang="ja-JP" altLang="en-US" sz="13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464659" y="4400239"/>
            <a:ext cx="6004650" cy="4575135"/>
          </a:xfrm>
          <a:prstGeom prst="rect">
            <a:avLst/>
          </a:prstGeom>
        </p:spPr>
        <p:txBody>
          <a:bodyPr/>
          <a:lstStyle/>
          <a:p>
            <a:r>
              <a:rPr lang="ja-JP" altLang="en-US" b="0" dirty="0"/>
              <a:t>多職種、多機関の連携について、詳細は演習Ⅱで触れる。</a:t>
            </a:r>
          </a:p>
          <a:p>
            <a:r>
              <a:rPr lang="ja-JP" altLang="en-US" b="0" dirty="0"/>
              <a:t>ここでは、</a:t>
            </a:r>
            <a:r>
              <a:rPr lang="ja-JP" altLang="en-US" dirty="0">
                <a:sym typeface="+mn-ea"/>
              </a:rPr>
              <a:t>入院初期から院内外にチームを主体的に構成する意識を持つこと、チームは多職種で構成すること、構成したチーム内で定期的な意見交換を行っていくことが重要であることを伝える。</a:t>
            </a:r>
          </a:p>
          <a:p>
            <a:endParaRPr lang="ja-JP" altLang="en-US" b="0" dirty="0"/>
          </a:p>
          <a:p>
            <a:endParaRPr lang="ja-JP" altLang="en-US" b="0"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408429" y="4400241"/>
            <a:ext cx="6086869" cy="4330457"/>
          </a:xfrm>
          <a:prstGeom prst="rect">
            <a:avLst/>
          </a:prstGeom>
        </p:spPr>
        <p:txBody>
          <a:bodyPr/>
          <a:lstStyle/>
          <a:p>
            <a:r>
              <a:rPr lang="ja-JP" altLang="en-US" sz="1300" dirty="0">
                <a:sym typeface="+mn-ea"/>
              </a:rPr>
              <a:t>入院初期は治療が開始される段階であるため、院内多職種がどのような方針で治療をしようと考えているのかを把握する。反対にこちらが把握した本人の想いや入院前の生活の様子を多職種に伝え、治療の参考としてもらうよう働きかける。</a:t>
            </a:r>
            <a:endParaRPr lang="ja-JP" altLang="en-US" sz="1300" b="0" dirty="0"/>
          </a:p>
          <a:p>
            <a:r>
              <a:rPr lang="ja-JP" altLang="en-US" sz="1300" dirty="0">
                <a:sym typeface="+mn-ea"/>
              </a:rPr>
              <a:t>治療や退院後の生活に向けて本人が取り組めるように、その時々の状況を本人と共有し、その後どうしていきたいと思っているのかをお互い共有する。</a:t>
            </a:r>
            <a:endParaRPr lang="ja-JP" altLang="en-US" sz="1300" b="0" dirty="0"/>
          </a:p>
          <a:p>
            <a:r>
              <a:rPr lang="ja-JP" altLang="en-US" sz="1300" dirty="0">
                <a:sym typeface="+mn-ea"/>
              </a:rPr>
              <a:t>入院後の当面の方針や役割、今後の見通し、スケジュールなどを共有していきたい。</a:t>
            </a:r>
            <a:endParaRPr lang="ja-JP" altLang="en-US" sz="1300"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464659" y="4400240"/>
            <a:ext cx="5928377" cy="4318069"/>
          </a:xfrm>
          <a:prstGeom prst="rect">
            <a:avLst/>
          </a:prstGeom>
        </p:spPr>
        <p:txBody>
          <a:bodyPr/>
          <a:lstStyle/>
          <a:p>
            <a:r>
              <a:rPr lang="ja-JP" altLang="en-US" sz="1300" dirty="0">
                <a:sym typeface="+mn-ea"/>
              </a:rPr>
              <a:t>このような院内外支援チーム内で共有した内容を入院診療計画書に記載し、本人や家族に説明する。</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374858" y="4400241"/>
            <a:ext cx="6070267" cy="4330457"/>
          </a:xfrm>
          <a:prstGeom prst="rect">
            <a:avLst/>
          </a:prstGeom>
        </p:spPr>
        <p:txBody>
          <a:bodyPr/>
          <a:lstStyle/>
          <a:p>
            <a:endParaRPr lang="en-US" altLang="ja-JP" sz="13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685800" y="4343400"/>
            <a:ext cx="5486400" cy="4114800"/>
          </a:xfrm>
          <a:prstGeom prst="rect">
            <a:avLst/>
          </a:prstGeom>
        </p:spPr>
        <p:txBody>
          <a:bodyPr/>
          <a:lstStyle/>
          <a:p>
            <a:r>
              <a:rPr lang="en-US" altLang="ja-JP" dirty="0"/>
              <a:t>《</a:t>
            </a:r>
            <a:r>
              <a:rPr lang="ja-JP" altLang="en-US" dirty="0"/>
              <a:t>演習の進め方</a:t>
            </a:r>
            <a:r>
              <a:rPr lang="en-US" altLang="ja-JP" dirty="0"/>
              <a:t>》</a:t>
            </a:r>
          </a:p>
          <a:p>
            <a:r>
              <a:rPr lang="ja-JP" altLang="en-US" dirty="0"/>
              <a:t>演習</a:t>
            </a:r>
            <a:r>
              <a:rPr lang="en-US" altLang="ja-JP" dirty="0"/>
              <a:t>Ⅰ</a:t>
            </a:r>
            <a:r>
              <a:rPr lang="ja-JP" altLang="en-US" dirty="0"/>
              <a:t>は事例の説明や自己紹介があり、他のセクションに比べると演習以外に取られる時間が多くある。</a:t>
            </a:r>
            <a:endParaRPr lang="en-US" altLang="ja-JP" dirty="0"/>
          </a:p>
          <a:p>
            <a:r>
              <a:rPr lang="ja-JP" altLang="en-US" dirty="0"/>
              <a:t>また、入院後</a:t>
            </a:r>
            <a:r>
              <a:rPr lang="en-US" altLang="ja-JP" dirty="0"/>
              <a:t>7</a:t>
            </a:r>
            <a:r>
              <a:rPr lang="ja-JP" altLang="en-US" dirty="0"/>
              <a:t>日以内に退院後生活環境相談員として求められる業務は多くあるため、ミニレクチャーの時間も他の演習に比べ長めに設定した。</a:t>
            </a:r>
            <a:endParaRPr lang="en-US" altLang="ja-JP" dirty="0"/>
          </a:p>
          <a:p>
            <a:endParaRPr lang="en-US" altLang="ja-JP" dirty="0"/>
          </a:p>
          <a:p>
            <a:r>
              <a:rPr lang="ja-JP" altLang="en-US" dirty="0"/>
              <a:t>以上のことから、演習</a:t>
            </a:r>
            <a:r>
              <a:rPr lang="en-US" altLang="ja-JP" dirty="0"/>
              <a:t>Ⅰ</a:t>
            </a:r>
            <a:r>
              <a:rPr lang="ja-JP" altLang="en-US" dirty="0"/>
              <a:t>のグループ討議は、自己紹介を兼ねたアイスブレイク的な意味合いを強く持たせた。</a:t>
            </a:r>
            <a:endParaRPr lang="en-US"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81000" y="685800"/>
            <a:ext cx="6096000" cy="3429000"/>
          </a:xfrm>
          <a:prstGeom prst="rect">
            <a:avLst/>
          </a:prstGeom>
        </p:spPr>
      </p:sp>
      <p:sp>
        <p:nvSpPr>
          <p:cNvPr id="3" name="ノート プレースホルダー 2"/>
          <p:cNvSpPr>
            <a:spLocks noGrp="1"/>
          </p:cNvSpPr>
          <p:nvPr>
            <p:ph type="body" idx="1"/>
          </p:nvPr>
        </p:nvSpPr>
        <p:spPr>
          <a:xfrm>
            <a:off x="685800" y="4343400"/>
            <a:ext cx="5486400" cy="4114800"/>
          </a:xfrm>
          <a:prstGeom prst="rect">
            <a:avLst/>
          </a:prstGeom>
        </p:spPr>
        <p:txBody>
          <a:bodyPr/>
          <a:lstStyle/>
          <a:p>
            <a:endParaRPr kumimoji="1" lang="ja-JP" altLang="en-US"/>
          </a:p>
        </p:txBody>
      </p:sp>
      <p:sp>
        <p:nvSpPr>
          <p:cNvPr id="4" name="スライド番号プレースホルダー 3"/>
          <p:cNvSpPr>
            <a:spLocks noGrp="1"/>
          </p:cNvSpPr>
          <p:nvPr>
            <p:ph type="sldNum" sz="quarter" idx="10"/>
          </p:nvPr>
        </p:nvSpPr>
        <p:spPr>
          <a:xfrm>
            <a:off x="3884613" y="8685213"/>
            <a:ext cx="2971800" cy="457200"/>
          </a:xfrm>
        </p:spPr>
        <p:txBody>
          <a:bodyPr/>
          <a:lstStyle/>
          <a:p>
            <a:fld id="{EA6C9235-A381-4FD3-8BF5-CA4129D3ED92}" type="slidenum">
              <a:rPr kumimoji="1" lang="ja-JP" altLang="en-US" smtClean="0"/>
              <a:t>3</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685800" y="4343400"/>
            <a:ext cx="5486400" cy="4114800"/>
          </a:xfrm>
          <a:prstGeom prst="rect">
            <a:avLst/>
          </a:prstGeom>
        </p:spPr>
        <p:txBody>
          <a:bodyPr/>
          <a:lstStyle/>
          <a:p>
            <a:r>
              <a:rPr lang="ja-JP" altLang="en-US" b="0" dirty="0"/>
              <a:t>本日の研修は「精神保健福祉士のための退院後生活環境相談員実践ガイドライン」に基づいて組み立てられているため、演習の最初にガイドラインに触れる。</a:t>
            </a:r>
            <a:endParaRPr lang="en-US" altLang="ja-JP" b="0" dirty="0"/>
          </a:p>
          <a:p>
            <a:endParaRPr lang="en-US" altLang="ja-JP" b="0" dirty="0"/>
          </a:p>
          <a:p>
            <a:r>
              <a:rPr lang="ja-JP" altLang="en-US" b="0" dirty="0"/>
              <a:t>このガイドラインは、入院後</a:t>
            </a:r>
            <a:r>
              <a:rPr lang="en-US" altLang="ja-JP" b="0" dirty="0"/>
              <a:t>3</a:t>
            </a:r>
            <a:r>
              <a:rPr lang="ja-JP" altLang="en-US" b="0" dirty="0"/>
              <a:t>ヵ月までを想定して作られているが、そこに記されている視点は長期入院者の支援に置き換えることができることも説明する。</a:t>
            </a:r>
            <a:endParaRPr lang="en-US" altLang="ja-JP" b="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519964" y="4400413"/>
            <a:ext cx="5876791" cy="3600339"/>
          </a:xfrm>
          <a:prstGeom prst="rect">
            <a:avLst/>
          </a:prstGeom>
        </p:spPr>
        <p:txBody>
          <a:bodyPr/>
          <a:lstStyle/>
          <a:p>
            <a:r>
              <a:rPr lang="ja-JP" altLang="en-US" sz="1300" dirty="0"/>
              <a:t>レクチャーに入る前に、改めて退院後生活環境相談員の役割を確認する。</a:t>
            </a:r>
          </a:p>
          <a:p>
            <a:r>
              <a:rPr lang="ja-JP" altLang="en-US" sz="1300" dirty="0"/>
              <a:t>退院後の生活環境に関する相談や指導に応じる役割がある私たちは、退院後に本人がどのように生活を送るのかを考えることが求められることを改めて認識する。</a:t>
            </a:r>
          </a:p>
          <a:p>
            <a:r>
              <a:rPr lang="ja-JP" altLang="en-US" sz="1300" dirty="0"/>
              <a:t>診療報酬上の基準で求められている退院期限に振り回される現状がないか、退院をさせることのみに意識が向いていないか自身で振り返ってもらいたいことを伝える。</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519964" y="4400413"/>
            <a:ext cx="5876791" cy="3600339"/>
          </a:xfrm>
          <a:prstGeom prst="rect">
            <a:avLst/>
          </a:prstGeom>
        </p:spPr>
        <p:txBody>
          <a:bodyPr/>
          <a:lstStyle/>
          <a:p>
            <a:r>
              <a:rPr lang="ja-JP" altLang="en-US" sz="1300" dirty="0"/>
              <a:t>本人の退院後の生活を支援する役割を担っているのであれば、退院後に希望する生活スタイルやその生活に向けての課題等を本人がどのように考えているのかを理解していかないと、支援ができないことを伝える。</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519964" y="4400413"/>
            <a:ext cx="5876791" cy="3600339"/>
          </a:xfrm>
          <a:prstGeom prst="rect">
            <a:avLst/>
          </a:prstGeom>
        </p:spPr>
        <p:txBody>
          <a:bodyPr/>
          <a:lstStyle/>
          <a:p>
            <a:r>
              <a:rPr lang="ja-JP" altLang="en-US" sz="1300" dirty="0"/>
              <a:t>〇以降を説明する</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519964" y="4400413"/>
            <a:ext cx="5876791" cy="3600339"/>
          </a:xfrm>
          <a:prstGeom prst="rect">
            <a:avLst/>
          </a:prstGeom>
        </p:spPr>
        <p:txBody>
          <a:bodyPr/>
          <a:lstStyle/>
          <a:p>
            <a:r>
              <a:rPr lang="ja-JP" altLang="en-US" sz="1300" dirty="0"/>
              <a:t>こういう求められている役割を踏まえ、退院後生活環境相談員の業務を確認していきたい。</a:t>
            </a:r>
          </a:p>
          <a:p>
            <a:r>
              <a:rPr lang="en-US" altLang="ja-JP" sz="1300" dirty="0"/>
              <a:t>≪</a:t>
            </a:r>
            <a:r>
              <a:rPr lang="ja-JP" altLang="en-US" sz="1300" dirty="0"/>
              <a:t>業務の項目を説明</a:t>
            </a:r>
            <a:r>
              <a:rPr lang="en-US" altLang="ja-JP" sz="1300" dirty="0"/>
              <a:t>≫</a:t>
            </a:r>
            <a:endParaRPr lang="ja-JP" altLang="en-US" sz="13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685800" y="4343400"/>
            <a:ext cx="5486400" cy="4114800"/>
          </a:xfrm>
          <a:prstGeom prst="rect">
            <a:avLst/>
          </a:prstGeom>
        </p:spPr>
        <p:txBody>
          <a:bodyPr/>
          <a:lstStyle/>
          <a:p>
            <a:pPr defTabSz="843280">
              <a:defRPr/>
            </a:pPr>
            <a:r>
              <a:rPr lang="ja-JP" altLang="en-US" sz="1300" dirty="0"/>
              <a:t>一旦はスライドの説明、確認程度。</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1597822"/>
            <a:ext cx="7772400" cy="110251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2914650"/>
            <a:ext cx="6400801"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A4370A0-77B4-4FAB-9071-FB7E942CB7B1}" type="datetime1">
              <a:rPr kumimoji="1" lang="ja-JP" altLang="en-US" smtClean="0"/>
              <a:t>2019/5/27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E86D70E-4B5A-4FC4-A4E2-9D19FB8F6D2F}" type="datetime1">
              <a:rPr kumimoji="1" lang="ja-JP" altLang="en-US" smtClean="0"/>
              <a:t>2019/5/27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399" y="205980"/>
            <a:ext cx="2057401" cy="43886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1" y="205980"/>
            <a:ext cx="6019801" cy="43886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CEA9218-F230-4CE1-93C8-59202B19D3CB}" type="datetime1">
              <a:rPr kumimoji="1" lang="ja-JP" altLang="en-US" smtClean="0"/>
              <a:t>2019/5/27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628652" y="273847"/>
            <a:ext cx="7886700" cy="4358879"/>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3" name="日付プレースホルダー 2"/>
          <p:cNvSpPr>
            <a:spLocks noGrp="1"/>
          </p:cNvSpPr>
          <p:nvPr>
            <p:ph type="dt" sz="half" idx="10"/>
          </p:nvPr>
        </p:nvSpPr>
        <p:spPr/>
        <p:txBody>
          <a:bodyPr/>
          <a:lstStyle/>
          <a:p>
            <a:fld id="{8A6B52B3-4371-483E-8D87-D75429E4A5C5}" type="datetime1">
              <a:rPr kumimoji="1" lang="ja-JP" altLang="en-US" smtClean="0">
                <a:solidFill>
                  <a:prstClr val="black">
                    <a:tint val="75000"/>
                  </a:prstClr>
                </a:solidFill>
              </a:rPr>
              <a:t>2019/5/27</a:t>
            </a:fld>
            <a:endParaRPr kumimoji="1"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kumimoji="1"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8D8928E-AA9A-4D89-BC1F-A2C05AB4BD92}" type="slidenum">
              <a:rPr kumimoji="1" lang="ja-JP" altLang="en-US" smtClean="0">
                <a:solidFill>
                  <a:prstClr val="black">
                    <a:tint val="75000"/>
                  </a:prstClr>
                </a:solidFill>
              </a:rPr>
              <a:t>‹#›</a:t>
            </a:fld>
            <a:endParaRPr kumimoji="1" lang="ja-JP" alt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80"/>
            <a:ext cx="8229601" cy="857250"/>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2" y="1200154"/>
            <a:ext cx="4038601" cy="339447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200152"/>
            <a:ext cx="4038601" cy="1639491"/>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2953944"/>
            <a:ext cx="4038601" cy="1640681"/>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p:txBody>
          <a:bodyPr/>
          <a:lstStyle>
            <a:lvl1pPr>
              <a:defRPr/>
            </a:lvl1pPr>
          </a:lstStyle>
          <a:p>
            <a:pPr>
              <a:defRPr/>
            </a:pPr>
            <a:fld id="{E98BA46E-1FFE-4966-B162-89D900F76BC1}" type="datetime1">
              <a:rPr lang="ja-JP" altLang="en-US" smtClean="0"/>
              <a:t>2019/5/27</a:t>
            </a:fld>
            <a:endParaRPr lang="en-US" altLang="ja-JP"/>
          </a:p>
        </p:txBody>
      </p:sp>
      <p:sp>
        <p:nvSpPr>
          <p:cNvPr id="7" name="Rectangle 5"/>
          <p:cNvSpPr>
            <a:spLocks noGrp="1" noChangeArrowheads="1"/>
          </p:cNvSpPr>
          <p:nvPr>
            <p:ph type="ftr" sz="quarter" idx="11"/>
          </p:nvPr>
        </p:nvSpPr>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a:lvl1pPr>
          </a:lstStyle>
          <a:p>
            <a:pPr>
              <a:defRPr/>
            </a:pPr>
            <a:fld id="{36BDC335-13EA-4B28-9810-C3904A90F165}" type="slidenum">
              <a:rPr lang="en-US" altLang="ja-JP"/>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15D9C22E-45F7-4E3D-BC8D-31DA9EC76285}" type="datetime1">
              <a:rPr kumimoji="1" lang="ja-JP" altLang="en-US" smtClean="0"/>
              <a:t>2019/5/27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8100392" y="4731544"/>
            <a:ext cx="946449" cy="273844"/>
          </a:xfrm>
        </p:spPr>
        <p:txBody>
          <a:bodyPr/>
          <a:lstStyle>
            <a:lvl1pPr>
              <a:defRPr>
                <a:solidFill>
                  <a:schemeClr val="tx1"/>
                </a:solidFill>
              </a:defRPr>
            </a:lvl1pPr>
          </a:lstStyle>
          <a:p>
            <a:fld id="{F53B3EFC-0D5D-4589-8FAD-D2B83E7119F1}"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3305176"/>
            <a:ext cx="7772400" cy="1021556"/>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4" y="2180036"/>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56AB466-DECA-4F2F-9274-75F09DF5DB20}" type="datetime1">
              <a:rPr kumimoji="1" lang="ja-JP" altLang="en-US" smtClean="0"/>
              <a:t>2019/5/27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2"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84094D0-6F02-4E72-871A-B52BAE6F651A}" type="datetime1">
              <a:rPr kumimoji="1" lang="ja-JP" altLang="en-US" smtClean="0"/>
              <a:t>2019/5/27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151336"/>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1631157"/>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0" y="1151336"/>
            <a:ext cx="40417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0" y="1631157"/>
            <a:ext cx="40417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B4214C9-650D-418C-8AD5-AC4ABD398395}" type="datetime1">
              <a:rPr kumimoji="1" lang="ja-JP" altLang="en-US" smtClean="0"/>
              <a:t>2019/5/27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1ACF7A8-6CE1-44F6-ACB9-421BD05A2015}" type="datetime1">
              <a:rPr kumimoji="1" lang="ja-JP" altLang="en-US" smtClean="0"/>
              <a:t>2019/5/27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D5B67E3-B8A6-4698-8EA3-686D1718D05F}" type="datetime1">
              <a:rPr kumimoji="1" lang="ja-JP" altLang="en-US" smtClean="0"/>
              <a:t>2019/5/27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5" y="204787"/>
            <a:ext cx="3008313" cy="871538"/>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2" y="204791"/>
            <a:ext cx="5111749"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E222C8C-AAA0-424F-99E4-C641BD6F871A}" type="datetime1">
              <a:rPr kumimoji="1" lang="ja-JP" altLang="en-US" smtClean="0"/>
              <a:t>2019/5/27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9" y="3600451"/>
            <a:ext cx="5486400" cy="425054"/>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9"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9"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60DF5D7-6A0A-43C8-8CEC-794343FDC89C}" type="datetime1">
              <a:rPr kumimoji="1" lang="ja-JP" altLang="en-US" smtClean="0"/>
              <a:t>2019/5/27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図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996893" y="676516"/>
            <a:ext cx="3150213" cy="3774057"/>
          </a:xfrm>
          <a:prstGeom prst="rect">
            <a:avLst/>
          </a:prstGeom>
          <a:solidFill>
            <a:schemeClr val="bg1"/>
          </a:solidFill>
        </p:spPr>
      </p:pic>
      <p:sp>
        <p:nvSpPr>
          <p:cNvPr id="2" name="タイトル プレースホルダー 1"/>
          <p:cNvSpPr>
            <a:spLocks noGrp="1"/>
          </p:cNvSpPr>
          <p:nvPr>
            <p:ph type="title"/>
          </p:nvPr>
        </p:nvSpPr>
        <p:spPr>
          <a:xfrm>
            <a:off x="457200" y="205980"/>
            <a:ext cx="8229601" cy="85725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457200" y="1200151"/>
            <a:ext cx="8229601" cy="339447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457200" y="4767264"/>
            <a:ext cx="2133601"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22633667-07DC-4421-BF4D-A448773D411F}" type="datetime1">
              <a:rPr kumimoji="1" lang="ja-JP" altLang="en-US" smtClean="0"/>
              <a:t>2019/5/27</a:t>
            </a:fld>
            <a:endParaRPr kumimoji="1" lang="ja-JP" altLang="en-US"/>
          </a:p>
        </p:txBody>
      </p:sp>
      <p:sp>
        <p:nvSpPr>
          <p:cNvPr id="5" name="フッター プレースホルダー 4"/>
          <p:cNvSpPr>
            <a:spLocks noGrp="1"/>
          </p:cNvSpPr>
          <p:nvPr>
            <p:ph type="ftr" sz="quarter" idx="3"/>
          </p:nvPr>
        </p:nvSpPr>
        <p:spPr>
          <a:xfrm>
            <a:off x="3124202"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4767264"/>
            <a:ext cx="2133601"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53B3EFC-0D5D-4589-8FAD-D2B83E7119F1}"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2" y="698660"/>
            <a:ext cx="7886700" cy="994172"/>
          </a:xfrm>
        </p:spPr>
        <p:txBody>
          <a:bodyPr/>
          <a:lstStyle/>
          <a:p>
            <a:r>
              <a:rPr lang="ja-JP" altLang="en-US" dirty="0"/>
              <a:t>演習</a:t>
            </a:r>
            <a:r>
              <a:rPr lang="en-US" altLang="ja-JP" dirty="0"/>
              <a:t>Ⅰ</a:t>
            </a:r>
            <a:endParaRPr lang="ja-JP" altLang="en-US" dirty="0"/>
          </a:p>
        </p:txBody>
      </p:sp>
      <p:sp>
        <p:nvSpPr>
          <p:cNvPr id="3" name="コンテンツプレースホルダ 2"/>
          <p:cNvSpPr>
            <a:spLocks noGrp="1"/>
          </p:cNvSpPr>
          <p:nvPr>
            <p:ph idx="1"/>
          </p:nvPr>
        </p:nvSpPr>
        <p:spPr>
          <a:xfrm>
            <a:off x="628652" y="2231232"/>
            <a:ext cx="7886700" cy="681038"/>
          </a:xfrm>
        </p:spPr>
        <p:txBody>
          <a:bodyPr/>
          <a:lstStyle/>
          <a:p>
            <a:pPr marL="0" indent="0">
              <a:buNone/>
            </a:pPr>
            <a:r>
              <a:rPr lang="ja-JP" altLang="en-US" sz="3600" dirty="0">
                <a:sym typeface="+mn-ea"/>
              </a:rPr>
              <a:t>入院時及び入院から７日間以内の業務</a:t>
            </a:r>
          </a:p>
        </p:txBody>
      </p:sp>
      <p:sp>
        <p:nvSpPr>
          <p:cNvPr id="4" name="スライド番号プレースホルダー 3">
            <a:extLst>
              <a:ext uri="{FF2B5EF4-FFF2-40B4-BE49-F238E27FC236}">
                <a16:creationId xmlns:a16="http://schemas.microsoft.com/office/drawing/2014/main" id="{B7B09391-6172-4054-9D44-0DC8AC0B3FAF}"/>
              </a:ext>
            </a:extLst>
          </p:cNvPr>
          <p:cNvSpPr>
            <a:spLocks noGrp="1"/>
          </p:cNvSpPr>
          <p:nvPr>
            <p:ph type="sldNum" sz="quarter" idx="12"/>
          </p:nvPr>
        </p:nvSpPr>
        <p:spPr/>
        <p:txBody>
          <a:bodyPr/>
          <a:lstStyle/>
          <a:p>
            <a:fld id="{F53B3EFC-0D5D-4589-8FAD-D2B83E7119F1}" type="slidenum">
              <a:rPr lang="ja-JP" altLang="en-US" smtClean="0"/>
              <a:pPr/>
              <a:t>1</a:t>
            </a:fld>
            <a:endParaRPr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8611" y="93758"/>
            <a:ext cx="7886700" cy="994172"/>
          </a:xfrm>
        </p:spPr>
        <p:txBody>
          <a:bodyPr/>
          <a:lstStyle/>
          <a:p>
            <a:pPr algn="l"/>
            <a:r>
              <a:rPr lang="ja-JP" altLang="en-US" sz="3000" dirty="0"/>
              <a:t>☆視点☆</a:t>
            </a:r>
            <a:endParaRPr lang="ja-JP" altLang="en-US" sz="3000" dirty="0">
              <a:sym typeface="+mn-ea"/>
            </a:endParaRPr>
          </a:p>
        </p:txBody>
      </p:sp>
      <p:sp>
        <p:nvSpPr>
          <p:cNvPr id="3" name="コンテンツプレースホルダ 2"/>
          <p:cNvSpPr>
            <a:spLocks noGrp="1"/>
          </p:cNvSpPr>
          <p:nvPr>
            <p:ph idx="1"/>
          </p:nvPr>
        </p:nvSpPr>
        <p:spPr>
          <a:xfrm>
            <a:off x="131445" y="949325"/>
            <a:ext cx="8880475" cy="4070350"/>
          </a:xfrm>
        </p:spPr>
        <p:txBody>
          <a:bodyPr>
            <a:normAutofit fontScale="90000" lnSpcReduction="10000"/>
          </a:bodyPr>
          <a:lstStyle/>
          <a:p>
            <a:pPr marL="0" indent="0">
              <a:buNone/>
            </a:pPr>
            <a:r>
              <a:rPr lang="ja-JP" altLang="en-US" dirty="0"/>
              <a:t>病院内精神保健福祉士が早期に介入する必要性                                   </a:t>
            </a:r>
            <a:r>
              <a:rPr lang="en-US" altLang="ja-JP" dirty="0"/>
              <a:t>							</a:t>
            </a:r>
            <a:r>
              <a:rPr lang="ja-JP" altLang="en-US" dirty="0"/>
              <a:t>　　</a:t>
            </a:r>
            <a:r>
              <a:rPr lang="ja-JP" altLang="en-US" sz="1900" dirty="0"/>
              <a:t>（ガイドライン</a:t>
            </a:r>
            <a:r>
              <a:rPr lang="en-US" altLang="ja-JP" sz="1900" dirty="0"/>
              <a:t>P9</a:t>
            </a:r>
            <a:r>
              <a:rPr lang="ja-JP" altLang="en-US" sz="1900" dirty="0"/>
              <a:t>）</a:t>
            </a:r>
          </a:p>
          <a:p>
            <a:pPr marL="0" indent="0">
              <a:buNone/>
            </a:pPr>
            <a:endParaRPr lang="ja-JP" altLang="en-US" sz="1800" dirty="0"/>
          </a:p>
          <a:p>
            <a:pPr marL="0" indent="0">
              <a:buNone/>
            </a:pPr>
            <a:r>
              <a:rPr lang="ja-JP" altLang="en-US" dirty="0">
                <a:sym typeface="+mn-ea"/>
              </a:rPr>
              <a:t>入院前の生活環境や退院後の生活に関する希望の聞き取り                  　　　                                         　　</a:t>
            </a:r>
            <a:r>
              <a:rPr lang="ja-JP" altLang="en-US" sz="2000" dirty="0">
                <a:sym typeface="+mn-ea"/>
              </a:rPr>
              <a:t>　 （ガイドライン</a:t>
            </a:r>
            <a:r>
              <a:rPr lang="en-US" altLang="ja-JP" sz="2000" dirty="0">
                <a:sym typeface="+mn-ea"/>
              </a:rPr>
              <a:t>P11</a:t>
            </a:r>
            <a:r>
              <a:rPr lang="ja-JP" altLang="en-US" sz="2000" dirty="0">
                <a:sym typeface="+mn-ea"/>
              </a:rPr>
              <a:t>）</a:t>
            </a:r>
          </a:p>
          <a:p>
            <a:pPr marL="0" indent="0">
              <a:buNone/>
            </a:pPr>
            <a:endParaRPr lang="ja-JP" altLang="en-US" sz="1800" dirty="0">
              <a:sym typeface="+mn-ea"/>
            </a:endParaRPr>
          </a:p>
          <a:p>
            <a:pPr marL="0" indent="0">
              <a:buNone/>
            </a:pPr>
            <a:r>
              <a:rPr lang="ja-JP" altLang="en-US" dirty="0"/>
              <a:t>多職種・多機関連携を行う　</a:t>
            </a:r>
            <a:r>
              <a:rPr lang="ja-JP" altLang="en-US" sz="1900" dirty="0"/>
              <a:t>（ガイドライン</a:t>
            </a:r>
            <a:r>
              <a:rPr lang="en-US" altLang="ja-JP" sz="1900" dirty="0"/>
              <a:t>P9</a:t>
            </a:r>
            <a:r>
              <a:rPr lang="ja-JP" altLang="en-US" sz="1900" dirty="0"/>
              <a:t>）</a:t>
            </a:r>
          </a:p>
          <a:p>
            <a:pPr marL="0" indent="0">
              <a:buNone/>
            </a:pPr>
            <a:endParaRPr lang="ja-JP" altLang="en-US" sz="1800" dirty="0"/>
          </a:p>
          <a:p>
            <a:pPr marL="0" indent="0">
              <a:buNone/>
            </a:pPr>
            <a:r>
              <a:rPr lang="ja-JP" altLang="en-US" dirty="0"/>
              <a:t>入院診療計画書等を作成するうえで意識すること</a:t>
            </a:r>
            <a:endParaRPr lang="en-US" altLang="ja-JP" dirty="0"/>
          </a:p>
          <a:p>
            <a:pPr marL="0" indent="0">
              <a:buNone/>
            </a:pPr>
            <a:r>
              <a:rPr lang="ja-JP" altLang="en-US" sz="1900" dirty="0"/>
              <a:t>　　　　　　　　　　　　　　　　　　　　　　　　　　　　　　　　　　　　　　　　　　　　　　（ガイドライン</a:t>
            </a:r>
            <a:r>
              <a:rPr lang="en-US" altLang="ja-JP" sz="1900" dirty="0"/>
              <a:t>P10</a:t>
            </a:r>
            <a:r>
              <a:rPr lang="ja-JP" altLang="en-US" sz="1900" dirty="0"/>
              <a:t>）</a:t>
            </a:r>
          </a:p>
        </p:txBody>
      </p:sp>
      <p:sp>
        <p:nvSpPr>
          <p:cNvPr id="4" name="スライド番号プレースホルダー 3">
            <a:extLst>
              <a:ext uri="{FF2B5EF4-FFF2-40B4-BE49-F238E27FC236}">
                <a16:creationId xmlns:a16="http://schemas.microsoft.com/office/drawing/2014/main" id="{33C270CF-23F9-4680-807E-3C21C42D19A0}"/>
              </a:ext>
            </a:extLst>
          </p:cNvPr>
          <p:cNvSpPr>
            <a:spLocks noGrp="1"/>
          </p:cNvSpPr>
          <p:nvPr>
            <p:ph type="sldNum" sz="quarter" idx="12"/>
          </p:nvPr>
        </p:nvSpPr>
        <p:spPr/>
        <p:txBody>
          <a:bodyPr/>
          <a:lstStyle/>
          <a:p>
            <a:fld id="{F53B3EFC-0D5D-4589-8FAD-D2B83E7119F1}" type="slidenum">
              <a:rPr lang="ja-JP" altLang="en-US" smtClean="0"/>
              <a:pPr/>
              <a:t>10</a:t>
            </a:fld>
            <a:endParaRPr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535" y="300990"/>
            <a:ext cx="8898255" cy="833120"/>
          </a:xfrm>
        </p:spPr>
        <p:txBody>
          <a:bodyPr>
            <a:noAutofit/>
          </a:bodyPr>
          <a:lstStyle/>
          <a:p>
            <a:pPr algn="l"/>
            <a:r>
              <a:rPr lang="ja-JP" altLang="en-US" sz="2400" dirty="0"/>
              <a:t>☆視点☆　病院内精神保健福祉士が早期に介入する必要性</a:t>
            </a:r>
            <a:br>
              <a:rPr lang="ja-JP" altLang="en-US" sz="2400" dirty="0"/>
            </a:br>
            <a:r>
              <a:rPr lang="ja-JP" altLang="en-US" sz="2400" dirty="0"/>
              <a:t>　　　　　　　　　　　　　　　　　　　　　　　　　　　　　　　　　　　</a:t>
            </a:r>
            <a:r>
              <a:rPr lang="ja-JP" altLang="en-US" sz="1600" dirty="0">
                <a:sym typeface="+mn-ea"/>
              </a:rPr>
              <a:t>（ガイドライン</a:t>
            </a:r>
            <a:r>
              <a:rPr lang="en-US" altLang="ja-JP" sz="1600" dirty="0">
                <a:sym typeface="+mn-ea"/>
              </a:rPr>
              <a:t>P9</a:t>
            </a:r>
            <a:r>
              <a:rPr lang="ja-JP" altLang="en-US" sz="1600" dirty="0">
                <a:sym typeface="+mn-ea"/>
              </a:rPr>
              <a:t>）</a:t>
            </a:r>
          </a:p>
        </p:txBody>
      </p:sp>
      <p:sp>
        <p:nvSpPr>
          <p:cNvPr id="3" name="コンテンツプレースホルダ 2"/>
          <p:cNvSpPr>
            <a:spLocks noGrp="1"/>
          </p:cNvSpPr>
          <p:nvPr>
            <p:ph idx="1"/>
          </p:nvPr>
        </p:nvSpPr>
        <p:spPr>
          <a:xfrm>
            <a:off x="140335" y="1280160"/>
            <a:ext cx="8847455" cy="3577590"/>
          </a:xfrm>
        </p:spPr>
        <p:txBody>
          <a:bodyPr/>
          <a:lstStyle/>
          <a:p>
            <a:pPr marL="323850" indent="-377825">
              <a:buNone/>
            </a:pPr>
            <a:r>
              <a:rPr lang="ja-JP" altLang="en-US" sz="2400" dirty="0"/>
              <a:t>〇入院時より退院を見据え、退院時には再入院につながりうる要因を解決する必要がある</a:t>
            </a:r>
          </a:p>
          <a:p>
            <a:pPr marL="323850" indent="-377825">
              <a:buNone/>
            </a:pPr>
            <a:r>
              <a:rPr lang="ja-JP" altLang="en-US" sz="2400" dirty="0"/>
              <a:t>〇入院（病状悪化）に至った生活環境、生活背景を知り、院内外の関係職種に発信する</a:t>
            </a:r>
          </a:p>
          <a:p>
            <a:pPr marL="323850" indent="-377825">
              <a:buNone/>
            </a:pPr>
            <a:r>
              <a:rPr lang="ja-JP" altLang="en-US" sz="2400" dirty="0"/>
              <a:t>〇人となりや全体の状況を知ることで本人の想いに寄り添い、一緒に退院後の生活を考えることができる</a:t>
            </a:r>
          </a:p>
          <a:p>
            <a:pPr marL="323850" indent="-377825">
              <a:buNone/>
            </a:pPr>
            <a:r>
              <a:rPr lang="ja-JP" altLang="en-US" sz="2400" dirty="0"/>
              <a:t>〇より良い退院に向けての早期介入が再発予防、社会的長期入院予防につながる</a:t>
            </a:r>
          </a:p>
        </p:txBody>
      </p:sp>
      <p:sp>
        <p:nvSpPr>
          <p:cNvPr id="4" name="スライド番号プレースホルダー 3">
            <a:extLst>
              <a:ext uri="{FF2B5EF4-FFF2-40B4-BE49-F238E27FC236}">
                <a16:creationId xmlns:a16="http://schemas.microsoft.com/office/drawing/2014/main" id="{BE4BC76C-C40F-409D-8404-CF5ADD1F5C50}"/>
              </a:ext>
            </a:extLst>
          </p:cNvPr>
          <p:cNvSpPr>
            <a:spLocks noGrp="1"/>
          </p:cNvSpPr>
          <p:nvPr>
            <p:ph type="sldNum" sz="quarter" idx="12"/>
          </p:nvPr>
        </p:nvSpPr>
        <p:spPr/>
        <p:txBody>
          <a:bodyPr/>
          <a:lstStyle/>
          <a:p>
            <a:fld id="{F53B3EFC-0D5D-4589-8FAD-D2B83E7119F1}" type="slidenum">
              <a:rPr lang="ja-JP" altLang="en-US" smtClean="0"/>
              <a:pPr/>
              <a:t>11</a:t>
            </a:fld>
            <a:endParaRPr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209550"/>
            <a:ext cx="8192135" cy="836930"/>
          </a:xfrm>
        </p:spPr>
        <p:txBody>
          <a:bodyPr>
            <a:normAutofit/>
          </a:bodyPr>
          <a:lstStyle/>
          <a:p>
            <a:pPr algn="l"/>
            <a:r>
              <a:rPr lang="ja-JP" altLang="en-US" sz="3000" dirty="0">
                <a:sym typeface="+mn-ea"/>
              </a:rPr>
              <a:t>退院後生活環境相談員が大切にしたい視点</a:t>
            </a:r>
          </a:p>
        </p:txBody>
      </p:sp>
      <p:sp>
        <p:nvSpPr>
          <p:cNvPr id="3" name="コンテンツプレースホルダ 2"/>
          <p:cNvSpPr>
            <a:spLocks noGrp="1"/>
          </p:cNvSpPr>
          <p:nvPr>
            <p:ph idx="1"/>
          </p:nvPr>
        </p:nvSpPr>
        <p:spPr>
          <a:xfrm>
            <a:off x="564515" y="1435100"/>
            <a:ext cx="8423275" cy="3583940"/>
          </a:xfrm>
        </p:spPr>
        <p:txBody>
          <a:bodyPr>
            <a:normAutofit/>
          </a:bodyPr>
          <a:lstStyle/>
          <a:p>
            <a:pPr marL="0" indent="0">
              <a:buNone/>
            </a:pPr>
            <a:endParaRPr lang="en-US" altLang="ja-JP" sz="1400" dirty="0"/>
          </a:p>
          <a:p>
            <a:pPr marL="0" indent="0">
              <a:buNone/>
            </a:pPr>
            <a:endParaRPr lang="en-US" altLang="ja-JP" sz="1200" dirty="0"/>
          </a:p>
          <a:p>
            <a:pPr marL="0" indent="0">
              <a:buNone/>
            </a:pPr>
            <a:endParaRPr lang="en-US" altLang="ja-JP" sz="1200" dirty="0"/>
          </a:p>
          <a:p>
            <a:pPr marL="0" indent="0">
              <a:buNone/>
            </a:pPr>
            <a:r>
              <a:rPr lang="ja-JP" altLang="en-US" dirty="0"/>
              <a:t>本人が自分の意思を表明できる機会を作る</a:t>
            </a:r>
            <a:endParaRPr lang="en-US" altLang="ja-JP" dirty="0"/>
          </a:p>
          <a:p>
            <a:pPr marL="0" indent="0">
              <a:buNone/>
            </a:pPr>
            <a:r>
              <a:rPr lang="ja-JP" altLang="en-US" dirty="0"/>
              <a:t>本人に保障されている権利を説明する</a:t>
            </a:r>
          </a:p>
          <a:p>
            <a:pPr marL="0" indent="0">
              <a:buNone/>
            </a:pPr>
            <a:r>
              <a:rPr lang="ja-JP" altLang="en-US" dirty="0"/>
              <a:t>本人に利用できる制度があることを届ける</a:t>
            </a:r>
          </a:p>
          <a:p>
            <a:pPr marL="0" indent="0">
              <a:buNone/>
            </a:pPr>
            <a:r>
              <a:rPr lang="ja-JP" altLang="en-US" dirty="0"/>
              <a:t>本人の想いを知り、院内外関係職種に発信する</a:t>
            </a:r>
          </a:p>
        </p:txBody>
      </p:sp>
      <p:sp>
        <p:nvSpPr>
          <p:cNvPr id="4" name="角丸四角形 3"/>
          <p:cNvSpPr/>
          <p:nvPr/>
        </p:nvSpPr>
        <p:spPr>
          <a:xfrm>
            <a:off x="323215" y="1346835"/>
            <a:ext cx="3934460" cy="573405"/>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a:defRPr/>
            </a:pPr>
            <a:r>
              <a:rPr lang="ja-JP" altLang="en-US" sz="2400" dirty="0"/>
              <a:t>関係性の構築・権利擁護</a:t>
            </a:r>
            <a:endParaRPr lang="en-US" altLang="ja-JP" sz="2400" dirty="0"/>
          </a:p>
        </p:txBody>
      </p:sp>
      <p:sp>
        <p:nvSpPr>
          <p:cNvPr id="5" name="スライド番号プレースホルダー 4">
            <a:extLst>
              <a:ext uri="{FF2B5EF4-FFF2-40B4-BE49-F238E27FC236}">
                <a16:creationId xmlns:a16="http://schemas.microsoft.com/office/drawing/2014/main" id="{F2BFDC36-1A3F-4038-956A-D54E54EA63D4}"/>
              </a:ext>
            </a:extLst>
          </p:cNvPr>
          <p:cNvSpPr>
            <a:spLocks noGrp="1"/>
          </p:cNvSpPr>
          <p:nvPr>
            <p:ph type="sldNum" sz="quarter" idx="12"/>
          </p:nvPr>
        </p:nvSpPr>
        <p:spPr/>
        <p:txBody>
          <a:bodyPr/>
          <a:lstStyle/>
          <a:p>
            <a:fld id="{F53B3EFC-0D5D-4589-8FAD-D2B83E7119F1}" type="slidenum">
              <a:rPr lang="ja-JP" altLang="en-US" smtClean="0"/>
              <a:pPr/>
              <a:t>12</a:t>
            </a:fld>
            <a:endParaRPr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23479"/>
            <a:ext cx="8784976" cy="864096"/>
          </a:xfrm>
        </p:spPr>
        <p:txBody>
          <a:bodyPr>
            <a:noAutofit/>
          </a:bodyPr>
          <a:lstStyle/>
          <a:p>
            <a:pPr algn="l"/>
            <a:r>
              <a:rPr lang="ja-JP" altLang="en-US" sz="2200" dirty="0"/>
              <a:t>☆視点☆ 入院前の生活環境や退院後の生活に関する希望の聞き取り</a:t>
            </a:r>
            <a:br>
              <a:rPr lang="ja-JP" altLang="en-US" sz="2200" dirty="0"/>
            </a:br>
            <a:r>
              <a:rPr lang="ja-JP" altLang="en-US" sz="2200" dirty="0"/>
              <a:t>                                                                                                           </a:t>
            </a:r>
            <a:r>
              <a:rPr lang="ja-JP" altLang="en-US" sz="1800" dirty="0">
                <a:sym typeface="+mn-ea"/>
              </a:rPr>
              <a:t>（ガイドライン</a:t>
            </a:r>
            <a:r>
              <a:rPr lang="en-US" altLang="ja-JP" sz="1800" dirty="0">
                <a:sym typeface="+mn-ea"/>
              </a:rPr>
              <a:t>P11</a:t>
            </a:r>
            <a:r>
              <a:rPr lang="ja-JP" altLang="en-US" sz="1800" dirty="0">
                <a:sym typeface="+mn-ea"/>
              </a:rPr>
              <a:t>）</a:t>
            </a:r>
          </a:p>
        </p:txBody>
      </p:sp>
      <p:sp>
        <p:nvSpPr>
          <p:cNvPr id="3" name="コンテンツプレースホルダ 2"/>
          <p:cNvSpPr>
            <a:spLocks noGrp="1"/>
          </p:cNvSpPr>
          <p:nvPr>
            <p:ph idx="1"/>
          </p:nvPr>
        </p:nvSpPr>
        <p:spPr>
          <a:xfrm>
            <a:off x="107315" y="1172210"/>
            <a:ext cx="8928735" cy="3846830"/>
          </a:xfrm>
        </p:spPr>
        <p:txBody>
          <a:bodyPr>
            <a:normAutofit fontScale="92500"/>
          </a:bodyPr>
          <a:lstStyle/>
          <a:p>
            <a:pPr marL="0" indent="0">
              <a:buNone/>
            </a:pPr>
            <a:r>
              <a:rPr lang="ja-JP" altLang="en-US" dirty="0"/>
              <a:t>　</a:t>
            </a:r>
            <a:r>
              <a:rPr lang="ja-JP" altLang="en-US" sz="3000" dirty="0"/>
              <a:t>〇生育歴や生活歴、得意なこと、大事にしていること</a:t>
            </a:r>
          </a:p>
          <a:p>
            <a:pPr marL="0" indent="0">
              <a:buNone/>
            </a:pPr>
            <a:endParaRPr lang="ja-JP" altLang="en-US" sz="1400" dirty="0"/>
          </a:p>
          <a:p>
            <a:pPr marL="0" indent="0">
              <a:buNone/>
            </a:pPr>
            <a:r>
              <a:rPr lang="ja-JP" altLang="en-US" dirty="0"/>
              <a:t>　</a:t>
            </a:r>
            <a:r>
              <a:rPr lang="ja-JP" altLang="en-US" sz="3000" dirty="0"/>
              <a:t>〇なぜ入院になったのか、きっかけとなったことに気づく</a:t>
            </a:r>
          </a:p>
          <a:p>
            <a:pPr marL="0" indent="0">
              <a:buNone/>
            </a:pPr>
            <a:endParaRPr lang="ja-JP" altLang="en-US" sz="1400" dirty="0"/>
          </a:p>
          <a:p>
            <a:pPr marL="0" indent="0">
              <a:buNone/>
            </a:pPr>
            <a:r>
              <a:rPr lang="ja-JP" altLang="en-US" dirty="0"/>
              <a:t>　</a:t>
            </a:r>
            <a:r>
              <a:rPr lang="ja-JP" altLang="en-US" sz="3000" dirty="0"/>
              <a:t>〇現在（退院したら）の生活について</a:t>
            </a:r>
          </a:p>
          <a:p>
            <a:pPr marL="0" indent="0">
              <a:buNone/>
            </a:pPr>
            <a:endParaRPr lang="ja-JP" altLang="en-US" sz="1400" dirty="0"/>
          </a:p>
          <a:p>
            <a:pPr marL="0" indent="0">
              <a:buNone/>
            </a:pPr>
            <a:r>
              <a:rPr lang="ja-JP" altLang="en-US" dirty="0"/>
              <a:t>　</a:t>
            </a:r>
            <a:r>
              <a:rPr lang="ja-JP" altLang="en-US" sz="3000" dirty="0"/>
              <a:t>〇本人の退院後の生活への希望、将来的な夢や希望</a:t>
            </a:r>
          </a:p>
          <a:p>
            <a:pPr marL="0" indent="0">
              <a:buNone/>
            </a:pPr>
            <a:endParaRPr lang="ja-JP" altLang="en-US" sz="1400" dirty="0"/>
          </a:p>
          <a:p>
            <a:pPr marL="0" indent="0">
              <a:buNone/>
            </a:pPr>
            <a:r>
              <a:rPr lang="ja-JP" altLang="en-US" dirty="0"/>
              <a:t>　</a:t>
            </a:r>
            <a:r>
              <a:rPr lang="ja-JP" altLang="en-US" sz="3000" dirty="0"/>
              <a:t>〇家族の心配事、希望、願い</a:t>
            </a:r>
          </a:p>
        </p:txBody>
      </p:sp>
      <p:sp>
        <p:nvSpPr>
          <p:cNvPr id="4" name="スライド番号プレースホルダー 3">
            <a:extLst>
              <a:ext uri="{FF2B5EF4-FFF2-40B4-BE49-F238E27FC236}">
                <a16:creationId xmlns:a16="http://schemas.microsoft.com/office/drawing/2014/main" id="{0C7248DB-83F5-4E7D-B0EE-F287CC3591F9}"/>
              </a:ext>
            </a:extLst>
          </p:cNvPr>
          <p:cNvSpPr>
            <a:spLocks noGrp="1"/>
          </p:cNvSpPr>
          <p:nvPr>
            <p:ph type="sldNum" sz="quarter" idx="12"/>
          </p:nvPr>
        </p:nvSpPr>
        <p:spPr/>
        <p:txBody>
          <a:bodyPr/>
          <a:lstStyle/>
          <a:p>
            <a:fld id="{F53B3EFC-0D5D-4589-8FAD-D2B83E7119F1}" type="slidenum">
              <a:rPr lang="ja-JP" altLang="en-US" smtClean="0"/>
              <a:pPr/>
              <a:t>13</a:t>
            </a:fld>
            <a:endParaRPr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209550"/>
            <a:ext cx="8192135" cy="836930"/>
          </a:xfrm>
        </p:spPr>
        <p:txBody>
          <a:bodyPr>
            <a:normAutofit/>
          </a:bodyPr>
          <a:lstStyle/>
          <a:p>
            <a:pPr algn="l"/>
            <a:r>
              <a:rPr lang="ja-JP" altLang="en-US" sz="3000" dirty="0">
                <a:sym typeface="+mn-ea"/>
              </a:rPr>
              <a:t>退院後生活環境相談員が大切にしたい視点</a:t>
            </a:r>
          </a:p>
        </p:txBody>
      </p:sp>
      <p:sp>
        <p:nvSpPr>
          <p:cNvPr id="3" name="コンテンツプレースホルダ 2"/>
          <p:cNvSpPr>
            <a:spLocks noGrp="1"/>
          </p:cNvSpPr>
          <p:nvPr>
            <p:ph idx="1"/>
          </p:nvPr>
        </p:nvSpPr>
        <p:spPr>
          <a:xfrm>
            <a:off x="323215" y="1242695"/>
            <a:ext cx="8688705" cy="3776345"/>
          </a:xfrm>
        </p:spPr>
        <p:txBody>
          <a:bodyPr>
            <a:normAutofit/>
          </a:bodyPr>
          <a:lstStyle/>
          <a:p>
            <a:pPr marL="0" indent="0">
              <a:buNone/>
            </a:pPr>
            <a:r>
              <a:rPr lang="ja-JP" altLang="en-US" dirty="0">
                <a:sym typeface="+mn-ea"/>
              </a:rPr>
              <a:t>課題や解決すべき問題＜本人自身がどういう人なのか</a:t>
            </a:r>
          </a:p>
          <a:p>
            <a:pPr marL="0" indent="0">
              <a:buNone/>
            </a:pPr>
            <a:r>
              <a:rPr lang="ja-JP" altLang="en-US" dirty="0"/>
              <a:t>入院前に問題行動があった場合は、それに至った背景やその時の心情を理解する</a:t>
            </a:r>
          </a:p>
          <a:p>
            <a:pPr marL="0" indent="0">
              <a:buNone/>
            </a:pPr>
            <a:r>
              <a:rPr lang="ja-JP" altLang="en-US" dirty="0">
                <a:sym typeface="+mn-ea"/>
              </a:rPr>
              <a:t>ヒストリーではなく、ストーリーの共有</a:t>
            </a:r>
          </a:p>
          <a:p>
            <a:pPr marL="0" indent="0">
              <a:buNone/>
            </a:pPr>
            <a:r>
              <a:rPr lang="ja-JP" altLang="en-US" dirty="0">
                <a:sym typeface="+mn-ea"/>
              </a:rPr>
              <a:t>傾聴　受容　共感</a:t>
            </a:r>
            <a:endParaRPr lang="ja-JP" altLang="en-US" dirty="0"/>
          </a:p>
        </p:txBody>
      </p:sp>
      <p:sp>
        <p:nvSpPr>
          <p:cNvPr id="4" name="スライド番号プレースホルダー 3">
            <a:extLst>
              <a:ext uri="{FF2B5EF4-FFF2-40B4-BE49-F238E27FC236}">
                <a16:creationId xmlns:a16="http://schemas.microsoft.com/office/drawing/2014/main" id="{62041528-B13C-4A31-B50E-68094C2C34EA}"/>
              </a:ext>
            </a:extLst>
          </p:cNvPr>
          <p:cNvSpPr>
            <a:spLocks noGrp="1"/>
          </p:cNvSpPr>
          <p:nvPr>
            <p:ph type="sldNum" sz="quarter" idx="12"/>
          </p:nvPr>
        </p:nvSpPr>
        <p:spPr/>
        <p:txBody>
          <a:bodyPr/>
          <a:lstStyle/>
          <a:p>
            <a:fld id="{F53B3EFC-0D5D-4589-8FAD-D2B83E7119F1}" type="slidenum">
              <a:rPr lang="ja-JP" altLang="en-US" smtClean="0"/>
              <a:pPr/>
              <a:t>14</a:t>
            </a:fld>
            <a:endParaRPr lang="ja-JP"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182776"/>
            <a:ext cx="8535035" cy="732790"/>
          </a:xfrm>
        </p:spPr>
        <p:txBody>
          <a:bodyPr>
            <a:normAutofit/>
          </a:bodyPr>
          <a:lstStyle/>
          <a:p>
            <a:pPr algn="l"/>
            <a:r>
              <a:rPr lang="ja-JP" altLang="en-US" sz="3000" dirty="0"/>
              <a:t>☆視点☆　多職種・多機関連携を行う </a:t>
            </a:r>
            <a:r>
              <a:rPr lang="ja-JP" altLang="en-US" sz="1800" dirty="0"/>
              <a:t> 　　　</a:t>
            </a:r>
            <a:r>
              <a:rPr lang="ja-JP" altLang="en-US" sz="1800" dirty="0">
                <a:sym typeface="+mn-ea"/>
              </a:rPr>
              <a:t>（ガイドライン</a:t>
            </a:r>
            <a:r>
              <a:rPr lang="en-US" altLang="ja-JP" sz="1800" dirty="0">
                <a:sym typeface="+mn-ea"/>
              </a:rPr>
              <a:t>P9</a:t>
            </a:r>
            <a:r>
              <a:rPr lang="ja-JP" altLang="en-US" sz="1800" dirty="0">
                <a:sym typeface="+mn-ea"/>
              </a:rPr>
              <a:t>）</a:t>
            </a:r>
          </a:p>
        </p:txBody>
      </p:sp>
      <p:sp>
        <p:nvSpPr>
          <p:cNvPr id="3" name="コンテンツプレースホルダ 2"/>
          <p:cNvSpPr>
            <a:spLocks noGrp="1"/>
          </p:cNvSpPr>
          <p:nvPr>
            <p:ph idx="1"/>
          </p:nvPr>
        </p:nvSpPr>
        <p:spPr>
          <a:xfrm>
            <a:off x="323215" y="915566"/>
            <a:ext cx="8535670" cy="3959711"/>
          </a:xfrm>
        </p:spPr>
        <p:txBody>
          <a:bodyPr>
            <a:noAutofit/>
          </a:bodyPr>
          <a:lstStyle/>
          <a:p>
            <a:pPr marL="355600" indent="-355600">
              <a:buNone/>
            </a:pPr>
            <a:r>
              <a:rPr lang="ja-JP" altLang="en-US" sz="2800" dirty="0"/>
              <a:t>〇患者（の想い）中心である</a:t>
            </a:r>
          </a:p>
          <a:p>
            <a:pPr marL="355600" indent="-355600">
              <a:buNone/>
            </a:pPr>
            <a:r>
              <a:rPr lang="ja-JP" altLang="en-US" sz="2800" dirty="0"/>
              <a:t>〇互いの専門性を活かして工夫する</a:t>
            </a:r>
          </a:p>
          <a:p>
            <a:pPr marL="355600" indent="-355600">
              <a:buNone/>
            </a:pPr>
            <a:r>
              <a:rPr lang="ja-JP" altLang="en-US" sz="2800" dirty="0"/>
              <a:t>〇視点の違いを尊重・共有する</a:t>
            </a:r>
          </a:p>
          <a:p>
            <a:pPr marL="355600" indent="-355600">
              <a:buNone/>
            </a:pPr>
            <a:r>
              <a:rPr lang="ja-JP" altLang="en-US" sz="2800" dirty="0"/>
              <a:t>〇困ったことの共有から良かったことの共有につなげて行く</a:t>
            </a:r>
          </a:p>
          <a:p>
            <a:pPr marL="355600" indent="-355600">
              <a:buNone/>
            </a:pPr>
            <a:r>
              <a:rPr lang="ja-JP" altLang="en-US" sz="2800" dirty="0"/>
              <a:t>〇チームが育つのを楽しむ</a:t>
            </a:r>
          </a:p>
          <a:p>
            <a:pPr marL="355600" indent="-355600">
              <a:buNone/>
            </a:pPr>
            <a:r>
              <a:rPr lang="ja-JP" altLang="en-US" sz="2800" dirty="0"/>
              <a:t>〇医療と福祉の時間的感覚が違うことを意識して、タイミングよく支援ができるようにお互い準備すること</a:t>
            </a:r>
          </a:p>
        </p:txBody>
      </p:sp>
      <p:sp>
        <p:nvSpPr>
          <p:cNvPr id="4" name="スライド番号プレースホルダー 3">
            <a:extLst>
              <a:ext uri="{FF2B5EF4-FFF2-40B4-BE49-F238E27FC236}">
                <a16:creationId xmlns:a16="http://schemas.microsoft.com/office/drawing/2014/main" id="{144A67F8-C129-4C8E-A363-CF3E264009F8}"/>
              </a:ext>
            </a:extLst>
          </p:cNvPr>
          <p:cNvSpPr>
            <a:spLocks noGrp="1"/>
          </p:cNvSpPr>
          <p:nvPr>
            <p:ph type="sldNum" sz="quarter" idx="12"/>
          </p:nvPr>
        </p:nvSpPr>
        <p:spPr/>
        <p:txBody>
          <a:bodyPr/>
          <a:lstStyle/>
          <a:p>
            <a:fld id="{F53B3EFC-0D5D-4589-8FAD-D2B83E7119F1}" type="slidenum">
              <a:rPr lang="ja-JP" altLang="en-US" smtClean="0"/>
              <a:pPr/>
              <a:t>15</a:t>
            </a:fld>
            <a:endParaRPr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850" y="209550"/>
            <a:ext cx="8192135" cy="836930"/>
          </a:xfrm>
        </p:spPr>
        <p:txBody>
          <a:bodyPr>
            <a:normAutofit/>
          </a:bodyPr>
          <a:lstStyle/>
          <a:p>
            <a:pPr algn="l"/>
            <a:r>
              <a:rPr lang="ja-JP" altLang="en-US" sz="3000" dirty="0">
                <a:sym typeface="+mn-ea"/>
              </a:rPr>
              <a:t>退院後生活環境相談員が大切にしたい視点</a:t>
            </a:r>
          </a:p>
        </p:txBody>
      </p:sp>
      <p:sp>
        <p:nvSpPr>
          <p:cNvPr id="3" name="コンテンツプレースホルダ 2"/>
          <p:cNvSpPr>
            <a:spLocks noGrp="1"/>
          </p:cNvSpPr>
          <p:nvPr>
            <p:ph idx="1"/>
          </p:nvPr>
        </p:nvSpPr>
        <p:spPr>
          <a:xfrm>
            <a:off x="323215" y="1242695"/>
            <a:ext cx="8664575" cy="3776345"/>
          </a:xfrm>
        </p:spPr>
        <p:txBody>
          <a:bodyPr>
            <a:normAutofit/>
          </a:bodyPr>
          <a:lstStyle/>
          <a:p>
            <a:pPr marL="0" indent="0">
              <a:buNone/>
            </a:pPr>
            <a:r>
              <a:rPr lang="ja-JP" altLang="en-US" dirty="0"/>
              <a:t>多角的に取り組めるようなチームを構成する</a:t>
            </a:r>
          </a:p>
          <a:p>
            <a:pPr marL="0" indent="0">
              <a:buNone/>
            </a:pPr>
            <a:r>
              <a:rPr lang="ja-JP" altLang="en-US" dirty="0"/>
              <a:t>治療に必要な情報を集め医療チームに発信する</a:t>
            </a:r>
          </a:p>
          <a:p>
            <a:pPr marL="0" indent="0">
              <a:buNone/>
            </a:pPr>
            <a:r>
              <a:rPr lang="ja-JP" altLang="en-US" dirty="0"/>
              <a:t>方針や方向性を検討し、足並みを揃える</a:t>
            </a:r>
          </a:p>
          <a:p>
            <a:pPr marL="0" indent="0">
              <a:buNone/>
            </a:pPr>
            <a:r>
              <a:rPr lang="ja-JP" altLang="en-US" dirty="0"/>
              <a:t>その都度、報告や相談を行う</a:t>
            </a:r>
          </a:p>
          <a:p>
            <a:pPr marL="0" indent="0">
              <a:buNone/>
            </a:pPr>
            <a:r>
              <a:rPr lang="ja-JP" altLang="en-US" dirty="0"/>
              <a:t>本人の想いをチームに発信する</a:t>
            </a:r>
          </a:p>
        </p:txBody>
      </p:sp>
      <p:sp>
        <p:nvSpPr>
          <p:cNvPr id="4" name="スライド番号プレースホルダー 3">
            <a:extLst>
              <a:ext uri="{FF2B5EF4-FFF2-40B4-BE49-F238E27FC236}">
                <a16:creationId xmlns:a16="http://schemas.microsoft.com/office/drawing/2014/main" id="{A6E2139F-5E6A-4ADE-87FB-E2F035688CC8}"/>
              </a:ext>
            </a:extLst>
          </p:cNvPr>
          <p:cNvSpPr>
            <a:spLocks noGrp="1"/>
          </p:cNvSpPr>
          <p:nvPr>
            <p:ph type="sldNum" sz="quarter" idx="12"/>
          </p:nvPr>
        </p:nvSpPr>
        <p:spPr/>
        <p:txBody>
          <a:bodyPr/>
          <a:lstStyle/>
          <a:p>
            <a:fld id="{F53B3EFC-0D5D-4589-8FAD-D2B83E7119F1}" type="slidenum">
              <a:rPr lang="ja-JP" altLang="en-US" smtClean="0"/>
              <a:pPr/>
              <a:t>16</a:t>
            </a:fld>
            <a:endParaRPr lang="ja-JP"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45415" y="205740"/>
            <a:ext cx="8891905" cy="1059180"/>
          </a:xfrm>
        </p:spPr>
        <p:txBody>
          <a:bodyPr>
            <a:normAutofit fontScale="90000"/>
          </a:bodyPr>
          <a:lstStyle/>
          <a:p>
            <a:pPr algn="l"/>
            <a:r>
              <a:rPr lang="ja-JP" altLang="en-US" sz="3000" dirty="0"/>
              <a:t>☆視点☆　入院診療計画書等を作成するうえで意識すること</a:t>
            </a:r>
            <a:br>
              <a:rPr lang="ja-JP" altLang="en-US" sz="3000" dirty="0"/>
            </a:br>
            <a:r>
              <a:rPr lang="ja-JP" altLang="en-US" sz="3000" dirty="0"/>
              <a:t>　　　　　　　　　　　　　　　　　　　　　　　　　　　　　　</a:t>
            </a:r>
            <a:r>
              <a:rPr lang="ja-JP" altLang="en-US" sz="2000" dirty="0"/>
              <a:t>（ガイドライン</a:t>
            </a:r>
            <a:r>
              <a:rPr lang="en-US" altLang="ja-JP" sz="2000" dirty="0"/>
              <a:t>P10</a:t>
            </a:r>
            <a:r>
              <a:rPr lang="ja-JP" altLang="en-US" sz="2000" dirty="0"/>
              <a:t>）</a:t>
            </a:r>
          </a:p>
        </p:txBody>
      </p:sp>
      <p:sp>
        <p:nvSpPr>
          <p:cNvPr id="3" name="コンテンツプレースホルダ 2"/>
          <p:cNvSpPr>
            <a:spLocks noGrp="1"/>
          </p:cNvSpPr>
          <p:nvPr>
            <p:ph idx="1"/>
          </p:nvPr>
        </p:nvSpPr>
        <p:spPr>
          <a:xfrm>
            <a:off x="395605" y="1203598"/>
            <a:ext cx="8641080" cy="3543935"/>
          </a:xfrm>
        </p:spPr>
        <p:txBody>
          <a:bodyPr>
            <a:normAutofit/>
          </a:bodyPr>
          <a:lstStyle/>
          <a:p>
            <a:pPr marL="0" indent="0">
              <a:buNone/>
            </a:pPr>
            <a:r>
              <a:rPr lang="ja-JP" altLang="en-US" dirty="0"/>
              <a:t>〇退院に向けた取り組み欄への記載</a:t>
            </a:r>
          </a:p>
          <a:p>
            <a:pPr marL="0" indent="0">
              <a:buNone/>
            </a:pPr>
            <a:r>
              <a:rPr lang="ja-JP" altLang="en-US" sz="2800" dirty="0"/>
              <a:t>　・多職種の意見を踏まえて作成する。</a:t>
            </a:r>
            <a:endParaRPr lang="en-US" altLang="ja-JP" sz="2800" dirty="0"/>
          </a:p>
          <a:p>
            <a:pPr marL="0" indent="0">
              <a:buNone/>
            </a:pPr>
            <a:r>
              <a:rPr lang="ja-JP" altLang="en-US" sz="2800" dirty="0"/>
              <a:t>　・本人や家族、関係機関等からの情報を元に作成。</a:t>
            </a:r>
            <a:r>
              <a:rPr lang="en-US" altLang="ja-JP" sz="2800" dirty="0"/>
              <a:t>	</a:t>
            </a:r>
          </a:p>
          <a:p>
            <a:pPr marL="0" indent="0">
              <a:buNone/>
            </a:pPr>
            <a:r>
              <a:rPr lang="ja-JP" altLang="en-US" sz="2800" dirty="0"/>
              <a:t>　・入院早期から退院を見据える</a:t>
            </a:r>
            <a:r>
              <a:rPr lang="ja-JP" altLang="en-US" dirty="0"/>
              <a:t>。</a:t>
            </a:r>
            <a:endParaRPr lang="en-US" altLang="ja-JP" dirty="0"/>
          </a:p>
          <a:p>
            <a:pPr marL="0" indent="0">
              <a:buNone/>
            </a:pPr>
            <a:r>
              <a:rPr lang="ja-JP" altLang="en-US" dirty="0"/>
              <a:t>〇入院診療計画書へのサイン</a:t>
            </a:r>
            <a:endParaRPr lang="en-US" altLang="ja-JP" dirty="0"/>
          </a:p>
          <a:p>
            <a:pPr marL="0" indent="0">
              <a:buNone/>
            </a:pPr>
            <a:r>
              <a:rPr lang="ja-JP" altLang="en-US" dirty="0"/>
              <a:t>　</a:t>
            </a:r>
            <a:r>
              <a:rPr lang="ja-JP" altLang="en-US" sz="2800" dirty="0"/>
              <a:t>・説明は丁寧に。本人や家族の気持ちを受け止める。</a:t>
            </a:r>
            <a:endParaRPr lang="ja-JP" altLang="en-US" dirty="0"/>
          </a:p>
        </p:txBody>
      </p:sp>
      <p:sp>
        <p:nvSpPr>
          <p:cNvPr id="4" name="スライド番号プレースホルダー 3">
            <a:extLst>
              <a:ext uri="{FF2B5EF4-FFF2-40B4-BE49-F238E27FC236}">
                <a16:creationId xmlns:a16="http://schemas.microsoft.com/office/drawing/2014/main" id="{7809F3C2-0924-455D-969F-C0D8033CB31A}"/>
              </a:ext>
            </a:extLst>
          </p:cNvPr>
          <p:cNvSpPr>
            <a:spLocks noGrp="1"/>
          </p:cNvSpPr>
          <p:nvPr>
            <p:ph type="sldNum" sz="quarter" idx="12"/>
          </p:nvPr>
        </p:nvSpPr>
        <p:spPr/>
        <p:txBody>
          <a:bodyPr/>
          <a:lstStyle/>
          <a:p>
            <a:fld id="{F53B3EFC-0D5D-4589-8FAD-D2B83E7119F1}" type="slidenum">
              <a:rPr lang="ja-JP" altLang="en-US" smtClean="0"/>
              <a:pPr/>
              <a:t>17</a:t>
            </a:fld>
            <a:endParaRPr lang="ja-JP"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123480"/>
            <a:ext cx="7886700" cy="737421"/>
          </a:xfrm>
        </p:spPr>
        <p:txBody>
          <a:bodyPr/>
          <a:lstStyle/>
          <a:p>
            <a:pPr algn="l"/>
            <a:r>
              <a:rPr lang="ja-JP" altLang="en-US" sz="3000" dirty="0">
                <a:sym typeface="+mn-ea"/>
              </a:rPr>
              <a:t>まとめ</a:t>
            </a:r>
          </a:p>
        </p:txBody>
      </p:sp>
      <p:sp>
        <p:nvSpPr>
          <p:cNvPr id="6" name="コンテンツプレースホルダ 2"/>
          <p:cNvSpPr>
            <a:spLocks noGrp="1"/>
          </p:cNvSpPr>
          <p:nvPr/>
        </p:nvSpPr>
        <p:spPr>
          <a:xfrm>
            <a:off x="258606" y="843558"/>
            <a:ext cx="8005868" cy="484487"/>
          </a:xfrm>
          <a:prstGeom prst="rect">
            <a:avLst/>
          </a:prstGeom>
        </p:spPr>
        <p:txBody>
          <a:bodyPr vert="horz" lIns="68579" tIns="34289" rIns="68579" bIns="34289"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3000" b="1" dirty="0"/>
              <a:t>【</a:t>
            </a:r>
            <a:r>
              <a:rPr lang="ja-JP" altLang="en-US" sz="3000" b="1" dirty="0"/>
              <a:t>本人に会いに行き、本人の話に耳を傾ける</a:t>
            </a:r>
            <a:r>
              <a:rPr lang="en-US" altLang="ja-JP" sz="3000" b="1" dirty="0"/>
              <a:t>】</a:t>
            </a:r>
            <a:endParaRPr lang="ja-JP" altLang="en-US" sz="3000" b="1" dirty="0"/>
          </a:p>
        </p:txBody>
      </p:sp>
      <p:sp>
        <p:nvSpPr>
          <p:cNvPr id="7" name="コンテンツプレースホルダ 2"/>
          <p:cNvSpPr>
            <a:spLocks noGrp="1"/>
          </p:cNvSpPr>
          <p:nvPr/>
        </p:nvSpPr>
        <p:spPr>
          <a:xfrm>
            <a:off x="258607" y="2757198"/>
            <a:ext cx="6529653" cy="541753"/>
          </a:xfrm>
          <a:prstGeom prst="rect">
            <a:avLst/>
          </a:prstGeom>
        </p:spPr>
        <p:txBody>
          <a:bodyPr vert="horz" lIns="68579" tIns="34289" rIns="68579" bIns="34289"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3000" b="1" dirty="0"/>
              <a:t>【</a:t>
            </a:r>
            <a:r>
              <a:rPr lang="ja-JP" altLang="en-US" sz="3000" b="1" dirty="0"/>
              <a:t>退院に向けてのかかわりを開始する</a:t>
            </a:r>
            <a:r>
              <a:rPr lang="en-US" altLang="ja-JP" sz="3000" b="1" dirty="0"/>
              <a:t>】</a:t>
            </a:r>
            <a:endParaRPr lang="ja-JP" altLang="en-US" sz="3000" b="1" dirty="0"/>
          </a:p>
        </p:txBody>
      </p:sp>
      <p:sp>
        <p:nvSpPr>
          <p:cNvPr id="3" name="テキスト ボックス 2"/>
          <p:cNvSpPr txBox="1"/>
          <p:nvPr/>
        </p:nvSpPr>
        <p:spPr>
          <a:xfrm>
            <a:off x="697425" y="1328044"/>
            <a:ext cx="8217977" cy="1347470"/>
          </a:xfrm>
          <a:prstGeom prst="rect">
            <a:avLst/>
          </a:prstGeom>
          <a:noFill/>
        </p:spPr>
        <p:txBody>
          <a:bodyPr wrap="square" lIns="68579" tIns="34289" rIns="68579" bIns="34289" rtlCol="0">
            <a:spAutoFit/>
          </a:bodyPr>
          <a:lstStyle/>
          <a:p>
            <a:r>
              <a:rPr lang="ja-JP" altLang="en-US" sz="2100" dirty="0"/>
              <a:t>〇本人の権利が守られるよう支援する</a:t>
            </a:r>
            <a:endParaRPr lang="en-US" altLang="ja-JP" sz="2100" dirty="0"/>
          </a:p>
          <a:p>
            <a:r>
              <a:rPr lang="ja-JP" altLang="en-US" sz="2100" dirty="0"/>
              <a:t>〇本人と関係が構築できるように努める</a:t>
            </a:r>
          </a:p>
          <a:p>
            <a:r>
              <a:rPr lang="ja-JP" altLang="en-US" sz="2100" dirty="0"/>
              <a:t>〇本人が利用できる制度を分かりやすく説明する</a:t>
            </a:r>
            <a:endParaRPr lang="en-US" altLang="ja-JP" sz="2100" dirty="0"/>
          </a:p>
          <a:p>
            <a:r>
              <a:rPr lang="ja-JP" altLang="en-US" sz="2100" dirty="0"/>
              <a:t>〇自分が相談窓口となることを説明する</a:t>
            </a:r>
          </a:p>
        </p:txBody>
      </p:sp>
      <p:sp>
        <p:nvSpPr>
          <p:cNvPr id="8" name="テキスト ボックス 7"/>
          <p:cNvSpPr txBox="1"/>
          <p:nvPr/>
        </p:nvSpPr>
        <p:spPr>
          <a:xfrm>
            <a:off x="697426" y="3240833"/>
            <a:ext cx="8332276" cy="1667510"/>
          </a:xfrm>
          <a:prstGeom prst="rect">
            <a:avLst/>
          </a:prstGeom>
          <a:noFill/>
        </p:spPr>
        <p:txBody>
          <a:bodyPr wrap="square" lIns="68579" tIns="34289" rIns="68579" bIns="34289" rtlCol="0">
            <a:spAutoFit/>
          </a:bodyPr>
          <a:lstStyle/>
          <a:p>
            <a:r>
              <a:rPr lang="ja-JP" altLang="en-US" sz="2100" dirty="0"/>
              <a:t>〇退院はゴールではなくスタートとする意識を持つ</a:t>
            </a:r>
            <a:endParaRPr lang="en-US" altLang="ja-JP" sz="2100" dirty="0"/>
          </a:p>
          <a:p>
            <a:r>
              <a:rPr lang="ja-JP" altLang="en-US" sz="2100" dirty="0"/>
              <a:t>〇本人が退院後どのような暮らしをしたいのか、からスタートする</a:t>
            </a:r>
            <a:endParaRPr lang="en-US" altLang="ja-JP" sz="2100" dirty="0"/>
          </a:p>
          <a:p>
            <a:r>
              <a:rPr lang="ja-JP" altLang="en-US" sz="2100" dirty="0"/>
              <a:t>〇医療機関が抱え込まないように地域援助事業者の協力を仰ぐ</a:t>
            </a:r>
            <a:endParaRPr lang="en-US" altLang="ja-JP" sz="2100" dirty="0"/>
          </a:p>
          <a:p>
            <a:r>
              <a:rPr lang="ja-JP" altLang="en-US" sz="2100" dirty="0"/>
              <a:t>〇本人が地域援助事業者の必要性を理解できるように説明する</a:t>
            </a:r>
            <a:endParaRPr lang="en-US" altLang="ja-JP" sz="2100" dirty="0"/>
          </a:p>
          <a:p>
            <a:r>
              <a:rPr lang="ja-JP" altLang="en-US" sz="2100" dirty="0"/>
              <a:t>〇院内外の支援チームを構築し、本人が取り組みやすい環境を作る</a:t>
            </a:r>
          </a:p>
        </p:txBody>
      </p:sp>
      <p:sp>
        <p:nvSpPr>
          <p:cNvPr id="4" name="スライド番号プレースホルダー 3">
            <a:extLst>
              <a:ext uri="{FF2B5EF4-FFF2-40B4-BE49-F238E27FC236}">
                <a16:creationId xmlns:a16="http://schemas.microsoft.com/office/drawing/2014/main" id="{E4631930-8303-45CB-9835-FCF416CD5B99}"/>
              </a:ext>
            </a:extLst>
          </p:cNvPr>
          <p:cNvSpPr>
            <a:spLocks noGrp="1"/>
          </p:cNvSpPr>
          <p:nvPr>
            <p:ph type="sldNum" sz="quarter" idx="12"/>
          </p:nvPr>
        </p:nvSpPr>
        <p:spPr/>
        <p:txBody>
          <a:bodyPr/>
          <a:lstStyle/>
          <a:p>
            <a:fld id="{F53B3EFC-0D5D-4589-8FAD-D2B83E7119F1}" type="slidenum">
              <a:rPr lang="ja-JP" altLang="en-US" smtClean="0"/>
              <a:pPr/>
              <a:t>18</a:t>
            </a:fld>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000" dirty="0"/>
              <a:t>演習</a:t>
            </a:r>
            <a:r>
              <a:rPr lang="en-US" altLang="ja-JP" sz="3000" dirty="0"/>
              <a:t>Ⅰ</a:t>
            </a:r>
            <a:endParaRPr lang="ja-JP" altLang="en-US" sz="3000" dirty="0"/>
          </a:p>
        </p:txBody>
      </p:sp>
      <p:sp>
        <p:nvSpPr>
          <p:cNvPr id="3" name="コンテンツプレースホルダ 2"/>
          <p:cNvSpPr>
            <a:spLocks noGrp="1"/>
          </p:cNvSpPr>
          <p:nvPr>
            <p:ph idx="1"/>
          </p:nvPr>
        </p:nvSpPr>
        <p:spPr>
          <a:xfrm>
            <a:off x="323528" y="987574"/>
            <a:ext cx="8496944" cy="3960440"/>
          </a:xfrm>
        </p:spPr>
        <p:txBody>
          <a:bodyPr>
            <a:normAutofit fontScale="77500" lnSpcReduction="20000"/>
          </a:bodyPr>
          <a:lstStyle/>
          <a:p>
            <a:r>
              <a:rPr lang="ja-JP" altLang="en-US" dirty="0"/>
              <a:t>入院してから７日以内に求められる役割（業務）は、お手元の資料及びグループに配布したシートをご参照ください。</a:t>
            </a:r>
          </a:p>
          <a:p>
            <a:endParaRPr lang="ja-JP" altLang="en-US" sz="400" dirty="0"/>
          </a:p>
          <a:p>
            <a:r>
              <a:rPr lang="ja-JP" altLang="en-US" dirty="0"/>
              <a:t>演習の進め方</a:t>
            </a:r>
          </a:p>
          <a:p>
            <a:pPr marL="0" indent="0">
              <a:buNone/>
            </a:pPr>
            <a:r>
              <a:rPr lang="ja-JP" altLang="en-US" dirty="0">
                <a:sym typeface="+mn-ea"/>
              </a:rPr>
              <a:t>　　①演習の流れ説明、事例報告　５分</a:t>
            </a:r>
            <a:endParaRPr lang="en-US" altLang="ja-JP" dirty="0">
              <a:sym typeface="+mn-ea"/>
            </a:endParaRPr>
          </a:p>
          <a:p>
            <a:pPr marL="0" indent="0">
              <a:buNone/>
            </a:pPr>
            <a:r>
              <a:rPr lang="ja-JP" altLang="en-US" dirty="0">
                <a:sym typeface="+mn-ea"/>
              </a:rPr>
              <a:t>　　②個人ワーク　５分</a:t>
            </a:r>
            <a:endParaRPr lang="ja-JP" altLang="en-US" dirty="0"/>
          </a:p>
          <a:p>
            <a:pPr marL="0" indent="0">
              <a:buNone/>
            </a:pPr>
            <a:r>
              <a:rPr lang="ja-JP" altLang="en-US" dirty="0">
                <a:sym typeface="+mn-ea"/>
              </a:rPr>
              <a:t>　　③自己紹介＋グループ討議　　</a:t>
            </a:r>
            <a:r>
              <a:rPr lang="en-US" altLang="ja-JP" dirty="0">
                <a:sym typeface="+mn-ea"/>
              </a:rPr>
              <a:t>25</a:t>
            </a:r>
            <a:r>
              <a:rPr lang="ja-JP" altLang="en-US" dirty="0">
                <a:sym typeface="+mn-ea"/>
              </a:rPr>
              <a:t>分　　　　　　　　　　　　　　　　</a:t>
            </a:r>
            <a:endParaRPr lang="ja-JP" altLang="en-US" dirty="0"/>
          </a:p>
          <a:p>
            <a:pPr marL="0" indent="0">
              <a:buNone/>
            </a:pPr>
            <a:r>
              <a:rPr lang="ja-JP" altLang="en-US" dirty="0">
                <a:sym typeface="+mn-ea"/>
              </a:rPr>
              <a:t>　　④ミニレクチャー　　</a:t>
            </a:r>
            <a:r>
              <a:rPr lang="en-US" altLang="ja-JP" dirty="0">
                <a:sym typeface="+mn-ea"/>
              </a:rPr>
              <a:t>25</a:t>
            </a:r>
            <a:r>
              <a:rPr lang="ja-JP" altLang="en-US" dirty="0">
                <a:sym typeface="+mn-ea"/>
              </a:rPr>
              <a:t>分</a:t>
            </a:r>
            <a:endParaRPr lang="ja-JP" altLang="en-US" dirty="0"/>
          </a:p>
          <a:p>
            <a:pPr marL="0" indent="0">
              <a:buNone/>
            </a:pPr>
            <a:endParaRPr lang="ja-JP" altLang="en-US" sz="500" dirty="0"/>
          </a:p>
          <a:p>
            <a:r>
              <a:rPr lang="ja-JP" altLang="en-US" dirty="0">
                <a:sym typeface="+mn-ea"/>
              </a:rPr>
              <a:t>テーマ</a:t>
            </a:r>
          </a:p>
          <a:p>
            <a:pPr marL="0" indent="0">
              <a:buNone/>
            </a:pPr>
            <a:r>
              <a:rPr lang="ja-JP" altLang="en-US" dirty="0">
                <a:sym typeface="+mn-ea"/>
              </a:rPr>
              <a:t>『事例を通して、入院初期にどのような意識が求められるかを話し合う。』</a:t>
            </a:r>
            <a:endParaRPr lang="ja-JP" altLang="en-US" dirty="0"/>
          </a:p>
        </p:txBody>
      </p:sp>
      <p:sp>
        <p:nvSpPr>
          <p:cNvPr id="4" name="スライド番号プレースホルダー 3">
            <a:extLst>
              <a:ext uri="{FF2B5EF4-FFF2-40B4-BE49-F238E27FC236}">
                <a16:creationId xmlns:a16="http://schemas.microsoft.com/office/drawing/2014/main" id="{1DCC4F5E-A91B-4106-A10B-4BC804AAE127}"/>
              </a:ext>
            </a:extLst>
          </p:cNvPr>
          <p:cNvSpPr>
            <a:spLocks noGrp="1"/>
          </p:cNvSpPr>
          <p:nvPr>
            <p:ph type="sldNum" sz="quarter" idx="12"/>
          </p:nvPr>
        </p:nvSpPr>
        <p:spPr/>
        <p:txBody>
          <a:bodyPr/>
          <a:lstStyle/>
          <a:p>
            <a:fld id="{F53B3EFC-0D5D-4589-8FAD-D2B83E7119F1}" type="slidenum">
              <a:rPr lang="ja-JP" altLang="en-US" smtClean="0"/>
              <a:pPr/>
              <a:t>2</a:t>
            </a:fld>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91199015"/>
              </p:ext>
            </p:extLst>
          </p:nvPr>
        </p:nvGraphicFramePr>
        <p:xfrm>
          <a:off x="360680" y="805815"/>
          <a:ext cx="8530590" cy="4145915"/>
        </p:xfrm>
        <a:graphic>
          <a:graphicData uri="http://schemas.openxmlformats.org/drawingml/2006/table">
            <a:tbl>
              <a:tblPr firstRow="1" firstCol="1" bandRow="1">
                <a:tableStyleId>{5C22544A-7EE6-4342-B048-85BDC9FD1C3A}</a:tableStyleId>
              </a:tblPr>
              <a:tblGrid>
                <a:gridCol w="4266565">
                  <a:extLst>
                    <a:ext uri="{9D8B030D-6E8A-4147-A177-3AD203B41FA5}">
                      <a16:colId xmlns:a16="http://schemas.microsoft.com/office/drawing/2014/main" val="20000"/>
                    </a:ext>
                  </a:extLst>
                </a:gridCol>
                <a:gridCol w="4264025">
                  <a:extLst>
                    <a:ext uri="{9D8B030D-6E8A-4147-A177-3AD203B41FA5}">
                      <a16:colId xmlns:a16="http://schemas.microsoft.com/office/drawing/2014/main" val="20001"/>
                    </a:ext>
                  </a:extLst>
                </a:gridCol>
              </a:tblGrid>
              <a:tr h="605155">
                <a:tc gridSpan="2">
                  <a:txBody>
                    <a:bodyPr/>
                    <a:lstStyle/>
                    <a:p>
                      <a:pPr algn="just">
                        <a:spcAft>
                          <a:spcPts val="0"/>
                        </a:spcAft>
                      </a:pPr>
                      <a:r>
                        <a:rPr lang="ja-JP" sz="1200" b="0" kern="100" dirty="0">
                          <a:solidFill>
                            <a:sysClr val="windowText" lastClr="000000"/>
                          </a:solidFill>
                          <a:effectLst/>
                        </a:rPr>
                        <a:t>☆視点☆</a:t>
                      </a:r>
                    </a:p>
                    <a:p>
                      <a:pPr algn="just">
                        <a:spcAft>
                          <a:spcPts val="0"/>
                        </a:spcAft>
                      </a:pPr>
                      <a:r>
                        <a:rPr lang="en-US" sz="1200" b="0" kern="100" dirty="0">
                          <a:solidFill>
                            <a:sysClr val="windowText" lastClr="000000"/>
                          </a:solidFill>
                          <a:effectLst/>
                        </a:rPr>
                        <a:t>①</a:t>
                      </a:r>
                      <a:r>
                        <a:rPr lang="ja-JP" sz="1200" b="0" kern="100" dirty="0">
                          <a:solidFill>
                            <a:sysClr val="windowText" lastClr="000000"/>
                          </a:solidFill>
                          <a:effectLst/>
                        </a:rPr>
                        <a:t>病院内精神保健福祉士が早期に介入する必要性</a:t>
                      </a:r>
                      <a:r>
                        <a:rPr lang="en-US" sz="1200" b="0" kern="100" dirty="0">
                          <a:solidFill>
                            <a:sysClr val="windowText" lastClr="000000"/>
                          </a:solidFill>
                          <a:effectLst/>
                        </a:rPr>
                        <a:t>   ②</a:t>
                      </a:r>
                      <a:r>
                        <a:rPr lang="ja-JP" sz="1200" b="0" kern="100" dirty="0">
                          <a:solidFill>
                            <a:sysClr val="windowText" lastClr="000000"/>
                          </a:solidFill>
                          <a:effectLst/>
                        </a:rPr>
                        <a:t>多職種・多機関連携を行う</a:t>
                      </a:r>
                    </a:p>
                    <a:p>
                      <a:pPr algn="just">
                        <a:spcAft>
                          <a:spcPts val="0"/>
                        </a:spcAft>
                      </a:pPr>
                      <a:r>
                        <a:rPr lang="en-US" sz="1200" b="0" kern="100" dirty="0">
                          <a:solidFill>
                            <a:sysClr val="windowText" lastClr="000000"/>
                          </a:solidFill>
                          <a:effectLst/>
                        </a:rPr>
                        <a:t>③</a:t>
                      </a:r>
                      <a:r>
                        <a:rPr lang="ja-JP" sz="1200" b="0" kern="100" dirty="0">
                          <a:solidFill>
                            <a:sysClr val="windowText" lastClr="000000"/>
                          </a:solidFill>
                          <a:effectLst/>
                        </a:rPr>
                        <a:t>入院診療計画書等を作成するうえで意識すること </a:t>
                      </a:r>
                      <a:r>
                        <a:rPr lang="ja-JP" altLang="en-US" sz="1200" b="0" kern="100" dirty="0">
                          <a:solidFill>
                            <a:sysClr val="windowText" lastClr="000000"/>
                          </a:solidFill>
                          <a:effectLst/>
                        </a:rPr>
                        <a:t>　</a:t>
                      </a:r>
                      <a:r>
                        <a:rPr lang="en-US" sz="1200" b="0" kern="100" dirty="0">
                          <a:solidFill>
                            <a:sysClr val="windowText" lastClr="000000"/>
                          </a:solidFill>
                          <a:effectLst/>
                        </a:rPr>
                        <a:t>④</a:t>
                      </a:r>
                      <a:r>
                        <a:rPr lang="ja-JP" sz="1200" b="0" kern="100" dirty="0">
                          <a:solidFill>
                            <a:sysClr val="windowText" lastClr="000000"/>
                          </a:solidFill>
                          <a:effectLst/>
                        </a:rPr>
                        <a:t>入院前の生活環境や退院後の生活に関する希望の聞き取り</a:t>
                      </a:r>
                      <a:endParaRPr lang="ja-JP" sz="1200" b="0" kern="100" dirty="0">
                        <a:solidFill>
                          <a:sysClr val="windowText" lastClr="000000"/>
                        </a:solidFill>
                        <a:effectLst/>
                        <a:latin typeface="ＭＳ 明朝" panose="02020609040205080304" charset="-128"/>
                        <a:ea typeface="ＭＳ 明朝" panose="02020609040205080304" charset="-128"/>
                        <a:cs typeface="Times New Roman" panose="02020603050405020304"/>
                      </a:endParaRPr>
                    </a:p>
                  </a:txBody>
                  <a:tcPr marL="45756" marR="457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ja-JP"/>
                    </a:p>
                  </a:txBody>
                  <a:tcPr/>
                </a:tc>
                <a:extLst>
                  <a:ext uri="{0D108BD9-81ED-4DB2-BD59-A6C34878D82A}">
                    <a16:rowId xmlns:a16="http://schemas.microsoft.com/office/drawing/2014/main" val="10000"/>
                  </a:ext>
                </a:extLst>
              </a:tr>
              <a:tr h="404495">
                <a:tc>
                  <a:txBody>
                    <a:bodyPr/>
                    <a:lstStyle/>
                    <a:p>
                      <a:pPr algn="just">
                        <a:spcAft>
                          <a:spcPts val="0"/>
                        </a:spcAft>
                      </a:pPr>
                      <a:r>
                        <a:rPr lang="ja-JP" sz="1200" b="0" kern="100" dirty="0">
                          <a:solidFill>
                            <a:sysClr val="windowText" lastClr="000000"/>
                          </a:solidFill>
                          <a:effectLst/>
                        </a:rPr>
                        <a:t>あなたが担当相談員として、</a:t>
                      </a:r>
                      <a:r>
                        <a:rPr lang="ja-JP" altLang="en-US" sz="1200" b="0" kern="100" dirty="0">
                          <a:solidFill>
                            <a:sysClr val="windowText" lastClr="000000"/>
                          </a:solidFill>
                          <a:effectLst/>
                        </a:rPr>
                        <a:t>入院時どのようなことを意識してかかわりを持っていますか？</a:t>
                      </a:r>
                      <a:endParaRPr lang="ja-JP" sz="1200" b="0" kern="100" dirty="0">
                        <a:solidFill>
                          <a:sysClr val="windowText" lastClr="000000"/>
                        </a:solidFill>
                        <a:effectLst/>
                        <a:latin typeface="ＭＳ 明朝" panose="02020609040205080304" charset="-128"/>
                        <a:ea typeface="ＭＳ 明朝" panose="02020609040205080304" charset="-128"/>
                        <a:cs typeface="Times New Roman" panose="02020603050405020304"/>
                      </a:endParaRPr>
                    </a:p>
                  </a:txBody>
                  <a:tcPr marL="45756" marR="457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spcAft>
                          <a:spcPts val="0"/>
                        </a:spcAft>
                      </a:pPr>
                      <a:r>
                        <a:rPr lang="ja-JP" sz="1200" kern="100" dirty="0">
                          <a:solidFill>
                            <a:sysClr val="windowText" lastClr="000000"/>
                          </a:solidFill>
                          <a:effectLst/>
                        </a:rPr>
                        <a:t>グループで話し合った内容をご記入ください。</a:t>
                      </a:r>
                      <a:endParaRPr lang="ja-JP" sz="1200" kern="100" dirty="0">
                        <a:solidFill>
                          <a:sysClr val="windowText" lastClr="000000"/>
                        </a:solidFill>
                        <a:effectLst/>
                        <a:latin typeface="ＭＳ 明朝" panose="02020609040205080304" charset="-128"/>
                        <a:ea typeface="ＭＳ 明朝" panose="02020609040205080304" charset="-128"/>
                        <a:cs typeface="Times New Roman" panose="02020603050405020304"/>
                      </a:endParaRPr>
                    </a:p>
                  </a:txBody>
                  <a:tcPr marL="45756" marR="457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136265">
                <a:tc>
                  <a:txBody>
                    <a:bodyPr/>
                    <a:lstStyle/>
                    <a:p>
                      <a:pPr algn="just">
                        <a:spcAft>
                          <a:spcPts val="0"/>
                        </a:spcAft>
                      </a:pPr>
                      <a:r>
                        <a:rPr lang="en-US" sz="1200" kern="100" dirty="0">
                          <a:solidFill>
                            <a:sysClr val="windowText" lastClr="000000"/>
                          </a:solidFill>
                          <a:effectLst/>
                        </a:rPr>
                        <a:t> </a:t>
                      </a:r>
                      <a:endParaRPr lang="en-US" sz="1200" kern="100" dirty="0">
                        <a:solidFill>
                          <a:sysClr val="windowText" lastClr="000000"/>
                        </a:solidFill>
                        <a:effectLst/>
                        <a:latin typeface="ＭＳ 明朝" panose="02020609040205080304" charset="-128"/>
                        <a:ea typeface="ＭＳ 明朝" panose="02020609040205080304" charset="-128"/>
                        <a:cs typeface="Times New Roman" panose="02020603050405020304"/>
                      </a:endParaRPr>
                    </a:p>
                  </a:txBody>
                  <a:tcPr marL="45756" marR="457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spcAft>
                          <a:spcPts val="0"/>
                        </a:spcAft>
                      </a:pPr>
                      <a:r>
                        <a:rPr lang="en-US" sz="1200" kern="100" dirty="0">
                          <a:solidFill>
                            <a:sysClr val="windowText" lastClr="000000"/>
                          </a:solidFill>
                          <a:effectLst/>
                        </a:rPr>
                        <a:t> </a:t>
                      </a:r>
                      <a:endParaRPr lang="en-US" sz="1200" kern="100" dirty="0">
                        <a:solidFill>
                          <a:sysClr val="windowText" lastClr="000000"/>
                        </a:solidFill>
                        <a:effectLst/>
                        <a:latin typeface="ＭＳ 明朝" panose="02020609040205080304" charset="-128"/>
                        <a:ea typeface="ＭＳ 明朝" panose="02020609040205080304" charset="-128"/>
                        <a:cs typeface="Times New Roman" panose="02020603050405020304"/>
                      </a:endParaRPr>
                    </a:p>
                  </a:txBody>
                  <a:tcPr marL="45756" marR="45756"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5" name="Rectangle 1"/>
          <p:cNvSpPr>
            <a:spLocks noChangeArrowheads="1"/>
          </p:cNvSpPr>
          <p:nvPr/>
        </p:nvSpPr>
        <p:spPr bwMode="auto">
          <a:xfrm>
            <a:off x="3038410" y="285687"/>
            <a:ext cx="3067184" cy="392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79" tIns="34289" rIns="68579" bIns="34289" numCol="1" anchor="ctr" anchorCtr="0" compatLnSpc="1">
            <a:spAutoFit/>
          </a:bodyPr>
          <a:lstStyle/>
          <a:p>
            <a:pPr algn="ctr" fontAlgn="base">
              <a:spcBef>
                <a:spcPct val="0"/>
              </a:spcBef>
              <a:spcAft>
                <a:spcPct val="0"/>
              </a:spcAft>
            </a:pPr>
            <a:r>
              <a:rPr lang="ja-JP" altLang="ja-JP" sz="2100" dirty="0">
                <a:latin typeface="ＭＳ Ｐゴシック" panose="020B0600070205080204" charset="-128"/>
                <a:ea typeface="ＭＳ Ｐゴシック" panose="020B0600070205080204" charset="-128"/>
                <a:cs typeface="Times New Roman" panose="02020603050405020304" pitchFamily="18" charset="0"/>
              </a:rPr>
              <a:t>演習Ⅰ　個人ワークシート</a:t>
            </a:r>
            <a:endParaRPr kumimoji="1" lang="ja-JP" altLang="ja-JP" dirty="0">
              <a:latin typeface="Arial" panose="020B0604020202020204" pitchFamily="34" charset="0"/>
              <a:ea typeface="ＭＳ Ｐゴシック" panose="020B0600070205080204" charset="-128"/>
              <a:cs typeface="ＭＳ Ｐゴシック" panose="020B0600070205080204" charset="-128"/>
            </a:endParaRPr>
          </a:p>
        </p:txBody>
      </p:sp>
      <p:sp>
        <p:nvSpPr>
          <p:cNvPr id="2" name="スライド番号プレースホルダー 1">
            <a:extLst>
              <a:ext uri="{FF2B5EF4-FFF2-40B4-BE49-F238E27FC236}">
                <a16:creationId xmlns:a16="http://schemas.microsoft.com/office/drawing/2014/main" id="{23428C26-C8DD-4AB3-B378-9E2D7C325A8E}"/>
              </a:ext>
            </a:extLst>
          </p:cNvPr>
          <p:cNvSpPr>
            <a:spLocks noGrp="1"/>
          </p:cNvSpPr>
          <p:nvPr>
            <p:ph type="sldNum" sz="quarter" idx="12"/>
          </p:nvPr>
        </p:nvSpPr>
        <p:spPr/>
        <p:txBody>
          <a:bodyPr/>
          <a:lstStyle/>
          <a:p>
            <a:fld id="{F53B3EFC-0D5D-4589-8FAD-D2B83E7119F1}" type="slidenum">
              <a:rPr lang="ja-JP" altLang="en-US" smtClean="0"/>
              <a:pPr/>
              <a:t>3</a:t>
            </a:fld>
            <a:endParaRPr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000" dirty="0"/>
              <a:t>ガイドラインについて</a:t>
            </a:r>
          </a:p>
        </p:txBody>
      </p:sp>
      <p:sp>
        <p:nvSpPr>
          <p:cNvPr id="3" name="コンテンツプレースホルダ 2"/>
          <p:cNvSpPr>
            <a:spLocks noGrp="1"/>
          </p:cNvSpPr>
          <p:nvPr>
            <p:ph idx="1"/>
          </p:nvPr>
        </p:nvSpPr>
        <p:spPr>
          <a:xfrm>
            <a:off x="107505" y="1171576"/>
            <a:ext cx="8856985" cy="3848446"/>
          </a:xfrm>
        </p:spPr>
        <p:txBody>
          <a:bodyPr>
            <a:normAutofit fontScale="92500"/>
          </a:bodyPr>
          <a:lstStyle/>
          <a:p>
            <a:r>
              <a:rPr lang="ja-JP" altLang="en-US" sz="3000" dirty="0"/>
              <a:t>退院後生活環境相談員としてどのように動いたらいいかわからない、の声に応えるために作られたガイドライン</a:t>
            </a:r>
            <a:endParaRPr lang="en-US" altLang="ja-JP" sz="3000" dirty="0"/>
          </a:p>
          <a:p>
            <a:r>
              <a:rPr lang="ja-JP" altLang="en-US" sz="3000" dirty="0"/>
              <a:t>「入院期間３ヶ月を想定した退院までの流れ」に基づき、精神保健福祉士としての動き、大切にしたい視点が組み込まれている</a:t>
            </a:r>
            <a:endParaRPr lang="en-US" altLang="ja-JP" sz="3000" dirty="0"/>
          </a:p>
          <a:p>
            <a:r>
              <a:rPr lang="ja-JP" altLang="en-US" sz="3000" dirty="0"/>
              <a:t>ガイドラインは入院から退院、そして退院後の生活までをどのように支援していくかが時系列に表記されている。</a:t>
            </a:r>
          </a:p>
        </p:txBody>
      </p:sp>
      <p:sp>
        <p:nvSpPr>
          <p:cNvPr id="4" name="スライド番号プレースホルダー 3">
            <a:extLst>
              <a:ext uri="{FF2B5EF4-FFF2-40B4-BE49-F238E27FC236}">
                <a16:creationId xmlns:a16="http://schemas.microsoft.com/office/drawing/2014/main" id="{20BD7298-906F-412A-8441-194F25E9AE43}"/>
              </a:ext>
            </a:extLst>
          </p:cNvPr>
          <p:cNvSpPr>
            <a:spLocks noGrp="1"/>
          </p:cNvSpPr>
          <p:nvPr>
            <p:ph type="sldNum" sz="quarter" idx="12"/>
          </p:nvPr>
        </p:nvSpPr>
        <p:spPr/>
        <p:txBody>
          <a:bodyPr/>
          <a:lstStyle/>
          <a:p>
            <a:fld id="{F53B3EFC-0D5D-4589-8FAD-D2B83E7119F1}" type="slidenum">
              <a:rPr lang="ja-JP" altLang="en-US" smtClean="0"/>
              <a:pPr/>
              <a:t>4</a:t>
            </a:fld>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000" dirty="0">
                <a:sym typeface="+mn-ea"/>
              </a:rPr>
              <a:t>退院後生活環境相談員とは（再確認）</a:t>
            </a:r>
          </a:p>
        </p:txBody>
      </p:sp>
      <p:sp>
        <p:nvSpPr>
          <p:cNvPr id="5" name="コンテンツ プレースホルダー 4"/>
          <p:cNvSpPr>
            <a:spLocks noGrp="1"/>
          </p:cNvSpPr>
          <p:nvPr>
            <p:ph idx="1"/>
          </p:nvPr>
        </p:nvSpPr>
        <p:spPr>
          <a:xfrm>
            <a:off x="179705" y="1240790"/>
            <a:ext cx="8856980" cy="3742690"/>
          </a:xfrm>
        </p:spPr>
        <p:txBody>
          <a:bodyPr>
            <a:normAutofit/>
          </a:bodyPr>
          <a:lstStyle/>
          <a:p>
            <a:pPr marL="0" indent="0">
              <a:buNone/>
            </a:pPr>
            <a:r>
              <a:rPr lang="ja-JP" altLang="en-US" dirty="0"/>
              <a:t>医療保護入院者の退院後の生活環境に関する   相談及び指導を行う             </a:t>
            </a:r>
            <a:r>
              <a:rPr lang="ja-JP" altLang="en-US" sz="1800" dirty="0"/>
              <a:t>                        </a:t>
            </a:r>
            <a:r>
              <a:rPr lang="ja-JP" altLang="en-US" dirty="0"/>
              <a:t> </a:t>
            </a:r>
            <a:r>
              <a:rPr lang="ja-JP" altLang="en-US" sz="2000" dirty="0">
                <a:sym typeface="+mn-ea"/>
              </a:rPr>
              <a:t>（ガイドライン</a:t>
            </a:r>
            <a:r>
              <a:rPr lang="en-US" altLang="ja-JP" sz="2000" dirty="0">
                <a:sym typeface="+mn-ea"/>
              </a:rPr>
              <a:t>P49</a:t>
            </a:r>
            <a:r>
              <a:rPr lang="ja-JP" altLang="en-US" sz="2000" dirty="0">
                <a:sym typeface="+mn-ea"/>
              </a:rPr>
              <a:t>　</a:t>
            </a:r>
            <a:r>
              <a:rPr lang="en-US" altLang="ja-JP" sz="2000" dirty="0">
                <a:sym typeface="+mn-ea"/>
              </a:rPr>
              <a:t>3-</a:t>
            </a:r>
            <a:r>
              <a:rPr lang="ja-JP" altLang="en-US" sz="2000" dirty="0">
                <a:sym typeface="+mn-ea"/>
              </a:rPr>
              <a:t>（</a:t>
            </a:r>
            <a:r>
              <a:rPr lang="en-US" altLang="ja-JP" sz="2000" dirty="0">
                <a:sym typeface="+mn-ea"/>
              </a:rPr>
              <a:t>1</a:t>
            </a:r>
            <a:r>
              <a:rPr lang="ja-JP" altLang="en-US" sz="2000" dirty="0">
                <a:sym typeface="+mn-ea"/>
              </a:rPr>
              <a:t>））</a:t>
            </a:r>
          </a:p>
          <a:p>
            <a:pPr marL="0" indent="0">
              <a:buNone/>
            </a:pPr>
            <a:r>
              <a:rPr lang="ja-JP" altLang="en-US" sz="2000" dirty="0">
                <a:sym typeface="+mn-ea"/>
              </a:rPr>
              <a:t>　</a:t>
            </a:r>
          </a:p>
          <a:p>
            <a:pPr marL="0" indent="0">
              <a:buNone/>
            </a:pPr>
            <a:endParaRPr lang="ja-JP" altLang="en-US" sz="2000" dirty="0">
              <a:sym typeface="+mn-ea"/>
            </a:endParaRPr>
          </a:p>
          <a:p>
            <a:pPr marL="0" indent="0">
              <a:buNone/>
            </a:pPr>
            <a:r>
              <a:rPr lang="ja-JP" altLang="en-US" dirty="0"/>
              <a:t>ニューロングステイの予防及び社会的・長期的入院者の退院に向けた役割を担う</a:t>
            </a:r>
          </a:p>
          <a:p>
            <a:pPr marL="0" indent="0" algn="r">
              <a:buNone/>
            </a:pPr>
            <a:r>
              <a:rPr lang="ja-JP" altLang="en-US" sz="2000" dirty="0"/>
              <a:t>（ガイドライン</a:t>
            </a:r>
            <a:r>
              <a:rPr lang="en-US" altLang="ja-JP" sz="2000" dirty="0"/>
              <a:t>P1</a:t>
            </a:r>
            <a:r>
              <a:rPr lang="ja-JP" altLang="en-US" sz="2000" dirty="0"/>
              <a:t>　はじめにより）</a:t>
            </a:r>
          </a:p>
        </p:txBody>
      </p:sp>
      <p:sp>
        <p:nvSpPr>
          <p:cNvPr id="3" name="スライド番号プレースホルダー 2">
            <a:extLst>
              <a:ext uri="{FF2B5EF4-FFF2-40B4-BE49-F238E27FC236}">
                <a16:creationId xmlns:a16="http://schemas.microsoft.com/office/drawing/2014/main" id="{AE41843C-6F06-4EEE-8DB4-AE01D524C77E}"/>
              </a:ext>
            </a:extLst>
          </p:cNvPr>
          <p:cNvSpPr>
            <a:spLocks noGrp="1"/>
          </p:cNvSpPr>
          <p:nvPr>
            <p:ph type="sldNum" sz="quarter" idx="12"/>
          </p:nvPr>
        </p:nvSpPr>
        <p:spPr/>
        <p:txBody>
          <a:bodyPr/>
          <a:lstStyle/>
          <a:p>
            <a:fld id="{F53B3EFC-0D5D-4589-8FAD-D2B83E7119F1}" type="slidenum">
              <a:rPr lang="ja-JP" altLang="en-US" smtClean="0"/>
              <a:pPr/>
              <a:t>5</a:t>
            </a:fld>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sym typeface="+mn-ea"/>
              </a:rPr>
              <a:t>退院後生活環境相談員としてかかわる前に大切にしたい視点</a:t>
            </a:r>
            <a:br>
              <a:rPr lang="ja-JP" altLang="en-US" sz="2400" dirty="0">
                <a:sym typeface="+mn-ea"/>
              </a:rPr>
            </a:br>
            <a:r>
              <a:rPr lang="ja-JP" altLang="en-US" sz="2400" dirty="0">
                <a:sym typeface="+mn-ea"/>
              </a:rPr>
              <a:t>　　　　　　　　　　　　　　　　　　　　　　　　　　　　</a:t>
            </a:r>
            <a:r>
              <a:rPr lang="ja-JP" altLang="en-US" sz="1600" dirty="0">
                <a:sym typeface="+mn-ea"/>
              </a:rPr>
              <a:t>（ガイドライン</a:t>
            </a:r>
            <a:r>
              <a:rPr lang="en-US" altLang="ja-JP" sz="1600" dirty="0">
                <a:sym typeface="+mn-ea"/>
              </a:rPr>
              <a:t>P4</a:t>
            </a:r>
            <a:r>
              <a:rPr lang="ja-JP" altLang="en-US" sz="1600" dirty="0">
                <a:sym typeface="+mn-ea"/>
              </a:rPr>
              <a:t>）</a:t>
            </a:r>
          </a:p>
        </p:txBody>
      </p:sp>
      <p:sp>
        <p:nvSpPr>
          <p:cNvPr id="5" name="コンテンツ プレースホルダー 4"/>
          <p:cNvSpPr>
            <a:spLocks noGrp="1"/>
          </p:cNvSpPr>
          <p:nvPr>
            <p:ph idx="1"/>
          </p:nvPr>
        </p:nvSpPr>
        <p:spPr>
          <a:xfrm>
            <a:off x="179705" y="1169035"/>
            <a:ext cx="8856980" cy="1960245"/>
          </a:xfrm>
        </p:spPr>
        <p:txBody>
          <a:bodyPr/>
          <a:lstStyle/>
          <a:p>
            <a:pPr marL="0" indent="0">
              <a:buNone/>
            </a:pPr>
            <a:r>
              <a:rPr lang="ja-JP" altLang="en-US" sz="2400" dirty="0"/>
              <a:t>退院後生活環境相談員は、早期治療・早期退院を目指すため、本人が地域で生活している生活者であるという視点から、本人の希望に寄り添いかかわりをもつことで、少しずつ安心感を育み、信頼関係を構築していく。そのためにも入院早期から継続したかかわりをもつ必要がある。</a:t>
            </a:r>
            <a:endParaRPr lang="en-US" altLang="ja-JP" sz="2400" dirty="0"/>
          </a:p>
        </p:txBody>
      </p:sp>
      <p:cxnSp>
        <p:nvCxnSpPr>
          <p:cNvPr id="4" name="直線コネクタ 3"/>
          <p:cNvCxnSpPr/>
          <p:nvPr/>
        </p:nvCxnSpPr>
        <p:spPr>
          <a:xfrm flipV="1">
            <a:off x="7236460" y="1909445"/>
            <a:ext cx="1652270" cy="381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265430" y="2275840"/>
            <a:ext cx="3298825" cy="825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雲 7"/>
          <p:cNvSpPr/>
          <p:nvPr/>
        </p:nvSpPr>
        <p:spPr>
          <a:xfrm>
            <a:off x="121920" y="3129280"/>
            <a:ext cx="2482850"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どういう生活？</a:t>
            </a:r>
          </a:p>
        </p:txBody>
      </p:sp>
      <p:sp>
        <p:nvSpPr>
          <p:cNvPr id="9" name="雲 8"/>
          <p:cNvSpPr/>
          <p:nvPr/>
        </p:nvSpPr>
        <p:spPr>
          <a:xfrm>
            <a:off x="2231390" y="2658110"/>
            <a:ext cx="2482850"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何したい？</a:t>
            </a:r>
          </a:p>
        </p:txBody>
      </p:sp>
      <p:sp>
        <p:nvSpPr>
          <p:cNvPr id="10" name="雲 9"/>
          <p:cNvSpPr/>
          <p:nvPr/>
        </p:nvSpPr>
        <p:spPr>
          <a:xfrm>
            <a:off x="3639820" y="3707130"/>
            <a:ext cx="2617470"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どこ行きたい？</a:t>
            </a:r>
          </a:p>
        </p:txBody>
      </p:sp>
      <p:sp>
        <p:nvSpPr>
          <p:cNvPr id="11" name="雲 10"/>
          <p:cNvSpPr/>
          <p:nvPr/>
        </p:nvSpPr>
        <p:spPr>
          <a:xfrm>
            <a:off x="4421505" y="2658110"/>
            <a:ext cx="2617470"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困ることは？</a:t>
            </a:r>
          </a:p>
        </p:txBody>
      </p:sp>
      <p:sp>
        <p:nvSpPr>
          <p:cNvPr id="12" name="雲 11"/>
          <p:cNvSpPr/>
          <p:nvPr/>
        </p:nvSpPr>
        <p:spPr>
          <a:xfrm>
            <a:off x="6623050" y="2793365"/>
            <a:ext cx="2333625"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誰に助けて</a:t>
            </a:r>
          </a:p>
          <a:p>
            <a:pPr algn="ctr"/>
            <a:r>
              <a:rPr lang="ja-JP" altLang="en-US">
                <a:solidFill>
                  <a:schemeClr val="tx1"/>
                </a:solidFill>
              </a:rPr>
              <a:t>もらう？</a:t>
            </a:r>
          </a:p>
        </p:txBody>
      </p:sp>
      <p:sp>
        <p:nvSpPr>
          <p:cNvPr id="13" name="雲 12"/>
          <p:cNvSpPr/>
          <p:nvPr/>
        </p:nvSpPr>
        <p:spPr>
          <a:xfrm>
            <a:off x="1259205" y="3856990"/>
            <a:ext cx="2617470"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どこに住む？</a:t>
            </a:r>
          </a:p>
        </p:txBody>
      </p:sp>
      <p:sp>
        <p:nvSpPr>
          <p:cNvPr id="14" name="雲 13"/>
          <p:cNvSpPr/>
          <p:nvPr/>
        </p:nvSpPr>
        <p:spPr>
          <a:xfrm>
            <a:off x="5971540" y="3856990"/>
            <a:ext cx="2333625" cy="1269365"/>
          </a:xfrm>
          <a:prstGeom prst="cloud">
            <a:avLst/>
          </a:prstGeom>
          <a:noFill/>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rPr>
              <a:t>何を助けて</a:t>
            </a:r>
          </a:p>
          <a:p>
            <a:pPr algn="ctr"/>
            <a:r>
              <a:rPr lang="ja-JP" altLang="en-US">
                <a:solidFill>
                  <a:schemeClr val="tx1"/>
                </a:solidFill>
              </a:rPr>
              <a:t>もらう？</a:t>
            </a:r>
          </a:p>
        </p:txBody>
      </p:sp>
      <p:cxnSp>
        <p:nvCxnSpPr>
          <p:cNvPr id="3" name="直線コネクタ 2"/>
          <p:cNvCxnSpPr/>
          <p:nvPr/>
        </p:nvCxnSpPr>
        <p:spPr>
          <a:xfrm flipV="1">
            <a:off x="4015740" y="2643505"/>
            <a:ext cx="4805045" cy="635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スライド番号プレースホルダー 6">
            <a:extLst>
              <a:ext uri="{FF2B5EF4-FFF2-40B4-BE49-F238E27FC236}">
                <a16:creationId xmlns:a16="http://schemas.microsoft.com/office/drawing/2014/main" id="{7A77008D-8C99-4B3C-ADF2-D606CAC92A53}"/>
              </a:ext>
            </a:extLst>
          </p:cNvPr>
          <p:cNvSpPr>
            <a:spLocks noGrp="1"/>
          </p:cNvSpPr>
          <p:nvPr>
            <p:ph type="sldNum" sz="quarter" idx="12"/>
          </p:nvPr>
        </p:nvSpPr>
        <p:spPr/>
        <p:txBody>
          <a:bodyPr/>
          <a:lstStyle/>
          <a:p>
            <a:fld id="{F53B3EFC-0D5D-4589-8FAD-D2B83E7119F1}" type="slidenum">
              <a:rPr lang="ja-JP" altLang="en-US" smtClean="0"/>
              <a:pPr/>
              <a:t>6</a:t>
            </a:fld>
            <a:endParaRPr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400" dirty="0">
                <a:sym typeface="+mn-ea"/>
              </a:rPr>
              <a:t>退院後生活環境相談員としてかかわる前に大切にしたい視点</a:t>
            </a:r>
            <a:br>
              <a:rPr lang="ja-JP" altLang="en-US" sz="2400" dirty="0">
                <a:sym typeface="+mn-ea"/>
              </a:rPr>
            </a:br>
            <a:r>
              <a:rPr lang="ja-JP" altLang="en-US" sz="2400" dirty="0">
                <a:sym typeface="+mn-ea"/>
              </a:rPr>
              <a:t>　　　　　　　　　　　　　　　　　　　　　　　　　　　　</a:t>
            </a:r>
            <a:r>
              <a:rPr lang="ja-JP" altLang="en-US" sz="1600" dirty="0">
                <a:sym typeface="+mn-ea"/>
              </a:rPr>
              <a:t>（ガイドライン</a:t>
            </a:r>
            <a:r>
              <a:rPr lang="en-US" altLang="ja-JP" sz="1600" dirty="0">
                <a:sym typeface="+mn-ea"/>
              </a:rPr>
              <a:t>P4</a:t>
            </a:r>
            <a:r>
              <a:rPr lang="ja-JP" altLang="en-US" sz="1600" dirty="0">
                <a:sym typeface="+mn-ea"/>
              </a:rPr>
              <a:t>）</a:t>
            </a:r>
          </a:p>
        </p:txBody>
      </p:sp>
      <p:sp>
        <p:nvSpPr>
          <p:cNvPr id="5" name="コンテンツ プレースホルダー 4"/>
          <p:cNvSpPr>
            <a:spLocks noGrp="1"/>
          </p:cNvSpPr>
          <p:nvPr>
            <p:ph idx="1"/>
          </p:nvPr>
        </p:nvSpPr>
        <p:spPr>
          <a:xfrm>
            <a:off x="179705" y="1169035"/>
            <a:ext cx="8856980" cy="1960245"/>
          </a:xfrm>
        </p:spPr>
        <p:txBody>
          <a:bodyPr/>
          <a:lstStyle/>
          <a:p>
            <a:pPr marL="0" indent="0">
              <a:buNone/>
            </a:pPr>
            <a:r>
              <a:rPr lang="ja-JP" altLang="en-US" sz="2400" dirty="0"/>
              <a:t>退院後生活環境相談員は、早期治療・早期退院を目指すため、本人が地域で生活している生活者であるという視点から、本人の希望に寄り添いかかわりをもつことで、少しずつ安心感を育み、信頼関係を構築していく。そのためにも入院早期から継続したかかわりをもつ必要がある。</a:t>
            </a:r>
            <a:endParaRPr lang="en-US" altLang="ja-JP" sz="2400" dirty="0"/>
          </a:p>
        </p:txBody>
      </p:sp>
      <p:cxnSp>
        <p:nvCxnSpPr>
          <p:cNvPr id="4" name="直線コネクタ 3"/>
          <p:cNvCxnSpPr/>
          <p:nvPr/>
        </p:nvCxnSpPr>
        <p:spPr>
          <a:xfrm flipV="1">
            <a:off x="7236460" y="1909445"/>
            <a:ext cx="1652270" cy="381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265430" y="2275840"/>
            <a:ext cx="3298825" cy="8255"/>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コンテンツ プレースホルダー 4"/>
          <p:cNvSpPr>
            <a:spLocks noGrp="1"/>
          </p:cNvSpPr>
          <p:nvPr/>
        </p:nvSpPr>
        <p:spPr>
          <a:xfrm>
            <a:off x="193675" y="3285490"/>
            <a:ext cx="8695055" cy="1520825"/>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355600" indent="-324000">
              <a:buNone/>
            </a:pPr>
            <a:r>
              <a:rPr lang="ja-JP" altLang="en-US" sz="2400" dirty="0"/>
              <a:t>〇仮に福祉サービスを導入するのであれば、本人と支援者がお互いを知っている状態で退院後の生活を迎えなければならない。３ヶ月以内の退院が増えてきている昨今、逆算すると入院早期からかかわらないと間に合わない。</a:t>
            </a:r>
          </a:p>
        </p:txBody>
      </p:sp>
      <p:cxnSp>
        <p:nvCxnSpPr>
          <p:cNvPr id="7" name="直線コネクタ 6"/>
          <p:cNvCxnSpPr/>
          <p:nvPr/>
        </p:nvCxnSpPr>
        <p:spPr>
          <a:xfrm flipV="1">
            <a:off x="4015740" y="2643505"/>
            <a:ext cx="4805045" cy="635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スライド番号プレースホルダー 7">
            <a:extLst>
              <a:ext uri="{FF2B5EF4-FFF2-40B4-BE49-F238E27FC236}">
                <a16:creationId xmlns:a16="http://schemas.microsoft.com/office/drawing/2014/main" id="{1A1D0EAD-A74C-4663-84A9-6F2D9E3BB2D6}"/>
              </a:ext>
            </a:extLst>
          </p:cNvPr>
          <p:cNvSpPr>
            <a:spLocks noGrp="1"/>
          </p:cNvSpPr>
          <p:nvPr>
            <p:ph type="sldNum" sz="quarter" idx="12"/>
          </p:nvPr>
        </p:nvSpPr>
        <p:spPr/>
        <p:txBody>
          <a:bodyPr/>
          <a:lstStyle/>
          <a:p>
            <a:fld id="{F53B3EFC-0D5D-4589-8FAD-D2B83E7119F1}" type="slidenum">
              <a:rPr lang="ja-JP" altLang="en-US" smtClean="0"/>
              <a:pPr/>
              <a:t>7</a:t>
            </a:fld>
            <a:endParaRPr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740"/>
            <a:ext cx="8229600" cy="563880"/>
          </a:xfrm>
        </p:spPr>
        <p:txBody>
          <a:bodyPr>
            <a:normAutofit/>
          </a:bodyPr>
          <a:lstStyle/>
          <a:p>
            <a:r>
              <a:rPr lang="ja-JP" altLang="en-US" sz="3000" dirty="0"/>
              <a:t>ガイドラインのポイント</a:t>
            </a:r>
            <a:endParaRPr lang="ja-JP" altLang="en-US" sz="3000" dirty="0">
              <a:sym typeface="+mn-ea"/>
            </a:endParaRPr>
          </a:p>
        </p:txBody>
      </p:sp>
      <p:sp>
        <p:nvSpPr>
          <p:cNvPr id="5" name="コンテンツ プレースホルダー 4"/>
          <p:cNvSpPr>
            <a:spLocks noGrp="1"/>
          </p:cNvSpPr>
          <p:nvPr>
            <p:ph idx="1"/>
          </p:nvPr>
        </p:nvSpPr>
        <p:spPr>
          <a:xfrm>
            <a:off x="179705" y="769620"/>
            <a:ext cx="8856980" cy="4213860"/>
          </a:xfrm>
        </p:spPr>
        <p:txBody>
          <a:bodyPr>
            <a:normAutofit fontScale="70000" lnSpcReduction="20000"/>
          </a:bodyPr>
          <a:lstStyle/>
          <a:p>
            <a:pPr marL="0" indent="0">
              <a:buNone/>
            </a:pPr>
            <a:r>
              <a:rPr lang="ja-JP" altLang="en-US" dirty="0"/>
              <a:t>１．医療保護入院の説明と退院後生活環境相談員の選任 </a:t>
            </a:r>
            <a:r>
              <a:rPr lang="ja-JP" altLang="en-US" sz="2400" dirty="0"/>
              <a:t>（ガイドライン</a:t>
            </a:r>
            <a:r>
              <a:rPr lang="en-US" altLang="ja-JP" sz="2400" dirty="0"/>
              <a:t>P10)</a:t>
            </a:r>
          </a:p>
          <a:p>
            <a:pPr marL="0" indent="0">
              <a:buNone/>
            </a:pPr>
            <a:endParaRPr lang="en-US" altLang="ja-JP" sz="2400" dirty="0"/>
          </a:p>
          <a:p>
            <a:pPr marL="0" indent="0">
              <a:buNone/>
            </a:pPr>
            <a:endParaRPr lang="en-US" altLang="ja-JP" sz="1400" dirty="0"/>
          </a:p>
          <a:p>
            <a:pPr marL="0" indent="0">
              <a:buNone/>
            </a:pPr>
            <a:endParaRPr lang="en-US" altLang="ja-JP" sz="1400" dirty="0"/>
          </a:p>
          <a:p>
            <a:pPr marL="0" indent="0">
              <a:buNone/>
            </a:pPr>
            <a:endParaRPr lang="en-US" altLang="ja-JP" sz="900" dirty="0"/>
          </a:p>
          <a:p>
            <a:pPr marL="0" indent="0">
              <a:buNone/>
            </a:pPr>
            <a:endParaRPr lang="en-US" altLang="ja-JP" sz="900" dirty="0"/>
          </a:p>
          <a:p>
            <a:pPr marL="0" indent="0">
              <a:buNone/>
            </a:pPr>
            <a:endParaRPr lang="en-US" altLang="ja-JP" sz="900" dirty="0"/>
          </a:p>
          <a:p>
            <a:pPr marL="0" indent="0">
              <a:buNone/>
            </a:pPr>
            <a:r>
              <a:rPr lang="ja-JP" altLang="en-US" dirty="0"/>
              <a:t>　①退院後生活環境相談員を、入院後７日以内に選任する</a:t>
            </a:r>
            <a:endParaRPr lang="en-US" altLang="ja-JP" dirty="0"/>
          </a:p>
          <a:p>
            <a:pPr marL="0" indent="0">
              <a:buNone/>
            </a:pPr>
            <a:r>
              <a:rPr kumimoji="1" lang="ja-JP" altLang="en-US" dirty="0"/>
              <a:t>　②医療保護入院者及び家族に選任されたこと及び役割を説明する</a:t>
            </a:r>
            <a:endParaRPr kumimoji="1" lang="en-US" altLang="ja-JP" dirty="0"/>
          </a:p>
          <a:p>
            <a:pPr marL="0" indent="0">
              <a:buNone/>
            </a:pPr>
            <a:r>
              <a:rPr lang="ja-JP" altLang="en-US" dirty="0"/>
              <a:t>　　</a:t>
            </a:r>
            <a:r>
              <a:rPr lang="en-US" altLang="ja-JP" dirty="0"/>
              <a:t>	</a:t>
            </a:r>
            <a:r>
              <a:rPr lang="ja-JP" altLang="en-US" dirty="0"/>
              <a:t>⇒選任されたこと、説明したことを診療録に記載</a:t>
            </a:r>
            <a:endParaRPr lang="en-US" altLang="ja-JP" dirty="0"/>
          </a:p>
          <a:p>
            <a:pPr marL="0" indent="0">
              <a:buNone/>
            </a:pPr>
            <a:r>
              <a:rPr kumimoji="1" lang="ja-JP" altLang="en-US" dirty="0"/>
              <a:t>　　</a:t>
            </a:r>
            <a:r>
              <a:rPr kumimoji="1" lang="en-US" altLang="ja-JP" dirty="0"/>
              <a:t>	</a:t>
            </a:r>
            <a:r>
              <a:rPr kumimoji="1" lang="ja-JP" altLang="en-US" dirty="0"/>
              <a:t>⇒説明は書面だけでなく併せて口頭でも説明する</a:t>
            </a:r>
            <a:endParaRPr kumimoji="1" lang="en-US" altLang="ja-JP" dirty="0"/>
          </a:p>
          <a:p>
            <a:pPr marL="0" indent="0">
              <a:buNone/>
            </a:pPr>
            <a:r>
              <a:rPr lang="ja-JP" altLang="en-US" dirty="0"/>
              <a:t>　③入院診療計画書の記入</a:t>
            </a:r>
            <a:endParaRPr kumimoji="1" lang="en-US" altLang="ja-JP" dirty="0"/>
          </a:p>
          <a:p>
            <a:pPr marL="0" indent="0">
              <a:buNone/>
            </a:pPr>
            <a:r>
              <a:rPr lang="ja-JP" altLang="en-US" dirty="0"/>
              <a:t>　④退院措置へのかかわり</a:t>
            </a:r>
            <a:endParaRPr lang="en-US" altLang="ja-JP" dirty="0"/>
          </a:p>
          <a:p>
            <a:pPr marL="0" indent="0">
              <a:buNone/>
            </a:pPr>
            <a:r>
              <a:rPr lang="ja-JP" altLang="en-US" dirty="0"/>
              <a:t>　　</a:t>
            </a:r>
            <a:r>
              <a:rPr lang="en-US" altLang="ja-JP" dirty="0"/>
              <a:t>	</a:t>
            </a:r>
            <a:r>
              <a:rPr lang="ja-JP" altLang="en-US" dirty="0"/>
              <a:t>⇒地域援助事業者の紹介</a:t>
            </a:r>
            <a:endParaRPr lang="en-US" altLang="ja-JP" dirty="0"/>
          </a:p>
          <a:p>
            <a:pPr marL="0" indent="0">
              <a:buNone/>
            </a:pPr>
            <a:r>
              <a:rPr lang="ja-JP" altLang="en-US" dirty="0"/>
              <a:t>　　</a:t>
            </a:r>
            <a:r>
              <a:rPr lang="en-US" altLang="ja-JP" dirty="0"/>
              <a:t>	</a:t>
            </a:r>
            <a:r>
              <a:rPr lang="ja-JP" altLang="en-US" dirty="0"/>
              <a:t>⇒医療保護入院者退院支援委員会の開催</a:t>
            </a:r>
            <a:endParaRPr lang="en-US" altLang="ja-JP" dirty="0"/>
          </a:p>
        </p:txBody>
      </p:sp>
      <p:sp>
        <p:nvSpPr>
          <p:cNvPr id="6" name="角丸四角形 5"/>
          <p:cNvSpPr/>
          <p:nvPr/>
        </p:nvSpPr>
        <p:spPr>
          <a:xfrm>
            <a:off x="395538" y="1219181"/>
            <a:ext cx="4182903" cy="540544"/>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hangingPunct="1">
              <a:defRPr/>
            </a:pPr>
            <a:r>
              <a:rPr lang="ja-JP" altLang="en-US" sz="2400" dirty="0"/>
              <a:t>退院後生活環境相談員の業務</a:t>
            </a:r>
            <a:endParaRPr lang="en-US" altLang="ja-JP" sz="2400" dirty="0"/>
          </a:p>
        </p:txBody>
      </p:sp>
      <p:sp>
        <p:nvSpPr>
          <p:cNvPr id="3" name="スライド番号プレースホルダー 2">
            <a:extLst>
              <a:ext uri="{FF2B5EF4-FFF2-40B4-BE49-F238E27FC236}">
                <a16:creationId xmlns:a16="http://schemas.microsoft.com/office/drawing/2014/main" id="{15F701F8-BA16-4E04-870C-DEE9FED91015}"/>
              </a:ext>
            </a:extLst>
          </p:cNvPr>
          <p:cNvSpPr>
            <a:spLocks noGrp="1"/>
          </p:cNvSpPr>
          <p:nvPr>
            <p:ph type="sldNum" sz="quarter" idx="12"/>
          </p:nvPr>
        </p:nvSpPr>
        <p:spPr/>
        <p:txBody>
          <a:bodyPr/>
          <a:lstStyle/>
          <a:p>
            <a:fld id="{F53B3EFC-0D5D-4589-8FAD-D2B83E7119F1}" type="slidenum">
              <a:rPr lang="ja-JP" altLang="en-US" smtClean="0"/>
              <a:pPr/>
              <a:t>8</a:t>
            </a:fld>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470"/>
            <a:ext cx="8229601" cy="720080"/>
          </a:xfrm>
        </p:spPr>
        <p:txBody>
          <a:bodyPr/>
          <a:lstStyle/>
          <a:p>
            <a:r>
              <a:rPr lang="ja-JP" altLang="en-US" sz="3000" dirty="0"/>
              <a:t>ガイドラインのポイント</a:t>
            </a:r>
            <a:endParaRPr lang="ja-JP" altLang="en-US" sz="3000" dirty="0">
              <a:sym typeface="+mn-ea"/>
            </a:endParaRPr>
          </a:p>
        </p:txBody>
      </p:sp>
      <p:sp>
        <p:nvSpPr>
          <p:cNvPr id="5" name="コンテンツ プレースホルダー 4"/>
          <p:cNvSpPr>
            <a:spLocks noGrp="1"/>
          </p:cNvSpPr>
          <p:nvPr>
            <p:ph idx="1"/>
          </p:nvPr>
        </p:nvSpPr>
        <p:spPr>
          <a:xfrm>
            <a:off x="179705" y="699770"/>
            <a:ext cx="8785225" cy="1014095"/>
          </a:xfrm>
        </p:spPr>
        <p:txBody>
          <a:bodyPr>
            <a:noAutofit/>
          </a:bodyPr>
          <a:lstStyle/>
          <a:p>
            <a:pPr marL="0" indent="0">
              <a:buNone/>
            </a:pPr>
            <a:r>
              <a:rPr lang="ja-JP" altLang="en-US" sz="2400" dirty="0"/>
              <a:t>１．医療保護入院の説明と退院後生活環境相談員の選任</a:t>
            </a:r>
          </a:p>
          <a:p>
            <a:pPr marL="0" indent="0">
              <a:buNone/>
            </a:pPr>
            <a:r>
              <a:rPr lang="ja-JP" altLang="en-US" sz="1600" dirty="0"/>
              <a:t>                                                                                                                                                        </a:t>
            </a:r>
            <a:r>
              <a:rPr lang="ja-JP" altLang="en-US" sz="1800" dirty="0"/>
              <a:t>（ガイドライン</a:t>
            </a:r>
            <a:r>
              <a:rPr lang="en-US" altLang="ja-JP" sz="1800" dirty="0"/>
              <a:t>P8)</a:t>
            </a:r>
          </a:p>
          <a:p>
            <a:pPr marL="0" indent="0">
              <a:buNone/>
            </a:pPr>
            <a:endParaRPr lang="ja-JP" altLang="en-US" sz="900" dirty="0"/>
          </a:p>
          <a:p>
            <a:pPr marL="0" indent="0">
              <a:buNone/>
            </a:pPr>
            <a:endParaRPr kumimoji="1" lang="ja-JP" altLang="en-US" sz="2400" dirty="0"/>
          </a:p>
        </p:txBody>
      </p:sp>
      <p:sp>
        <p:nvSpPr>
          <p:cNvPr id="6" name="角丸四角形 5"/>
          <p:cNvSpPr/>
          <p:nvPr/>
        </p:nvSpPr>
        <p:spPr>
          <a:xfrm>
            <a:off x="457200" y="1229360"/>
            <a:ext cx="3808730" cy="578485"/>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hangingPunct="1">
              <a:defRPr/>
            </a:pPr>
            <a:r>
              <a:rPr lang="ja-JP" altLang="en-US" sz="2400" dirty="0"/>
              <a:t>精神保健福祉士の業務</a:t>
            </a:r>
            <a:endParaRPr lang="en-US" altLang="ja-JP" sz="2400" dirty="0"/>
          </a:p>
        </p:txBody>
      </p:sp>
      <p:sp>
        <p:nvSpPr>
          <p:cNvPr id="3" name="コンテンツ プレースホルダー 4"/>
          <p:cNvSpPr>
            <a:spLocks noGrp="1"/>
          </p:cNvSpPr>
          <p:nvPr/>
        </p:nvSpPr>
        <p:spPr>
          <a:xfrm>
            <a:off x="179705" y="1902460"/>
            <a:ext cx="4368800" cy="2868295"/>
          </a:xfrm>
          <a:prstGeom prst="rect">
            <a:avLst/>
          </a:prstGeom>
          <a:ln w="6350" cmpd="sng">
            <a:noFill/>
            <a:prstDash val="solid"/>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dirty="0"/>
              <a:t>①診察の同席</a:t>
            </a:r>
          </a:p>
          <a:p>
            <a:pPr marL="0" indent="0">
              <a:buNone/>
            </a:pPr>
            <a:r>
              <a:rPr lang="ja-JP" altLang="en-US" dirty="0"/>
              <a:t>②介入機関との面接</a:t>
            </a:r>
          </a:p>
          <a:p>
            <a:pPr marL="0" indent="0">
              <a:buNone/>
            </a:pPr>
            <a:r>
              <a:rPr lang="ja-JP" altLang="en-US" dirty="0"/>
              <a:t>③インテーク面接</a:t>
            </a:r>
          </a:p>
          <a:p>
            <a:pPr marL="0" indent="0">
              <a:buNone/>
            </a:pPr>
            <a:r>
              <a:rPr lang="ja-JP" altLang="en-US" dirty="0"/>
              <a:t>④限度額の説明</a:t>
            </a:r>
            <a:endParaRPr kumimoji="1" lang="ja-JP" altLang="en-US" sz="2400" dirty="0"/>
          </a:p>
        </p:txBody>
      </p:sp>
      <p:sp>
        <p:nvSpPr>
          <p:cNvPr id="4" name="コンテンツ プレースホルダー 4"/>
          <p:cNvSpPr>
            <a:spLocks noGrp="1"/>
          </p:cNvSpPr>
          <p:nvPr/>
        </p:nvSpPr>
        <p:spPr>
          <a:xfrm>
            <a:off x="4139565" y="1902460"/>
            <a:ext cx="4777740" cy="2868295"/>
          </a:xfrm>
          <a:prstGeom prst="rect">
            <a:avLst/>
          </a:prstGeom>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ja-JP" altLang="en-US" dirty="0"/>
              <a:t>⑤生活状況の確認</a:t>
            </a:r>
          </a:p>
          <a:p>
            <a:pPr marL="0" indent="0">
              <a:buNone/>
            </a:pPr>
            <a:r>
              <a:rPr lang="ja-JP" altLang="en-US" dirty="0"/>
              <a:t>⑥関係機関との情報交換</a:t>
            </a:r>
          </a:p>
          <a:p>
            <a:pPr marL="0" indent="0">
              <a:buNone/>
            </a:pPr>
            <a:r>
              <a:rPr lang="ja-JP" altLang="en-US" dirty="0"/>
              <a:t>⑦入院手続き</a:t>
            </a:r>
          </a:p>
          <a:p>
            <a:pPr marL="0" indent="0">
              <a:buNone/>
            </a:pPr>
            <a:r>
              <a:rPr lang="ja-JP" altLang="en-US" dirty="0"/>
              <a:t>⑧権利擁護</a:t>
            </a:r>
            <a:endParaRPr kumimoji="1" lang="ja-JP" altLang="en-US" dirty="0"/>
          </a:p>
        </p:txBody>
      </p:sp>
      <p:sp>
        <p:nvSpPr>
          <p:cNvPr id="7" name="スライド番号プレースホルダー 6">
            <a:extLst>
              <a:ext uri="{FF2B5EF4-FFF2-40B4-BE49-F238E27FC236}">
                <a16:creationId xmlns:a16="http://schemas.microsoft.com/office/drawing/2014/main" id="{DF5ADE94-6CB1-4FDD-9971-D3B4D4ECE17D}"/>
              </a:ext>
            </a:extLst>
          </p:cNvPr>
          <p:cNvSpPr>
            <a:spLocks noGrp="1"/>
          </p:cNvSpPr>
          <p:nvPr>
            <p:ph type="sldNum" sz="quarter" idx="12"/>
          </p:nvPr>
        </p:nvSpPr>
        <p:spPr/>
        <p:txBody>
          <a:bodyPr/>
          <a:lstStyle/>
          <a:p>
            <a:fld id="{F53B3EFC-0D5D-4589-8FAD-D2B83E7119F1}" type="slidenum">
              <a:rPr lang="ja-JP" altLang="en-US" smtClean="0"/>
              <a:pPr/>
              <a:t>9</a:t>
            </a:fld>
            <a:endParaRPr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TotalTime>
  <Words>1982</Words>
  <Application>Microsoft Office PowerPoint</Application>
  <PresentationFormat>画面に合わせる (16:9)</PresentationFormat>
  <Paragraphs>199</Paragraphs>
  <Slides>18</Slides>
  <Notes>18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18</vt:i4>
      </vt:variant>
    </vt:vector>
  </HeadingPairs>
  <TitlesOfParts>
    <vt:vector size="23" baseType="lpstr">
      <vt:lpstr>ＭＳ Ｐゴシック</vt:lpstr>
      <vt:lpstr>ＭＳ 明朝</vt:lpstr>
      <vt:lpstr>Arial</vt:lpstr>
      <vt:lpstr>Calibri</vt:lpstr>
      <vt:lpstr>Office ​​テーマ</vt:lpstr>
      <vt:lpstr>演習Ⅰ</vt:lpstr>
      <vt:lpstr>演習Ⅰ</vt:lpstr>
      <vt:lpstr>PowerPoint プレゼンテーション</vt:lpstr>
      <vt:lpstr>ガイドラインについて</vt:lpstr>
      <vt:lpstr>退院後生活環境相談員とは（再確認）</vt:lpstr>
      <vt:lpstr>退院後生活環境相談員としてかかわる前に大切にしたい視点 　　　　　　　　　　　　　　　　　　　　　　　　　　　　（ガイドラインP4）</vt:lpstr>
      <vt:lpstr>退院後生活環境相談員としてかかわる前に大切にしたい視点 　　　　　　　　　　　　　　　　　　　　　　　　　　　　（ガイドラインP4）</vt:lpstr>
      <vt:lpstr>ガイドラインのポイント</vt:lpstr>
      <vt:lpstr>ガイドラインのポイント</vt:lpstr>
      <vt:lpstr>☆視点☆</vt:lpstr>
      <vt:lpstr>☆視点☆　病院内精神保健福祉士が早期に介入する必要性 　　　　　　　　　　　　　　　　　　　　　　　　　　　　　　　　　　　（ガイドラインP9）</vt:lpstr>
      <vt:lpstr>退院後生活環境相談員が大切にしたい視点</vt:lpstr>
      <vt:lpstr>☆視点☆ 入院前の生活環境や退院後の生活に関する希望の聞き取り                                                                                                            （ガイドラインP11）</vt:lpstr>
      <vt:lpstr>退院後生活環境相談員が大切にしたい視点</vt:lpstr>
      <vt:lpstr>☆視点☆　多職種・多機関連携を行う  　　　（ガイドラインP9）</vt:lpstr>
      <vt:lpstr>退院後生活環境相談員が大切にしたい視点</vt:lpstr>
      <vt:lpstr>☆視点☆　入院診療計画書等を作成するうえで意識すること 　　　　　　　　　　　　　　　　　　　　　　　　　　　　　　（ガイドラインP10）</vt:lpstr>
      <vt:lpstr>まとめ</vt:lpstr>
    </vt:vector>
  </TitlesOfParts>
  <Manager>公益社団法人日本精神保健福祉士協会</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演習Ⅰ　入院時及び入院から７日以内の業務</dc:title>
  <dc:creator>公益社団法人日本精神保健福祉士協会　精神医療・権利擁護委員会</dc:creator>
  <cp:lastModifiedBy>japsw-ueki</cp:lastModifiedBy>
  <cp:revision>33</cp:revision>
  <dcterms:created xsi:type="dcterms:W3CDTF">2018-04-26T08:40:00Z</dcterms:created>
  <dcterms:modified xsi:type="dcterms:W3CDTF">2019-05-27T06:05:43Z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1041-10.8.0.5745</vt:lpwstr>
  </property>
</Properties>
</file>