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handoutMasterIdLst>
    <p:handoutMasterId r:id="rId12"/>
  </p:handoutMasterIdLst>
  <p:sldIdLst>
    <p:sldId id="315" r:id="rId2"/>
    <p:sldId id="316" r:id="rId3"/>
    <p:sldId id="317" r:id="rId4"/>
    <p:sldId id="318" r:id="rId5"/>
    <p:sldId id="319" r:id="rId6"/>
    <p:sldId id="320" r:id="rId7"/>
    <p:sldId id="321" r:id="rId8"/>
    <p:sldId id="322" r:id="rId9"/>
    <p:sldId id="323" r:id="rId10"/>
  </p:sldIdLst>
  <p:sldSz cx="9144000" cy="5143500" type="screen16x9"/>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7">
          <p15:clr>
            <a:srgbClr val="A4A3A4"/>
          </p15:clr>
        </p15:guide>
      </p15:sldGuideLst>
    </p:ext>
    <p:ext uri="{2D200454-40CA-4A62-9FC3-DE9A4176ACB9}">
      <p15:notesGuideLst xmlns:p15="http://schemas.microsoft.com/office/powerpoint/2012/main">
        <p15:guide id="1" orient="horz" pos="2880">
          <p15:clr>
            <a:srgbClr val="A4A3A4"/>
          </p15:clr>
        </p15:guide>
        <p15:guide id="2" pos="2165">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724" autoAdjust="0"/>
  </p:normalViewPr>
  <p:slideViewPr>
    <p:cSldViewPr>
      <p:cViewPr varScale="1">
        <p:scale>
          <a:sx n="106" d="100"/>
          <a:sy n="106" d="100"/>
        </p:scale>
        <p:origin x="108" y="96"/>
      </p:cViewPr>
      <p:guideLst>
        <p:guide orient="horz" pos="1620"/>
        <p:guide pos="2887"/>
      </p:guideLst>
    </p:cSldViewPr>
  </p:slideViewPr>
  <p:notesTextViewPr>
    <p:cViewPr>
      <p:scale>
        <a:sx n="1" d="1"/>
        <a:sy n="1" d="1"/>
      </p:scale>
      <p:origin x="0" y="0"/>
    </p:cViewPr>
  </p:notesTextViewPr>
  <p:notesViewPr>
    <p:cSldViewPr>
      <p:cViewPr varScale="1">
        <p:scale>
          <a:sx n="79" d="100"/>
          <a:sy n="79" d="100"/>
        </p:scale>
        <p:origin x="-1998" y="-90"/>
      </p:cViewPr>
      <p:guideLst>
        <p:guide orient="horz" pos="2880"/>
        <p:guide pos="2165"/>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80455885"/>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スライド番号プレースホルダー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A6C9235-A381-4FD3-8BF5-CA4129D3ED92}" type="slidenum">
              <a:rPr kumimoji="1" lang="ja-JP" altLang="en-US" smtClean="0"/>
              <a:t>‹#›</a:t>
            </a:fld>
            <a:endParaRPr kumimoji="1" lang="ja-JP" altLang="en-US"/>
          </a:p>
        </p:txBody>
      </p:sp>
      <p:sp>
        <p:nvSpPr>
          <p:cNvPr id="8" name="スライド イメージ プレースホルダー 7"/>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9" name="ノート プレースホルダー 8"/>
          <p:cNvSpPr>
            <a:spLocks noGrp="1"/>
          </p:cNvSpPr>
          <p:nvPr>
            <p:ph type="body" sz="quarter" idx="3"/>
          </p:nvPr>
        </p:nvSpPr>
        <p:spPr>
          <a:xfrm>
            <a:off x="404664" y="4343400"/>
            <a:ext cx="6048672" cy="411480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Tree>
    <p:extLst>
      <p:ext uri="{BB962C8B-B14F-4D97-AF65-F5344CB8AC3E}">
        <p14:creationId xmlns:p14="http://schemas.microsoft.com/office/powerpoint/2010/main" val="2754216881"/>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461128" y="4400413"/>
            <a:ext cx="5889245" cy="3600339"/>
          </a:xfrm>
          <a:prstGeom prst="rect">
            <a:avLst/>
          </a:prstGeom>
        </p:spPr>
        <p:txBody>
          <a:bodyPr/>
          <a:lstStyle/>
          <a:p>
            <a:pPr defTabSz="843280">
              <a:defRPr/>
            </a:pPr>
            <a:r>
              <a:rPr lang="en-US" altLang="ja-JP" dirty="0"/>
              <a:t>《</a:t>
            </a:r>
            <a:r>
              <a:rPr lang="ja-JP" altLang="en-US" dirty="0"/>
              <a:t>研修のねらい</a:t>
            </a:r>
            <a:r>
              <a:rPr lang="en-US" altLang="ja-JP" dirty="0"/>
              <a:t>》</a:t>
            </a:r>
          </a:p>
          <a:p>
            <a:r>
              <a:rPr lang="ja-JP" altLang="en-US" dirty="0"/>
              <a:t>本人が希望する退院後の生活を支援するためには、入院早期からの介入が必要となることを演習</a:t>
            </a:r>
            <a:r>
              <a:rPr lang="en-US" altLang="ja-JP" dirty="0"/>
              <a:t>Ⅰ</a:t>
            </a:r>
            <a:r>
              <a:rPr lang="ja-JP" altLang="en-US" dirty="0"/>
              <a:t>で触れた。</a:t>
            </a:r>
            <a:endParaRPr lang="en-US" altLang="ja-JP" dirty="0"/>
          </a:p>
          <a:p>
            <a:r>
              <a:rPr lang="ja-JP" altLang="en-US" dirty="0"/>
              <a:t>演習</a:t>
            </a:r>
            <a:r>
              <a:rPr lang="en-US" altLang="ja-JP" dirty="0"/>
              <a:t>Ⅱ</a:t>
            </a:r>
            <a:r>
              <a:rPr lang="ja-JP" altLang="en-US" dirty="0"/>
              <a:t>では、その後の演習</a:t>
            </a:r>
            <a:r>
              <a:rPr lang="en-US" altLang="ja-JP" dirty="0"/>
              <a:t>Ⅲ</a:t>
            </a:r>
            <a:r>
              <a:rPr lang="ja-JP" altLang="en-US" dirty="0"/>
              <a:t>で地域と連携することに触れていくことから、</a:t>
            </a:r>
            <a:endParaRPr lang="en-US" altLang="ja-JP" dirty="0"/>
          </a:p>
          <a:p>
            <a:r>
              <a:rPr lang="ja-JP" altLang="en-US" dirty="0"/>
              <a:t>地域援助事業者にどのような協力を依頼していくのかを具体的にしていくために、</a:t>
            </a:r>
            <a:endParaRPr lang="en-US" altLang="ja-JP" dirty="0"/>
          </a:p>
          <a:p>
            <a:r>
              <a:rPr lang="ja-JP" altLang="en-US" dirty="0"/>
              <a:t>院内で取り組む課題をより明確にしていく必要があることを学ぶ。</a:t>
            </a:r>
            <a:endParaRPr lang="en-US" altLang="ja-JP" dirty="0"/>
          </a:p>
          <a:p>
            <a:endParaRPr lang="en-US" altLang="ja-JP" dirty="0"/>
          </a:p>
          <a:p>
            <a:r>
              <a:rPr lang="ja-JP" altLang="en-US" dirty="0"/>
              <a:t>また、そのような本人との取り組みを通し、本人との信頼関係を深化させていく必要性についても理解する。</a:t>
            </a:r>
            <a:endParaRPr lang="en-US" altLang="ja-JP"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500651" y="4400413"/>
            <a:ext cx="5915595" cy="4256928"/>
          </a:xfrm>
          <a:prstGeom prst="rect">
            <a:avLst/>
          </a:prstGeom>
        </p:spPr>
        <p:txBody>
          <a:bodyPr/>
          <a:lstStyle/>
          <a:p>
            <a:r>
              <a:rPr lang="en-US" altLang="ja-JP" sz="1300" dirty="0"/>
              <a:t>《</a:t>
            </a:r>
            <a:r>
              <a:rPr lang="ja-JP" altLang="en-US" sz="1300" dirty="0"/>
              <a:t>演習の進め方</a:t>
            </a:r>
            <a:r>
              <a:rPr lang="en-US" altLang="ja-JP" sz="1300" dirty="0"/>
              <a:t>》</a:t>
            </a:r>
          </a:p>
          <a:p>
            <a:r>
              <a:rPr lang="ja-JP" altLang="en-US" sz="1300" dirty="0"/>
              <a:t>演習</a:t>
            </a:r>
            <a:r>
              <a:rPr lang="en-US" altLang="ja-JP" sz="1300" dirty="0"/>
              <a:t>Ⅱ</a:t>
            </a:r>
            <a:r>
              <a:rPr lang="ja-JP" altLang="en-US" sz="1300" dirty="0"/>
              <a:t>では、演習</a:t>
            </a:r>
            <a:r>
              <a:rPr lang="en-US" altLang="ja-JP" sz="1300" dirty="0"/>
              <a:t>Ⅰ</a:t>
            </a:r>
            <a:r>
              <a:rPr lang="ja-JP" altLang="en-US" sz="1300" dirty="0"/>
              <a:t>同様、個人シートの記入後にグループ討議、最後にミニレクチャーを実施する。</a:t>
            </a:r>
            <a:endParaRPr lang="en-US" altLang="ja-JP" sz="1300" dirty="0"/>
          </a:p>
          <a:p>
            <a:r>
              <a:rPr lang="ja-JP" altLang="en-US" sz="1300" dirty="0"/>
              <a:t>演習</a:t>
            </a:r>
            <a:r>
              <a:rPr lang="en-US" altLang="ja-JP" sz="1300" dirty="0"/>
              <a:t>Ⅰ</a:t>
            </a:r>
            <a:r>
              <a:rPr lang="ja-JP" altLang="en-US" sz="1300" dirty="0"/>
              <a:t>と比べると、グループ討議の時間を長くとっている。</a:t>
            </a:r>
            <a:endParaRPr lang="en-US" altLang="ja-JP" sz="1300"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a:prstGeom prst="rect">
            <a:avLst/>
          </a:prstGeom>
        </p:spPr>
      </p:sp>
      <p:sp>
        <p:nvSpPr>
          <p:cNvPr id="3" name="ノート プレースホルダー 2"/>
          <p:cNvSpPr>
            <a:spLocks noGrp="1"/>
          </p:cNvSpPr>
          <p:nvPr>
            <p:ph type="body" idx="1"/>
          </p:nvPr>
        </p:nvSpPr>
        <p:spPr>
          <a:xfrm>
            <a:off x="685800" y="4343400"/>
            <a:ext cx="5486400" cy="4114800"/>
          </a:xfrm>
          <a:prstGeom prst="rect">
            <a:avLst/>
          </a:prstGeom>
        </p:spPr>
        <p:txBody>
          <a:bodyPr/>
          <a:lstStyle/>
          <a:p>
            <a:endParaRPr kumimoji="1" lang="ja-JP"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464659" y="4400240"/>
            <a:ext cx="5927151" cy="4293683"/>
          </a:xfrm>
          <a:prstGeom prst="rect">
            <a:avLst/>
          </a:prstGeom>
        </p:spPr>
        <p:txBody>
          <a:bodyPr/>
          <a:lstStyle/>
          <a:p>
            <a:r>
              <a:rPr lang="ja-JP" altLang="en-US" sz="1300" dirty="0"/>
              <a:t>ガイドラインに記載されている視点の確認。</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464659" y="4400241"/>
            <a:ext cx="5938413" cy="4599375"/>
          </a:xfrm>
          <a:prstGeom prst="rect">
            <a:avLst/>
          </a:prstGeom>
        </p:spPr>
        <p:txBody>
          <a:bodyPr/>
          <a:lstStyle/>
          <a:p>
            <a:r>
              <a:rPr lang="ja-JP" altLang="en-US" sz="1300" dirty="0"/>
              <a:t>ソーシャルワーカーとして基本的な技術が必要であることを伝える。</a:t>
            </a:r>
            <a:endParaRPr lang="en-US" altLang="ja-JP" sz="1300" dirty="0"/>
          </a:p>
          <a:p>
            <a:r>
              <a:rPr lang="ja-JP" altLang="en-US" sz="1300" dirty="0"/>
              <a:t>次のスライドで詳細に説明。</a:t>
            </a:r>
            <a:endParaRPr lang="en-US" altLang="ja-JP" sz="1300"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464659" y="4400241"/>
            <a:ext cx="5938413" cy="4599375"/>
          </a:xfrm>
          <a:prstGeom prst="rect">
            <a:avLst/>
          </a:prstGeom>
        </p:spPr>
        <p:txBody>
          <a:bodyPr/>
          <a:lstStyle/>
          <a:p>
            <a:pPr defTabSz="843280">
              <a:defRPr/>
            </a:pPr>
            <a:r>
              <a:rPr lang="ja-JP" altLang="en-US" sz="1300" dirty="0"/>
              <a:t>ガイドラインの説明、確認程度。</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421601" y="4400241"/>
            <a:ext cx="6086871" cy="4330457"/>
          </a:xfrm>
          <a:prstGeom prst="rect">
            <a:avLst/>
          </a:prstGeom>
        </p:spPr>
        <p:txBody>
          <a:bodyPr/>
          <a:lstStyle/>
          <a:p>
            <a:r>
              <a:rPr lang="ja-JP" altLang="en-US" sz="1300" dirty="0"/>
              <a:t>人となり・・・生来の性質、人柄。⇒「人となりを知る」病気の有無にかかわらず、</a:t>
            </a:r>
            <a:r>
              <a:rPr lang="en-US" altLang="ja-JP" sz="1300" dirty="0"/>
              <a:t>“</a:t>
            </a:r>
            <a:r>
              <a:rPr lang="ja-JP" altLang="en-US" sz="1300" dirty="0"/>
              <a:t>その人らしさ</a:t>
            </a:r>
            <a:r>
              <a:rPr lang="en-US" altLang="ja-JP" sz="1300" dirty="0"/>
              <a:t>”</a:t>
            </a:r>
            <a:r>
              <a:rPr lang="ja-JP" altLang="en-US" sz="1300" dirty="0"/>
              <a:t>を幅広く理解すること。</a:t>
            </a:r>
          </a:p>
          <a:p>
            <a:r>
              <a:rPr lang="ja-JP" altLang="en-US" sz="1300" dirty="0"/>
              <a:t>ご本人に人となりを教えてもらいながら、良好な援助関係が築いていく意識が求められることを説明する。</a:t>
            </a:r>
            <a:endParaRPr lang="en-US" altLang="ja-JP" sz="1300" dirty="0"/>
          </a:p>
          <a:p>
            <a:r>
              <a:rPr lang="ja-JP" altLang="en-US" sz="1300" dirty="0"/>
              <a:t>入院時インテークシート（ガイドライン</a:t>
            </a:r>
            <a:r>
              <a:rPr lang="en-US" altLang="ja-JP" sz="1300" dirty="0"/>
              <a:t>P34</a:t>
            </a:r>
            <a:r>
              <a:rPr lang="ja-JP" altLang="en-US" sz="1300" dirty="0"/>
              <a:t>）、アセスメントシート（同</a:t>
            </a:r>
            <a:r>
              <a:rPr lang="en-US" altLang="ja-JP" sz="1300" dirty="0"/>
              <a:t>P36</a:t>
            </a:r>
            <a:r>
              <a:rPr lang="ja-JP" altLang="en-US" sz="1300" dirty="0"/>
              <a:t>）、「気持ち・希望」聴き取りシート（同</a:t>
            </a:r>
            <a:r>
              <a:rPr lang="en-US" altLang="ja-JP" sz="1300" dirty="0"/>
              <a:t>P39)</a:t>
            </a:r>
            <a:r>
              <a:rPr lang="ja-JP" altLang="en-US" sz="1300" dirty="0"/>
              <a:t>等のツールを紹介する。ツール活用時、空欄を埋めることが目的ではなく、その項目から話を広げ、ご本人の生活を推察していく取り組みが必要であることを説明する。</a:t>
            </a:r>
            <a:endParaRPr lang="en-US" altLang="ja-JP" sz="1300"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421601" y="4400241"/>
            <a:ext cx="6086871" cy="4330457"/>
          </a:xfrm>
          <a:prstGeom prst="rect">
            <a:avLst/>
          </a:prstGeom>
        </p:spPr>
        <p:txBody>
          <a:bodyPr/>
          <a:lstStyle/>
          <a:p>
            <a:pPr defTabSz="843280">
              <a:defRPr/>
            </a:pPr>
            <a:r>
              <a:rPr lang="ja-JP" altLang="en-US" sz="1300" dirty="0"/>
              <a:t>ガイドラインの説明、確認程度。</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イメージプレースホルダ 1"/>
          <p:cNvSpPr>
            <a:spLocks noGrp="1" noRot="1" noChangeAspect="1"/>
          </p:cNvSpPr>
          <p:nvPr>
            <p:ph type="sldImg" idx="2"/>
          </p:nvPr>
        </p:nvSpPr>
        <p:spPr>
          <a:xfrm>
            <a:off x="685800" y="1143000"/>
            <a:ext cx="5486400" cy="3086100"/>
          </a:xfrm>
          <a:prstGeom prst="rect">
            <a:avLst/>
          </a:prstGeom>
        </p:spPr>
      </p:sp>
      <p:sp>
        <p:nvSpPr>
          <p:cNvPr id="3" name="文字列プレースホルダ 2"/>
          <p:cNvSpPr>
            <a:spLocks noGrp="1"/>
          </p:cNvSpPr>
          <p:nvPr>
            <p:ph type="body" idx="3"/>
          </p:nvPr>
        </p:nvSpPr>
        <p:spPr>
          <a:xfrm>
            <a:off x="368902" y="4400241"/>
            <a:ext cx="6205446" cy="4612423"/>
          </a:xfrm>
          <a:prstGeom prst="rect">
            <a:avLst/>
          </a:prstGeom>
        </p:spPr>
        <p:txBody>
          <a:bodyPr/>
          <a:lstStyle/>
          <a:p>
            <a:r>
              <a:rPr lang="ja-JP" altLang="en-US" sz="1300" dirty="0">
                <a:sym typeface="+mn-ea"/>
              </a:rPr>
              <a:t>自己決定の尊重について触れる。</a:t>
            </a:r>
            <a:endParaRPr lang="en-US" altLang="ja-JP" sz="1300" dirty="0">
              <a:sym typeface="+mn-ea"/>
            </a:endParaRPr>
          </a:p>
          <a:p>
            <a:r>
              <a:rPr lang="ja-JP" altLang="en-US" sz="1300" dirty="0">
                <a:sym typeface="+mn-ea"/>
              </a:rPr>
              <a:t>アセスメントを十分に行い地域援助事業者に支援してもらうポイントを明確にしていく必要があることを伝える。</a:t>
            </a:r>
            <a:endParaRPr lang="en-US" altLang="ja-JP" sz="1300" dirty="0">
              <a:sym typeface="+mn-ea"/>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2" y="1597822"/>
            <a:ext cx="7772400" cy="1102519"/>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371600" y="2914650"/>
            <a:ext cx="6400801"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fld id="{4F38D763-6E74-45A3-BE7F-AF5770BF14BA}" type="datetime4">
              <a:rPr kumimoji="1" lang="ja-JP" altLang="en-US" smtClean="0"/>
              <a:t>2019年5月21日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282192E-98C2-4F91-A528-D545650FAE25}" type="datetime4">
              <a:rPr kumimoji="1" lang="ja-JP" altLang="en-US" smtClean="0"/>
              <a:t>2019年5月21日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399" y="205980"/>
            <a:ext cx="2057401" cy="4388644"/>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457201" y="205980"/>
            <a:ext cx="6019801" cy="4388644"/>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166AEEA1-5882-4922-8357-8C1288E2C66D}" type="datetime4">
              <a:rPr kumimoji="1" lang="ja-JP" altLang="en-US" smtClean="0"/>
              <a:t>2019年5月21日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コンテンツ">
    <p:spTree>
      <p:nvGrpSpPr>
        <p:cNvPr id="1" name=""/>
        <p:cNvGrpSpPr/>
        <p:nvPr/>
      </p:nvGrpSpPr>
      <p:grpSpPr>
        <a:xfrm>
          <a:off x="0" y="0"/>
          <a:ext cx="0" cy="0"/>
          <a:chOff x="0" y="0"/>
          <a:chExt cx="0" cy="0"/>
        </a:xfrm>
      </p:grpSpPr>
      <p:sp>
        <p:nvSpPr>
          <p:cNvPr id="2" name="コンテンツ プレースホルダー 1"/>
          <p:cNvSpPr>
            <a:spLocks noGrp="1"/>
          </p:cNvSpPr>
          <p:nvPr>
            <p:ph/>
          </p:nvPr>
        </p:nvSpPr>
        <p:spPr>
          <a:xfrm>
            <a:off x="628652" y="273847"/>
            <a:ext cx="7886700" cy="4358879"/>
          </a:xfrm>
        </p:spPr>
        <p:txBody>
          <a:bodyPr/>
          <a:lstStyle/>
          <a:p>
            <a:pPr lvl="0"/>
            <a:r>
              <a:rPr kumimoji="1" lang="ja-JP" altLang="en-US" dirty="0"/>
              <a:t>マスタ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3" name="日付プレースホルダー 2"/>
          <p:cNvSpPr>
            <a:spLocks noGrp="1"/>
          </p:cNvSpPr>
          <p:nvPr>
            <p:ph type="dt" sz="half" idx="10"/>
          </p:nvPr>
        </p:nvSpPr>
        <p:spPr/>
        <p:txBody>
          <a:bodyPr/>
          <a:lstStyle/>
          <a:p>
            <a:fld id="{4E527BBF-5696-4DC4-9FBE-109DFA703561}" type="datetime4">
              <a:rPr kumimoji="1" lang="ja-JP" altLang="en-US" smtClean="0">
                <a:solidFill>
                  <a:prstClr val="black">
                    <a:tint val="75000"/>
                  </a:prstClr>
                </a:solidFill>
              </a:rPr>
              <a:t>2019年5月21日</a:t>
            </a:fld>
            <a:endParaRPr kumimoji="1"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kumimoji="1"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F8D8928E-AA9A-4D89-BC1F-A2C05AB4BD92}" type="slidenum">
              <a:rPr kumimoji="1" lang="ja-JP" altLang="en-US" smtClean="0">
                <a:solidFill>
                  <a:prstClr val="black">
                    <a:tint val="75000"/>
                  </a:prstClr>
                </a:solidFill>
              </a:rPr>
              <a:t>‹#›</a:t>
            </a:fld>
            <a:endParaRPr kumimoji="1" lang="ja-JP" altLang="en-US">
              <a:solidFill>
                <a:prstClr val="black">
                  <a:tint val="75000"/>
                </a:prstClr>
              </a:solidFill>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AndTwoObj">
  <p:cSld name="タイトル、コンテンツ、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05980"/>
            <a:ext cx="8229601" cy="857250"/>
          </a:xfrm>
        </p:spPr>
        <p:txBody>
          <a:bodyPr/>
          <a:lstStyle/>
          <a:p>
            <a:r>
              <a:rPr lang="ja-JP" altLang="en-US"/>
              <a:t>マスタ タイトルの書式設定</a:t>
            </a:r>
          </a:p>
        </p:txBody>
      </p:sp>
      <p:sp>
        <p:nvSpPr>
          <p:cNvPr id="3" name="コンテンツ プレースホルダ 2"/>
          <p:cNvSpPr>
            <a:spLocks noGrp="1"/>
          </p:cNvSpPr>
          <p:nvPr>
            <p:ph sz="half" idx="1"/>
          </p:nvPr>
        </p:nvSpPr>
        <p:spPr>
          <a:xfrm>
            <a:off x="457202" y="1200154"/>
            <a:ext cx="4038601" cy="3394472"/>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quarter" idx="2"/>
          </p:nvPr>
        </p:nvSpPr>
        <p:spPr>
          <a:xfrm>
            <a:off x="4648200" y="1200152"/>
            <a:ext cx="4038601" cy="1639491"/>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コンテンツ プレースホルダ 4"/>
          <p:cNvSpPr>
            <a:spLocks noGrp="1"/>
          </p:cNvSpPr>
          <p:nvPr>
            <p:ph sz="quarter" idx="3"/>
          </p:nvPr>
        </p:nvSpPr>
        <p:spPr>
          <a:xfrm>
            <a:off x="4648200" y="2953944"/>
            <a:ext cx="4038601" cy="1640681"/>
          </a:xfrm>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Rectangle 4"/>
          <p:cNvSpPr>
            <a:spLocks noGrp="1" noChangeArrowheads="1"/>
          </p:cNvSpPr>
          <p:nvPr>
            <p:ph type="dt" sz="half" idx="10"/>
          </p:nvPr>
        </p:nvSpPr>
        <p:spPr/>
        <p:txBody>
          <a:bodyPr/>
          <a:lstStyle>
            <a:lvl1pPr>
              <a:defRPr/>
            </a:lvl1pPr>
          </a:lstStyle>
          <a:p>
            <a:pPr>
              <a:defRPr/>
            </a:pPr>
            <a:fld id="{506B2721-7737-415E-A019-C53877390725}" type="datetime4">
              <a:rPr lang="ja-JP" altLang="en-US" smtClean="0"/>
              <a:t>2019年5月21日</a:t>
            </a:fld>
            <a:endParaRPr lang="en-US" altLang="ja-JP"/>
          </a:p>
        </p:txBody>
      </p:sp>
      <p:sp>
        <p:nvSpPr>
          <p:cNvPr id="7" name="Rectangle 5"/>
          <p:cNvSpPr>
            <a:spLocks noGrp="1" noChangeArrowheads="1"/>
          </p:cNvSpPr>
          <p:nvPr>
            <p:ph type="ftr" sz="quarter" idx="11"/>
          </p:nvPr>
        </p:nvSpPr>
        <p:spPr/>
        <p:txBody>
          <a:bodyPr/>
          <a:lstStyle>
            <a:lvl1pPr>
              <a:defRPr/>
            </a:lvl1pPr>
          </a:lstStyle>
          <a:p>
            <a:pPr>
              <a:defRPr/>
            </a:pPr>
            <a:endParaRPr lang="en-US" altLang="ja-JP"/>
          </a:p>
        </p:txBody>
      </p:sp>
      <p:sp>
        <p:nvSpPr>
          <p:cNvPr id="8" name="Rectangle 6"/>
          <p:cNvSpPr>
            <a:spLocks noGrp="1" noChangeArrowheads="1"/>
          </p:cNvSpPr>
          <p:nvPr>
            <p:ph type="sldNum" sz="quarter" idx="12"/>
          </p:nvPr>
        </p:nvSpPr>
        <p:spPr/>
        <p:txBody>
          <a:bodyPr/>
          <a:lstStyle>
            <a:lvl1pPr>
              <a:defRPr/>
            </a:lvl1pPr>
          </a:lstStyle>
          <a:p>
            <a:pPr>
              <a:defRPr/>
            </a:pPr>
            <a:fld id="{36BDC335-13EA-4B28-9810-C3904A90F165}" type="slidenum">
              <a:rPr lang="en-US" altLang="ja-JP"/>
              <a:t>‹#›</a:t>
            </a:fld>
            <a:endParaRPr lang="en-US" altLang="ja-JP"/>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199" y="173708"/>
            <a:ext cx="8229601" cy="857250"/>
          </a:xfrm>
        </p:spPr>
        <p:txBody>
          <a:bodyPr/>
          <a:lstStyle/>
          <a:p>
            <a:r>
              <a:rPr kumimoji="1" lang="ja-JP" altLang="en-US" dirty="0"/>
              <a:t>マスター タイトルの書式設定</a:t>
            </a:r>
          </a:p>
        </p:txBody>
      </p:sp>
      <p:sp>
        <p:nvSpPr>
          <p:cNvPr id="3" name="コンテンツ プレースホルダー 2"/>
          <p:cNvSpPr>
            <a:spLocks noGrp="1"/>
          </p:cNvSpPr>
          <p:nvPr>
            <p:ph idx="1"/>
          </p:nvPr>
        </p:nvSpPr>
        <p:spPr>
          <a:xfrm>
            <a:off x="457200" y="1203599"/>
            <a:ext cx="8229601" cy="3391024"/>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fld id="{05F492DE-12AE-4133-A11C-6D2E285678CD}" type="datetime4">
              <a:rPr kumimoji="1" lang="ja-JP" altLang="en-US" smtClean="0"/>
              <a:t>2019年5月21日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4" y="3305176"/>
            <a:ext cx="7772400" cy="1021556"/>
          </a:xfrm>
        </p:spPr>
        <p:txBody>
          <a:bodyPr anchor="t"/>
          <a:lstStyle>
            <a:lvl1pPr algn="l">
              <a:defRPr sz="40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22314" y="2180036"/>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fld id="{1DF7DA55-BACF-4051-A4CD-8F80C60BE7B6}" type="datetime4">
              <a:rPr kumimoji="1" lang="ja-JP" altLang="en-US" smtClean="0"/>
              <a:t>2019年5月21日</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457202" y="1200151"/>
            <a:ext cx="4038601"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4648200" y="1200151"/>
            <a:ext cx="4038601"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fld id="{7AF96FA1-6D2D-4538-887D-AC69D89D8F66}" type="datetime4">
              <a:rPr kumimoji="1" lang="ja-JP" altLang="en-US" smtClean="0"/>
              <a:t>2019年5月21日</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151336"/>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57200" y="1631157"/>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645030" y="1151336"/>
            <a:ext cx="4041774"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645030" y="1631157"/>
            <a:ext cx="4041774"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fld id="{80453791-BFF3-4C87-913F-A067D7C08ED1}" type="datetime4">
              <a:rPr kumimoji="1" lang="ja-JP" altLang="en-US" smtClean="0"/>
              <a:t>2019年5月21日</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fld id="{BE19C595-A8FB-4EB9-AE80-80FE81E30219}" type="datetime4">
              <a:rPr kumimoji="1" lang="ja-JP" altLang="en-US" smtClean="0"/>
              <a:t>2019年5月21日</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8A888FB8-D7EF-4550-AB03-E57204DF2098}" type="datetime4">
              <a:rPr kumimoji="1" lang="ja-JP" altLang="en-US" smtClean="0"/>
              <a:t>2019年5月21日</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5" y="204787"/>
            <a:ext cx="3008313" cy="871538"/>
          </a:xfrm>
        </p:spPr>
        <p:txBody>
          <a:bodyPr anchor="b"/>
          <a:lstStyle>
            <a:lvl1pPr algn="l">
              <a:defRPr sz="20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575052" y="204791"/>
            <a:ext cx="5111749"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57205" y="1076328"/>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37146340-B635-4713-9C66-914C51C4C80C}" type="datetime4">
              <a:rPr kumimoji="1" lang="ja-JP" altLang="en-US" smtClean="0"/>
              <a:t>2019年5月21日</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9" y="3600451"/>
            <a:ext cx="5486400" cy="425054"/>
          </a:xfrm>
        </p:spPr>
        <p:txBody>
          <a:bodyPr anchor="b"/>
          <a:lstStyle>
            <a:lvl1pPr algn="l">
              <a:defRPr sz="2000" b="1"/>
            </a:lvl1pPr>
          </a:lstStyle>
          <a:p>
            <a:r>
              <a:rPr kumimoji="1" lang="ja-JP" altLang="en-US"/>
              <a:t>マスター タイトルの書式設定</a:t>
            </a:r>
          </a:p>
        </p:txBody>
      </p:sp>
      <p:sp>
        <p:nvSpPr>
          <p:cNvPr id="3" name="図プレースホルダー 2"/>
          <p:cNvSpPr>
            <a:spLocks noGrp="1"/>
          </p:cNvSpPr>
          <p:nvPr>
            <p:ph type="pic" idx="1"/>
          </p:nvPr>
        </p:nvSpPr>
        <p:spPr>
          <a:xfrm>
            <a:off x="1792289"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9" y="4025506"/>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fld id="{6B1D83F7-6DFD-4E7A-BDC2-8D7B181B782D}" type="datetime4">
              <a:rPr kumimoji="1" lang="ja-JP" altLang="en-US" smtClean="0"/>
              <a:t>2019年5月21日</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F53B3EFC-0D5D-4589-8FAD-D2B83E7119F1}"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図 6"/>
          <p:cNvPicPr>
            <a:picLocks noChangeAspect="1"/>
          </p:cNvPicPr>
          <p:nvPr userDrawn="1"/>
        </p:nvPicPr>
        <p:blipFill>
          <a:blip r:embed="rId15">
            <a:extLst>
              <a:ext uri="{28A0092B-C50C-407E-A947-70E740481C1C}">
                <a14:useLocalDpi xmlns:a14="http://schemas.microsoft.com/office/drawing/2010/main" val="0"/>
              </a:ext>
            </a:extLst>
          </a:blip>
          <a:stretch>
            <a:fillRect/>
          </a:stretch>
        </p:blipFill>
        <p:spPr>
          <a:xfrm>
            <a:off x="2977601" y="820566"/>
            <a:ext cx="3188798" cy="3774057"/>
          </a:xfrm>
          <a:prstGeom prst="rect">
            <a:avLst/>
          </a:prstGeom>
        </p:spPr>
      </p:pic>
      <p:sp>
        <p:nvSpPr>
          <p:cNvPr id="2" name="タイトル プレースホルダー 1"/>
          <p:cNvSpPr>
            <a:spLocks noGrp="1"/>
          </p:cNvSpPr>
          <p:nvPr>
            <p:ph type="title"/>
          </p:nvPr>
        </p:nvSpPr>
        <p:spPr>
          <a:xfrm>
            <a:off x="457200" y="205980"/>
            <a:ext cx="8229601" cy="857250"/>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57200" y="1200151"/>
            <a:ext cx="8229601" cy="3394472"/>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57200" y="4767264"/>
            <a:ext cx="2133601"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869CA208-7228-4D49-9794-B23AAB8B18DA}" type="datetime4">
              <a:rPr kumimoji="1" lang="ja-JP" altLang="en-US" smtClean="0"/>
              <a:t>2019年5月21日</a:t>
            </a:fld>
            <a:endParaRPr kumimoji="1" lang="ja-JP" altLang="en-US"/>
          </a:p>
        </p:txBody>
      </p:sp>
      <p:sp>
        <p:nvSpPr>
          <p:cNvPr id="5" name="フッター プレースホルダー 4"/>
          <p:cNvSpPr>
            <a:spLocks noGrp="1"/>
          </p:cNvSpPr>
          <p:nvPr>
            <p:ph type="ftr" sz="quarter" idx="3"/>
          </p:nvPr>
        </p:nvSpPr>
        <p:spPr>
          <a:xfrm>
            <a:off x="3124202" y="4767264"/>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8100392" y="4728368"/>
            <a:ext cx="946449" cy="309564"/>
          </a:xfrm>
          <a:prstGeom prst="rect">
            <a:avLst/>
          </a:prstGeom>
        </p:spPr>
        <p:txBody>
          <a:bodyPr vert="horz" lIns="91440" tIns="45720" rIns="91440" bIns="45720" rtlCol="0" anchor="ctr"/>
          <a:lstStyle>
            <a:lvl1pPr algn="r">
              <a:defRPr sz="1600">
                <a:solidFill>
                  <a:schemeClr val="tx1"/>
                </a:solidFill>
              </a:defRPr>
            </a:lvl1pPr>
          </a:lstStyle>
          <a:p>
            <a:fld id="{F53B3EFC-0D5D-4589-8FAD-D2B83E7119F1}"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hdr="0" ftr="0" dt="0"/>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628652" y="698660"/>
            <a:ext cx="7886700" cy="994172"/>
          </a:xfrm>
        </p:spPr>
        <p:txBody>
          <a:bodyPr/>
          <a:lstStyle/>
          <a:p>
            <a:r>
              <a:rPr lang="ja-JP" altLang="en-US" dirty="0"/>
              <a:t>演習</a:t>
            </a:r>
            <a:r>
              <a:rPr lang="en-US" altLang="ja-JP" dirty="0"/>
              <a:t>Ⅱ</a:t>
            </a:r>
            <a:endParaRPr lang="ja-JP" altLang="en-US" dirty="0"/>
          </a:p>
        </p:txBody>
      </p:sp>
      <p:sp>
        <p:nvSpPr>
          <p:cNvPr id="3" name="コンテンツプレースホルダ 2"/>
          <p:cNvSpPr>
            <a:spLocks noGrp="1"/>
          </p:cNvSpPr>
          <p:nvPr>
            <p:ph idx="1"/>
          </p:nvPr>
        </p:nvSpPr>
        <p:spPr>
          <a:xfrm>
            <a:off x="628652" y="2231232"/>
            <a:ext cx="7886700" cy="681038"/>
          </a:xfrm>
        </p:spPr>
        <p:txBody>
          <a:bodyPr/>
          <a:lstStyle/>
          <a:p>
            <a:pPr marL="0" indent="0" algn="ctr">
              <a:buNone/>
            </a:pPr>
            <a:r>
              <a:rPr lang="ja-JP" altLang="en-US" sz="3600" dirty="0">
                <a:sym typeface="+mn-ea"/>
              </a:rPr>
              <a:t>面接（かかわり）とアセスメント</a:t>
            </a:r>
          </a:p>
        </p:txBody>
      </p:sp>
      <p:sp>
        <p:nvSpPr>
          <p:cNvPr id="4" name="スライド番号プレースホルダー 3">
            <a:extLst>
              <a:ext uri="{FF2B5EF4-FFF2-40B4-BE49-F238E27FC236}">
                <a16:creationId xmlns:a16="http://schemas.microsoft.com/office/drawing/2014/main" id="{53C98E1C-E9B6-46B3-BF7F-B45A8BA36B7F}"/>
              </a:ext>
            </a:extLst>
          </p:cNvPr>
          <p:cNvSpPr>
            <a:spLocks noGrp="1"/>
          </p:cNvSpPr>
          <p:nvPr>
            <p:ph type="sldNum" sz="quarter" idx="12"/>
          </p:nvPr>
        </p:nvSpPr>
        <p:spPr/>
        <p:txBody>
          <a:bodyPr/>
          <a:lstStyle/>
          <a:p>
            <a:fld id="{F53B3EFC-0D5D-4589-8FAD-D2B83E7119F1}" type="slidenum">
              <a:rPr kumimoji="1" lang="ja-JP" altLang="en-US" smtClean="0"/>
              <a:t>1</a:t>
            </a:fld>
            <a:endParaRPr kumimoji="1" lang="ja-JP" alt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演習の進め方</a:t>
            </a:r>
          </a:p>
        </p:txBody>
      </p:sp>
      <p:sp>
        <p:nvSpPr>
          <p:cNvPr id="3" name="コンテンツプレースホルダ 2"/>
          <p:cNvSpPr>
            <a:spLocks noGrp="1"/>
          </p:cNvSpPr>
          <p:nvPr>
            <p:ph idx="1"/>
          </p:nvPr>
        </p:nvSpPr>
        <p:spPr>
          <a:xfrm>
            <a:off x="323529" y="1245637"/>
            <a:ext cx="8496943" cy="3694028"/>
          </a:xfrm>
        </p:spPr>
        <p:txBody>
          <a:bodyPr>
            <a:normAutofit/>
          </a:bodyPr>
          <a:lstStyle/>
          <a:p>
            <a:pPr marL="0" indent="0">
              <a:buNone/>
            </a:pPr>
            <a:r>
              <a:rPr lang="en-US" altLang="ja-JP" sz="2400" dirty="0"/>
              <a:t>	</a:t>
            </a:r>
            <a:r>
              <a:rPr lang="ja-JP" altLang="en-US" sz="2400" dirty="0"/>
              <a:t>①個人シートの記入（１０分間）</a:t>
            </a:r>
          </a:p>
          <a:p>
            <a:pPr marL="0" indent="0">
              <a:buNone/>
            </a:pPr>
            <a:r>
              <a:rPr lang="en-US" altLang="ja-JP" sz="2400" dirty="0"/>
              <a:t>	</a:t>
            </a:r>
            <a:r>
              <a:rPr lang="ja-JP" altLang="en-US" sz="2400" dirty="0"/>
              <a:t>②グループ討議（個人シートのシェア＆討議　４０分）</a:t>
            </a:r>
          </a:p>
          <a:p>
            <a:pPr marL="0" indent="0">
              <a:buNone/>
            </a:pPr>
            <a:r>
              <a:rPr lang="en-US" altLang="ja-JP" sz="2400" dirty="0"/>
              <a:t>	</a:t>
            </a:r>
            <a:r>
              <a:rPr lang="ja-JP" altLang="en-US" sz="2400" dirty="0"/>
              <a:t>③ミニレクチャー　（１０分間）</a:t>
            </a:r>
          </a:p>
          <a:p>
            <a:pPr marL="0" indent="0">
              <a:buNone/>
            </a:pPr>
            <a:r>
              <a:rPr lang="en-US" altLang="ja-JP" sz="1400" dirty="0"/>
              <a:t>	</a:t>
            </a:r>
          </a:p>
          <a:p>
            <a:r>
              <a:rPr lang="ja-JP" altLang="en-US" sz="2400" dirty="0"/>
              <a:t>テーマ</a:t>
            </a:r>
          </a:p>
          <a:p>
            <a:pPr marL="0" indent="0">
              <a:buNone/>
            </a:pPr>
            <a:r>
              <a:rPr lang="en-US" altLang="ja-JP" sz="2400" dirty="0"/>
              <a:t>『</a:t>
            </a:r>
            <a:r>
              <a:rPr lang="ja-JP" altLang="en-US" sz="2400" dirty="0"/>
              <a:t>事例を通し、普段アセスメントを行う時、どのように行っているかを共有する。</a:t>
            </a:r>
            <a:r>
              <a:rPr lang="en-US" altLang="ja-JP" sz="2400" dirty="0"/>
              <a:t>』</a:t>
            </a:r>
            <a:endParaRPr lang="ja-JP" altLang="en-US" sz="2400" dirty="0"/>
          </a:p>
        </p:txBody>
      </p:sp>
      <p:sp>
        <p:nvSpPr>
          <p:cNvPr id="4" name="スライド番号プレースホルダー 3">
            <a:extLst>
              <a:ext uri="{FF2B5EF4-FFF2-40B4-BE49-F238E27FC236}">
                <a16:creationId xmlns:a16="http://schemas.microsoft.com/office/drawing/2014/main" id="{C4ABD8DF-FFAA-4D26-BD7D-66795175901E}"/>
              </a:ext>
            </a:extLst>
          </p:cNvPr>
          <p:cNvSpPr>
            <a:spLocks noGrp="1"/>
          </p:cNvSpPr>
          <p:nvPr>
            <p:ph type="sldNum" sz="quarter" idx="12"/>
          </p:nvPr>
        </p:nvSpPr>
        <p:spPr/>
        <p:txBody>
          <a:bodyPr/>
          <a:lstStyle/>
          <a:p>
            <a:fld id="{F53B3EFC-0D5D-4589-8FAD-D2B83E7119F1}" type="slidenum">
              <a:rPr kumimoji="1" lang="ja-JP" altLang="en-US" smtClean="0"/>
              <a:t>2</a:t>
            </a:fld>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表 3"/>
          <p:cNvGraphicFramePr>
            <a:graphicFrameLocks noGrp="1"/>
          </p:cNvGraphicFramePr>
          <p:nvPr/>
        </p:nvGraphicFramePr>
        <p:xfrm>
          <a:off x="360680" y="790575"/>
          <a:ext cx="8530590" cy="4098290"/>
        </p:xfrm>
        <a:graphic>
          <a:graphicData uri="http://schemas.openxmlformats.org/drawingml/2006/table">
            <a:tbl>
              <a:tblPr firstRow="1" firstCol="1" bandRow="1">
                <a:tableStyleId>{5C22544A-7EE6-4342-B048-85BDC9FD1C3A}</a:tableStyleId>
              </a:tblPr>
              <a:tblGrid>
                <a:gridCol w="4266565">
                  <a:extLst>
                    <a:ext uri="{9D8B030D-6E8A-4147-A177-3AD203B41FA5}">
                      <a16:colId xmlns:a16="http://schemas.microsoft.com/office/drawing/2014/main" val="20000"/>
                    </a:ext>
                  </a:extLst>
                </a:gridCol>
                <a:gridCol w="4264025">
                  <a:extLst>
                    <a:ext uri="{9D8B030D-6E8A-4147-A177-3AD203B41FA5}">
                      <a16:colId xmlns:a16="http://schemas.microsoft.com/office/drawing/2014/main" val="20001"/>
                    </a:ext>
                  </a:extLst>
                </a:gridCol>
              </a:tblGrid>
              <a:tr h="423545">
                <a:tc>
                  <a:txBody>
                    <a:bodyPr/>
                    <a:lstStyle/>
                    <a:p>
                      <a:pPr algn="just">
                        <a:spcAft>
                          <a:spcPts val="0"/>
                        </a:spcAft>
                      </a:pPr>
                      <a:r>
                        <a:rPr kumimoji="1" lang="ja-JP" altLang="en-US" sz="1200" b="0" kern="100" dirty="0">
                          <a:solidFill>
                            <a:sysClr val="windowText" lastClr="000000"/>
                          </a:solidFill>
                          <a:effectLst/>
                          <a:latin typeface="+mn-lt"/>
                          <a:ea typeface="+mn-ea"/>
                          <a:cs typeface="+mn-cs"/>
                        </a:rPr>
                        <a:t>あなたが星野さんの担当相談員になった場合、どんな内容を確認していきますか。</a:t>
                      </a:r>
                    </a:p>
                  </a:txBody>
                  <a:tcPr marL="45756" marR="45756" marT="0"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w="12700" cmpd="sng">
                      <a:noFill/>
                      <a:prstDash val="solid"/>
                    </a:lnTlToBr>
                    <a:lnBlToTr w="12700" cmpd="sng">
                      <a:noFill/>
                      <a:prstDash val="solid"/>
                    </a:lnBlToTr>
                    <a:noFill/>
                  </a:tcPr>
                </a:tc>
                <a:tc>
                  <a:txBody>
                    <a:bodyPr/>
                    <a:lstStyle/>
                    <a:p>
                      <a:pPr marL="0" marR="0" indent="0" algn="just" defTabSz="914400" rtl="0" eaLnBrk="1" fontAlgn="auto" latinLnBrk="0" hangingPunct="1">
                        <a:lnSpc>
                          <a:spcPct val="100000"/>
                        </a:lnSpc>
                        <a:spcBef>
                          <a:spcPts val="0"/>
                        </a:spcBef>
                        <a:spcAft>
                          <a:spcPts val="0"/>
                        </a:spcAft>
                        <a:buClrTx/>
                        <a:buSzTx/>
                        <a:buFontTx/>
                        <a:buNone/>
                        <a:defRPr/>
                      </a:pPr>
                      <a:r>
                        <a:rPr lang="ja-JP" altLang="ja-JP" sz="1200" b="0" kern="100" dirty="0">
                          <a:solidFill>
                            <a:sysClr val="windowText" lastClr="000000"/>
                          </a:solidFill>
                          <a:effectLst/>
                        </a:rPr>
                        <a:t>グループで話し合った内容をご記入ください。</a:t>
                      </a:r>
                      <a:endParaRPr lang="ja-JP" altLang="ja-JP" sz="1200" b="0" kern="100" dirty="0">
                        <a:solidFill>
                          <a:sysClr val="windowText" lastClr="000000"/>
                        </a:solidFill>
                        <a:effectLst/>
                        <a:latin typeface="ＭＳ 明朝" panose="02020609040205080304" charset="-128"/>
                        <a:ea typeface="ＭＳ 明朝" panose="02020609040205080304" charset="-128"/>
                        <a:cs typeface="Times New Roman" panose="02020603050405020304"/>
                      </a:endParaRPr>
                    </a:p>
                    <a:p>
                      <a:pPr algn="just">
                        <a:spcAft>
                          <a:spcPts val="0"/>
                        </a:spcAft>
                      </a:pPr>
                      <a:endParaRPr lang="ja-JP" altLang="ja-JP" sz="1200" b="0" kern="100" dirty="0">
                        <a:solidFill>
                          <a:sysClr val="windowText" lastClr="000000"/>
                        </a:solidFill>
                        <a:effectLst/>
                        <a:latin typeface="ＭＳ 明朝" panose="02020609040205080304" charset="-128"/>
                        <a:ea typeface="ＭＳ 明朝" panose="02020609040205080304" charset="-128"/>
                        <a:cs typeface="Times New Roman" panose="02020603050405020304"/>
                      </a:endParaRPr>
                    </a:p>
                  </a:txBody>
                  <a:tcPr marL="45756" marR="45756" marT="0"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1551940">
                <a:tc>
                  <a:txBody>
                    <a:bodyPr/>
                    <a:lstStyle/>
                    <a:p>
                      <a:pPr algn="just">
                        <a:spcAft>
                          <a:spcPts val="0"/>
                        </a:spcAft>
                      </a:pPr>
                      <a:endParaRPr lang="ja-JP" sz="1200" b="0" kern="100" dirty="0">
                        <a:solidFill>
                          <a:sysClr val="windowText" lastClr="000000"/>
                        </a:solidFill>
                        <a:effectLst/>
                        <a:latin typeface="ＭＳ 明朝" panose="02020609040205080304" charset="-128"/>
                        <a:ea typeface="ＭＳ 明朝" panose="02020609040205080304" charset="-128"/>
                        <a:cs typeface="Times New Roman" panose="02020603050405020304"/>
                      </a:endParaRPr>
                    </a:p>
                  </a:txBody>
                  <a:tcPr marL="45756" marR="45756" marT="0"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w="12700" cmpd="sng">
                      <a:noFill/>
                      <a:prstDash val="solid"/>
                    </a:lnTlToBr>
                    <a:lnBlToTr w="12700" cmpd="sng">
                      <a:noFill/>
                      <a:prstDash val="solid"/>
                    </a:lnBlToTr>
                    <a:noFill/>
                  </a:tcPr>
                </a:tc>
                <a:tc rowSpan="3">
                  <a:txBody>
                    <a:bodyPr/>
                    <a:lstStyle/>
                    <a:p>
                      <a:pPr marL="0" algn="just" defTabSz="914400" rtl="0" eaLnBrk="1" latinLnBrk="0" hangingPunct="1">
                        <a:spcAft>
                          <a:spcPts val="0"/>
                        </a:spcAft>
                      </a:pPr>
                      <a:r>
                        <a:rPr kumimoji="1" lang="en-US" sz="1200" b="0" kern="100" dirty="0">
                          <a:solidFill>
                            <a:sysClr val="windowText" lastClr="000000"/>
                          </a:solidFill>
                          <a:effectLst/>
                          <a:latin typeface="+mn-lt"/>
                          <a:ea typeface="+mn-ea"/>
                          <a:cs typeface="+mn-cs"/>
                        </a:rPr>
                        <a:t> </a:t>
                      </a:r>
                    </a:p>
                  </a:txBody>
                  <a:tcPr marL="45756" marR="45756" marT="0"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33045">
                <a:tc>
                  <a:txBody>
                    <a:bodyPr/>
                    <a:lstStyle/>
                    <a:p>
                      <a:pPr marL="0" algn="just" defTabSz="914400" rtl="0" eaLnBrk="1" latinLnBrk="0" hangingPunct="1">
                        <a:spcAft>
                          <a:spcPts val="0"/>
                        </a:spcAft>
                      </a:pPr>
                      <a:r>
                        <a:rPr kumimoji="1" lang="ja-JP" altLang="en-US" sz="1200" b="0" kern="100" dirty="0">
                          <a:solidFill>
                            <a:sysClr val="windowText" lastClr="000000"/>
                          </a:solidFill>
                          <a:effectLst/>
                          <a:latin typeface="+mn-lt"/>
                          <a:ea typeface="+mn-ea"/>
                          <a:cs typeface="+mn-cs"/>
                        </a:rPr>
                        <a:t>その時にどのような姿勢を大切にしていますか。</a:t>
                      </a:r>
                    </a:p>
                  </a:txBody>
                  <a:tcPr marL="45756" marR="45756" marT="0"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w="12700" cmpd="sng">
                      <a:noFill/>
                      <a:prstDash val="solid"/>
                    </a:lnTlToBr>
                    <a:lnBlToTr w="12700" cmpd="sng">
                      <a:noFill/>
                      <a:prstDash val="solid"/>
                    </a:lnBlToTr>
                    <a:noFill/>
                  </a:tcPr>
                </a:tc>
                <a:tc vMerge="1">
                  <a:txBody>
                    <a:bodyPr/>
                    <a:lstStyle/>
                    <a:p>
                      <a:endParaRPr lang="ja-JP"/>
                    </a:p>
                  </a:txBody>
                  <a:tcPr>
                    <a:lnL w="12700">
                      <a:solidFill>
                        <a:schemeClr val="tx1"/>
                      </a:solidFill>
                      <a:prstDash val="solid"/>
                    </a:lnL>
                    <a:lnR w="12700">
                      <a:solidFill>
                        <a:schemeClr val="tx1"/>
                      </a:solidFill>
                      <a:prstDash val="solid"/>
                    </a:lnR>
                  </a:tcPr>
                </a:tc>
                <a:extLst>
                  <a:ext uri="{0D108BD9-81ED-4DB2-BD59-A6C34878D82A}">
                    <a16:rowId xmlns:a16="http://schemas.microsoft.com/office/drawing/2014/main" val="10002"/>
                  </a:ext>
                </a:extLst>
              </a:tr>
              <a:tr h="1889760">
                <a:tc>
                  <a:txBody>
                    <a:bodyPr/>
                    <a:lstStyle/>
                    <a:p>
                      <a:pPr algn="just">
                        <a:spcAft>
                          <a:spcPts val="0"/>
                        </a:spcAft>
                      </a:pPr>
                      <a:r>
                        <a:rPr lang="en-US" sz="1200" b="0" kern="100" dirty="0">
                          <a:solidFill>
                            <a:sysClr val="windowText" lastClr="000000"/>
                          </a:solidFill>
                          <a:effectLst/>
                        </a:rPr>
                        <a:t> </a:t>
                      </a:r>
                      <a:endParaRPr lang="en-US" sz="1200" b="0" kern="100" dirty="0">
                        <a:solidFill>
                          <a:sysClr val="windowText" lastClr="000000"/>
                        </a:solidFill>
                        <a:effectLst/>
                        <a:latin typeface="ＭＳ 明朝" panose="02020609040205080304" charset="-128"/>
                        <a:ea typeface="ＭＳ 明朝" panose="02020609040205080304" charset="-128"/>
                        <a:cs typeface="Times New Roman" panose="02020603050405020304"/>
                      </a:endParaRPr>
                    </a:p>
                  </a:txBody>
                  <a:tcPr marL="45756" marR="45756" marT="0" marB="0">
                    <a:lnL w="12700">
                      <a:solidFill>
                        <a:schemeClr val="tx1"/>
                      </a:solidFill>
                      <a:prstDash val="solid"/>
                    </a:lnL>
                    <a:lnR w="12700">
                      <a:solidFill>
                        <a:schemeClr val="tx1"/>
                      </a:solidFill>
                      <a:prstDash val="solid"/>
                    </a:lnR>
                    <a:lnT w="12700">
                      <a:solidFill>
                        <a:schemeClr val="tx1"/>
                      </a:solidFill>
                      <a:prstDash val="solid"/>
                    </a:lnT>
                    <a:lnB w="12700">
                      <a:solidFill>
                        <a:schemeClr val="tx1"/>
                      </a:solidFill>
                      <a:prstDash val="solid"/>
                    </a:lnB>
                    <a:lnTlToBr w="12700" cmpd="sng">
                      <a:noFill/>
                      <a:prstDash val="solid"/>
                    </a:lnTlToBr>
                    <a:lnBlToTr w="12700" cmpd="sng">
                      <a:noFill/>
                      <a:prstDash val="solid"/>
                    </a:lnBlToTr>
                    <a:noFill/>
                  </a:tcPr>
                </a:tc>
                <a:tc vMerge="1">
                  <a:txBody>
                    <a:bodyPr/>
                    <a:lstStyle/>
                    <a:p>
                      <a:endParaRPr lang="ja-JP"/>
                    </a:p>
                  </a:txBody>
                  <a:tcPr marL="61008" marR="61008" marT="0" marB="0">
                    <a:lnL w="12700">
                      <a:solidFill>
                        <a:schemeClr val="tx1"/>
                      </a:solidFill>
                      <a:prstDash val="solid"/>
                    </a:lnL>
                    <a:lnR w="12700">
                      <a:solidFill>
                        <a:schemeClr val="tx1"/>
                      </a:solidFill>
                      <a:prstDash val="solid"/>
                    </a:lnR>
                    <a:lnT w="28575" cap="flat" cmpd="sng" algn="ctr">
                      <a:solidFill>
                        <a:schemeClr val="tx1"/>
                      </a:solidFill>
                      <a:prstDash val="solid"/>
                      <a:round/>
                      <a:headEnd type="none" w="med" len="med"/>
                      <a:tailEnd type="none" w="med" len="med"/>
                    </a:lnT>
                    <a:lnB w="12700">
                      <a:solidFill>
                        <a:schemeClr val="tx1"/>
                      </a:solidFill>
                      <a:prstDash val="soli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bl>
          </a:graphicData>
        </a:graphic>
      </p:graphicFrame>
      <p:sp>
        <p:nvSpPr>
          <p:cNvPr id="5" name="Rectangle 1"/>
          <p:cNvSpPr>
            <a:spLocks noChangeArrowheads="1"/>
          </p:cNvSpPr>
          <p:nvPr/>
        </p:nvSpPr>
        <p:spPr bwMode="auto">
          <a:xfrm>
            <a:off x="3038412" y="285687"/>
            <a:ext cx="3067184" cy="3924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68579" tIns="34289" rIns="68579" bIns="34289" numCol="1" anchor="ctr" anchorCtr="0" compatLnSpc="1">
            <a:spAutoFit/>
          </a:bodyPr>
          <a:lstStyle/>
          <a:p>
            <a:pPr algn="ctr" fontAlgn="base">
              <a:spcBef>
                <a:spcPct val="0"/>
              </a:spcBef>
              <a:spcAft>
                <a:spcPct val="0"/>
              </a:spcAft>
            </a:pPr>
            <a:r>
              <a:rPr lang="ja-JP" altLang="ja-JP" sz="2100" dirty="0">
                <a:latin typeface="ＭＳ Ｐゴシック" panose="020B0600070205080204" charset="-128"/>
                <a:ea typeface="ＭＳ Ｐゴシック" panose="020B0600070205080204" charset="-128"/>
                <a:cs typeface="Times New Roman" panose="02020603050405020304" pitchFamily="18" charset="0"/>
              </a:rPr>
              <a:t>演習</a:t>
            </a:r>
            <a:r>
              <a:rPr lang="en-US" altLang="ja-JP" sz="2100" dirty="0">
                <a:latin typeface="ＭＳ Ｐゴシック" panose="020B0600070205080204" charset="-128"/>
                <a:ea typeface="ＭＳ Ｐゴシック" panose="020B0600070205080204" charset="-128"/>
                <a:cs typeface="Times New Roman" panose="02020603050405020304" pitchFamily="18" charset="0"/>
              </a:rPr>
              <a:t>Ⅱ</a:t>
            </a:r>
            <a:r>
              <a:rPr lang="ja-JP" altLang="ja-JP" sz="2100" dirty="0">
                <a:latin typeface="ＭＳ Ｐゴシック" panose="020B0600070205080204" charset="-128"/>
                <a:ea typeface="ＭＳ Ｐゴシック" panose="020B0600070205080204" charset="-128"/>
                <a:cs typeface="Times New Roman" panose="02020603050405020304" pitchFamily="18" charset="0"/>
              </a:rPr>
              <a:t>　個人ワークシート</a:t>
            </a:r>
            <a:endParaRPr kumimoji="1" lang="ja-JP" altLang="ja-JP" dirty="0">
              <a:latin typeface="Arial" panose="020B0604020202020204" pitchFamily="34" charset="0"/>
              <a:ea typeface="ＭＳ Ｐゴシック" panose="020B0600070205080204" charset="-128"/>
              <a:cs typeface="ＭＳ Ｐゴシック" panose="020B0600070205080204" charset="-128"/>
            </a:endParaRPr>
          </a:p>
        </p:txBody>
      </p:sp>
      <p:sp>
        <p:nvSpPr>
          <p:cNvPr id="2" name="スライド番号プレースホルダー 1">
            <a:extLst>
              <a:ext uri="{FF2B5EF4-FFF2-40B4-BE49-F238E27FC236}">
                <a16:creationId xmlns:a16="http://schemas.microsoft.com/office/drawing/2014/main" id="{40755F67-9CC1-4AE2-AF26-351CF41FEF9D}"/>
              </a:ext>
            </a:extLst>
          </p:cNvPr>
          <p:cNvSpPr>
            <a:spLocks noGrp="1"/>
          </p:cNvSpPr>
          <p:nvPr>
            <p:ph type="sldNum" sz="quarter" idx="12"/>
          </p:nvPr>
        </p:nvSpPr>
        <p:spPr/>
        <p:txBody>
          <a:bodyPr/>
          <a:lstStyle/>
          <a:p>
            <a:fld id="{F53B3EFC-0D5D-4589-8FAD-D2B83E7119F1}" type="slidenum">
              <a:rPr kumimoji="1" lang="ja-JP" altLang="en-US" smtClean="0"/>
              <a:t>3</a:t>
            </a:fld>
            <a:endParaRPr kumimoji="1" lang="ja-JP" alt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z="3000" dirty="0">
                <a:sym typeface="+mn-ea"/>
              </a:rPr>
              <a:t>演習</a:t>
            </a:r>
            <a:r>
              <a:rPr lang="en-US" altLang="ja-JP" sz="3000" dirty="0">
                <a:sym typeface="+mn-ea"/>
              </a:rPr>
              <a:t>Ⅱ</a:t>
            </a:r>
            <a:r>
              <a:rPr lang="ja-JP" altLang="en-US" sz="3000" dirty="0">
                <a:sym typeface="+mn-ea"/>
              </a:rPr>
              <a:t>　面接（かかわり）とアセスメント</a:t>
            </a:r>
          </a:p>
        </p:txBody>
      </p:sp>
      <p:sp>
        <p:nvSpPr>
          <p:cNvPr id="3" name="コンテンツプレースホルダ 2"/>
          <p:cNvSpPr>
            <a:spLocks noGrp="1"/>
          </p:cNvSpPr>
          <p:nvPr>
            <p:ph idx="1"/>
          </p:nvPr>
        </p:nvSpPr>
        <p:spPr>
          <a:xfrm>
            <a:off x="107504" y="1170624"/>
            <a:ext cx="8928993" cy="3848576"/>
          </a:xfrm>
        </p:spPr>
        <p:txBody>
          <a:bodyPr>
            <a:normAutofit fontScale="75000" lnSpcReduction="20000"/>
          </a:bodyPr>
          <a:lstStyle/>
          <a:p>
            <a:pPr marL="0" indent="0">
              <a:buNone/>
            </a:pPr>
            <a:r>
              <a:rPr lang="ja-JP" altLang="en-US" dirty="0"/>
              <a:t>☆視点☆　</a:t>
            </a:r>
            <a:r>
              <a:rPr lang="ja-JP" altLang="en-US" sz="2700" dirty="0"/>
              <a:t>　（ガイドライン</a:t>
            </a:r>
            <a:r>
              <a:rPr lang="en-US" altLang="ja-JP" sz="2700" dirty="0"/>
              <a:t>P12</a:t>
            </a:r>
            <a:r>
              <a:rPr lang="ja-JP" altLang="en-US" sz="2700" dirty="0"/>
              <a:t>）</a:t>
            </a:r>
          </a:p>
          <a:p>
            <a:pPr marL="0" indent="0">
              <a:buNone/>
            </a:pPr>
            <a:r>
              <a:rPr lang="ja-JP" altLang="en-US" dirty="0"/>
              <a:t>①面接技術</a:t>
            </a:r>
            <a:endParaRPr lang="en-US" altLang="ja-JP" dirty="0"/>
          </a:p>
          <a:p>
            <a:pPr marL="0" indent="0">
              <a:buNone/>
            </a:pPr>
            <a:r>
              <a:rPr lang="ja-JP" altLang="en-US" dirty="0"/>
              <a:t>　　（ポイント）</a:t>
            </a:r>
          </a:p>
          <a:p>
            <a:pPr marL="0" indent="0">
              <a:buNone/>
            </a:pPr>
            <a:r>
              <a:rPr lang="ja-JP" altLang="en-US" dirty="0"/>
              <a:t>　　かかわりを持つ、「かかわりの機会」を確保する</a:t>
            </a:r>
          </a:p>
          <a:p>
            <a:pPr marL="0" indent="0">
              <a:buNone/>
            </a:pPr>
            <a:endParaRPr lang="ja-JP" altLang="en-US" sz="2400" dirty="0"/>
          </a:p>
          <a:p>
            <a:pPr marL="0" indent="0">
              <a:buNone/>
            </a:pPr>
            <a:r>
              <a:rPr lang="ja-JP" altLang="en-US" dirty="0"/>
              <a:t>②面談においてアセスメントを行い、その人となりを知る</a:t>
            </a:r>
            <a:endParaRPr lang="en-US" altLang="ja-JP" dirty="0"/>
          </a:p>
          <a:p>
            <a:pPr marL="0" indent="0">
              <a:buNone/>
            </a:pPr>
            <a:r>
              <a:rPr lang="ja-JP" altLang="en-US" dirty="0"/>
              <a:t>　　（ポイント）</a:t>
            </a:r>
          </a:p>
          <a:p>
            <a:pPr marL="0" indent="0">
              <a:buNone/>
            </a:pPr>
            <a:r>
              <a:rPr lang="ja-JP" altLang="en-US" dirty="0"/>
              <a:t>　　常に変化する可能性をもった利用者とその環境を扱う継続的・　　　</a:t>
            </a:r>
            <a:endParaRPr lang="en-US" altLang="ja-JP" dirty="0"/>
          </a:p>
          <a:p>
            <a:pPr marL="0" indent="0">
              <a:buNone/>
            </a:pPr>
            <a:r>
              <a:rPr lang="ja-JP" altLang="en-US" dirty="0"/>
              <a:t>　　多角的プロセス</a:t>
            </a:r>
          </a:p>
          <a:p>
            <a:pPr marL="0" indent="0">
              <a:buNone/>
            </a:pPr>
            <a:r>
              <a:rPr lang="ja-JP" altLang="en-US" dirty="0"/>
              <a:t>　　常に流動的に現象を捉え、柔軟性を保つことが必要</a:t>
            </a:r>
          </a:p>
        </p:txBody>
      </p:sp>
      <p:sp>
        <p:nvSpPr>
          <p:cNvPr id="4" name="スライド番号プレースホルダー 3">
            <a:extLst>
              <a:ext uri="{FF2B5EF4-FFF2-40B4-BE49-F238E27FC236}">
                <a16:creationId xmlns:a16="http://schemas.microsoft.com/office/drawing/2014/main" id="{47670063-D6D8-4734-BE7E-B6B6515FB003}"/>
              </a:ext>
            </a:extLst>
          </p:cNvPr>
          <p:cNvSpPr>
            <a:spLocks noGrp="1"/>
          </p:cNvSpPr>
          <p:nvPr>
            <p:ph type="sldNum" sz="quarter" idx="12"/>
          </p:nvPr>
        </p:nvSpPr>
        <p:spPr/>
        <p:txBody>
          <a:bodyPr/>
          <a:lstStyle/>
          <a:p>
            <a:fld id="{F53B3EFC-0D5D-4589-8FAD-D2B83E7119F1}" type="slidenum">
              <a:rPr kumimoji="1" lang="ja-JP" altLang="en-US" smtClean="0"/>
              <a:t>4</a:t>
            </a:fld>
            <a:endParaRPr kumimoji="1" lang="ja-JP" alt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360" y="251460"/>
            <a:ext cx="8229600" cy="758190"/>
          </a:xfrm>
        </p:spPr>
        <p:txBody>
          <a:bodyPr>
            <a:normAutofit/>
          </a:bodyPr>
          <a:lstStyle/>
          <a:p>
            <a:pPr algn="l"/>
            <a:r>
              <a:rPr lang="ja-JP" altLang="en-US" sz="3000" dirty="0"/>
              <a:t>☆視点☆ 面接技術　　　　　　　　　　　</a:t>
            </a:r>
            <a:r>
              <a:rPr lang="ja-JP" altLang="en-US" sz="2000" dirty="0"/>
              <a:t>（ガイドライン</a:t>
            </a:r>
            <a:r>
              <a:rPr lang="en-US" altLang="ja-JP" sz="2000" dirty="0"/>
              <a:t>P12</a:t>
            </a:r>
            <a:r>
              <a:rPr lang="ja-JP" altLang="en-US" sz="2000" dirty="0"/>
              <a:t>）</a:t>
            </a:r>
            <a:endParaRPr lang="en-US" altLang="ja-JP" sz="3000" dirty="0">
              <a:sym typeface="+mn-ea"/>
            </a:endParaRPr>
          </a:p>
        </p:txBody>
      </p:sp>
      <p:sp>
        <p:nvSpPr>
          <p:cNvPr id="3" name="コンテンツプレースホルダ 2"/>
          <p:cNvSpPr>
            <a:spLocks noGrp="1"/>
          </p:cNvSpPr>
          <p:nvPr>
            <p:ph idx="1"/>
          </p:nvPr>
        </p:nvSpPr>
        <p:spPr>
          <a:xfrm>
            <a:off x="107315" y="1273810"/>
            <a:ext cx="8928735" cy="3745230"/>
          </a:xfrm>
        </p:spPr>
        <p:txBody>
          <a:bodyPr>
            <a:normAutofit/>
          </a:bodyPr>
          <a:lstStyle/>
          <a:p>
            <a:pPr marL="0" indent="0">
              <a:buNone/>
            </a:pPr>
            <a:r>
              <a:rPr lang="ja-JP" altLang="en-US" sz="2800" dirty="0"/>
              <a:t>　（ポイント）</a:t>
            </a:r>
          </a:p>
          <a:p>
            <a:pPr marL="0" indent="0">
              <a:buNone/>
            </a:pPr>
            <a:r>
              <a:rPr lang="ja-JP" altLang="en-US" sz="2800" dirty="0"/>
              <a:t>〇かかわりを持つ、「かかわりの機会」を確保する。</a:t>
            </a:r>
          </a:p>
          <a:p>
            <a:pPr marL="0" indent="0">
              <a:buNone/>
            </a:pPr>
            <a:r>
              <a:rPr lang="ja-JP" altLang="en-US" sz="2000" dirty="0"/>
              <a:t>　　</a:t>
            </a:r>
          </a:p>
          <a:p>
            <a:pPr marL="0" indent="0">
              <a:buNone/>
            </a:pPr>
            <a:r>
              <a:rPr lang="ja-JP" altLang="en-US" sz="2800" dirty="0"/>
              <a:t>〇面接の機会を確保するとともに、時間、空間を考慮する。</a:t>
            </a:r>
          </a:p>
          <a:p>
            <a:pPr marL="0" indent="0">
              <a:buNone/>
            </a:pPr>
            <a:endParaRPr lang="ja-JP" altLang="en-US" sz="2000" dirty="0"/>
          </a:p>
          <a:p>
            <a:pPr marL="355600" indent="-355600">
              <a:buNone/>
            </a:pPr>
            <a:r>
              <a:rPr lang="ja-JP" altLang="en-US" sz="2800" dirty="0"/>
              <a:t>〇面接はソーシャルワーカーの目的に沿った意図的な会話であるため、それを重視する。</a:t>
            </a:r>
          </a:p>
        </p:txBody>
      </p:sp>
      <p:sp>
        <p:nvSpPr>
          <p:cNvPr id="4" name="スライド番号プレースホルダー 3">
            <a:extLst>
              <a:ext uri="{FF2B5EF4-FFF2-40B4-BE49-F238E27FC236}">
                <a16:creationId xmlns:a16="http://schemas.microsoft.com/office/drawing/2014/main" id="{88A3FC0C-1075-470A-BDA1-EEFB216FCCB8}"/>
              </a:ext>
            </a:extLst>
          </p:cNvPr>
          <p:cNvSpPr>
            <a:spLocks noGrp="1"/>
          </p:cNvSpPr>
          <p:nvPr>
            <p:ph type="sldNum" sz="quarter" idx="12"/>
          </p:nvPr>
        </p:nvSpPr>
        <p:spPr/>
        <p:txBody>
          <a:bodyPr/>
          <a:lstStyle/>
          <a:p>
            <a:fld id="{F53B3EFC-0D5D-4589-8FAD-D2B83E7119F1}" type="slidenum">
              <a:rPr kumimoji="1" lang="ja-JP" altLang="en-US" smtClean="0"/>
              <a:t>5</a:t>
            </a:fld>
            <a:endParaRPr kumimoji="1" lang="ja-JP" alt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51520" y="58420"/>
            <a:ext cx="8712968" cy="569114"/>
          </a:xfrm>
        </p:spPr>
        <p:txBody>
          <a:bodyPr>
            <a:noAutofit/>
          </a:bodyPr>
          <a:lstStyle/>
          <a:p>
            <a:pPr algn="l"/>
            <a:r>
              <a:rPr lang="ja-JP" altLang="en-US" sz="3200" dirty="0"/>
              <a:t>☆視点☆　面接技術</a:t>
            </a:r>
            <a:r>
              <a:rPr lang="ja-JP" altLang="en-US" sz="2800" dirty="0"/>
              <a:t>　　　　　　　　　　　　　</a:t>
            </a:r>
            <a:r>
              <a:rPr lang="ja-JP" altLang="en-US" sz="1800" dirty="0"/>
              <a:t>（ガイドライン</a:t>
            </a:r>
            <a:r>
              <a:rPr lang="en-US" altLang="ja-JP" sz="1800" dirty="0"/>
              <a:t>P12</a:t>
            </a:r>
            <a:r>
              <a:rPr lang="ja-JP" altLang="en-US" sz="1800" dirty="0"/>
              <a:t>）</a:t>
            </a:r>
            <a:endParaRPr lang="ja-JP" altLang="en-US" sz="1800" dirty="0">
              <a:sym typeface="+mn-ea"/>
            </a:endParaRPr>
          </a:p>
        </p:txBody>
      </p:sp>
      <p:sp>
        <p:nvSpPr>
          <p:cNvPr id="3" name="コンテンツプレースホルダ 2"/>
          <p:cNvSpPr>
            <a:spLocks noGrp="1"/>
          </p:cNvSpPr>
          <p:nvPr>
            <p:ph idx="1"/>
          </p:nvPr>
        </p:nvSpPr>
        <p:spPr>
          <a:xfrm>
            <a:off x="81915" y="676012"/>
            <a:ext cx="9034145" cy="4344010"/>
          </a:xfrm>
        </p:spPr>
        <p:txBody>
          <a:bodyPr>
            <a:noAutofit/>
          </a:bodyPr>
          <a:lstStyle/>
          <a:p>
            <a:pPr marL="177800" indent="-177800">
              <a:buNone/>
            </a:pPr>
            <a:r>
              <a:rPr lang="ja-JP" altLang="en-US" sz="1800" dirty="0"/>
              <a:t>・「場面構成」　⇒　話す内容、本人との関係性等を考慮し、どこでどのような話を聴くか考える。</a:t>
            </a:r>
          </a:p>
          <a:p>
            <a:pPr marL="177800" indent="-177800">
              <a:buNone/>
            </a:pPr>
            <a:r>
              <a:rPr lang="ja-JP" altLang="en-US" sz="1800" dirty="0"/>
              <a:t>・「促し、受け止め、支持、繰り返し、言い換え」　⇒　本人の話をしっかりと理解している（しようとしている）姿勢を本人に示す。</a:t>
            </a:r>
          </a:p>
          <a:p>
            <a:pPr marL="177800" indent="-177800">
              <a:buNone/>
            </a:pPr>
            <a:r>
              <a:rPr lang="ja-JP" altLang="en-US" sz="1800" dirty="0"/>
              <a:t>・「質問、具体性の確認」　⇒　開かれた</a:t>
            </a:r>
            <a:r>
              <a:rPr lang="en-US" altLang="ja-JP" sz="1800" dirty="0"/>
              <a:t>or</a:t>
            </a:r>
            <a:r>
              <a:rPr lang="ja-JP" altLang="en-US" sz="1800" dirty="0"/>
              <a:t>閉ざされた質問の使い方を理解し、本人の気持ちを確認する。</a:t>
            </a:r>
          </a:p>
          <a:p>
            <a:pPr marL="177800" indent="-177800">
              <a:buNone/>
            </a:pPr>
            <a:r>
              <a:rPr lang="ja-JP" altLang="en-US" sz="1800" dirty="0"/>
              <a:t>・「感情反映」　⇒　「辛いんですよ」→「辛いのですね」</a:t>
            </a:r>
          </a:p>
          <a:p>
            <a:pPr marL="177800" indent="-177800">
              <a:buNone/>
            </a:pPr>
            <a:r>
              <a:rPr lang="ja-JP" altLang="en-US" sz="1800" dirty="0"/>
              <a:t>・「内容反映」　⇒　「○○がありました。」→「○○があったのですね。」</a:t>
            </a:r>
          </a:p>
          <a:p>
            <a:pPr marL="177800" indent="-177800">
              <a:buNone/>
            </a:pPr>
            <a:r>
              <a:rPr lang="ja-JP" altLang="en-US" sz="1800" dirty="0"/>
              <a:t>・「情報提供、提案、助言」　⇒　本人の希望することについて、知っている情報を提供する。</a:t>
            </a:r>
          </a:p>
          <a:p>
            <a:pPr marL="177800" indent="-177800">
              <a:buNone/>
            </a:pPr>
            <a:r>
              <a:rPr lang="ja-JP" altLang="en-US" sz="1800" dirty="0"/>
              <a:t>・「感情伝達と即時性」　⇒　本人の話を聴いてどのように感じたのかを、その場で本人に返す。</a:t>
            </a:r>
          </a:p>
          <a:p>
            <a:pPr marL="177800" indent="-177800">
              <a:buNone/>
            </a:pPr>
            <a:r>
              <a:rPr lang="ja-JP" altLang="en-US" sz="1800" dirty="0"/>
              <a:t>・「対決（直面化）」　⇒　本人が自身のニーズに向き合う場面。本人にとって受け入れがたい状況になることが想定される。本人の生活上必要なことになるため、理解してもらえるように支援する。</a:t>
            </a:r>
          </a:p>
          <a:p>
            <a:pPr marL="177800" indent="-177800">
              <a:buNone/>
            </a:pPr>
            <a:r>
              <a:rPr lang="ja-JP" altLang="en-US" sz="1800" dirty="0"/>
              <a:t>・「自己開示」　⇒　本人の話を聴いてどのように感じたのか、自分の経験や体験等を含めながらご本人に伝えていく。</a:t>
            </a:r>
          </a:p>
        </p:txBody>
      </p:sp>
      <p:sp>
        <p:nvSpPr>
          <p:cNvPr id="4" name="スライド番号プレースホルダー 3">
            <a:extLst>
              <a:ext uri="{FF2B5EF4-FFF2-40B4-BE49-F238E27FC236}">
                <a16:creationId xmlns:a16="http://schemas.microsoft.com/office/drawing/2014/main" id="{2BC337A9-8DD7-4E60-A65A-CCA3567F72A4}"/>
              </a:ext>
            </a:extLst>
          </p:cNvPr>
          <p:cNvSpPr>
            <a:spLocks noGrp="1"/>
          </p:cNvSpPr>
          <p:nvPr>
            <p:ph type="sldNum" sz="quarter" idx="12"/>
          </p:nvPr>
        </p:nvSpPr>
        <p:spPr/>
        <p:txBody>
          <a:bodyPr/>
          <a:lstStyle/>
          <a:p>
            <a:fld id="{F53B3EFC-0D5D-4589-8FAD-D2B83E7119F1}" type="slidenum">
              <a:rPr kumimoji="1" lang="ja-JP" altLang="en-US" smtClean="0"/>
              <a:t>6</a:t>
            </a:fld>
            <a:endParaRPr kumimoji="1" lang="ja-JP" alt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179705" y="195580"/>
            <a:ext cx="8660765" cy="589280"/>
          </a:xfrm>
        </p:spPr>
        <p:txBody>
          <a:bodyPr>
            <a:noAutofit/>
          </a:bodyPr>
          <a:lstStyle/>
          <a:p>
            <a:pPr algn="l"/>
            <a:r>
              <a:rPr lang="ja-JP" altLang="en-US" sz="3200" dirty="0"/>
              <a:t>☆視点☆　アセスメント　　　　　　　　　　</a:t>
            </a:r>
            <a:r>
              <a:rPr lang="ja-JP" altLang="en-US" sz="1800" dirty="0"/>
              <a:t>（ガイドライン</a:t>
            </a:r>
            <a:r>
              <a:rPr lang="en-US" altLang="ja-JP" sz="1800" dirty="0"/>
              <a:t>P12 </a:t>
            </a:r>
            <a:r>
              <a:rPr lang="ja-JP" altLang="en-US" sz="1800" dirty="0"/>
              <a:t>）</a:t>
            </a:r>
          </a:p>
        </p:txBody>
      </p:sp>
      <p:sp>
        <p:nvSpPr>
          <p:cNvPr id="3" name="コンテンツプレースホルダ 2"/>
          <p:cNvSpPr>
            <a:spLocks noGrp="1"/>
          </p:cNvSpPr>
          <p:nvPr>
            <p:ph idx="1"/>
          </p:nvPr>
        </p:nvSpPr>
        <p:spPr>
          <a:xfrm>
            <a:off x="107315" y="1076325"/>
            <a:ext cx="8928735" cy="4015740"/>
          </a:xfrm>
        </p:spPr>
        <p:txBody>
          <a:bodyPr>
            <a:noAutofit/>
          </a:bodyPr>
          <a:lstStyle/>
          <a:p>
            <a:pPr marL="0" indent="0">
              <a:buNone/>
            </a:pPr>
            <a:r>
              <a:rPr lang="ja-JP" altLang="en-US" sz="2400" dirty="0"/>
              <a:t>〇面談においてアセスメントを行い、その人の人となりを知る</a:t>
            </a:r>
            <a:endParaRPr lang="en-US" altLang="ja-JP" sz="2400" dirty="0"/>
          </a:p>
          <a:p>
            <a:pPr marL="0" indent="0">
              <a:buNone/>
            </a:pPr>
            <a:r>
              <a:rPr lang="ja-JP" altLang="en-US" sz="1600" dirty="0"/>
              <a:t>入院時早期に本人及びその家族等を面接を行う。可能な限り、本人や家族を交えてのケア会議等を実施していく。</a:t>
            </a:r>
          </a:p>
          <a:p>
            <a:pPr marL="0" indent="0">
              <a:buNone/>
            </a:pPr>
            <a:r>
              <a:rPr lang="ja-JP" altLang="en-US" sz="2400" dirty="0"/>
              <a:t>〇入院前の生活環境や退院後の生活環境に関する希望の聞き取り</a:t>
            </a:r>
          </a:p>
          <a:p>
            <a:pPr marL="0" indent="0">
              <a:buNone/>
            </a:pPr>
            <a:r>
              <a:rPr lang="ja-JP" altLang="en-US" sz="1600" dirty="0"/>
              <a:t>様々な場面を通じて情報収集を行う。なぜ入院に至ったのか、その原因を本人なりの想い、考えを確認する。</a:t>
            </a:r>
          </a:p>
          <a:p>
            <a:pPr marL="0" indent="0">
              <a:buNone/>
            </a:pPr>
            <a:r>
              <a:rPr lang="ja-JP" altLang="en-US" sz="2400" dirty="0"/>
              <a:t>〇生育歴や生活歴、得意なこと、大事にしていくことの情報収集</a:t>
            </a:r>
          </a:p>
          <a:p>
            <a:pPr marL="0" indent="0">
              <a:buNone/>
            </a:pPr>
            <a:r>
              <a:rPr lang="ja-JP" altLang="en-US" sz="1600" dirty="0"/>
              <a:t>どのように暮らしてきたか、生活の拠り所としてきたこと、今後の生活の希望、趣味や特技等々を丁寧に聴取する。本人の理解やその人らしさを知るための大事なかかわりとなる。</a:t>
            </a:r>
          </a:p>
          <a:p>
            <a:pPr marL="0" indent="0">
              <a:buNone/>
            </a:pPr>
            <a:r>
              <a:rPr lang="ja-JP" altLang="en-US" sz="2400" dirty="0"/>
              <a:t>〇入院前から関係ある人や機関への連絡</a:t>
            </a:r>
            <a:endParaRPr lang="en-US" altLang="ja-JP" sz="2400" dirty="0"/>
          </a:p>
          <a:p>
            <a:pPr marL="0" indent="0">
              <a:buNone/>
            </a:pPr>
            <a:r>
              <a:rPr lang="ja-JP" altLang="en-US" sz="1600" dirty="0"/>
              <a:t>本人及び家族の同意のもと、入院前から関係のある機関等から状況等を聴取する。「その人と本人を取り巻く環境」を知る機会となる。</a:t>
            </a:r>
          </a:p>
        </p:txBody>
      </p:sp>
      <p:sp>
        <p:nvSpPr>
          <p:cNvPr id="4" name="スライド番号プレースホルダー 3">
            <a:extLst>
              <a:ext uri="{FF2B5EF4-FFF2-40B4-BE49-F238E27FC236}">
                <a16:creationId xmlns:a16="http://schemas.microsoft.com/office/drawing/2014/main" id="{CBB88ADC-AE98-412B-9502-636FADF0F671}"/>
              </a:ext>
            </a:extLst>
          </p:cNvPr>
          <p:cNvSpPr>
            <a:spLocks noGrp="1"/>
          </p:cNvSpPr>
          <p:nvPr>
            <p:ph type="sldNum" sz="quarter" idx="12"/>
          </p:nvPr>
        </p:nvSpPr>
        <p:spPr/>
        <p:txBody>
          <a:bodyPr/>
          <a:lstStyle/>
          <a:p>
            <a:fld id="{F53B3EFC-0D5D-4589-8FAD-D2B83E7119F1}" type="slidenum">
              <a:rPr kumimoji="1" lang="ja-JP" altLang="en-US" smtClean="0"/>
              <a:t>7</a:t>
            </a:fld>
            <a:endParaRPr kumimoji="1" lang="ja-JP" alt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コンテンツプレースホルダ 2"/>
          <p:cNvSpPr>
            <a:spLocks noGrp="1"/>
          </p:cNvSpPr>
          <p:nvPr>
            <p:ph idx="1"/>
          </p:nvPr>
        </p:nvSpPr>
        <p:spPr>
          <a:xfrm>
            <a:off x="179705" y="1137285"/>
            <a:ext cx="8808085" cy="3881755"/>
          </a:xfrm>
        </p:spPr>
        <p:txBody>
          <a:bodyPr>
            <a:normAutofit fontScale="55000" lnSpcReduction="20000"/>
          </a:bodyPr>
          <a:lstStyle/>
          <a:p>
            <a:pPr marL="0" indent="0">
              <a:buNone/>
            </a:pPr>
            <a:endParaRPr lang="en-US" altLang="ja-JP" sz="2500" dirty="0"/>
          </a:p>
          <a:p>
            <a:r>
              <a:rPr lang="ja-JP" altLang="en-US" sz="3800" dirty="0"/>
              <a:t>居住形態・・・借家・持家・自室の有無・築年数・騒音・住み心地・</a:t>
            </a:r>
            <a:r>
              <a:rPr lang="en-US" altLang="ja-JP" sz="3800" dirty="0"/>
              <a:t>			</a:t>
            </a:r>
            <a:r>
              <a:rPr lang="ja-JP" altLang="en-US" sz="3800" dirty="0"/>
              <a:t>家賃（ローン）等</a:t>
            </a:r>
            <a:endParaRPr lang="en-US" altLang="ja-JP" sz="3800" dirty="0"/>
          </a:p>
          <a:p>
            <a:r>
              <a:rPr lang="ja-JP" altLang="en-US" sz="3800" dirty="0"/>
              <a:t>家族状況・・・独居・同居・キーパーソン・関係性・病気の有無・就労状況</a:t>
            </a:r>
            <a:endParaRPr lang="en-US" altLang="ja-JP" sz="3800" dirty="0"/>
          </a:p>
          <a:p>
            <a:r>
              <a:rPr lang="ja-JP" altLang="en-US" sz="3800" dirty="0"/>
              <a:t>受療状況・・・受診頻度・通院の距離・内用状況・病識・アドヒアランス等</a:t>
            </a:r>
            <a:endParaRPr lang="en-US" altLang="ja-JP" sz="3800" dirty="0"/>
          </a:p>
          <a:p>
            <a:r>
              <a:rPr lang="ja-JP" altLang="en-US" sz="3800" dirty="0"/>
              <a:t>経済状況・・・就労収入・年金受給額・家族の収入・借金・使用制度等</a:t>
            </a:r>
            <a:endParaRPr lang="en-US" altLang="ja-JP" sz="3800" dirty="0"/>
          </a:p>
          <a:p>
            <a:r>
              <a:rPr lang="ja-JP" altLang="en-US" sz="3800" dirty="0"/>
              <a:t>就労状況・・・正社員・障害者就労・ジョブコーチ・就業年数・役割・勤務</a:t>
            </a:r>
            <a:r>
              <a:rPr lang="en-US" altLang="ja-JP" sz="3800" dirty="0"/>
              <a:t>			</a:t>
            </a:r>
            <a:r>
              <a:rPr lang="ja-JP" altLang="en-US" sz="3800" dirty="0"/>
              <a:t>時間等</a:t>
            </a:r>
          </a:p>
          <a:p>
            <a:r>
              <a:rPr lang="ja-JP" altLang="en-US" sz="3800" dirty="0"/>
              <a:t>利用制度・・・障害者手帳の有無・障害福祉サービス、介護保険の利用等</a:t>
            </a:r>
            <a:endParaRPr lang="en-US" altLang="ja-JP" sz="3800" dirty="0"/>
          </a:p>
          <a:p>
            <a:r>
              <a:rPr lang="ja-JP" altLang="en-US" sz="3800" dirty="0"/>
              <a:t>関係機関・・・相談支援事業所・地域包括支援センター・行政担当者等</a:t>
            </a:r>
            <a:endParaRPr lang="en-US" altLang="ja-JP" sz="3800" dirty="0"/>
          </a:p>
          <a:p>
            <a:r>
              <a:rPr lang="ja-JP" altLang="en-US" sz="3800" dirty="0"/>
              <a:t>本人能力・・・調理・洗濯・金銭管理・服薬管理・買い物・掃除・交通機関</a:t>
            </a:r>
            <a:r>
              <a:rPr lang="en-US" altLang="ja-JP" sz="3800" dirty="0"/>
              <a:t>			</a:t>
            </a:r>
            <a:r>
              <a:rPr lang="ja-JP" altLang="en-US" sz="3800" dirty="0"/>
              <a:t>使用等</a:t>
            </a:r>
          </a:p>
        </p:txBody>
      </p:sp>
      <p:sp>
        <p:nvSpPr>
          <p:cNvPr id="4" name="タイトル 1"/>
          <p:cNvSpPr txBox="1"/>
          <p:nvPr/>
        </p:nvSpPr>
        <p:spPr>
          <a:xfrm>
            <a:off x="107315" y="251460"/>
            <a:ext cx="8880475" cy="798195"/>
          </a:xfrm>
          <a:prstGeom prst="rect">
            <a:avLst/>
          </a:prstGeom>
        </p:spPr>
        <p:txBody>
          <a:bodyPr vert="horz" lIns="68579" tIns="34289" rIns="68579" bIns="34289" rtlCol="0" anchor="ctr">
            <a:noAutofit/>
          </a:bodyPr>
          <a:lst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a:lstStyle>
          <a:p>
            <a:r>
              <a:rPr lang="ja-JP" altLang="en-US" sz="2400" dirty="0"/>
              <a:t>☆視点☆　面談においてアセスメントを行い、その人となりを知る</a:t>
            </a:r>
          </a:p>
          <a:p>
            <a:r>
              <a:rPr lang="ja-JP" altLang="en-US" sz="1800" dirty="0">
                <a:sym typeface="+mn-ea"/>
              </a:rPr>
              <a:t>　　　　　　　　　　　　　　　　　　　　　　　　　　　　　　　　　　　　　　　　　　　　　　（ガイドライン</a:t>
            </a:r>
            <a:r>
              <a:rPr lang="en-US" altLang="ja-JP" sz="1800" dirty="0">
                <a:sym typeface="+mn-ea"/>
              </a:rPr>
              <a:t>P12</a:t>
            </a:r>
            <a:r>
              <a:rPr lang="ja-JP" altLang="en-US" sz="1800" dirty="0">
                <a:sym typeface="+mn-ea"/>
              </a:rPr>
              <a:t>）</a:t>
            </a:r>
          </a:p>
        </p:txBody>
      </p:sp>
      <p:sp>
        <p:nvSpPr>
          <p:cNvPr id="2" name="スライド番号プレースホルダー 1">
            <a:extLst>
              <a:ext uri="{FF2B5EF4-FFF2-40B4-BE49-F238E27FC236}">
                <a16:creationId xmlns:a16="http://schemas.microsoft.com/office/drawing/2014/main" id="{4052B1A8-3314-469A-A4D4-F92514451851}"/>
              </a:ext>
            </a:extLst>
          </p:cNvPr>
          <p:cNvSpPr>
            <a:spLocks noGrp="1"/>
          </p:cNvSpPr>
          <p:nvPr>
            <p:ph type="sldNum" sz="quarter" idx="12"/>
          </p:nvPr>
        </p:nvSpPr>
        <p:spPr/>
        <p:txBody>
          <a:bodyPr/>
          <a:lstStyle/>
          <a:p>
            <a:fld id="{F53B3EFC-0D5D-4589-8FAD-D2B83E7119F1}" type="slidenum">
              <a:rPr kumimoji="1" lang="ja-JP" altLang="en-US" smtClean="0"/>
              <a:t>8</a:t>
            </a:fld>
            <a:endParaRPr kumimoji="1" lang="ja-JP" alt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372382" y="166999"/>
            <a:ext cx="7886700" cy="994172"/>
          </a:xfrm>
        </p:spPr>
        <p:txBody>
          <a:bodyPr/>
          <a:lstStyle/>
          <a:p>
            <a:pPr algn="l"/>
            <a:r>
              <a:rPr lang="ja-JP" altLang="en-US" sz="3000" dirty="0">
                <a:sym typeface="+mn-ea"/>
              </a:rPr>
              <a:t>まとめ</a:t>
            </a:r>
          </a:p>
        </p:txBody>
      </p:sp>
      <p:sp>
        <p:nvSpPr>
          <p:cNvPr id="5" name="コンテンツプレースホルダ 2"/>
          <p:cNvSpPr>
            <a:spLocks noGrp="1"/>
          </p:cNvSpPr>
          <p:nvPr/>
        </p:nvSpPr>
        <p:spPr>
          <a:xfrm>
            <a:off x="137971" y="1024848"/>
            <a:ext cx="8720139" cy="755809"/>
          </a:xfrm>
          <a:prstGeom prst="rect">
            <a:avLst/>
          </a:prstGeom>
        </p:spPr>
        <p:txBody>
          <a:bodyPr vert="horz" lIns="68579" tIns="34289" rIns="68579" bIns="34289"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3800" dirty="0"/>
              <a:t>【</a:t>
            </a:r>
            <a:r>
              <a:rPr lang="ja-JP" altLang="en-US" sz="3800" dirty="0"/>
              <a:t>本人の人となりを知る</a:t>
            </a:r>
            <a:r>
              <a:rPr lang="en-US" altLang="ja-JP" sz="3800" dirty="0"/>
              <a:t>】</a:t>
            </a:r>
            <a:endParaRPr lang="ja-JP" altLang="en-US" sz="3800" dirty="0"/>
          </a:p>
        </p:txBody>
      </p:sp>
      <p:sp>
        <p:nvSpPr>
          <p:cNvPr id="6" name="コンテンツプレースホルダ 2"/>
          <p:cNvSpPr>
            <a:spLocks noGrp="1"/>
          </p:cNvSpPr>
          <p:nvPr/>
        </p:nvSpPr>
        <p:spPr>
          <a:xfrm>
            <a:off x="137973" y="2892196"/>
            <a:ext cx="8868060" cy="639128"/>
          </a:xfrm>
          <a:prstGeom prst="rect">
            <a:avLst/>
          </a:prstGeom>
        </p:spPr>
        <p:txBody>
          <a:bodyPr vert="horz" lIns="68579" tIns="34289" rIns="68579" bIns="34289"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a:lstStyle>
          <a:p>
            <a:pPr marL="0" indent="0">
              <a:buNone/>
            </a:pPr>
            <a:r>
              <a:rPr lang="en-US" altLang="ja-JP" sz="3800" dirty="0"/>
              <a:t>【</a:t>
            </a:r>
            <a:r>
              <a:rPr lang="ja-JP" altLang="en-US" sz="3800" dirty="0"/>
              <a:t>本人と取り組むべきポイントを整理する</a:t>
            </a:r>
            <a:r>
              <a:rPr lang="en-US" altLang="ja-JP" sz="3800" dirty="0"/>
              <a:t>】</a:t>
            </a:r>
            <a:endParaRPr lang="ja-JP" altLang="en-US" sz="3800" dirty="0"/>
          </a:p>
        </p:txBody>
      </p:sp>
      <p:sp>
        <p:nvSpPr>
          <p:cNvPr id="7" name="テキスト ボックス 6"/>
          <p:cNvSpPr txBox="1"/>
          <p:nvPr/>
        </p:nvSpPr>
        <p:spPr>
          <a:xfrm>
            <a:off x="372381" y="1595599"/>
            <a:ext cx="8485726" cy="1038744"/>
          </a:xfrm>
          <a:prstGeom prst="rect">
            <a:avLst/>
          </a:prstGeom>
          <a:noFill/>
        </p:spPr>
        <p:txBody>
          <a:bodyPr wrap="square" lIns="68579" tIns="34289" rIns="68579" bIns="34289" rtlCol="0">
            <a:spAutoFit/>
          </a:bodyPr>
          <a:lstStyle/>
          <a:p>
            <a:r>
              <a:rPr lang="ja-JP" altLang="en-US" sz="2100" dirty="0"/>
              <a:t>入院前の課題や退院先ばかりに焦点をあてるのではなく、その人がどういう人かを広く理解するよう努める。</a:t>
            </a:r>
          </a:p>
          <a:p>
            <a:r>
              <a:rPr lang="ja-JP" altLang="en-US" sz="2100" dirty="0"/>
              <a:t>それと同時に、本人や家族等と信頼関係を作るように努める。</a:t>
            </a:r>
          </a:p>
        </p:txBody>
      </p:sp>
      <p:sp>
        <p:nvSpPr>
          <p:cNvPr id="8" name="テキスト ボックス 7"/>
          <p:cNvSpPr txBox="1"/>
          <p:nvPr/>
        </p:nvSpPr>
        <p:spPr>
          <a:xfrm>
            <a:off x="372381" y="3536767"/>
            <a:ext cx="8485727" cy="1038744"/>
          </a:xfrm>
          <a:prstGeom prst="rect">
            <a:avLst/>
          </a:prstGeom>
          <a:noFill/>
        </p:spPr>
        <p:txBody>
          <a:bodyPr wrap="square" lIns="68579" tIns="34289" rIns="68579" bIns="34289" rtlCol="0">
            <a:spAutoFit/>
          </a:bodyPr>
          <a:lstStyle/>
          <a:p>
            <a:r>
              <a:rPr lang="ja-JP" altLang="en-US" sz="2100" dirty="0"/>
              <a:t>本人及び家族等から、過去、現在、将来の希望や想い、実際に行ったことなどを丁寧に聴く。そこから、取り組むべき課題を本人や家族とともに整理する。整理した内容は、地域援助事業者にも協力を仰いでいく。</a:t>
            </a:r>
          </a:p>
        </p:txBody>
      </p:sp>
      <p:sp>
        <p:nvSpPr>
          <p:cNvPr id="3" name="スライド番号プレースホルダー 2">
            <a:extLst>
              <a:ext uri="{FF2B5EF4-FFF2-40B4-BE49-F238E27FC236}">
                <a16:creationId xmlns:a16="http://schemas.microsoft.com/office/drawing/2014/main" id="{99B91D73-E5DD-4ED8-A02B-9F5B18038CB3}"/>
              </a:ext>
            </a:extLst>
          </p:cNvPr>
          <p:cNvSpPr>
            <a:spLocks noGrp="1"/>
          </p:cNvSpPr>
          <p:nvPr>
            <p:ph type="sldNum" sz="quarter" idx="12"/>
          </p:nvPr>
        </p:nvSpPr>
        <p:spPr/>
        <p:txBody>
          <a:bodyPr/>
          <a:lstStyle/>
          <a:p>
            <a:fld id="{F53B3EFC-0D5D-4589-8FAD-D2B83E7119F1}" type="slidenum">
              <a:rPr kumimoji="1" lang="ja-JP" altLang="en-US" smtClean="0"/>
              <a:t>9</a:t>
            </a:fld>
            <a:endParaRPr kumimoji="1" lang="ja-JP" altLang="en-US"/>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TotalTime>
  <Words>808</Words>
  <Application>Microsoft Office PowerPoint</Application>
  <PresentationFormat>画面に合わせる (16:9)</PresentationFormat>
  <Paragraphs>98</Paragraphs>
  <Slides>9</Slides>
  <Notes>9</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9</vt:i4>
      </vt:variant>
    </vt:vector>
  </HeadingPairs>
  <TitlesOfParts>
    <vt:vector size="14" baseType="lpstr">
      <vt:lpstr>ＭＳ Ｐゴシック</vt:lpstr>
      <vt:lpstr>ＭＳ 明朝</vt:lpstr>
      <vt:lpstr>Arial</vt:lpstr>
      <vt:lpstr>Calibri</vt:lpstr>
      <vt:lpstr>Office ​​テーマ</vt:lpstr>
      <vt:lpstr>演習Ⅱ</vt:lpstr>
      <vt:lpstr>演習の進め方</vt:lpstr>
      <vt:lpstr>PowerPoint プレゼンテーション</vt:lpstr>
      <vt:lpstr>演習Ⅱ　面接（かかわり）とアセスメント</vt:lpstr>
      <vt:lpstr>☆視点☆ 面接技術　　　　　　　　　　　（ガイドラインP12）</vt:lpstr>
      <vt:lpstr>☆視点☆　面接技術　　　　　　　　　　　　　（ガイドラインP12）</vt:lpstr>
      <vt:lpstr>☆視点☆　アセスメント　　　　　　　　　　（ガイドラインP12 ）</vt:lpstr>
      <vt:lpstr>PowerPoint プレゼンテーション</vt:lpstr>
      <vt:lpstr>まとめ</vt:lpstr>
    </vt:vector>
  </TitlesOfParts>
  <Manager>公益社団法人日本精神保健福祉士協会</Manager>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演習Ⅱ　面接とアセスメント</dc:title>
  <dc:creator>公益社団法人日本精神保健福祉士協会　精神医療・権利擁護委員会</dc:creator>
  <cp:lastModifiedBy>japsw-ueki</cp:lastModifiedBy>
  <cp:revision>26</cp:revision>
  <dcterms:created xsi:type="dcterms:W3CDTF">2018-04-26T08:40:00Z</dcterms:created>
  <dcterms:modified xsi:type="dcterms:W3CDTF">2019-05-21T07:18:01Z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1041-10.8.0.5745</vt:lpwstr>
  </property>
</Properties>
</file>