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24" r:id="rId2"/>
    <p:sldId id="325" r:id="rId3"/>
    <p:sldId id="326" r:id="rId4"/>
    <p:sldId id="327" r:id="rId5"/>
    <p:sldId id="328" r:id="rId6"/>
    <p:sldId id="329" r:id="rId7"/>
    <p:sldId id="330" r:id="rId8"/>
    <p:sldId id="331"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6" r:id="rId22"/>
    <p:sldId id="347" r:id="rId23"/>
    <p:sldId id="348" r:id="rId24"/>
    <p:sldId id="349" r:id="rId25"/>
    <p:sldId id="350" r:id="rId26"/>
    <p:sldId id="351" r:id="rId27"/>
    <p:sldId id="352" r:id="rId28"/>
    <p:sldId id="353" r:id="rId29"/>
  </p:sldIdLst>
  <p:sldSz cx="9144000" cy="5143500" type="screen16x9"/>
  <p:notesSz cx="6797675" cy="99266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84" autoAdjust="0"/>
  </p:normalViewPr>
  <p:slideViewPr>
    <p:cSldViewPr showGuides="1">
      <p:cViewPr varScale="1">
        <p:scale>
          <a:sx n="103" d="100"/>
          <a:sy n="103" d="100"/>
        </p:scale>
        <p:origin x="19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6D2BA4B8-3A02-4F56-9F11-5234E1259FDA}" type="datetimeFigureOut">
              <a:rPr lang="ja-JP" altLang="en-US"/>
              <a:pPr>
                <a:defRPr/>
              </a:pPr>
              <a:t>2019/5/21</a:t>
            </a:fld>
            <a:endParaRPr lang="ja-JP" altLang="en-US"/>
          </a:p>
        </p:txBody>
      </p:sp>
      <p:sp>
        <p:nvSpPr>
          <p:cNvPr id="4" name="スライド イメージ プレースホルダー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32253C55-BD45-4E08-B9CB-51FCA2C30B02}" type="slidenum">
              <a:rPr lang="ja-JP" altLang="en-US"/>
              <a:pPr>
                <a:defRPr/>
              </a:pPr>
              <a:t>‹#›</a:t>
            </a:fld>
            <a:endParaRPr lang="ja-JP" altLang="en-US"/>
          </a:p>
        </p:txBody>
      </p:sp>
    </p:spTree>
    <p:extLst>
      <p:ext uri="{BB962C8B-B14F-4D97-AF65-F5344CB8AC3E}">
        <p14:creationId xmlns:p14="http://schemas.microsoft.com/office/powerpoint/2010/main" val="38388260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文字列プレースホルダ 2"/>
          <p:cNvSpPr>
            <a:spLocks noGrp="1"/>
          </p:cNvSpPr>
          <p:nvPr>
            <p:ph type="body" idx="3"/>
          </p:nvPr>
        </p:nvSpPr>
        <p:spPr bwMode="auto">
          <a:xfrm>
            <a:off x="457200" y="4776788"/>
            <a:ext cx="5837238" cy="3908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a:t>《</a:t>
            </a:r>
            <a:r>
              <a:rPr lang="ja-JP" altLang="en-US"/>
              <a:t>演習</a:t>
            </a:r>
            <a:r>
              <a:rPr lang="en-US" altLang="ja-JP"/>
              <a:t>Ⅲ</a:t>
            </a:r>
            <a:r>
              <a:rPr lang="ja-JP" altLang="en-US"/>
              <a:t>のねらい</a:t>
            </a:r>
            <a:r>
              <a:rPr lang="en-US" altLang="ja-JP"/>
              <a:t>》</a:t>
            </a:r>
          </a:p>
          <a:p>
            <a:pPr eaLnBrk="1" hangingPunct="1">
              <a:spcBef>
                <a:spcPct val="0"/>
              </a:spcBef>
            </a:pPr>
            <a:r>
              <a:rPr lang="ja-JP" altLang="en-US"/>
              <a:t>退院に向けた取組みの中でも、退院支援のための院内外の連携を理解する。</a:t>
            </a:r>
            <a:endParaRPr lang="en-US" altLang="ja-JP"/>
          </a:p>
          <a:p>
            <a:pPr eaLnBrk="1" hangingPunct="1">
              <a:spcBef>
                <a:spcPct val="0"/>
              </a:spcBef>
            </a:pPr>
            <a:r>
              <a:rPr lang="ja-JP" altLang="en-US"/>
              <a:t>連携において精神保健福祉士に求められる具体的な視点についての理解を深める。</a:t>
            </a:r>
          </a:p>
          <a:p>
            <a:pPr eaLnBrk="1" hangingPunct="1">
              <a:spcBef>
                <a:spcPct val="0"/>
              </a:spcBef>
            </a:pPr>
            <a:r>
              <a:rPr lang="ja-JP" altLang="en-US"/>
              <a:t>個別の支援だけでなく、体制づくりの視点も意図すること。</a:t>
            </a:r>
          </a:p>
          <a:p>
            <a:pPr eaLnBrk="1" hangingPunct="1">
              <a:spcBef>
                <a:spcPct val="0"/>
              </a:spcBef>
            </a:pPr>
            <a:endParaRPr lang="en-US" altLang="ja-JP"/>
          </a:p>
        </p:txBody>
      </p:sp>
    </p:spTree>
    <p:extLst>
      <p:ext uri="{BB962C8B-B14F-4D97-AF65-F5344CB8AC3E}">
        <p14:creationId xmlns:p14="http://schemas.microsoft.com/office/powerpoint/2010/main" val="3197924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endParaRPr lang="en-US" altLang="ja-JP" sz="1300" dirty="0">
              <a:latin typeface="+mn-ea"/>
            </a:endParaRPr>
          </a:p>
        </p:txBody>
      </p:sp>
    </p:spTree>
    <p:extLst>
      <p:ext uri="{BB962C8B-B14F-4D97-AF65-F5344CB8AC3E}">
        <p14:creationId xmlns:p14="http://schemas.microsoft.com/office/powerpoint/2010/main" val="1438493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300"/>
          </a:p>
        </p:txBody>
      </p:sp>
    </p:spTree>
    <p:extLst>
      <p:ext uri="{BB962C8B-B14F-4D97-AF65-F5344CB8AC3E}">
        <p14:creationId xmlns:p14="http://schemas.microsoft.com/office/powerpoint/2010/main" val="2557418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r>
              <a:rPr lang="en-US" altLang="ja-JP" dirty="0">
                <a:latin typeface="+mn-ea"/>
              </a:rPr>
              <a:t>※</a:t>
            </a:r>
            <a:r>
              <a:rPr lang="ja-JP" altLang="en-US" dirty="0">
                <a:latin typeface="+mn-ea"/>
              </a:rPr>
              <a:t>をしっかりと伝えていく。</a:t>
            </a:r>
            <a:endParaRPr lang="en-US" altLang="ja-JP" dirty="0">
              <a:latin typeface="+mn-ea"/>
            </a:endParaRPr>
          </a:p>
        </p:txBody>
      </p:sp>
    </p:spTree>
    <p:extLst>
      <p:ext uri="{BB962C8B-B14F-4D97-AF65-F5344CB8AC3E}">
        <p14:creationId xmlns:p14="http://schemas.microsoft.com/office/powerpoint/2010/main" val="1801757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300"/>
          </a:p>
        </p:txBody>
      </p:sp>
    </p:spTree>
    <p:extLst>
      <p:ext uri="{BB962C8B-B14F-4D97-AF65-F5344CB8AC3E}">
        <p14:creationId xmlns:p14="http://schemas.microsoft.com/office/powerpoint/2010/main" val="254593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endParaRPr lang="ja-JP" altLang="en-US" dirty="0">
              <a:latin typeface="+mn-ea"/>
            </a:endParaRPr>
          </a:p>
        </p:txBody>
      </p:sp>
    </p:spTree>
    <p:extLst>
      <p:ext uri="{BB962C8B-B14F-4D97-AF65-F5344CB8AC3E}">
        <p14:creationId xmlns:p14="http://schemas.microsoft.com/office/powerpoint/2010/main" val="2565711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r>
              <a:rPr lang="en-US" altLang="ja-JP" dirty="0"/>
              <a:t>2017</a:t>
            </a:r>
            <a:r>
              <a:rPr lang="ja-JP" altLang="en-US" dirty="0"/>
              <a:t>年</a:t>
            </a:r>
            <a:r>
              <a:rPr lang="en-US" altLang="ja-JP" dirty="0"/>
              <a:t>10</a:t>
            </a:r>
            <a:r>
              <a:rPr lang="ja-JP" altLang="en-US" dirty="0"/>
              <a:t>月～</a:t>
            </a:r>
            <a:r>
              <a:rPr lang="en-US" altLang="ja-JP" dirty="0"/>
              <a:t>11</a:t>
            </a:r>
            <a:r>
              <a:rPr lang="ja-JP" altLang="en-US" dirty="0"/>
              <a:t>月に精神医療・権利擁護委員会で実施した</a:t>
            </a:r>
            <a:r>
              <a:rPr lang="en-US" altLang="ja-JP" dirty="0"/>
              <a:t>『</a:t>
            </a:r>
            <a:r>
              <a:rPr lang="ja-JP" altLang="en-US" dirty="0"/>
              <a:t>退院後生活環境相談員に関するアンケート及びインタビュー調査</a:t>
            </a:r>
            <a:r>
              <a:rPr lang="en-US" altLang="ja-JP" dirty="0"/>
              <a:t>』</a:t>
            </a:r>
            <a:r>
              <a:rPr lang="ja-JP" altLang="en-US" dirty="0"/>
              <a:t>で確認。</a:t>
            </a:r>
            <a:endParaRPr lang="en-US" altLang="ja-JP" dirty="0"/>
          </a:p>
          <a:p>
            <a:pPr defTabSz="843762" eaLnBrk="1" fontAlgn="auto" hangingPunct="1">
              <a:spcBef>
                <a:spcPts val="0"/>
              </a:spcBef>
              <a:spcAft>
                <a:spcPts val="0"/>
              </a:spcAft>
              <a:defRPr/>
            </a:pPr>
            <a:endParaRPr lang="en-US" altLang="ja-JP" dirty="0">
              <a:latin typeface="+mn-ea"/>
            </a:endParaRPr>
          </a:p>
          <a:p>
            <a:pPr defTabSz="843762" eaLnBrk="1" fontAlgn="auto" hangingPunct="1">
              <a:spcBef>
                <a:spcPts val="0"/>
              </a:spcBef>
              <a:spcAft>
                <a:spcPts val="0"/>
              </a:spcAft>
              <a:defRPr/>
            </a:pPr>
            <a:r>
              <a:rPr lang="ja-JP" altLang="en-US" dirty="0">
                <a:latin typeface="+mn-ea"/>
              </a:rPr>
              <a:t>積極的に取組みを行なっている地域医療機関の情報を入れる等、地域の実情に合わせて説明を工夫する。</a:t>
            </a:r>
          </a:p>
        </p:txBody>
      </p:sp>
    </p:spTree>
    <p:extLst>
      <p:ext uri="{BB962C8B-B14F-4D97-AF65-F5344CB8AC3E}">
        <p14:creationId xmlns:p14="http://schemas.microsoft.com/office/powerpoint/2010/main" val="2704193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xfrm>
            <a:off x="433388" y="1249363"/>
            <a:ext cx="6000750" cy="33766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1FC4DDFC-B96E-4055-95A6-60BD7ED61C4C}" type="slidenum">
              <a:rPr lang="ja-JP" altLang="en-US" smtClean="0">
                <a:solidFill>
                  <a:srgbClr val="000000"/>
                </a:solidFill>
              </a:rPr>
              <a:pPr fontAlgn="base">
                <a:spcBef>
                  <a:spcPct val="0"/>
                </a:spcBef>
                <a:spcAft>
                  <a:spcPct val="0"/>
                </a:spcAft>
              </a:pPr>
              <a:t>16</a:t>
            </a:fld>
            <a:endParaRPr lang="ja-JP" altLang="en-US">
              <a:solidFill>
                <a:srgbClr val="000000"/>
              </a:solidFill>
            </a:endParaRPr>
          </a:p>
        </p:txBody>
      </p:sp>
    </p:spTree>
    <p:extLst>
      <p:ext uri="{BB962C8B-B14F-4D97-AF65-F5344CB8AC3E}">
        <p14:creationId xmlns:p14="http://schemas.microsoft.com/office/powerpoint/2010/main" val="979196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a:t>ガイドラインの紹介、確認程度。</a:t>
            </a:r>
          </a:p>
          <a:p>
            <a:pPr defTabSz="842963" eaLnBrk="1" hangingPunct="1">
              <a:spcBef>
                <a:spcPct val="0"/>
              </a:spcBef>
            </a:pPr>
            <a:endParaRPr lang="ja-JP" altLang="en-US"/>
          </a:p>
        </p:txBody>
      </p:sp>
    </p:spTree>
    <p:extLst>
      <p:ext uri="{BB962C8B-B14F-4D97-AF65-F5344CB8AC3E}">
        <p14:creationId xmlns:p14="http://schemas.microsoft.com/office/powerpoint/2010/main" val="2810551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dirty="0"/>
              <a:t>ガイドラインの紹介、確認程度。</a:t>
            </a:r>
            <a:endParaRPr lang="en-US" altLang="ja-JP" dirty="0"/>
          </a:p>
          <a:p>
            <a:pPr defTabSz="842963" eaLnBrk="1" hangingPunct="1">
              <a:spcBef>
                <a:spcPct val="0"/>
              </a:spcBef>
            </a:pPr>
            <a:endParaRPr lang="en-US" altLang="ja-JP" dirty="0"/>
          </a:p>
          <a:p>
            <a:pPr defTabSz="842963" eaLnBrk="1" hangingPunct="1">
              <a:spcBef>
                <a:spcPct val="0"/>
              </a:spcBef>
            </a:pPr>
            <a:r>
              <a:rPr lang="en-US" altLang="ja-JP" dirty="0"/>
              <a:t>P17</a:t>
            </a:r>
            <a:r>
              <a:rPr lang="ja-JP" altLang="en-US" dirty="0"/>
              <a:t>　退院後生活環境相談員の業務に「一般相談支援事業者若しくは特定相談支援事業を行う者、居宅介護事業を行う者、その他厚生労働省令で定めるものを紹介するよう努めなければならない」と記載がある。</a:t>
            </a:r>
            <a:endParaRPr lang="en-US" altLang="ja-JP" dirty="0"/>
          </a:p>
        </p:txBody>
      </p:sp>
    </p:spTree>
    <p:extLst>
      <p:ext uri="{BB962C8B-B14F-4D97-AF65-F5344CB8AC3E}">
        <p14:creationId xmlns:p14="http://schemas.microsoft.com/office/powerpoint/2010/main" val="908480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a:t>ガイドラインの紹介、確認程度。</a:t>
            </a:r>
          </a:p>
          <a:p>
            <a:pPr defTabSz="842963" eaLnBrk="1" hangingPunct="1">
              <a:spcBef>
                <a:spcPct val="0"/>
              </a:spcBef>
            </a:pPr>
            <a:endParaRPr lang="ja-JP" altLang="en-US" sz="1300"/>
          </a:p>
        </p:txBody>
      </p:sp>
    </p:spTree>
    <p:extLst>
      <p:ext uri="{BB962C8B-B14F-4D97-AF65-F5344CB8AC3E}">
        <p14:creationId xmlns:p14="http://schemas.microsoft.com/office/powerpoint/2010/main" val="1218224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p:txBody>
          <a:bodyPr/>
          <a:lstStyle/>
          <a:p>
            <a:pPr eaLnBrk="1" fontAlgn="auto" hangingPunct="1">
              <a:spcBef>
                <a:spcPts val="0"/>
              </a:spcBef>
              <a:spcAft>
                <a:spcPts val="0"/>
              </a:spcAft>
              <a:defRPr/>
            </a:pPr>
            <a:r>
              <a:rPr lang="ja-JP" altLang="en-US" dirty="0">
                <a:latin typeface="+mn-ea"/>
              </a:rPr>
              <a:t>退院後生活環境相談員の業務として</a:t>
            </a:r>
            <a:endParaRPr lang="en-US" altLang="ja-JP" dirty="0">
              <a:latin typeface="+mn-ea"/>
            </a:endParaRPr>
          </a:p>
          <a:p>
            <a:pPr eaLnBrk="1" fontAlgn="auto" hangingPunct="1">
              <a:spcBef>
                <a:spcPts val="0"/>
              </a:spcBef>
              <a:spcAft>
                <a:spcPts val="0"/>
              </a:spcAft>
              <a:defRPr/>
            </a:pPr>
            <a:r>
              <a:rPr lang="ja-JP" altLang="en-US" dirty="0">
                <a:latin typeface="+mn-ea"/>
              </a:rPr>
              <a:t>１．退院に向けた相談支援では「意欲の喚起」も行い「退院促進に努めること」「治療に関わる者との連携を図ること」と書かれている。</a:t>
            </a:r>
            <a:endParaRPr lang="en-US" altLang="ja-JP" dirty="0">
              <a:latin typeface="+mn-ea"/>
            </a:endParaRPr>
          </a:p>
          <a:p>
            <a:pPr eaLnBrk="1" fontAlgn="auto" hangingPunct="1">
              <a:spcBef>
                <a:spcPts val="0"/>
              </a:spcBef>
              <a:spcAft>
                <a:spcPts val="0"/>
              </a:spcAft>
              <a:defRPr/>
            </a:pPr>
            <a:r>
              <a:rPr lang="ja-JP" altLang="en-US" dirty="0">
                <a:latin typeface="+mn-ea"/>
              </a:rPr>
              <a:t>また、２．地域援助事業者等の紹介と連携業務では「紹介・連絡調整・環境調整に努めること」が書かれている。</a:t>
            </a:r>
            <a:endParaRPr lang="en-US" altLang="ja-JP" dirty="0">
              <a:latin typeface="+mn-ea"/>
            </a:endParaRPr>
          </a:p>
          <a:p>
            <a:pPr eaLnBrk="1" fontAlgn="auto" hangingPunct="1">
              <a:spcBef>
                <a:spcPts val="0"/>
              </a:spcBef>
              <a:spcAft>
                <a:spcPts val="0"/>
              </a:spcAft>
              <a:defRPr/>
            </a:pPr>
            <a:endParaRPr lang="en-US" altLang="ja-JP" dirty="0">
              <a:latin typeface="+mn-ea"/>
            </a:endParaRPr>
          </a:p>
          <a:p>
            <a:pPr eaLnBrk="1" fontAlgn="auto" hangingPunct="1">
              <a:spcBef>
                <a:spcPts val="0"/>
              </a:spcBef>
              <a:spcAft>
                <a:spcPts val="0"/>
              </a:spcAft>
              <a:defRPr/>
            </a:pPr>
            <a:r>
              <a:rPr lang="ja-JP" altLang="en-US" dirty="0">
                <a:latin typeface="+mn-ea"/>
              </a:rPr>
              <a:t>そこで、</a:t>
            </a:r>
            <a:r>
              <a:rPr lang="ja-JP" altLang="en-US" dirty="0"/>
              <a:t>演習</a:t>
            </a:r>
            <a:r>
              <a:rPr lang="en-US" altLang="ja-JP" dirty="0"/>
              <a:t>Ⅲ</a:t>
            </a:r>
            <a:r>
              <a:rPr lang="ja-JP" altLang="en-US" dirty="0"/>
              <a:t>では退院促進に必要な院内外の連携と、連携において精神保健福祉士に求められる視点について考えていくことを説明する。</a:t>
            </a:r>
          </a:p>
          <a:p>
            <a:pPr eaLnBrk="1" fontAlgn="auto" hangingPunct="1">
              <a:spcBef>
                <a:spcPts val="0"/>
              </a:spcBef>
              <a:spcAft>
                <a:spcPts val="0"/>
              </a:spcAft>
              <a:defRPr/>
            </a:pPr>
            <a:endParaRPr lang="en-US" altLang="ja-JP" dirty="0">
              <a:latin typeface="+mn-ea"/>
            </a:endParaRPr>
          </a:p>
        </p:txBody>
      </p:sp>
    </p:spTree>
    <p:extLst>
      <p:ext uri="{BB962C8B-B14F-4D97-AF65-F5344CB8AC3E}">
        <p14:creationId xmlns:p14="http://schemas.microsoft.com/office/powerpoint/2010/main" val="854592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ガイドラインの紹介、確認程度。</a:t>
            </a:r>
          </a:p>
        </p:txBody>
      </p:sp>
      <p:sp>
        <p:nvSpPr>
          <p:cNvPr id="4403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E210240-CF10-40BB-A8E4-60611650C698}" type="slidenum">
              <a:rPr lang="ja-JP" altLang="en-US" smtClean="0">
                <a:solidFill>
                  <a:srgbClr val="000000"/>
                </a:solidFill>
              </a:rPr>
              <a:pPr fontAlgn="base">
                <a:spcBef>
                  <a:spcPct val="0"/>
                </a:spcBef>
                <a:spcAft>
                  <a:spcPct val="0"/>
                </a:spcAft>
              </a:pPr>
              <a:t>20</a:t>
            </a:fld>
            <a:endParaRPr lang="ja-JP" altLang="en-US">
              <a:solidFill>
                <a:srgbClr val="000000"/>
              </a:solidFill>
            </a:endParaRPr>
          </a:p>
        </p:txBody>
      </p:sp>
    </p:spTree>
    <p:extLst>
      <p:ext uri="{BB962C8B-B14F-4D97-AF65-F5344CB8AC3E}">
        <p14:creationId xmlns:p14="http://schemas.microsoft.com/office/powerpoint/2010/main" val="1638652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
        <p:nvSpPr>
          <p:cNvPr id="4608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B15B5C8-F2E4-4A1B-8BE2-5A03AAA3E60F}" type="slidenum">
              <a:rPr lang="ja-JP" altLang="en-US" smtClean="0">
                <a:solidFill>
                  <a:srgbClr val="000000"/>
                </a:solidFill>
              </a:rPr>
              <a:pPr fontAlgn="base">
                <a:spcBef>
                  <a:spcPct val="0"/>
                </a:spcBef>
                <a:spcAft>
                  <a:spcPct val="0"/>
                </a:spcAft>
              </a:pPr>
              <a:t>21</a:t>
            </a:fld>
            <a:endParaRPr lang="ja-JP" altLang="en-US">
              <a:solidFill>
                <a:srgbClr val="000000"/>
              </a:solidFill>
            </a:endParaRPr>
          </a:p>
        </p:txBody>
      </p:sp>
    </p:spTree>
    <p:extLst>
      <p:ext uri="{BB962C8B-B14F-4D97-AF65-F5344CB8AC3E}">
        <p14:creationId xmlns:p14="http://schemas.microsoft.com/office/powerpoint/2010/main" val="1392374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a:t>
            </a:r>
            <a:r>
              <a:rPr lang="ja-JP" altLang="en-US" dirty="0"/>
              <a:t>本人と地域援助事業者をつなげるために</a:t>
            </a:r>
            <a:r>
              <a:rPr lang="en-US" altLang="ja-JP" dirty="0"/>
              <a:t>】</a:t>
            </a:r>
            <a:r>
              <a:rPr lang="ja-JP" altLang="en-US" dirty="0"/>
              <a:t>連携の土台づくりとして、</a:t>
            </a:r>
            <a:r>
              <a:rPr lang="ja-JP" altLang="en-US"/>
              <a:t>日頃から地域の支援者との関係性</a:t>
            </a:r>
            <a:r>
              <a:rPr lang="ja-JP" altLang="en-US" dirty="0"/>
              <a:t>を構築しておくこと</a:t>
            </a:r>
            <a:endParaRPr lang="en-US" altLang="ja-JP" dirty="0"/>
          </a:p>
        </p:txBody>
      </p:sp>
      <p:sp>
        <p:nvSpPr>
          <p:cNvPr id="481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FBCD178-30EA-4808-98A6-3EF36182634D}" type="slidenum">
              <a:rPr lang="ja-JP" altLang="en-US" smtClean="0">
                <a:solidFill>
                  <a:srgbClr val="000000"/>
                </a:solidFill>
              </a:rPr>
              <a:pPr fontAlgn="base">
                <a:spcBef>
                  <a:spcPct val="0"/>
                </a:spcBef>
                <a:spcAft>
                  <a:spcPct val="0"/>
                </a:spcAft>
              </a:pPr>
              <a:t>22</a:t>
            </a:fld>
            <a:endParaRPr lang="ja-JP" altLang="en-US">
              <a:solidFill>
                <a:srgbClr val="000000"/>
              </a:solidFill>
            </a:endParaRPr>
          </a:p>
        </p:txBody>
      </p:sp>
    </p:spTree>
    <p:extLst>
      <p:ext uri="{BB962C8B-B14F-4D97-AF65-F5344CB8AC3E}">
        <p14:creationId xmlns:p14="http://schemas.microsoft.com/office/powerpoint/2010/main" val="1317192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
        <p:nvSpPr>
          <p:cNvPr id="5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9C2B743-76E4-4819-839A-789DBA5D9062}" type="slidenum">
              <a:rPr lang="ja-JP" altLang="en-US" smtClean="0">
                <a:solidFill>
                  <a:srgbClr val="000000"/>
                </a:solidFill>
              </a:rPr>
              <a:pPr fontAlgn="base">
                <a:spcBef>
                  <a:spcPct val="0"/>
                </a:spcBef>
                <a:spcAft>
                  <a:spcPct val="0"/>
                </a:spcAft>
              </a:pPr>
              <a:t>23</a:t>
            </a:fld>
            <a:endParaRPr lang="ja-JP" altLang="en-US">
              <a:solidFill>
                <a:srgbClr val="000000"/>
              </a:solidFill>
            </a:endParaRPr>
          </a:p>
        </p:txBody>
      </p:sp>
    </p:spTree>
    <p:extLst>
      <p:ext uri="{BB962C8B-B14F-4D97-AF65-F5344CB8AC3E}">
        <p14:creationId xmlns:p14="http://schemas.microsoft.com/office/powerpoint/2010/main" val="282403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a:t>【</a:t>
            </a:r>
            <a:r>
              <a:rPr lang="ja-JP" altLang="en-US"/>
              <a:t>地域援助事業者とともに退院支援を考える</a:t>
            </a:r>
            <a:r>
              <a:rPr lang="en-US" altLang="ja-JP"/>
              <a:t>】</a:t>
            </a:r>
            <a:r>
              <a:rPr lang="ja-JP" altLang="en-US"/>
              <a:t>（ガイドライン</a:t>
            </a:r>
            <a:r>
              <a:rPr lang="en-US" altLang="ja-JP"/>
              <a:t>p26</a:t>
            </a:r>
            <a:r>
              <a:rPr lang="ja-JP" altLang="en-US"/>
              <a:t>）</a:t>
            </a:r>
            <a:endParaRPr lang="en-US" altLang="ja-JP"/>
          </a:p>
          <a:p>
            <a:pPr eaLnBrk="1" hangingPunct="1">
              <a:spcBef>
                <a:spcPct val="0"/>
              </a:spcBef>
            </a:pPr>
            <a:endParaRPr lang="en-US" altLang="ja-JP"/>
          </a:p>
          <a:p>
            <a:pPr eaLnBrk="1" hangingPunct="1">
              <a:spcBef>
                <a:spcPct val="0"/>
              </a:spcBef>
            </a:pPr>
            <a:r>
              <a:rPr lang="ja-JP" altLang="en-US"/>
              <a:t>退院に向けて地域の支援者の力が必要かを見極め、「病院で担うこと」「地域につなぐこと」を見極めたうえで、地域援助事業者と連携し、協働する</a:t>
            </a:r>
            <a:endParaRPr lang="en-US" altLang="ja-JP"/>
          </a:p>
          <a:p>
            <a:pPr eaLnBrk="1" hangingPunct="1">
              <a:spcBef>
                <a:spcPct val="0"/>
              </a:spcBef>
            </a:pPr>
            <a:endParaRPr lang="en-US" altLang="ja-JP"/>
          </a:p>
          <a:p>
            <a:pPr eaLnBrk="1" hangingPunct="1">
              <a:spcBef>
                <a:spcPct val="0"/>
              </a:spcBef>
            </a:pPr>
            <a:r>
              <a:rPr lang="ja-JP" altLang="en-US"/>
              <a:t>地域援助事業者と密に連絡を取り、必要に応じて「ご本人や関係機関と進捗状況を共有・支援の微調整をするための」ケア会議を設定する</a:t>
            </a:r>
            <a:endParaRPr lang="en-US" altLang="ja-JP"/>
          </a:p>
          <a:p>
            <a:pPr eaLnBrk="1" hangingPunct="1">
              <a:spcBef>
                <a:spcPct val="0"/>
              </a:spcBef>
            </a:pPr>
            <a:endParaRPr lang="en-US" altLang="ja-JP"/>
          </a:p>
          <a:p>
            <a:pPr eaLnBrk="1" hangingPunct="1">
              <a:spcBef>
                <a:spcPct val="0"/>
              </a:spcBef>
            </a:pPr>
            <a:r>
              <a:rPr lang="ja-JP" altLang="en-US"/>
              <a:t>ヘルパーなどの障害福祉サービスは必要ないが、定期的な見守りを必要とする場合は、地域定着支援等の障害福祉サービスや訪問看護ステーション</a:t>
            </a:r>
            <a:r>
              <a:rPr lang="en-US" altLang="ja-JP"/>
              <a:t>24</a:t>
            </a:r>
            <a:r>
              <a:rPr lang="ja-JP" altLang="en-US"/>
              <a:t>時間体制など医療系のサービスを活用して地域生活を支えることも可能である</a:t>
            </a:r>
            <a:endParaRPr lang="en-US" altLang="ja-JP"/>
          </a:p>
        </p:txBody>
      </p:sp>
      <p:sp>
        <p:nvSpPr>
          <p:cNvPr id="5222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66B122BC-1BCB-428A-BF05-0CE868DC6B8F}" type="slidenum">
              <a:rPr lang="ja-JP" altLang="en-US" smtClean="0">
                <a:solidFill>
                  <a:srgbClr val="000000"/>
                </a:solidFill>
              </a:rPr>
              <a:pPr fontAlgn="base">
                <a:spcBef>
                  <a:spcPct val="0"/>
                </a:spcBef>
                <a:spcAft>
                  <a:spcPct val="0"/>
                </a:spcAft>
              </a:pPr>
              <a:t>24</a:t>
            </a:fld>
            <a:endParaRPr lang="ja-JP" altLang="en-US">
              <a:solidFill>
                <a:srgbClr val="000000"/>
              </a:solidFill>
            </a:endParaRPr>
          </a:p>
        </p:txBody>
      </p:sp>
    </p:spTree>
    <p:extLst>
      <p:ext uri="{BB962C8B-B14F-4D97-AF65-F5344CB8AC3E}">
        <p14:creationId xmlns:p14="http://schemas.microsoft.com/office/powerpoint/2010/main" val="1793639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「自立支援協議会は形骸化している」「病院と地域の連携を協議する場がない」で終わらず、協議会の活性化や協議の場の設置を仕掛けることが必要である</a:t>
            </a:r>
            <a:endParaRPr lang="en-US" altLang="ja-JP"/>
          </a:p>
        </p:txBody>
      </p:sp>
      <p:sp>
        <p:nvSpPr>
          <p:cNvPr id="5427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3DB6715-E44B-4BE6-989E-05A00CC0DE9A}" type="slidenum">
              <a:rPr lang="ja-JP" altLang="en-US" smtClean="0">
                <a:solidFill>
                  <a:srgbClr val="000000"/>
                </a:solidFill>
              </a:rPr>
              <a:pPr fontAlgn="base">
                <a:spcBef>
                  <a:spcPct val="0"/>
                </a:spcBef>
                <a:spcAft>
                  <a:spcPct val="0"/>
                </a:spcAft>
              </a:pPr>
              <a:t>25</a:t>
            </a:fld>
            <a:endParaRPr lang="ja-JP" altLang="en-US">
              <a:solidFill>
                <a:srgbClr val="000000"/>
              </a:solidFill>
            </a:endParaRPr>
          </a:p>
        </p:txBody>
      </p:sp>
    </p:spTree>
    <p:extLst>
      <p:ext uri="{BB962C8B-B14F-4D97-AF65-F5344CB8AC3E}">
        <p14:creationId xmlns:p14="http://schemas.microsoft.com/office/powerpoint/2010/main" val="28323091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a:t>【</a:t>
            </a:r>
            <a:r>
              <a:rPr lang="ja-JP" altLang="en-US"/>
              <a:t>病院と地域の連携の取組み～自立支援協議会の実践例</a:t>
            </a:r>
            <a:r>
              <a:rPr lang="en-US" altLang="ja-JP"/>
              <a:t>】</a:t>
            </a:r>
          </a:p>
          <a:p>
            <a:pPr eaLnBrk="1" hangingPunct="1">
              <a:spcBef>
                <a:spcPct val="0"/>
              </a:spcBef>
            </a:pPr>
            <a:endParaRPr lang="en-US" altLang="ja-JP"/>
          </a:p>
          <a:p>
            <a:pPr eaLnBrk="1" hangingPunct="1">
              <a:spcBef>
                <a:spcPct val="0"/>
              </a:spcBef>
            </a:pPr>
            <a:r>
              <a:rPr lang="ja-JP" altLang="en-US"/>
              <a:t>地域移行、社会的入院の解消と予防は、病院だけでなく、地域援助事業者や行政と一体となって実践する</a:t>
            </a:r>
            <a:endParaRPr lang="en-US" altLang="ja-JP"/>
          </a:p>
          <a:p>
            <a:pPr eaLnBrk="1" hangingPunct="1">
              <a:spcBef>
                <a:spcPct val="0"/>
              </a:spcBef>
            </a:pPr>
            <a:endParaRPr lang="en-US" altLang="ja-JP"/>
          </a:p>
          <a:p>
            <a:pPr eaLnBrk="1" hangingPunct="1">
              <a:spcBef>
                <a:spcPct val="0"/>
              </a:spcBef>
            </a:pPr>
            <a:r>
              <a:rPr lang="ja-JP" altLang="en-US"/>
              <a:t>他地域の実践を参考にしながら、地域の実情や課題に応じた自立支援協議会の取組みを進める</a:t>
            </a:r>
          </a:p>
        </p:txBody>
      </p:sp>
      <p:sp>
        <p:nvSpPr>
          <p:cNvPr id="563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941AA9F-F158-4448-8961-61FBF6B43BE1}" type="slidenum">
              <a:rPr lang="ja-JP" altLang="en-US" smtClean="0">
                <a:solidFill>
                  <a:srgbClr val="000000"/>
                </a:solidFill>
              </a:rPr>
              <a:pPr fontAlgn="base">
                <a:spcBef>
                  <a:spcPct val="0"/>
                </a:spcBef>
                <a:spcAft>
                  <a:spcPct val="0"/>
                </a:spcAft>
              </a:pPr>
              <a:t>26</a:t>
            </a:fld>
            <a:endParaRPr lang="ja-JP" altLang="en-US">
              <a:solidFill>
                <a:srgbClr val="000000"/>
              </a:solidFill>
            </a:endParaRPr>
          </a:p>
        </p:txBody>
      </p:sp>
    </p:spTree>
    <p:extLst>
      <p:ext uri="{BB962C8B-B14F-4D97-AF65-F5344CB8AC3E}">
        <p14:creationId xmlns:p14="http://schemas.microsoft.com/office/powerpoint/2010/main" val="644223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79475" eaLnBrk="1" hangingPunct="1">
              <a:spcBef>
                <a:spcPct val="0"/>
              </a:spcBef>
            </a:pPr>
            <a:r>
              <a:rPr lang="ja-JP" altLang="en-US"/>
              <a:t>下線部は、</a:t>
            </a:r>
            <a:r>
              <a:rPr lang="en-US" altLang="ja-JP"/>
              <a:t>2017</a:t>
            </a:r>
            <a:r>
              <a:rPr lang="ja-JP" altLang="en-US"/>
              <a:t>年</a:t>
            </a:r>
            <a:r>
              <a:rPr lang="en-US" altLang="ja-JP"/>
              <a:t>10</a:t>
            </a:r>
            <a:r>
              <a:rPr lang="ja-JP" altLang="en-US"/>
              <a:t>月～</a:t>
            </a:r>
            <a:r>
              <a:rPr lang="en-US" altLang="ja-JP"/>
              <a:t>11</a:t>
            </a:r>
            <a:r>
              <a:rPr lang="ja-JP" altLang="en-US"/>
              <a:t>月に精神医療・権利擁護委員会で実施した</a:t>
            </a:r>
            <a:r>
              <a:rPr lang="en-US" altLang="ja-JP"/>
              <a:t>『</a:t>
            </a:r>
            <a:r>
              <a:rPr lang="ja-JP" altLang="en-US"/>
              <a:t>退院後生活環境相談員に関するアンケート及びインタビュー調査</a:t>
            </a:r>
            <a:r>
              <a:rPr lang="en-US" altLang="ja-JP"/>
              <a:t>』</a:t>
            </a:r>
            <a:r>
              <a:rPr lang="ja-JP" altLang="en-US"/>
              <a:t>で確認。</a:t>
            </a:r>
            <a:endParaRPr lang="en-US" altLang="ja-JP"/>
          </a:p>
          <a:p>
            <a:pPr defTabSz="879475" eaLnBrk="1" hangingPunct="1">
              <a:spcBef>
                <a:spcPct val="0"/>
              </a:spcBef>
            </a:pPr>
            <a:endParaRPr lang="en-US" altLang="ja-JP"/>
          </a:p>
          <a:p>
            <a:pPr defTabSz="879475" eaLnBrk="1" hangingPunct="1">
              <a:spcBef>
                <a:spcPct val="0"/>
              </a:spcBef>
            </a:pPr>
            <a:r>
              <a:rPr lang="ja-JP" altLang="en-US"/>
              <a:t>個別の相談支援と地域づくりの一体的なソーシャルワーク実践に努めるべきことをおさえる。</a:t>
            </a:r>
            <a:endParaRPr lang="en-US" altLang="ja-JP"/>
          </a:p>
        </p:txBody>
      </p:sp>
      <p:sp>
        <p:nvSpPr>
          <p:cNvPr id="583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6589E0A1-7446-422C-8F6D-01FFE0BE6A36}" type="slidenum">
              <a:rPr lang="ja-JP" altLang="en-US" smtClean="0">
                <a:solidFill>
                  <a:srgbClr val="000000"/>
                </a:solidFill>
              </a:rPr>
              <a:pPr fontAlgn="base">
                <a:spcBef>
                  <a:spcPct val="0"/>
                </a:spcBef>
                <a:spcAft>
                  <a:spcPct val="0"/>
                </a:spcAft>
              </a:pPr>
              <a:t>27</a:t>
            </a:fld>
            <a:endParaRPr lang="ja-JP" altLang="en-US">
              <a:solidFill>
                <a:srgbClr val="000000"/>
              </a:solidFill>
            </a:endParaRPr>
          </a:p>
        </p:txBody>
      </p:sp>
    </p:spTree>
    <p:extLst>
      <p:ext uri="{BB962C8B-B14F-4D97-AF65-F5344CB8AC3E}">
        <p14:creationId xmlns:p14="http://schemas.microsoft.com/office/powerpoint/2010/main" val="219025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85" eaLnBrk="1" fontAlgn="auto" hangingPunct="1">
              <a:spcBef>
                <a:spcPts val="0"/>
              </a:spcBef>
              <a:spcAft>
                <a:spcPts val="0"/>
              </a:spcAft>
              <a:defRPr/>
            </a:pPr>
            <a:r>
              <a:rPr lang="ja-JP" altLang="en-US" dirty="0">
                <a:latin typeface="+mn-ea"/>
              </a:rPr>
              <a:t>演習３では、ガイドラインに記載が少ない院内外の連携について解説するにあたり、ガイドラインでも参考文献になっている「医療と福祉の連携が見える</a:t>
            </a:r>
            <a:r>
              <a:rPr lang="en-US" altLang="ja-JP" dirty="0">
                <a:latin typeface="+mn-ea"/>
              </a:rPr>
              <a:t>Book</a:t>
            </a:r>
            <a:r>
              <a:rPr lang="ja-JP" altLang="en-US" dirty="0">
                <a:latin typeface="+mn-ea"/>
              </a:rPr>
              <a:t>」を参考・引用していることを伝える。</a:t>
            </a:r>
          </a:p>
          <a:p>
            <a:pPr eaLnBrk="1" fontAlgn="auto" hangingPunct="1">
              <a:spcBef>
                <a:spcPts val="0"/>
              </a:spcBef>
              <a:spcAft>
                <a:spcPts val="0"/>
              </a:spcAft>
              <a:defRPr/>
            </a:pPr>
            <a:endParaRPr lang="en-US" altLang="ja-JP" dirty="0"/>
          </a:p>
        </p:txBody>
      </p:sp>
    </p:spTree>
    <p:extLst>
      <p:ext uri="{BB962C8B-B14F-4D97-AF65-F5344CB8AC3E}">
        <p14:creationId xmlns:p14="http://schemas.microsoft.com/office/powerpoint/2010/main" val="978998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文字列プレースホルダ 2"/>
          <p:cNvSpPr>
            <a:spLocks noGrp="1"/>
          </p:cNvSpPr>
          <p:nvPr>
            <p:ph type="body" idx="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a:t>《</a:t>
            </a:r>
            <a:r>
              <a:rPr lang="ja-JP" altLang="en-US"/>
              <a:t>演習の進め方</a:t>
            </a:r>
            <a:r>
              <a:rPr lang="en-US" altLang="ja-JP"/>
              <a:t>》</a:t>
            </a:r>
            <a:r>
              <a:rPr lang="ja-JP" altLang="en-US"/>
              <a:t>　</a:t>
            </a:r>
            <a:endParaRPr lang="en-US" altLang="ja-JP"/>
          </a:p>
          <a:p>
            <a:pPr eaLnBrk="1" hangingPunct="1">
              <a:spcBef>
                <a:spcPct val="0"/>
              </a:spcBef>
            </a:pPr>
            <a:r>
              <a:rPr lang="ja-JP" altLang="en-US"/>
              <a:t>・趣旨説明等で</a:t>
            </a:r>
            <a:r>
              <a:rPr lang="en-US" altLang="ja-JP"/>
              <a:t>5</a:t>
            </a:r>
            <a:r>
              <a:rPr lang="ja-JP" altLang="en-US"/>
              <a:t>分を確保し、演習</a:t>
            </a:r>
            <a:r>
              <a:rPr lang="en-US" altLang="ja-JP"/>
              <a:t>Ⅲ</a:t>
            </a:r>
            <a:r>
              <a:rPr lang="ja-JP" altLang="en-US"/>
              <a:t>のモデル所要時間は１時間２０分とする。</a:t>
            </a:r>
            <a:endParaRPr lang="en-US" altLang="ja-JP"/>
          </a:p>
          <a:p>
            <a:pPr eaLnBrk="1" hangingPunct="1">
              <a:spcBef>
                <a:spcPct val="0"/>
              </a:spcBef>
            </a:pPr>
            <a:endParaRPr lang="en-US" altLang="ja-JP"/>
          </a:p>
          <a:p>
            <a:pPr eaLnBrk="1" hangingPunct="1">
              <a:spcBef>
                <a:spcPct val="0"/>
              </a:spcBef>
            </a:pPr>
            <a:r>
              <a:rPr lang="ja-JP" altLang="en-US"/>
              <a:t>①は記入欄が多いため、進行役は出来るだけ多くの項目に記入するよう、ワーク中にも促していく。</a:t>
            </a:r>
            <a:endParaRPr lang="en-US" altLang="ja-JP"/>
          </a:p>
          <a:p>
            <a:pPr eaLnBrk="1" hangingPunct="1">
              <a:spcBef>
                <a:spcPct val="0"/>
              </a:spcBef>
            </a:pPr>
            <a:endParaRPr lang="en-US" altLang="ja-JP"/>
          </a:p>
          <a:p>
            <a:pPr eaLnBrk="1" hangingPunct="1">
              <a:spcBef>
                <a:spcPct val="0"/>
              </a:spcBef>
            </a:pPr>
            <a:r>
              <a:rPr lang="ja-JP" altLang="en-US"/>
              <a:t>②は、ファシリテーターがグループ記録用紙に記録する。</a:t>
            </a:r>
            <a:endParaRPr lang="en-US" altLang="ja-JP"/>
          </a:p>
          <a:p>
            <a:pPr eaLnBrk="1" hangingPunct="1">
              <a:spcBef>
                <a:spcPct val="0"/>
              </a:spcBef>
            </a:pPr>
            <a:r>
              <a:rPr lang="ja-JP" altLang="en-US"/>
              <a:t>他職種批判に終始しないよう、ファシリテーターは注意する。</a:t>
            </a:r>
            <a:endParaRPr lang="en-US" altLang="ja-JP"/>
          </a:p>
          <a:p>
            <a:pPr eaLnBrk="1" hangingPunct="1">
              <a:spcBef>
                <a:spcPct val="0"/>
              </a:spcBef>
            </a:pPr>
            <a:r>
              <a:rPr lang="ja-JP" altLang="en-US"/>
              <a:t>討議が活発に行なわれ、提示した時間内で終了しない可能性があるので、時間配分に気をつける。</a:t>
            </a:r>
            <a:endParaRPr lang="en-US" altLang="ja-JP"/>
          </a:p>
          <a:p>
            <a:pPr eaLnBrk="1" hangingPunct="1">
              <a:spcBef>
                <a:spcPct val="0"/>
              </a:spcBef>
            </a:pPr>
            <a:endParaRPr lang="en-US" altLang="ja-JP"/>
          </a:p>
          <a:p>
            <a:pPr eaLnBrk="1" hangingPunct="1">
              <a:spcBef>
                <a:spcPct val="0"/>
              </a:spcBef>
            </a:pPr>
            <a:r>
              <a:rPr lang="ja-JP" altLang="en-US"/>
              <a:t>③は、発表するグループを進行役が選定する。発表はファシリテーターが行なう。</a:t>
            </a:r>
            <a:endParaRPr lang="en-US" altLang="ja-JP"/>
          </a:p>
          <a:p>
            <a:pPr eaLnBrk="1" hangingPunct="1">
              <a:spcBef>
                <a:spcPct val="0"/>
              </a:spcBef>
            </a:pPr>
            <a:r>
              <a:rPr lang="ja-JP" altLang="en-US"/>
              <a:t>グループ記録用紙に「本当はこうしたい」項目まで記入しているグループや、全体に共有した方がいい内容が含まれているグループを選ぶ。</a:t>
            </a:r>
            <a:endParaRPr lang="en-US" altLang="ja-JP"/>
          </a:p>
          <a:p>
            <a:pPr eaLnBrk="1" hangingPunct="1">
              <a:spcBef>
                <a:spcPct val="0"/>
              </a:spcBef>
            </a:pPr>
            <a:endParaRPr lang="en-US" altLang="ja-JP"/>
          </a:p>
          <a:p>
            <a:pPr eaLnBrk="1" hangingPunct="1">
              <a:spcBef>
                <a:spcPct val="0"/>
              </a:spcBef>
            </a:pPr>
            <a:r>
              <a:rPr lang="ja-JP" altLang="en-US"/>
              <a:t>④地域支援者が担当する院外連携の時間を多くする。</a:t>
            </a:r>
            <a:endParaRPr lang="en-US" altLang="ja-JP"/>
          </a:p>
          <a:p>
            <a:pPr eaLnBrk="1" hangingPunct="1">
              <a:spcBef>
                <a:spcPct val="0"/>
              </a:spcBef>
            </a:pPr>
            <a:r>
              <a:rPr lang="ja-JP" altLang="en-US"/>
              <a:t>院内外ともに、グループ討議された内容を反映するよう配慮する。</a:t>
            </a:r>
            <a:endParaRPr lang="en-US" altLang="ja-JP"/>
          </a:p>
          <a:p>
            <a:pPr eaLnBrk="1" hangingPunct="1">
              <a:spcBef>
                <a:spcPct val="0"/>
              </a:spcBef>
            </a:pPr>
            <a:r>
              <a:rPr lang="ja-JP" altLang="en-US"/>
              <a:t>　　　　</a:t>
            </a:r>
            <a:endParaRPr lang="en-US" altLang="ja-JP"/>
          </a:p>
        </p:txBody>
      </p:sp>
    </p:spTree>
    <p:extLst>
      <p:ext uri="{BB962C8B-B14F-4D97-AF65-F5344CB8AC3E}">
        <p14:creationId xmlns:p14="http://schemas.microsoft.com/office/powerpoint/2010/main" val="171396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ワーク開始前に、以下を説明する。</a:t>
            </a:r>
            <a:endParaRPr lang="en-US" altLang="ja-JP"/>
          </a:p>
          <a:p>
            <a:pPr eaLnBrk="1" hangingPunct="1">
              <a:spcBef>
                <a:spcPct val="0"/>
              </a:spcBef>
            </a:pPr>
            <a:r>
              <a:rPr lang="ja-JP" altLang="en-US"/>
              <a:t>①地域支援者はシート右側のみ記入することで構わない。</a:t>
            </a:r>
            <a:endParaRPr lang="en-US" altLang="ja-JP"/>
          </a:p>
          <a:p>
            <a:pPr eaLnBrk="1" hangingPunct="1">
              <a:spcBef>
                <a:spcPct val="0"/>
              </a:spcBef>
            </a:pPr>
            <a:r>
              <a:rPr lang="ja-JP" altLang="en-US"/>
              <a:t>②地域の立場で病院内の連携について思うところがあれば、また病院経験があれば左側も記入して構わない。</a:t>
            </a:r>
            <a:endParaRPr lang="en-US" altLang="ja-JP"/>
          </a:p>
          <a:p>
            <a:pPr eaLnBrk="1" hangingPunct="1">
              <a:spcBef>
                <a:spcPct val="0"/>
              </a:spcBef>
            </a:pPr>
            <a:endParaRPr lang="en-US" altLang="ja-JP"/>
          </a:p>
          <a:p>
            <a:pPr eaLnBrk="1" hangingPunct="1">
              <a:spcBef>
                <a:spcPct val="0"/>
              </a:spcBef>
            </a:pPr>
            <a:r>
              <a:rPr lang="ja-JP" altLang="en-US"/>
              <a:t>「本当はこうしたい」項目まで出来るだけ記入してもらえるよう、個人ワーク中にも促していく。</a:t>
            </a:r>
            <a:endParaRPr lang="en-US" altLang="ja-JP"/>
          </a:p>
          <a:p>
            <a:pPr eaLnBrk="1" hangingPunct="1">
              <a:spcBef>
                <a:spcPct val="0"/>
              </a:spcBef>
            </a:pPr>
            <a:endParaRPr lang="en-US" altLang="ja-JP"/>
          </a:p>
        </p:txBody>
      </p:sp>
      <p:sp>
        <p:nvSpPr>
          <p:cNvPr id="112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47513168-D92F-44D2-A444-B2BD7056C230}" type="slidenum">
              <a:rPr lang="ja-JP" altLang="en-US" smtClean="0">
                <a:solidFill>
                  <a:srgbClr val="000000"/>
                </a:solidFill>
              </a:rPr>
              <a:pPr fontAlgn="base">
                <a:spcBef>
                  <a:spcPct val="0"/>
                </a:spcBef>
                <a:spcAft>
                  <a:spcPct val="0"/>
                </a:spcAft>
              </a:pPr>
              <a:t>4</a:t>
            </a:fld>
            <a:endParaRPr lang="ja-JP" altLang="en-US">
              <a:solidFill>
                <a:srgbClr val="000000"/>
              </a:solidFill>
            </a:endParaRPr>
          </a:p>
        </p:txBody>
      </p:sp>
    </p:spTree>
    <p:extLst>
      <p:ext uri="{BB962C8B-B14F-4D97-AF65-F5344CB8AC3E}">
        <p14:creationId xmlns:p14="http://schemas.microsoft.com/office/powerpoint/2010/main" val="779352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56F4DEB7-79AA-434E-AAC7-54896864B6CC}" type="slidenum">
              <a:rPr lang="ja-JP" altLang="en-US" smtClean="0">
                <a:solidFill>
                  <a:srgbClr val="000000"/>
                </a:solidFill>
              </a:rPr>
              <a:pPr fontAlgn="base">
                <a:spcBef>
                  <a:spcPct val="0"/>
                </a:spcBef>
                <a:spcAft>
                  <a:spcPct val="0"/>
                </a:spcAft>
              </a:pPr>
              <a:t>5</a:t>
            </a:fld>
            <a:endParaRPr lang="ja-JP" altLang="en-US">
              <a:solidFill>
                <a:srgbClr val="000000"/>
              </a:solidFill>
            </a:endParaRPr>
          </a:p>
        </p:txBody>
      </p:sp>
    </p:spTree>
    <p:extLst>
      <p:ext uri="{BB962C8B-B14F-4D97-AF65-F5344CB8AC3E}">
        <p14:creationId xmlns:p14="http://schemas.microsoft.com/office/powerpoint/2010/main" val="365984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ガイドラインの紹介、確認程度。</a:t>
            </a:r>
          </a:p>
        </p:txBody>
      </p:sp>
    </p:spTree>
    <p:extLst>
      <p:ext uri="{BB962C8B-B14F-4D97-AF65-F5344CB8AC3E}">
        <p14:creationId xmlns:p14="http://schemas.microsoft.com/office/powerpoint/2010/main" val="2786746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a:t>ガイドラインの紹介、確認程度。</a:t>
            </a:r>
          </a:p>
          <a:p>
            <a:pPr defTabSz="842963" eaLnBrk="1" hangingPunct="1">
              <a:spcBef>
                <a:spcPct val="0"/>
              </a:spcBef>
            </a:pPr>
            <a:endParaRPr lang="ja-JP" altLang="en-US" sz="1300"/>
          </a:p>
        </p:txBody>
      </p:sp>
    </p:spTree>
    <p:extLst>
      <p:ext uri="{BB962C8B-B14F-4D97-AF65-F5344CB8AC3E}">
        <p14:creationId xmlns:p14="http://schemas.microsoft.com/office/powerpoint/2010/main" val="561094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eaLnBrk="1" fontAlgn="auto" hangingPunct="1">
              <a:spcBef>
                <a:spcPts val="0"/>
              </a:spcBef>
              <a:spcAft>
                <a:spcPts val="0"/>
              </a:spcAft>
              <a:defRPr/>
            </a:pPr>
            <a:endParaRPr lang="en-US" altLang="ja-JP" sz="1300" dirty="0">
              <a:solidFill>
                <a:srgbClr val="FF0000"/>
              </a:solidFill>
              <a:latin typeface="+mn-ea"/>
            </a:endParaRPr>
          </a:p>
        </p:txBody>
      </p:sp>
    </p:spTree>
    <p:extLst>
      <p:ext uri="{BB962C8B-B14F-4D97-AF65-F5344CB8AC3E}">
        <p14:creationId xmlns:p14="http://schemas.microsoft.com/office/powerpoint/2010/main" val="397964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r>
              <a:rPr lang="ja-JP" altLang="en-US" dirty="0">
                <a:latin typeface="+mn-ea"/>
              </a:rPr>
              <a:t>連携については、ガイドラインに記載が少ないため、ガイドラインでも参考文献になっている一般社団法人支援の三角点設置研究会「医療と福祉の連携が見える</a:t>
            </a:r>
            <a:r>
              <a:rPr lang="en-US" altLang="ja-JP" dirty="0">
                <a:latin typeface="+mn-ea"/>
              </a:rPr>
              <a:t>Book</a:t>
            </a:r>
            <a:r>
              <a:rPr lang="ja-JP" altLang="en-US" dirty="0">
                <a:latin typeface="+mn-ea"/>
              </a:rPr>
              <a:t>」を参考にすることも必要。</a:t>
            </a:r>
            <a:endParaRPr lang="en-US" altLang="ja-JP" dirty="0">
              <a:latin typeface="+mn-ea"/>
            </a:endParaRPr>
          </a:p>
          <a:p>
            <a:pPr defTabSz="843762" eaLnBrk="1" fontAlgn="auto" hangingPunct="1">
              <a:spcBef>
                <a:spcPts val="0"/>
              </a:spcBef>
              <a:spcAft>
                <a:spcPts val="0"/>
              </a:spcAft>
              <a:defRPr/>
            </a:pPr>
            <a:endParaRPr lang="en-US" altLang="ja-JP" dirty="0">
              <a:latin typeface="+mn-ea"/>
            </a:endParaRPr>
          </a:p>
          <a:p>
            <a:pPr defTabSz="843762" eaLnBrk="1" fontAlgn="auto" hangingPunct="1">
              <a:spcBef>
                <a:spcPts val="0"/>
              </a:spcBef>
              <a:spcAft>
                <a:spcPts val="0"/>
              </a:spcAft>
              <a:defRPr/>
            </a:pPr>
            <a:r>
              <a:rPr lang="ja-JP" altLang="en-US" dirty="0">
                <a:latin typeface="+mn-ea"/>
              </a:rPr>
              <a:t>精神保健福祉士だけが地域の支援者とやり取りをして、今何がどこまで進んでいるのか等、院内スタッフに知らされていないと、地域の支援者が「何をしてくれるのか」等の理解が進まないため、地域の支援者の動きや進捗を共有することが大切である。</a:t>
            </a:r>
            <a:endParaRPr lang="en-US" altLang="ja-JP" dirty="0">
              <a:latin typeface="+mn-ea"/>
            </a:endParaRPr>
          </a:p>
        </p:txBody>
      </p:sp>
    </p:spTree>
    <p:extLst>
      <p:ext uri="{BB962C8B-B14F-4D97-AF65-F5344CB8AC3E}">
        <p14:creationId xmlns:p14="http://schemas.microsoft.com/office/powerpoint/2010/main" val="629987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20"/>
            <a:ext cx="7772400" cy="1102519"/>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71CB3352-154D-440C-A973-6A7EB4EEF2B9}" type="datetime1">
              <a:rPr lang="ja-JP" altLang="en-US" smtClean="0"/>
              <a:t>2019/5/21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3163D9-8541-4908-BF24-6ADA25890796}" type="slidenum">
              <a:rPr lang="ja-JP" altLang="en-US"/>
              <a:pPr>
                <a:defRPr/>
              </a:pPr>
              <a:t>‹#›</a:t>
            </a:fld>
            <a:endParaRPr lang="ja-JP" altLang="en-US"/>
          </a:p>
        </p:txBody>
      </p:sp>
    </p:spTree>
    <p:extLst>
      <p:ext uri="{BB962C8B-B14F-4D97-AF65-F5344CB8AC3E}">
        <p14:creationId xmlns:p14="http://schemas.microsoft.com/office/powerpoint/2010/main" val="197322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D06E99-F1BD-4C66-AC74-328AC961575B}" type="datetime1">
              <a:rPr lang="ja-JP" altLang="en-US" smtClean="0"/>
              <a:t>2019/5/21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FC035B8-F0DD-4E04-A0E5-F48C2E28547B}" type="slidenum">
              <a:rPr lang="ja-JP" altLang="en-US"/>
              <a:pPr>
                <a:defRPr/>
              </a:pPr>
              <a:t>‹#›</a:t>
            </a:fld>
            <a:endParaRPr lang="ja-JP" altLang="en-US"/>
          </a:p>
        </p:txBody>
      </p:sp>
    </p:spTree>
    <p:extLst>
      <p:ext uri="{BB962C8B-B14F-4D97-AF65-F5344CB8AC3E}">
        <p14:creationId xmlns:p14="http://schemas.microsoft.com/office/powerpoint/2010/main" val="3634958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0"/>
            <a:ext cx="2057400" cy="4388644"/>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05980"/>
            <a:ext cx="6019800" cy="43886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722EB2C-5B1E-4FE5-BB87-234EADCBC7BA}" type="datetime1">
              <a:rPr lang="ja-JP" altLang="en-US" smtClean="0"/>
              <a:t>2019/5/21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595BDB0-5F72-460B-B9A3-FFF08C8C1EE2}" type="slidenum">
              <a:rPr lang="ja-JP" altLang="en-US"/>
              <a:pPr>
                <a:defRPr/>
              </a:pPr>
              <a:t>‹#›</a:t>
            </a:fld>
            <a:endParaRPr lang="ja-JP" altLang="en-US"/>
          </a:p>
        </p:txBody>
      </p:sp>
    </p:spTree>
    <p:extLst>
      <p:ext uri="{BB962C8B-B14F-4D97-AF65-F5344CB8AC3E}">
        <p14:creationId xmlns:p14="http://schemas.microsoft.com/office/powerpoint/2010/main" val="4067694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0" y="273845"/>
            <a:ext cx="7886700" cy="4358879"/>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3" name="日付プレースホルダー 2"/>
          <p:cNvSpPr>
            <a:spLocks noGrp="1"/>
          </p:cNvSpPr>
          <p:nvPr>
            <p:ph type="dt" sz="half" idx="10"/>
          </p:nvPr>
        </p:nvSpPr>
        <p:spPr/>
        <p:txBody>
          <a:bodyPr/>
          <a:lstStyle>
            <a:lvl1pPr>
              <a:defRPr>
                <a:solidFill>
                  <a:prstClr val="black">
                    <a:tint val="75000"/>
                  </a:prstClr>
                </a:solidFill>
              </a:defRPr>
            </a:lvl1pPr>
          </a:lstStyle>
          <a:p>
            <a:pPr>
              <a:defRPr/>
            </a:pPr>
            <a:fld id="{77B81E1C-424B-414B-A5A7-5F147D35EC4E}" type="datetime1">
              <a:rPr lang="ja-JP" altLang="en-US" smtClean="0"/>
              <a:t>2019/5/21</a:t>
            </a:fld>
            <a:endParaRPr lang="ja-JP" altLang="en-US"/>
          </a:p>
        </p:txBody>
      </p:sp>
      <p:sp>
        <p:nvSpPr>
          <p:cNvPr id="4" name="フッター プレースホルダー 3"/>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defRPr>
                <a:solidFill>
                  <a:prstClr val="black">
                    <a:tint val="75000"/>
                  </a:prstClr>
                </a:solidFill>
              </a:defRPr>
            </a:lvl1pPr>
          </a:lstStyle>
          <a:p>
            <a:pPr>
              <a:defRPr/>
            </a:pPr>
            <a:fld id="{AD037CFE-88E8-4AC7-89DE-D3D213CEA82E}" type="slidenum">
              <a:rPr lang="ja-JP" altLang="en-US"/>
              <a:pPr>
                <a:defRPr/>
              </a:pPr>
              <a:t>‹#›</a:t>
            </a:fld>
            <a:endParaRPr lang="ja-JP" altLang="en-US"/>
          </a:p>
        </p:txBody>
      </p:sp>
    </p:spTree>
    <p:extLst>
      <p:ext uri="{BB962C8B-B14F-4D97-AF65-F5344CB8AC3E}">
        <p14:creationId xmlns:p14="http://schemas.microsoft.com/office/powerpoint/2010/main" val="3649588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2305989-3939-4447-8D03-B79977A22C7E}" type="datetime1">
              <a:rPr lang="ja-JP" altLang="en-US" smtClean="0"/>
              <a:t>2019/5/21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FC1A4BC-EE67-47DB-B6E5-03BC6C86C827}" type="slidenum">
              <a:rPr lang="ja-JP" altLang="en-US"/>
              <a:pPr>
                <a:defRPr/>
              </a:pPr>
              <a:t>‹#›</a:t>
            </a:fld>
            <a:endParaRPr lang="ja-JP" altLang="en-US"/>
          </a:p>
        </p:txBody>
      </p:sp>
    </p:spTree>
    <p:extLst>
      <p:ext uri="{BB962C8B-B14F-4D97-AF65-F5344CB8AC3E}">
        <p14:creationId xmlns:p14="http://schemas.microsoft.com/office/powerpoint/2010/main" val="407849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56F9A9E4-D905-47D7-AAC0-19346F89443B}" type="datetime1">
              <a:rPr lang="ja-JP" altLang="en-US" smtClean="0"/>
              <a:t>2019/5/21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201B5E-3F95-4E57-B9F9-5BFC41F0398A}" type="slidenum">
              <a:rPr lang="ja-JP" altLang="en-US"/>
              <a:pPr>
                <a:defRPr/>
              </a:pPr>
              <a:t>‹#›</a:t>
            </a:fld>
            <a:endParaRPr lang="ja-JP" altLang="en-US"/>
          </a:p>
        </p:txBody>
      </p:sp>
    </p:spTree>
    <p:extLst>
      <p:ext uri="{BB962C8B-B14F-4D97-AF65-F5344CB8AC3E}">
        <p14:creationId xmlns:p14="http://schemas.microsoft.com/office/powerpoint/2010/main" val="109396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3E62C11D-BDE8-4293-9AF8-0237FEDEB3BC}" type="datetime1">
              <a:rPr lang="ja-JP" altLang="en-US" smtClean="0"/>
              <a:t>2019/5/21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7921FBF-01E4-41DB-8301-EA40161EE64B}" type="slidenum">
              <a:rPr lang="ja-JP" altLang="en-US"/>
              <a:pPr>
                <a:defRPr/>
              </a:pPr>
              <a:t>‹#›</a:t>
            </a:fld>
            <a:endParaRPr lang="ja-JP" altLang="en-US"/>
          </a:p>
        </p:txBody>
      </p:sp>
    </p:spTree>
    <p:extLst>
      <p:ext uri="{BB962C8B-B14F-4D97-AF65-F5344CB8AC3E}">
        <p14:creationId xmlns:p14="http://schemas.microsoft.com/office/powerpoint/2010/main" val="22140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70AE1FF-D88E-4BB1-8A3F-CB4D4C0A2426}" type="datetime1">
              <a:rPr lang="ja-JP" altLang="en-US" smtClean="0"/>
              <a:t>2019/5/21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A00AF66-4D1B-4626-ACDA-C5DBF3456302}" type="slidenum">
              <a:rPr lang="ja-JP" altLang="en-US"/>
              <a:pPr>
                <a:defRPr/>
              </a:pPr>
              <a:t>‹#›</a:t>
            </a:fld>
            <a:endParaRPr lang="ja-JP" altLang="en-US"/>
          </a:p>
        </p:txBody>
      </p:sp>
    </p:spTree>
    <p:extLst>
      <p:ext uri="{BB962C8B-B14F-4D97-AF65-F5344CB8AC3E}">
        <p14:creationId xmlns:p14="http://schemas.microsoft.com/office/powerpoint/2010/main" val="43217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9C558A0E-5039-4BBB-B423-294869633FF1}" type="datetime1">
              <a:rPr lang="ja-JP" altLang="en-US" smtClean="0"/>
              <a:t>2019/5/21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9FA82B3-4BC7-41F2-A2D1-8A1F80FB5B77}" type="slidenum">
              <a:rPr lang="ja-JP" altLang="en-US"/>
              <a:pPr>
                <a:defRPr/>
              </a:pPr>
              <a:t>‹#›</a:t>
            </a:fld>
            <a:endParaRPr lang="ja-JP" altLang="en-US"/>
          </a:p>
        </p:txBody>
      </p:sp>
    </p:spTree>
    <p:extLst>
      <p:ext uri="{BB962C8B-B14F-4D97-AF65-F5344CB8AC3E}">
        <p14:creationId xmlns:p14="http://schemas.microsoft.com/office/powerpoint/2010/main" val="211133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3A01179-7388-4E02-9616-8F926A51C5E4}" type="datetime1">
              <a:rPr lang="ja-JP" altLang="en-US" smtClean="0"/>
              <a:t>2019/5/21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768D7C9-A04B-4D76-BD5C-982AE67E31EA}" type="slidenum">
              <a:rPr lang="ja-JP" altLang="en-US"/>
              <a:pPr>
                <a:defRPr/>
              </a:pPr>
              <a:t>‹#›</a:t>
            </a:fld>
            <a:endParaRPr lang="ja-JP" altLang="en-US"/>
          </a:p>
        </p:txBody>
      </p:sp>
    </p:spTree>
    <p:extLst>
      <p:ext uri="{BB962C8B-B14F-4D97-AF65-F5344CB8AC3E}">
        <p14:creationId xmlns:p14="http://schemas.microsoft.com/office/powerpoint/2010/main" val="418856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3" y="204787"/>
            <a:ext cx="3008313" cy="871538"/>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73E028F-93A9-41B0-9C94-F2B1E6B4EEDC}" type="datetime1">
              <a:rPr lang="ja-JP" altLang="en-US" smtClean="0"/>
              <a:t>2019/5/21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AEED453-C30D-412C-B4D2-F6DAF8EE205C}" type="slidenum">
              <a:rPr lang="ja-JP" altLang="en-US"/>
              <a:pPr>
                <a:defRPr/>
              </a:pPr>
              <a:t>‹#›</a:t>
            </a:fld>
            <a:endParaRPr lang="ja-JP" altLang="en-US"/>
          </a:p>
        </p:txBody>
      </p:sp>
    </p:spTree>
    <p:extLst>
      <p:ext uri="{BB962C8B-B14F-4D97-AF65-F5344CB8AC3E}">
        <p14:creationId xmlns:p14="http://schemas.microsoft.com/office/powerpoint/2010/main" val="2129906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1"/>
            <a:ext cx="5486400" cy="425054"/>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BEE7B0D-F5D1-4419-AF8E-2DA8807E5882}" type="datetime1">
              <a:rPr lang="ja-JP" altLang="en-US" smtClean="0"/>
              <a:t>2019/5/21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8DA0B21-CECC-41F5-A1E4-ACADE4BDC599}" type="slidenum">
              <a:rPr lang="ja-JP" altLang="en-US"/>
              <a:pPr>
                <a:defRPr/>
              </a:pPr>
              <a:t>‹#›</a:t>
            </a:fld>
            <a:endParaRPr lang="ja-JP" altLang="en-US"/>
          </a:p>
        </p:txBody>
      </p:sp>
    </p:spTree>
    <p:extLst>
      <p:ext uri="{BB962C8B-B14F-4D97-AF65-F5344CB8AC3E}">
        <p14:creationId xmlns:p14="http://schemas.microsoft.com/office/powerpoint/2010/main" val="214325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図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957603" y="820192"/>
            <a:ext cx="3228793" cy="3774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タイトル プレースホルダー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8" name="テキスト プレースホルダー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A20CFD39-B524-44C2-90E9-BECDFE63EE41}" type="datetime1">
              <a:rPr lang="ja-JP" altLang="en-US" smtClean="0"/>
              <a:t>2019/5/21</a:t>
            </a:fld>
            <a:endParaRPr lang="ja-JP" altLang="en-US"/>
          </a:p>
        </p:txBody>
      </p:sp>
      <p:sp>
        <p:nvSpPr>
          <p:cNvPr id="5" name="フッター プレースホルダー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974904" y="4817393"/>
            <a:ext cx="2133600" cy="274637"/>
          </a:xfrm>
          <a:prstGeom prst="rect">
            <a:avLst/>
          </a:prstGeom>
        </p:spPr>
        <p:txBody>
          <a:bodyPr vert="horz" lIns="91440" tIns="45720" rIns="91440" bIns="45720" rtlCol="0" anchor="ctr"/>
          <a:lstStyle>
            <a:lvl1pPr algn="r" eaLnBrk="1" fontAlgn="auto" hangingPunct="1">
              <a:spcBef>
                <a:spcPts val="0"/>
              </a:spcBef>
              <a:spcAft>
                <a:spcPts val="0"/>
              </a:spcAft>
              <a:defRPr sz="1600">
                <a:solidFill>
                  <a:schemeClr val="tx1"/>
                </a:solidFill>
                <a:latin typeface="+mn-lt"/>
                <a:ea typeface="+mn-ea"/>
              </a:defRPr>
            </a:lvl1pPr>
          </a:lstStyle>
          <a:p>
            <a:pPr>
              <a:defRPr/>
            </a:pPr>
            <a:fld id="{AC58643B-EA30-4DE8-B3EB-2859ECBA6344}"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628650" y="698500"/>
            <a:ext cx="7886700" cy="993775"/>
          </a:xfrm>
        </p:spPr>
        <p:txBody>
          <a:bodyPr/>
          <a:lstStyle/>
          <a:p>
            <a:pPr eaLnBrk="1" hangingPunct="1"/>
            <a:r>
              <a:rPr lang="ja-JP" altLang="en-US"/>
              <a:t>演習</a:t>
            </a:r>
            <a:r>
              <a:rPr lang="en-US" altLang="ja-JP"/>
              <a:t>Ⅲ</a:t>
            </a:r>
            <a:endParaRPr lang="ja-JP" altLang="en-US"/>
          </a:p>
        </p:txBody>
      </p:sp>
      <p:sp>
        <p:nvSpPr>
          <p:cNvPr id="4099" name="コンテンツプレースホルダ 2"/>
          <p:cNvSpPr>
            <a:spLocks noGrp="1"/>
          </p:cNvSpPr>
          <p:nvPr>
            <p:ph idx="1"/>
          </p:nvPr>
        </p:nvSpPr>
        <p:spPr>
          <a:xfrm>
            <a:off x="628650" y="2232025"/>
            <a:ext cx="7886700" cy="681038"/>
          </a:xfrm>
        </p:spPr>
        <p:txBody>
          <a:bodyPr/>
          <a:lstStyle/>
          <a:p>
            <a:pPr marL="0" indent="0" algn="ctr" eaLnBrk="1" hangingPunct="1">
              <a:buFont typeface="Arial" panose="020B0604020202020204" pitchFamily="34" charset="0"/>
              <a:buNone/>
            </a:pPr>
            <a:r>
              <a:rPr lang="ja-JP" altLang="en-US" sz="4500" dirty="0">
                <a:sym typeface="+mn-ea"/>
              </a:rPr>
              <a:t>退院に向けた取り組み</a:t>
            </a:r>
          </a:p>
        </p:txBody>
      </p:sp>
      <p:sp>
        <p:nvSpPr>
          <p:cNvPr id="2" name="スライド番号プレースホルダー 1">
            <a:extLst>
              <a:ext uri="{FF2B5EF4-FFF2-40B4-BE49-F238E27FC236}">
                <a16:creationId xmlns:a16="http://schemas.microsoft.com/office/drawing/2014/main" id="{2806E657-BC21-4F1C-AFD5-1352A28CDDF1}"/>
              </a:ext>
            </a:extLst>
          </p:cNvPr>
          <p:cNvSpPr>
            <a:spLocks noGrp="1"/>
          </p:cNvSpPr>
          <p:nvPr>
            <p:ph type="sldNum" sz="quarter" idx="12"/>
          </p:nvPr>
        </p:nvSpPr>
        <p:spPr/>
        <p:txBody>
          <a:bodyPr/>
          <a:lstStyle/>
          <a:p>
            <a:pPr>
              <a:defRPr/>
            </a:pPr>
            <a:fld id="{4FC1A4BC-EE67-47DB-B6E5-03BC6C86C827}" type="slidenum">
              <a:rPr lang="ja-JP" altLang="en-US" smtClean="0"/>
              <a:pPr>
                <a:defRPr/>
              </a:pPr>
              <a:t>1</a:t>
            </a:fld>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28650" y="274638"/>
            <a:ext cx="7886700" cy="830262"/>
          </a:xfrm>
        </p:spPr>
        <p:txBody>
          <a:bodyPr/>
          <a:lstStyle/>
          <a:p>
            <a:pPr eaLnBrk="1" hangingPunct="1"/>
            <a:r>
              <a:rPr lang="ja-JP" altLang="en-US" sz="3000" dirty="0"/>
              <a:t>院内の連携：精神保健福祉士の視点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212725" y="1104900"/>
            <a:ext cx="8823325" cy="3751263"/>
          </a:xfrm>
        </p:spPr>
        <p:txBody>
          <a:bodyPr rtlCol="0">
            <a:normAutofit lnSpcReduction="10000"/>
          </a:bodyPr>
          <a:lstStyle/>
          <a:p>
            <a:pPr marL="0" indent="0" eaLnBrk="1" fontAlgn="auto" hangingPunct="1">
              <a:spcAft>
                <a:spcPts val="0"/>
              </a:spcAft>
              <a:buFont typeface="Arial" panose="020B0604020202020204" pitchFamily="34" charset="0"/>
              <a:buNone/>
              <a:defRPr/>
            </a:pPr>
            <a:r>
              <a:rPr lang="en-US" altLang="ja-JP" sz="2400" dirty="0">
                <a:latin typeface="+mn-ea"/>
              </a:rPr>
              <a:t>【</a:t>
            </a:r>
            <a:r>
              <a:rPr lang="ja-JP" altLang="en-US" sz="2400" dirty="0">
                <a:latin typeface="+mn-ea"/>
              </a:rPr>
              <a:t>多職種チームにおける役割</a:t>
            </a:r>
            <a:r>
              <a:rPr lang="en-US" altLang="ja-JP" sz="2400" dirty="0">
                <a:latin typeface="+mn-ea"/>
              </a:rPr>
              <a:t>】</a:t>
            </a:r>
          </a:p>
          <a:p>
            <a:pPr marL="0" indent="0" eaLnBrk="1" fontAlgn="auto" hangingPunct="1">
              <a:spcAft>
                <a:spcPts val="0"/>
              </a:spcAft>
              <a:buFont typeface="Arial" panose="020B0604020202020204" pitchFamily="34" charset="0"/>
              <a:buNone/>
              <a:defRPr/>
            </a:pPr>
            <a:r>
              <a:rPr lang="ja-JP" altLang="en-US" sz="2400" dirty="0">
                <a:latin typeface="+mn-ea"/>
              </a:rPr>
              <a:t>院内で連携の基盤を整備する。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〇本人の「人となり」「希望」「想い」を他の職種につなげる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〇院内の各職種同士をつなげる　　</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〇病院と地域をつなぐ中核となる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〇他の職種に地域相談支援の仕組みを説明する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〇他の職種に</a:t>
            </a:r>
            <a:r>
              <a:rPr lang="ja-JP" altLang="en-US" sz="2400" dirty="0"/>
              <a:t>地域の支援者の役割や動きを知ってもらう</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en-US" sz="1800" dirty="0">
                <a:latin typeface="+mn-ea"/>
              </a:rPr>
              <a:t>（個別のケースを通して地域の支援者の役割や動きを院内スタッフに知ってもらうことで、</a:t>
            </a:r>
            <a:endParaRPr lang="en-US" altLang="ja-JP" sz="1800" dirty="0">
              <a:latin typeface="+mn-ea"/>
            </a:endParaRPr>
          </a:p>
          <a:p>
            <a:pPr marL="0" indent="0" eaLnBrk="1" fontAlgn="auto" hangingPunct="1">
              <a:spcAft>
                <a:spcPts val="0"/>
              </a:spcAft>
              <a:buFont typeface="Arial" panose="020B0604020202020204" pitchFamily="34" charset="0"/>
              <a:buNone/>
              <a:defRPr/>
            </a:pPr>
            <a:r>
              <a:rPr lang="ja-JP" altLang="en-US" sz="1800" dirty="0">
                <a:latin typeface="+mn-ea"/>
              </a:rPr>
              <a:t>　　次のケースでの退院支援をよりスムーズにすることが期待できる。）</a:t>
            </a:r>
            <a:endParaRPr lang="en-US" altLang="ja-JP" sz="1800" dirty="0">
              <a:latin typeface="+mn-ea"/>
            </a:endParaRPr>
          </a:p>
        </p:txBody>
      </p:sp>
      <p:sp>
        <p:nvSpPr>
          <p:cNvPr id="2" name="スライド番号プレースホルダー 1">
            <a:extLst>
              <a:ext uri="{FF2B5EF4-FFF2-40B4-BE49-F238E27FC236}">
                <a16:creationId xmlns:a16="http://schemas.microsoft.com/office/drawing/2014/main" id="{96EDD921-A915-4DF6-BE93-85F8B1C87CFA}"/>
              </a:ext>
            </a:extLst>
          </p:cNvPr>
          <p:cNvSpPr>
            <a:spLocks noGrp="1"/>
          </p:cNvSpPr>
          <p:nvPr>
            <p:ph type="sldNum" sz="quarter" idx="12"/>
          </p:nvPr>
        </p:nvSpPr>
        <p:spPr/>
        <p:txBody>
          <a:bodyPr/>
          <a:lstStyle/>
          <a:p>
            <a:pPr>
              <a:defRPr/>
            </a:pPr>
            <a:fld id="{4FC1A4BC-EE67-47DB-B6E5-03BC6C86C827}"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628650" y="274638"/>
            <a:ext cx="7886700" cy="598487"/>
          </a:xfrm>
        </p:spPr>
        <p:txBody>
          <a:bodyPr/>
          <a:lstStyle/>
          <a:p>
            <a:pPr eaLnBrk="1" hangingPunct="1"/>
            <a:r>
              <a:rPr lang="ja-JP" altLang="en-US" sz="3000" dirty="0"/>
              <a:t>院内の連携：精神保健福祉士の視点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79388" y="1125538"/>
            <a:ext cx="8785225" cy="3733800"/>
          </a:xfrm>
        </p:spPr>
        <p:txBody>
          <a:bodyPr rtlCol="0">
            <a:normAutofit fontScale="92500"/>
          </a:bodyPr>
          <a:lstStyle/>
          <a:p>
            <a:pPr marL="0" indent="0" eaLnBrk="1" fontAlgn="auto" hangingPunct="1">
              <a:spcAft>
                <a:spcPts val="0"/>
              </a:spcAft>
              <a:buFont typeface="Arial" panose="020B0604020202020204" pitchFamily="34" charset="0"/>
              <a:buNone/>
              <a:defRPr/>
            </a:pPr>
            <a:r>
              <a:rPr lang="en-US" altLang="ja-JP" sz="2400" dirty="0"/>
              <a:t>【</a:t>
            </a:r>
            <a:r>
              <a:rPr lang="ja-JP" altLang="en-US" sz="2400" dirty="0"/>
              <a:t>多職種カンファレンス等：地域へつなぐことを意識した連携</a:t>
            </a:r>
            <a:r>
              <a:rPr lang="en-US" altLang="ja-JP" sz="2400" dirty="0"/>
              <a:t>】</a:t>
            </a:r>
          </a:p>
          <a:p>
            <a:pPr marL="0" indent="0" eaLnBrk="1" fontAlgn="auto" hangingPunct="1">
              <a:spcAft>
                <a:spcPts val="0"/>
              </a:spcAft>
              <a:buFont typeface="Arial" panose="020B0604020202020204" pitchFamily="34" charset="0"/>
              <a:buNone/>
              <a:defRPr/>
            </a:pPr>
            <a:r>
              <a:rPr lang="ja-JP" altLang="en-US" sz="2400" dirty="0">
                <a:latin typeface="+mn-ea"/>
              </a:rPr>
              <a:t>多職種が一堂に集まる機会を逃さない。</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t>〇本人の想いを受け止め、病棟内で共有し、足並みを揃える</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〇治療方針を決定し 専門職毎の役割を明確化する</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〇退院に向けての課題を明らかにする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〇退院に向けて地域の支援者の力が必要か検討する</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〇病院で担うこと、地域につなぐことの検討を行う</a:t>
            </a:r>
            <a:endParaRPr lang="en-US" altLang="ja-JP" sz="2400" dirty="0"/>
          </a:p>
          <a:p>
            <a:pPr marL="0" indent="0" eaLnBrk="1" fontAlgn="auto" hangingPunct="1">
              <a:spcBef>
                <a:spcPts val="0"/>
              </a:spcBef>
              <a:spcAft>
                <a:spcPts val="0"/>
              </a:spcAft>
              <a:buFont typeface="Arial" panose="020B0604020202020204" pitchFamily="34" charset="0"/>
              <a:buNone/>
              <a:defRPr/>
            </a:pPr>
            <a:r>
              <a:rPr lang="ja-JP" altLang="en-US" sz="2400" dirty="0"/>
              <a:t>　  </a:t>
            </a:r>
            <a:r>
              <a:rPr lang="ja-JP" altLang="en-US" sz="2200" dirty="0"/>
              <a:t>（</a:t>
            </a:r>
            <a:r>
              <a:rPr lang="ja-JP" altLang="en-US" sz="2200" dirty="0">
                <a:latin typeface="+mn-ea"/>
              </a:rPr>
              <a:t>地域の支援者の支援が必要なことが明らかになった場合は、早い段階から</a:t>
            </a:r>
            <a:endParaRPr lang="en-US" altLang="ja-JP" sz="2200" dirty="0">
              <a:latin typeface="+mn-ea"/>
            </a:endParaRPr>
          </a:p>
          <a:p>
            <a:pPr marL="0" indent="0" eaLnBrk="1" fontAlgn="auto" hangingPunct="1">
              <a:spcBef>
                <a:spcPts val="0"/>
              </a:spcBef>
              <a:spcAft>
                <a:spcPts val="0"/>
              </a:spcAft>
              <a:buFont typeface="Arial" panose="020B0604020202020204" pitchFamily="34" charset="0"/>
              <a:buNone/>
              <a:defRPr/>
            </a:pPr>
            <a:r>
              <a:rPr lang="ja-JP" altLang="en-US" sz="2200" dirty="0">
                <a:latin typeface="+mn-ea"/>
              </a:rPr>
              <a:t>　　連携を開始する。）</a:t>
            </a:r>
            <a:endParaRPr lang="en-US" altLang="ja-JP" sz="2200" dirty="0"/>
          </a:p>
        </p:txBody>
      </p:sp>
      <p:sp>
        <p:nvSpPr>
          <p:cNvPr id="2" name="スライド番号プレースホルダー 1">
            <a:extLst>
              <a:ext uri="{FF2B5EF4-FFF2-40B4-BE49-F238E27FC236}">
                <a16:creationId xmlns:a16="http://schemas.microsoft.com/office/drawing/2014/main" id="{A9412D1F-1E7B-49FC-9F67-B3BCB2AF20CB}"/>
              </a:ext>
            </a:extLst>
          </p:cNvPr>
          <p:cNvSpPr>
            <a:spLocks noGrp="1"/>
          </p:cNvSpPr>
          <p:nvPr>
            <p:ph type="sldNum" sz="quarter" idx="12"/>
          </p:nvPr>
        </p:nvSpPr>
        <p:spPr/>
        <p:txBody>
          <a:bodyPr/>
          <a:lstStyle/>
          <a:p>
            <a:pPr>
              <a:defRPr/>
            </a:pPr>
            <a:fld id="{4FC1A4BC-EE67-47DB-B6E5-03BC6C86C827}" type="slidenum">
              <a:rPr lang="ja-JP" altLang="en-US" smtClean="0"/>
              <a:pPr>
                <a:defRPr/>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628650" y="274638"/>
            <a:ext cx="7886700" cy="819150"/>
          </a:xfrm>
        </p:spPr>
        <p:txBody>
          <a:bodyPr/>
          <a:lstStyle/>
          <a:p>
            <a:pPr eaLnBrk="1" hangingPunct="1"/>
            <a:r>
              <a:rPr lang="ja-JP" altLang="en-US" sz="3000" dirty="0"/>
              <a:t>院内の連携：精神保健福祉士の視点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06363" y="1292225"/>
            <a:ext cx="9037637" cy="3475038"/>
          </a:xfrm>
        </p:spPr>
        <p:txBody>
          <a:bodyPr rtlCol="0">
            <a:normAutofit fontScale="55000" lnSpcReduction="20000"/>
          </a:bodyPr>
          <a:lstStyle/>
          <a:p>
            <a:pPr marL="0" indent="0" eaLnBrk="1" fontAlgn="auto" hangingPunct="1">
              <a:spcAft>
                <a:spcPts val="0"/>
              </a:spcAft>
              <a:buFont typeface="Arial" panose="020B0604020202020204" pitchFamily="34" charset="0"/>
              <a:buNone/>
              <a:defRPr/>
            </a:pPr>
            <a:r>
              <a:rPr lang="en-US" altLang="ja-JP" sz="4000" dirty="0">
                <a:latin typeface="+mn-ea"/>
              </a:rPr>
              <a:t>【</a:t>
            </a:r>
            <a:r>
              <a:rPr lang="ja-JP" altLang="en-US" sz="4000" dirty="0">
                <a:latin typeface="+mn-ea"/>
              </a:rPr>
              <a:t>多職種カンファレンス等：地域へつなぐことを意識した連携</a:t>
            </a:r>
            <a:r>
              <a:rPr lang="en-US" altLang="ja-JP" sz="4000" dirty="0">
                <a:latin typeface="+mn-ea"/>
              </a:rPr>
              <a:t>】</a:t>
            </a:r>
          </a:p>
          <a:p>
            <a:pPr marL="0" indent="0" eaLnBrk="1" fontAlgn="auto" hangingPunct="1">
              <a:spcAft>
                <a:spcPts val="0"/>
              </a:spcAft>
              <a:buFont typeface="Arial" panose="020B0604020202020204" pitchFamily="34" charset="0"/>
              <a:buNone/>
              <a:defRPr/>
            </a:pPr>
            <a:r>
              <a:rPr lang="ja-JP" altLang="en-US" sz="4000" dirty="0">
                <a:latin typeface="+mn-ea"/>
              </a:rPr>
              <a:t>〇早い段階でサービス利用の見通しをつける</a:t>
            </a:r>
            <a:endParaRPr lang="en-US" altLang="ja-JP" sz="40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en-US" sz="3600" dirty="0">
                <a:latin typeface="+mn-ea"/>
              </a:rPr>
              <a:t>（利用に関しては行政手続き等に時間がかかるものもあるため、タイムリーに</a:t>
            </a:r>
            <a:endParaRPr lang="en-US" altLang="ja-JP" sz="3600" dirty="0">
              <a:latin typeface="+mn-ea"/>
            </a:endParaRPr>
          </a:p>
          <a:p>
            <a:pPr marL="0" indent="0" eaLnBrk="1" fontAlgn="auto" hangingPunct="1">
              <a:spcAft>
                <a:spcPts val="0"/>
              </a:spcAft>
              <a:buFont typeface="Arial" panose="020B0604020202020204" pitchFamily="34" charset="0"/>
              <a:buNone/>
              <a:defRPr/>
            </a:pPr>
            <a:r>
              <a:rPr lang="ja-JP" altLang="en-US" sz="3600" dirty="0">
                <a:latin typeface="+mn-ea"/>
              </a:rPr>
              <a:t>　　利用ができるよう申請などの準備が必要。）</a:t>
            </a:r>
            <a:endParaRPr lang="en-US" altLang="ja-JP" sz="3600" dirty="0">
              <a:latin typeface="+mn-ea"/>
            </a:endParaRPr>
          </a:p>
          <a:p>
            <a:pPr marL="0" indent="0" eaLnBrk="1" fontAlgn="auto" hangingPunct="1">
              <a:spcAft>
                <a:spcPts val="0"/>
              </a:spcAft>
              <a:buFont typeface="Arial" panose="020B0604020202020204" pitchFamily="34" charset="0"/>
              <a:buNone/>
              <a:defRPr/>
            </a:pPr>
            <a:r>
              <a:rPr lang="en-US" altLang="ja-JP" b="1" dirty="0">
                <a:latin typeface="+mn-ea"/>
              </a:rPr>
              <a:t>  </a:t>
            </a:r>
            <a:r>
              <a:rPr lang="en-US" altLang="ja-JP" b="1" u="sng" dirty="0">
                <a:latin typeface="+mn-ea"/>
              </a:rPr>
              <a:t>※</a:t>
            </a:r>
            <a:r>
              <a:rPr lang="ja-JP" altLang="en-US" b="1" u="sng" dirty="0">
                <a:latin typeface="+mn-ea"/>
              </a:rPr>
              <a:t>サービスありきにならないよう注意が必要。本人に丁寧に寄り添いながら希望を聞き、</a:t>
            </a:r>
            <a:endParaRPr lang="en-US" altLang="ja-JP" b="1" u="sng" dirty="0">
              <a:latin typeface="+mn-ea"/>
            </a:endParaRPr>
          </a:p>
          <a:p>
            <a:pPr marL="0" indent="0" eaLnBrk="1" fontAlgn="auto" hangingPunct="1">
              <a:spcAft>
                <a:spcPts val="0"/>
              </a:spcAft>
              <a:buFont typeface="Arial" panose="020B0604020202020204" pitchFamily="34" charset="0"/>
              <a:buNone/>
              <a:defRPr/>
            </a:pPr>
            <a:r>
              <a:rPr lang="ja-JP" altLang="en-US" b="1" dirty="0">
                <a:latin typeface="+mn-ea"/>
              </a:rPr>
              <a:t>  </a:t>
            </a:r>
            <a:r>
              <a:rPr lang="ja-JP" altLang="en-US" b="1" u="sng" dirty="0">
                <a:latin typeface="+mn-ea"/>
              </a:rPr>
              <a:t>本人の希望だけでなく、アセスメントの上でニーズを把握し、サービスの必要性を吟味する</a:t>
            </a:r>
            <a:endParaRPr lang="en-US" altLang="ja-JP" b="1" u="sng" dirty="0">
              <a:latin typeface="+mn-ea"/>
            </a:endParaRPr>
          </a:p>
          <a:p>
            <a:pPr marL="0" indent="0" eaLnBrk="1" fontAlgn="auto" hangingPunct="1">
              <a:spcAft>
                <a:spcPts val="0"/>
              </a:spcAft>
              <a:buFont typeface="Arial" panose="020B0604020202020204" pitchFamily="34" charset="0"/>
              <a:buNone/>
              <a:defRPr/>
            </a:pPr>
            <a:r>
              <a:rPr lang="ja-JP" altLang="en-US" b="1" dirty="0">
                <a:latin typeface="+mn-ea"/>
              </a:rPr>
              <a:t>  </a:t>
            </a:r>
            <a:r>
              <a:rPr lang="ja-JP" altLang="en-US" b="1" u="sng" dirty="0">
                <a:latin typeface="+mn-ea"/>
              </a:rPr>
              <a:t>ことが大切。</a:t>
            </a:r>
            <a:endParaRPr lang="en-US" altLang="ja-JP" b="1" u="sng" dirty="0">
              <a:latin typeface="+mn-ea"/>
            </a:endParaRPr>
          </a:p>
          <a:p>
            <a:pPr marL="0" indent="0" eaLnBrk="1" fontAlgn="auto" hangingPunct="1">
              <a:spcAft>
                <a:spcPts val="0"/>
              </a:spcAft>
              <a:buFont typeface="Arial" panose="020B0604020202020204" pitchFamily="34" charset="0"/>
              <a:buNone/>
              <a:defRPr/>
            </a:pPr>
            <a:r>
              <a:rPr lang="ja-JP" altLang="en-US" sz="4000" dirty="0">
                <a:latin typeface="+mn-ea"/>
              </a:rPr>
              <a:t>〇退院支援の働きかけが漏れていないか定期的に確認する　</a:t>
            </a:r>
            <a:endParaRPr lang="en-US" altLang="ja-JP" sz="4000" dirty="0">
              <a:latin typeface="+mn-ea"/>
            </a:endParaRPr>
          </a:p>
          <a:p>
            <a:pPr marL="0" indent="0" eaLnBrk="1" fontAlgn="auto" hangingPunct="1">
              <a:spcAft>
                <a:spcPts val="0"/>
              </a:spcAft>
              <a:buFont typeface="Arial" panose="020B0604020202020204" pitchFamily="34" charset="0"/>
              <a:buNone/>
              <a:defRPr/>
            </a:pPr>
            <a:r>
              <a:rPr lang="ja-JP" altLang="en-US" sz="4000" dirty="0">
                <a:latin typeface="+mn-ea"/>
              </a:rPr>
              <a:t>〇地域の支援者と連携し、ケア会議等の開催を検討する</a:t>
            </a:r>
            <a:endParaRPr lang="en-US" altLang="ja-JP" sz="4000" dirty="0">
              <a:latin typeface="+mn-ea"/>
            </a:endParaRPr>
          </a:p>
          <a:p>
            <a:pPr marL="0" indent="0" eaLnBrk="1" fontAlgn="auto" hangingPunct="1">
              <a:spcAft>
                <a:spcPts val="0"/>
              </a:spcAft>
              <a:buFont typeface="Arial" panose="020B0604020202020204" pitchFamily="34" charset="0"/>
              <a:buNone/>
              <a:defRPr/>
            </a:pPr>
            <a:r>
              <a:rPr lang="ja-JP" altLang="en-US" sz="3600" dirty="0">
                <a:latin typeface="+mn-ea"/>
              </a:rPr>
              <a:t>　　（参加要請や連携支援の協力要請を検討する。）</a:t>
            </a:r>
            <a:endParaRPr lang="en-US" altLang="ja-JP" sz="3600" dirty="0">
              <a:latin typeface="+mn-ea"/>
            </a:endParaRPr>
          </a:p>
        </p:txBody>
      </p:sp>
      <p:sp>
        <p:nvSpPr>
          <p:cNvPr id="2" name="スライド番号プレースホルダー 1">
            <a:extLst>
              <a:ext uri="{FF2B5EF4-FFF2-40B4-BE49-F238E27FC236}">
                <a16:creationId xmlns:a16="http://schemas.microsoft.com/office/drawing/2014/main" id="{8A1B857D-4B74-4CC3-923E-C5245FB5D19D}"/>
              </a:ext>
            </a:extLst>
          </p:cNvPr>
          <p:cNvSpPr>
            <a:spLocks noGrp="1"/>
          </p:cNvSpPr>
          <p:nvPr>
            <p:ph type="sldNum" sz="quarter" idx="12"/>
          </p:nvPr>
        </p:nvSpPr>
        <p:spPr/>
        <p:txBody>
          <a:bodyPr/>
          <a:lstStyle/>
          <a:p>
            <a:pPr>
              <a:defRPr/>
            </a:pPr>
            <a:fld id="{4FC1A4BC-EE67-47DB-B6E5-03BC6C86C827}" type="slidenum">
              <a:rPr lang="ja-JP" altLang="en-US" smtClean="0"/>
              <a:pPr>
                <a:defRPr/>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eaLnBrk="1" hangingPunct="1"/>
            <a:r>
              <a:rPr lang="ja-JP" altLang="en-US" sz="3000" dirty="0"/>
              <a:t>院内の連携：精神保健福祉士の視点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P16</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07950" y="1268413"/>
            <a:ext cx="8880475" cy="3751262"/>
          </a:xfrm>
        </p:spPr>
        <p:txBody>
          <a:bodyPr rtlCol="0">
            <a:normAutofit fontScale="62500" lnSpcReduction="20000"/>
          </a:bodyPr>
          <a:lstStyle/>
          <a:p>
            <a:pPr marL="0" indent="0" eaLnBrk="1" fontAlgn="auto" hangingPunct="1">
              <a:spcAft>
                <a:spcPts val="0"/>
              </a:spcAft>
              <a:buNone/>
              <a:defRPr/>
            </a:pPr>
            <a:r>
              <a:rPr lang="en-US" altLang="ja-JP" sz="3800" dirty="0">
                <a:latin typeface="+mn-ea"/>
              </a:rPr>
              <a:t>【</a:t>
            </a:r>
            <a:r>
              <a:rPr lang="ja-JP" altLang="en-US" sz="3800" dirty="0">
                <a:latin typeface="+mn-ea"/>
              </a:rPr>
              <a:t>本人の気持ちの揺れ</a:t>
            </a:r>
            <a:r>
              <a:rPr lang="ja-JP" altLang="en-US" sz="3800">
                <a:latin typeface="+mn-ea"/>
              </a:rPr>
              <a:t>に寄り添う</a:t>
            </a:r>
            <a:r>
              <a:rPr lang="en-US" altLang="ja-JP" sz="3800">
                <a:latin typeface="+mn-ea"/>
              </a:rPr>
              <a:t>】</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退院に向けた取組みの過程で本人の気持ちが揺れ動くことがある</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〇本人の気持ちの揺れ動きへの対応</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　　早期に状態を見極めて対応することが重要　</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　　①環境変化による心理的な正常反応</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　　②病状悪化</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en-US" altLang="ja-JP" dirty="0">
                <a:latin typeface="+mn-ea"/>
              </a:rPr>
              <a:t>※</a:t>
            </a:r>
            <a:r>
              <a:rPr lang="ja-JP" altLang="en-US" dirty="0">
                <a:latin typeface="+mn-ea"/>
              </a:rPr>
              <a:t>多職種の対応のズレや足並みが揃わないことで揺れることもあるので要注意</a:t>
            </a:r>
            <a:endParaRPr lang="en-US" altLang="ja-JP" dirty="0">
              <a:latin typeface="+mn-ea"/>
            </a:endParaRPr>
          </a:p>
          <a:p>
            <a:pPr marL="0" indent="0" eaLnBrk="1" fontAlgn="auto" hangingPunct="1">
              <a:spcAft>
                <a:spcPts val="0"/>
              </a:spcAft>
              <a:buFont typeface="Arial" panose="020B0604020202020204" pitchFamily="34" charset="0"/>
              <a:buNone/>
              <a:defRPr/>
            </a:pP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⇒「気持ちの揺れ」が起きるのは当然のことであり、安易に病状悪化と決めつけ</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　退院を延期・中止するのではなく、揺れに丁寧に寄り添いながら、話し合ったり、</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　支援計画を見直すことが大切。</a:t>
            </a:r>
          </a:p>
          <a:p>
            <a:pPr marL="0" indent="0" eaLnBrk="1" fontAlgn="auto" hangingPunct="1">
              <a:spcAft>
                <a:spcPts val="0"/>
              </a:spcAft>
              <a:buFont typeface="Arial" panose="020B0604020202020204" pitchFamily="34" charset="0"/>
              <a:buNone/>
              <a:defRPr/>
            </a:pPr>
            <a:endParaRPr lang="en-US" altLang="ja-JP" dirty="0">
              <a:latin typeface="+mn-ea"/>
            </a:endParaRPr>
          </a:p>
        </p:txBody>
      </p:sp>
      <p:sp>
        <p:nvSpPr>
          <p:cNvPr id="2" name="スライド番号プレースホルダー 1">
            <a:extLst>
              <a:ext uri="{FF2B5EF4-FFF2-40B4-BE49-F238E27FC236}">
                <a16:creationId xmlns:a16="http://schemas.microsoft.com/office/drawing/2014/main" id="{4A551835-9217-4654-9D36-E21B5B9594EF}"/>
              </a:ext>
            </a:extLst>
          </p:cNvPr>
          <p:cNvSpPr>
            <a:spLocks noGrp="1"/>
          </p:cNvSpPr>
          <p:nvPr>
            <p:ph type="sldNum" sz="quarter" idx="12"/>
          </p:nvPr>
        </p:nvSpPr>
        <p:spPr/>
        <p:txBody>
          <a:bodyPr/>
          <a:lstStyle/>
          <a:p>
            <a:pPr>
              <a:defRPr/>
            </a:pPr>
            <a:fld id="{4FC1A4BC-EE67-47DB-B6E5-03BC6C86C827}" type="slidenum">
              <a:rPr lang="ja-JP" altLang="en-US" smtClean="0"/>
              <a:pPr>
                <a:defRPr/>
              </a:pPr>
              <a:t>13</a:t>
            </a:fld>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628650" y="203200"/>
            <a:ext cx="7886700" cy="814388"/>
          </a:xfrm>
        </p:spPr>
        <p:txBody>
          <a:bodyPr/>
          <a:lstStyle/>
          <a:p>
            <a:pPr eaLnBrk="1" hangingPunct="1"/>
            <a:r>
              <a:rPr lang="ja-JP" altLang="en-US" sz="3000" dirty="0"/>
              <a:t>院内の連携：まとめ</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53988" y="915988"/>
            <a:ext cx="8990012" cy="3959225"/>
          </a:xfrm>
        </p:spPr>
        <p:txBody>
          <a:bodyPr rtlCol="0">
            <a:normAutofit/>
          </a:bodyPr>
          <a:lstStyle/>
          <a:p>
            <a:pPr marL="0" indent="0" eaLnBrk="1" fontAlgn="auto" hangingPunct="1">
              <a:spcAft>
                <a:spcPts val="0"/>
              </a:spcAft>
              <a:buFont typeface="Arial" panose="020B0604020202020204" pitchFamily="34" charset="0"/>
              <a:buNone/>
              <a:defRPr/>
            </a:pPr>
            <a:r>
              <a:rPr lang="en-US" altLang="ja-JP" sz="2200" dirty="0"/>
              <a:t>【</a:t>
            </a:r>
            <a:r>
              <a:rPr lang="ja-JP" altLang="en-US" sz="2200" dirty="0"/>
              <a:t>多職種と</a:t>
            </a:r>
            <a:r>
              <a:rPr lang="ja-JP" altLang="en-US" sz="2200" dirty="0">
                <a:latin typeface="+mn-ea"/>
              </a:rPr>
              <a:t>効果的に</a:t>
            </a:r>
            <a:r>
              <a:rPr lang="ja-JP" altLang="en-US" sz="2200" dirty="0"/>
              <a:t>情報共有する手段は多様にある</a:t>
            </a:r>
            <a:r>
              <a:rPr lang="en-US" altLang="ja-JP" sz="2200" dirty="0"/>
              <a:t>】</a:t>
            </a:r>
          </a:p>
          <a:p>
            <a:pPr marL="0" indent="0" eaLnBrk="1" fontAlgn="auto" hangingPunct="1">
              <a:spcAft>
                <a:spcPts val="0"/>
              </a:spcAft>
              <a:buFont typeface="Arial" panose="020B0604020202020204" pitchFamily="34" charset="0"/>
              <a:buNone/>
              <a:defRPr/>
            </a:pPr>
            <a:r>
              <a:rPr lang="ja-JP" altLang="en-US" sz="1700" dirty="0">
                <a:latin typeface="+mn-ea"/>
              </a:rPr>
              <a:t>職場環境により活用できる資源も様々だが既存のシステムだけでなく新たな機会も検討していく</a:t>
            </a:r>
            <a:endParaRPr lang="en-US" altLang="ja-JP" sz="1700" dirty="0"/>
          </a:p>
          <a:p>
            <a:pPr marL="0" indent="0" eaLnBrk="1" fontAlgn="auto" hangingPunct="1">
              <a:spcAft>
                <a:spcPts val="0"/>
              </a:spcAft>
              <a:buFont typeface="Arial" panose="020B0604020202020204" pitchFamily="34" charset="0"/>
              <a:buNone/>
              <a:defRPr/>
            </a:pPr>
            <a:r>
              <a:rPr lang="ja-JP" altLang="en-US" sz="2200" dirty="0"/>
              <a:t>〇多職種が一堂に会する機会を確保しながら</a:t>
            </a:r>
            <a:endParaRPr lang="en-US" altLang="ja-JP" sz="2200" dirty="0"/>
          </a:p>
          <a:p>
            <a:pPr marL="0" indent="0" eaLnBrk="1" fontAlgn="auto" hangingPunct="1">
              <a:spcAft>
                <a:spcPts val="0"/>
              </a:spcAft>
              <a:buFont typeface="Arial" panose="020B0604020202020204" pitchFamily="34" charset="0"/>
              <a:buNone/>
              <a:defRPr/>
            </a:pPr>
            <a:r>
              <a:rPr lang="ja-JP" altLang="en-US" sz="2200" dirty="0"/>
              <a:t>　　本人を多角的に理解し退院に向けた取組みを共有する</a:t>
            </a:r>
            <a:endParaRPr lang="en-US" altLang="ja-JP" sz="2200" dirty="0"/>
          </a:p>
          <a:p>
            <a:pPr marL="0" indent="0" eaLnBrk="1" fontAlgn="auto" hangingPunct="1">
              <a:spcAft>
                <a:spcPts val="0"/>
              </a:spcAft>
              <a:buFont typeface="Arial" panose="020B0604020202020204" pitchFamily="34" charset="0"/>
              <a:buNone/>
              <a:defRPr/>
            </a:pPr>
            <a:r>
              <a:rPr lang="ja-JP" altLang="en-US" sz="2200" dirty="0"/>
              <a:t>　　（担当者会議、病棟ミーティング、多職種カンファレンス、ケア会議等）</a:t>
            </a:r>
            <a:endParaRPr lang="en-US" altLang="ja-JP" dirty="0"/>
          </a:p>
          <a:p>
            <a:pPr marL="0" indent="0" eaLnBrk="1" fontAlgn="auto" hangingPunct="1">
              <a:spcAft>
                <a:spcPts val="0"/>
              </a:spcAft>
              <a:buFont typeface="Arial" panose="020B0604020202020204" pitchFamily="34" charset="0"/>
              <a:buNone/>
              <a:defRPr/>
            </a:pPr>
            <a:r>
              <a:rPr lang="ja-JP" altLang="en-US" sz="2200" dirty="0"/>
              <a:t>〇院内や</a:t>
            </a:r>
            <a:r>
              <a:rPr lang="ja-JP" altLang="en-US" sz="2200" dirty="0">
                <a:latin typeface="+mn-ea"/>
              </a:rPr>
              <a:t>多職種の支援の足並みを揃えるために</a:t>
            </a:r>
            <a:endParaRPr lang="en-US" altLang="ja-JP" sz="2200" dirty="0">
              <a:latin typeface="+mn-ea"/>
            </a:endParaRPr>
          </a:p>
          <a:p>
            <a:pPr marL="0" indent="0" eaLnBrk="1" fontAlgn="auto" hangingPunct="1">
              <a:spcAft>
                <a:spcPts val="0"/>
              </a:spcAft>
              <a:buFont typeface="Arial" panose="020B0604020202020204" pitchFamily="34" charset="0"/>
              <a:buNone/>
              <a:defRPr/>
            </a:pPr>
            <a:r>
              <a:rPr lang="ja-JP" altLang="en-US" sz="2200" dirty="0">
                <a:latin typeface="+mn-ea"/>
              </a:rPr>
              <a:t>　　</a:t>
            </a:r>
            <a:r>
              <a:rPr lang="ja-JP" altLang="en-US" sz="2200" dirty="0"/>
              <a:t>制度・社会資源や支援方法の知識、早期の退院支援の意識を共有する</a:t>
            </a:r>
            <a:endParaRPr lang="en-US" altLang="ja-JP" sz="2200" dirty="0"/>
          </a:p>
          <a:p>
            <a:pPr marL="0" indent="0" eaLnBrk="1" fontAlgn="auto" hangingPunct="1">
              <a:spcAft>
                <a:spcPts val="0"/>
              </a:spcAft>
              <a:buFont typeface="Arial" panose="020B0604020202020204" pitchFamily="34" charset="0"/>
              <a:buNone/>
              <a:defRPr/>
            </a:pPr>
            <a:r>
              <a:rPr lang="ja-JP" altLang="en-US" sz="2200" dirty="0"/>
              <a:t>　　（病棟・院内勉強会、資料の回覧・配布・掲示、院外の研修会等）</a:t>
            </a:r>
            <a:endParaRPr lang="en-US" altLang="ja-JP" sz="2200" dirty="0"/>
          </a:p>
          <a:p>
            <a:pPr marL="0" indent="0" eaLnBrk="1" fontAlgn="auto" hangingPunct="1">
              <a:spcAft>
                <a:spcPts val="0"/>
              </a:spcAft>
              <a:buFont typeface="Arial" panose="020B0604020202020204" pitchFamily="34" charset="0"/>
              <a:buNone/>
              <a:defRPr/>
            </a:pPr>
            <a:r>
              <a:rPr lang="ja-JP" altLang="en-US" sz="2100" dirty="0"/>
              <a:t>　　</a:t>
            </a:r>
            <a:r>
              <a:rPr lang="en-US" altLang="ja-JP" sz="2000" dirty="0"/>
              <a:t>※</a:t>
            </a:r>
            <a:r>
              <a:rPr lang="ja-JP" altLang="en-US" sz="2000" dirty="0">
                <a:latin typeface="+mn-ea"/>
              </a:rPr>
              <a:t>普段から院内スタッフと地域の支援者がお互いに知り合える機会を作り、</a:t>
            </a:r>
            <a:endParaRPr lang="en-US" altLang="ja-JP" sz="2000" dirty="0">
              <a:latin typeface="+mn-ea"/>
            </a:endParaRPr>
          </a:p>
          <a:p>
            <a:pPr marL="0" indent="0" eaLnBrk="1" fontAlgn="auto" hangingPunct="1">
              <a:spcAft>
                <a:spcPts val="0"/>
              </a:spcAft>
              <a:buFont typeface="Arial" panose="020B0604020202020204" pitchFamily="34" charset="0"/>
              <a:buNone/>
              <a:defRPr/>
            </a:pPr>
            <a:r>
              <a:rPr lang="ja-JP" altLang="en-US" sz="2000" dirty="0">
                <a:latin typeface="+mn-ea"/>
              </a:rPr>
              <a:t>　　　 地域の支援者が病院に入りやすい土壌を作ることも意識する。</a:t>
            </a:r>
            <a:endParaRPr lang="en-US" altLang="ja-JP" sz="2000" dirty="0">
              <a:latin typeface="+mn-ea"/>
            </a:endParaRPr>
          </a:p>
        </p:txBody>
      </p:sp>
      <p:sp>
        <p:nvSpPr>
          <p:cNvPr id="2" name="スライド番号プレースホルダー 1">
            <a:extLst>
              <a:ext uri="{FF2B5EF4-FFF2-40B4-BE49-F238E27FC236}">
                <a16:creationId xmlns:a16="http://schemas.microsoft.com/office/drawing/2014/main" id="{438A31E7-DD00-4628-B42D-84E537C48EA1}"/>
              </a:ext>
            </a:extLst>
          </p:cNvPr>
          <p:cNvSpPr>
            <a:spLocks noGrp="1"/>
          </p:cNvSpPr>
          <p:nvPr>
            <p:ph type="sldNum" sz="quarter" idx="12"/>
          </p:nvPr>
        </p:nvSpPr>
        <p:spPr/>
        <p:txBody>
          <a:bodyPr/>
          <a:lstStyle/>
          <a:p>
            <a:pPr>
              <a:defRPr/>
            </a:pPr>
            <a:fld id="{4FC1A4BC-EE67-47DB-B6E5-03BC6C86C827}" type="slidenum">
              <a:rPr lang="ja-JP" altLang="en-US" smtClean="0"/>
              <a:pPr>
                <a:defRPr/>
              </a:pPr>
              <a:t>14</a:t>
            </a:fld>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628650" y="250825"/>
            <a:ext cx="7886700" cy="879475"/>
          </a:xfrm>
        </p:spPr>
        <p:txBody>
          <a:bodyPr/>
          <a:lstStyle/>
          <a:p>
            <a:pPr eaLnBrk="1" hangingPunct="1"/>
            <a:r>
              <a:rPr lang="ja-JP" altLang="en-US" sz="3000"/>
              <a:t>院内の連携：まとめ</a:t>
            </a:r>
            <a:endParaRPr lang="ja-JP" altLang="en-US" sz="3000">
              <a:sym typeface="+mn-ea"/>
            </a:endParaRPr>
          </a:p>
        </p:txBody>
      </p:sp>
      <p:sp>
        <p:nvSpPr>
          <p:cNvPr id="3" name="コンテンツプレースホルダ 2"/>
          <p:cNvSpPr>
            <a:spLocks noGrp="1"/>
          </p:cNvSpPr>
          <p:nvPr>
            <p:ph idx="1"/>
          </p:nvPr>
        </p:nvSpPr>
        <p:spPr>
          <a:xfrm>
            <a:off x="395536" y="1203598"/>
            <a:ext cx="8424936" cy="3563665"/>
          </a:xfrm>
        </p:spPr>
        <p:txBody>
          <a:bodyPr rtlCol="0">
            <a:normAutofit fontScale="62500" lnSpcReduction="20000"/>
          </a:bodyPr>
          <a:lstStyle/>
          <a:p>
            <a:pPr marL="0" indent="0" eaLnBrk="1" fontAlgn="auto" hangingPunct="1">
              <a:spcAft>
                <a:spcPts val="0"/>
              </a:spcAft>
              <a:buFont typeface="Arial" panose="020B0604020202020204" pitchFamily="34" charset="0"/>
              <a:buNone/>
              <a:defRPr/>
            </a:pPr>
            <a:r>
              <a:rPr lang="ja-JP" altLang="en-US" dirty="0">
                <a:latin typeface="+mn-ea"/>
              </a:rPr>
              <a:t>退院後生活環境相談員が創設された</a:t>
            </a:r>
            <a:r>
              <a:rPr lang="en-US" altLang="ja-JP" dirty="0">
                <a:latin typeface="+mn-ea"/>
              </a:rPr>
              <a:t>H26</a:t>
            </a:r>
            <a:r>
              <a:rPr lang="ja-JP" altLang="en-US" dirty="0">
                <a:latin typeface="+mn-ea"/>
              </a:rPr>
              <a:t>年法改正以降に、</a:t>
            </a:r>
            <a:r>
              <a:rPr lang="ja-JP" altLang="en-US" dirty="0"/>
              <a:t>退院促進委員会や退院検討委員会等を設置し、</a:t>
            </a:r>
            <a:r>
              <a:rPr lang="ja-JP" altLang="en-US" dirty="0">
                <a:latin typeface="+mn-ea"/>
              </a:rPr>
              <a:t>ニューロングステイの予防及び社会的・長期的入院患者の退院に向けた取組みを病院全体</a:t>
            </a:r>
            <a:r>
              <a:rPr lang="ja-JP" altLang="en-US" dirty="0"/>
              <a:t>かつ多職種</a:t>
            </a:r>
            <a:r>
              <a:rPr lang="ja-JP" altLang="en-US" dirty="0">
                <a:latin typeface="+mn-ea"/>
              </a:rPr>
              <a:t>で検討する仕組みを作り、そこに精神保健福祉士が積極的に関与している病院もある。</a:t>
            </a:r>
            <a:endParaRPr lang="en-US" altLang="ja-JP" dirty="0">
              <a:latin typeface="+mn-ea"/>
            </a:endParaRPr>
          </a:p>
          <a:p>
            <a:pPr marL="0" indent="0" eaLnBrk="1" fontAlgn="auto" hangingPunct="1">
              <a:spcAft>
                <a:spcPts val="0"/>
              </a:spcAft>
              <a:buFont typeface="Arial" panose="020B0604020202020204" pitchFamily="34" charset="0"/>
              <a:buNone/>
              <a:defRPr/>
            </a:pPr>
            <a:endParaRPr lang="en-US" altLang="ja-JP" dirty="0"/>
          </a:p>
          <a:p>
            <a:pPr marL="0" indent="0" eaLnBrk="1" fontAlgn="auto" hangingPunct="1">
              <a:spcAft>
                <a:spcPts val="0"/>
              </a:spcAft>
              <a:buFont typeface="Arial" panose="020B0604020202020204" pitchFamily="34" charset="0"/>
              <a:buNone/>
              <a:defRPr/>
            </a:pP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ニューロングステイを生まないために、入院中の全ての方に対し、退院に向けた取組みを検討し、その取組みや仕組みづくりに、精神保健福祉士が積極的に参画していくことが大切。</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長期入院を地域の課題として捉える視点をもち、病院だけで取り組むのではなく、　自立支援協議会や協議の場等を活用し、行政や地域の支援者と一緒に考える。</a:t>
            </a:r>
            <a:endParaRPr lang="en-US" altLang="ja-JP" dirty="0">
              <a:latin typeface="+mn-ea"/>
            </a:endParaRPr>
          </a:p>
        </p:txBody>
      </p:sp>
      <p:sp>
        <p:nvSpPr>
          <p:cNvPr id="5" name="下矢印 4"/>
          <p:cNvSpPr/>
          <p:nvPr/>
        </p:nvSpPr>
        <p:spPr>
          <a:xfrm>
            <a:off x="4373562" y="2320925"/>
            <a:ext cx="396875" cy="482600"/>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algn="ctr" eaLnBrk="1" fontAlgn="auto" hangingPunct="1">
              <a:spcBef>
                <a:spcPts val="0"/>
              </a:spcBef>
              <a:spcAft>
                <a:spcPts val="0"/>
              </a:spcAft>
              <a:defRPr/>
            </a:pPr>
            <a:endParaRPr lang="ja-JP" altLang="en-US">
              <a:solidFill>
                <a:prstClr val="white"/>
              </a:solidFill>
            </a:endParaRPr>
          </a:p>
        </p:txBody>
      </p:sp>
      <p:sp>
        <p:nvSpPr>
          <p:cNvPr id="2" name="スライド番号プレースホルダー 1">
            <a:extLst>
              <a:ext uri="{FF2B5EF4-FFF2-40B4-BE49-F238E27FC236}">
                <a16:creationId xmlns:a16="http://schemas.microsoft.com/office/drawing/2014/main" id="{A500A0A8-1391-49DB-8254-312E927A4729}"/>
              </a:ext>
            </a:extLst>
          </p:cNvPr>
          <p:cNvSpPr>
            <a:spLocks noGrp="1"/>
          </p:cNvSpPr>
          <p:nvPr>
            <p:ph type="sldNum" sz="quarter" idx="12"/>
          </p:nvPr>
        </p:nvSpPr>
        <p:spPr/>
        <p:txBody>
          <a:bodyPr/>
          <a:lstStyle/>
          <a:p>
            <a:pPr>
              <a:defRPr/>
            </a:pPr>
            <a:fld id="{4FC1A4BC-EE67-47DB-B6E5-03BC6C86C827}" type="slidenum">
              <a:rPr lang="ja-JP" altLang="en-US" smtClean="0"/>
              <a:pPr>
                <a:defRPr/>
              </a:pPr>
              <a:t>15</a:t>
            </a:fld>
            <a:endParaRPr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4063" y="781050"/>
            <a:ext cx="7635875" cy="1790700"/>
          </a:xfrm>
        </p:spPr>
        <p:txBody>
          <a:bodyPr rtlCol="0">
            <a:normAutofit fontScale="90000"/>
          </a:bodyPr>
          <a:lstStyle/>
          <a:p>
            <a:pPr eaLnBrk="1" fontAlgn="auto" hangingPunct="1">
              <a:spcAft>
                <a:spcPts val="0"/>
              </a:spcAft>
              <a:defRPr/>
            </a:pPr>
            <a:r>
              <a:rPr lang="ja-JP" altLang="en-US" sz="4100" dirty="0"/>
              <a:t>演習</a:t>
            </a:r>
            <a:r>
              <a:rPr lang="en-US" altLang="ja-JP" sz="4100" dirty="0"/>
              <a:t>Ⅲ</a:t>
            </a:r>
            <a:r>
              <a:rPr lang="ja-JP" altLang="en-US" sz="4100" dirty="0"/>
              <a:t>－②　退院に向けた取り組み</a:t>
            </a:r>
            <a:br>
              <a:rPr lang="en-US" altLang="ja-JP" sz="4100" dirty="0"/>
            </a:br>
            <a:endParaRPr lang="ja-JP" altLang="en-US" sz="4100" dirty="0"/>
          </a:p>
        </p:txBody>
      </p:sp>
      <p:sp>
        <p:nvSpPr>
          <p:cNvPr id="3" name="サブタイトル 2"/>
          <p:cNvSpPr>
            <a:spLocks noGrp="1"/>
          </p:cNvSpPr>
          <p:nvPr>
            <p:ph type="subTitle" idx="1"/>
          </p:nvPr>
        </p:nvSpPr>
        <p:spPr>
          <a:xfrm>
            <a:off x="1371600" y="2380121"/>
            <a:ext cx="6400800" cy="1314450"/>
          </a:xfrm>
        </p:spPr>
        <p:txBody>
          <a:bodyPr rtlCol="0">
            <a:normAutofit/>
          </a:bodyPr>
          <a:lstStyle/>
          <a:p>
            <a:pPr eaLnBrk="1" fontAlgn="auto" hangingPunct="1">
              <a:spcAft>
                <a:spcPts val="0"/>
              </a:spcAft>
              <a:defRPr/>
            </a:pPr>
            <a:r>
              <a:rPr lang="en-US" altLang="ja-JP" sz="5000" dirty="0"/>
              <a:t>『</a:t>
            </a:r>
            <a:r>
              <a:rPr lang="ja-JP" altLang="en-US" sz="5000" dirty="0"/>
              <a:t>地域との連携</a:t>
            </a:r>
            <a:r>
              <a:rPr lang="en-US" altLang="ja-JP" sz="5000" dirty="0"/>
              <a:t>』</a:t>
            </a:r>
            <a:endParaRPr lang="ja-JP" altLang="en-US" sz="5000" dirty="0"/>
          </a:p>
        </p:txBody>
      </p:sp>
      <p:sp>
        <p:nvSpPr>
          <p:cNvPr id="4" name="スライド番号プレースホルダー 3">
            <a:extLst>
              <a:ext uri="{FF2B5EF4-FFF2-40B4-BE49-F238E27FC236}">
                <a16:creationId xmlns:a16="http://schemas.microsoft.com/office/drawing/2014/main" id="{69E08AE1-CB00-4815-B67F-3C670B95E737}"/>
              </a:ext>
            </a:extLst>
          </p:cNvPr>
          <p:cNvSpPr>
            <a:spLocks noGrp="1"/>
          </p:cNvSpPr>
          <p:nvPr>
            <p:ph type="sldNum" sz="quarter" idx="12"/>
          </p:nvPr>
        </p:nvSpPr>
        <p:spPr/>
        <p:txBody>
          <a:bodyPr/>
          <a:lstStyle/>
          <a:p>
            <a:pPr>
              <a:defRPr/>
            </a:pPr>
            <a:fld id="{D23163D9-8541-4908-BF24-6ADA25890796}" type="slidenum">
              <a:rPr lang="ja-JP" altLang="en-US" smtClean="0"/>
              <a:pPr>
                <a:defRPr/>
              </a:pPr>
              <a:t>16</a:t>
            </a:fld>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pPr eaLnBrk="1" hangingPunct="1"/>
            <a:r>
              <a:rPr lang="ja-JP" altLang="en-US" sz="3000"/>
              <a:t>ガイドラインのポイント①</a:t>
            </a:r>
            <a:endParaRPr lang="ja-JP" altLang="en-US" sz="3000">
              <a:sym typeface="+mn-ea"/>
            </a:endParaRPr>
          </a:p>
        </p:txBody>
      </p:sp>
      <p:sp>
        <p:nvSpPr>
          <p:cNvPr id="36867" name="コンテンツプレースホルダ 2"/>
          <p:cNvSpPr>
            <a:spLocks noGrp="1"/>
          </p:cNvSpPr>
          <p:nvPr>
            <p:ph idx="1"/>
          </p:nvPr>
        </p:nvSpPr>
        <p:spPr>
          <a:xfrm>
            <a:off x="268288" y="987425"/>
            <a:ext cx="8720137" cy="4032250"/>
          </a:xfrm>
        </p:spPr>
        <p:txBody>
          <a:bodyPr/>
          <a:lstStyle/>
          <a:p>
            <a:pPr marL="0" indent="0" eaLnBrk="1" hangingPunct="1">
              <a:buFont typeface="Arial" panose="020B0604020202020204" pitchFamily="34" charset="0"/>
              <a:buNone/>
            </a:pPr>
            <a:r>
              <a:rPr lang="ja-JP" altLang="en-US" sz="2400"/>
              <a:t>２．地域援助事業者等の紹介と連携業務　</a:t>
            </a:r>
            <a:r>
              <a:rPr lang="ja-JP" altLang="en-US" sz="1800"/>
              <a:t>（ガイドライン</a:t>
            </a:r>
            <a:r>
              <a:rPr lang="en-US" altLang="ja-JP" sz="1800"/>
              <a:t>P17</a:t>
            </a:r>
            <a:r>
              <a:rPr lang="ja-JP" altLang="en-US" sz="1800"/>
              <a:t>）</a:t>
            </a:r>
            <a:endParaRPr lang="en-US" altLang="ja-JP" sz="1800"/>
          </a:p>
          <a:p>
            <a:pPr marL="0" indent="0" eaLnBrk="1" hangingPunct="1">
              <a:buFont typeface="Arial" panose="020B0604020202020204" pitchFamily="34" charset="0"/>
              <a:buNone/>
            </a:pPr>
            <a:endParaRPr lang="en-US" altLang="ja-JP" sz="2400"/>
          </a:p>
          <a:p>
            <a:pPr marL="0" indent="0" eaLnBrk="1" hangingPunct="1">
              <a:buFont typeface="Arial" panose="020B0604020202020204" pitchFamily="34" charset="0"/>
              <a:buNone/>
            </a:pPr>
            <a:r>
              <a:rPr lang="ja-JP" altLang="en-US" sz="2400"/>
              <a:t>　　　　　　　</a:t>
            </a:r>
            <a:endParaRPr lang="en-US" altLang="ja-JP" sz="2400"/>
          </a:p>
          <a:p>
            <a:pPr marL="0" indent="0" eaLnBrk="1" hangingPunct="1">
              <a:buFont typeface="Arial" panose="020B0604020202020204" pitchFamily="34" charset="0"/>
              <a:buNone/>
            </a:pPr>
            <a:r>
              <a:rPr lang="ja-JP" altLang="en-US" sz="2400"/>
              <a:t>　　　　　　①紹介</a:t>
            </a:r>
            <a:endParaRPr lang="en-US" altLang="ja-JP" sz="2400"/>
          </a:p>
          <a:p>
            <a:pPr marL="0" indent="0" eaLnBrk="1" hangingPunct="1">
              <a:buFont typeface="Arial" panose="020B0604020202020204" pitchFamily="34" charset="0"/>
              <a:buNone/>
            </a:pPr>
            <a:r>
              <a:rPr lang="ja-JP" altLang="en-US" sz="2400"/>
              <a:t>　　　　　　②情報把握・情報整理　</a:t>
            </a:r>
            <a:endParaRPr lang="en-US" altLang="ja-JP" sz="2400"/>
          </a:p>
          <a:p>
            <a:pPr marL="0" indent="0" eaLnBrk="1" hangingPunct="1">
              <a:buFont typeface="Arial" panose="020B0604020202020204" pitchFamily="34" charset="0"/>
              <a:buNone/>
            </a:pPr>
            <a:r>
              <a:rPr lang="ja-JP" altLang="en-US" sz="2400"/>
              <a:t>　　　　　　③連絡調整・環境調整　</a:t>
            </a:r>
            <a:endParaRPr lang="en-US" altLang="ja-JP" sz="2400"/>
          </a:p>
          <a:p>
            <a:pPr marL="0" indent="0" eaLnBrk="1" hangingPunct="1">
              <a:buFont typeface="Arial" panose="020B0604020202020204" pitchFamily="34" charset="0"/>
              <a:buNone/>
            </a:pPr>
            <a:r>
              <a:rPr lang="ja-JP" altLang="en-US" sz="2400"/>
              <a:t>　　　　　　　　　　⇒連携</a:t>
            </a:r>
            <a:endParaRPr lang="en-US" altLang="ja-JP" sz="2400"/>
          </a:p>
        </p:txBody>
      </p:sp>
      <p:sp>
        <p:nvSpPr>
          <p:cNvPr id="6" name="角丸四角形 5"/>
          <p:cNvSpPr/>
          <p:nvPr/>
        </p:nvSpPr>
        <p:spPr>
          <a:xfrm>
            <a:off x="835025" y="1571625"/>
            <a:ext cx="4491038" cy="539750"/>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a:solidFill>
                  <a:prstClr val="black"/>
                </a:solidFill>
              </a:rPr>
              <a:t>退院後生活環境相談員の業務</a:t>
            </a:r>
            <a:endParaRPr lang="en-US" altLang="ja-JP" sz="2400" dirty="0">
              <a:solidFill>
                <a:prstClr val="black"/>
              </a:solidFill>
            </a:endParaRPr>
          </a:p>
        </p:txBody>
      </p:sp>
      <p:sp>
        <p:nvSpPr>
          <p:cNvPr id="2" name="スライド番号プレースホルダー 1">
            <a:extLst>
              <a:ext uri="{FF2B5EF4-FFF2-40B4-BE49-F238E27FC236}">
                <a16:creationId xmlns:a16="http://schemas.microsoft.com/office/drawing/2014/main" id="{BAA2B914-2F67-4C41-BE78-F8E886998F59}"/>
              </a:ext>
            </a:extLst>
          </p:cNvPr>
          <p:cNvSpPr>
            <a:spLocks noGrp="1"/>
          </p:cNvSpPr>
          <p:nvPr>
            <p:ph type="sldNum" sz="quarter" idx="12"/>
          </p:nvPr>
        </p:nvSpPr>
        <p:spPr/>
        <p:txBody>
          <a:bodyPr/>
          <a:lstStyle/>
          <a:p>
            <a:pPr>
              <a:defRPr/>
            </a:pPr>
            <a:fld id="{4FC1A4BC-EE67-47DB-B6E5-03BC6C86C827}" type="slidenum">
              <a:rPr lang="ja-JP" altLang="en-US" smtClean="0"/>
              <a:pPr>
                <a:defRPr/>
              </a:pPr>
              <a:t>17</a:t>
            </a:fld>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pPr eaLnBrk="1" hangingPunct="1"/>
            <a:r>
              <a:rPr lang="ja-JP" altLang="en-US" sz="3000" dirty="0"/>
              <a:t>ガイドラインのポイント②</a:t>
            </a:r>
            <a:endParaRPr lang="ja-JP" altLang="en-US" sz="3000" dirty="0">
              <a:sym typeface="+mn-ea"/>
            </a:endParaRPr>
          </a:p>
        </p:txBody>
      </p:sp>
      <p:sp>
        <p:nvSpPr>
          <p:cNvPr id="3" name="コンテンツプレースホルダ 2"/>
          <p:cNvSpPr>
            <a:spLocks noGrp="1"/>
          </p:cNvSpPr>
          <p:nvPr>
            <p:ph idx="1"/>
          </p:nvPr>
        </p:nvSpPr>
        <p:spPr>
          <a:xfrm>
            <a:off x="107950" y="987425"/>
            <a:ext cx="8928100" cy="4032250"/>
          </a:xfrm>
        </p:spPr>
        <p:txBody>
          <a:bodyPr rtlCol="0">
            <a:normAutofit fontScale="85000" lnSpcReduction="10000"/>
          </a:bodyPr>
          <a:lstStyle/>
          <a:p>
            <a:pPr marL="0" indent="0" eaLnBrk="1" fontAlgn="auto" hangingPunct="1">
              <a:spcAft>
                <a:spcPts val="0"/>
              </a:spcAft>
              <a:buFont typeface="Arial" panose="020B0604020202020204" pitchFamily="34" charset="0"/>
              <a:buNone/>
              <a:defRPr/>
            </a:pPr>
            <a:r>
              <a:rPr lang="ja-JP" altLang="en-US" sz="2400" dirty="0"/>
              <a:t>２．地域援助事業者等の紹介と連携業務　</a:t>
            </a:r>
            <a:r>
              <a:rPr lang="ja-JP" altLang="en-US" sz="1900" dirty="0"/>
              <a:t>（ガイドライン</a:t>
            </a:r>
            <a:r>
              <a:rPr lang="en-US" altLang="ja-JP" sz="1900" dirty="0"/>
              <a:t>P17</a:t>
            </a:r>
            <a:r>
              <a:rPr lang="ja-JP" altLang="en-US" sz="1900" dirty="0"/>
              <a:t>）</a:t>
            </a:r>
            <a:endParaRPr lang="en-US" altLang="ja-JP" sz="1900" dirty="0"/>
          </a:p>
          <a:p>
            <a:pPr marL="0" indent="0" eaLnBrk="1" fontAlgn="auto" hangingPunct="1">
              <a:spcAft>
                <a:spcPts val="0"/>
              </a:spcAft>
              <a:buFont typeface="Arial" panose="020B0604020202020204" pitchFamily="34" charset="0"/>
              <a:buNone/>
              <a:defRPr/>
            </a:pPr>
            <a:r>
              <a:rPr lang="ja-JP" altLang="en-US" sz="2400" dirty="0"/>
              <a:t>☆視点☆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r>
              <a:rPr lang="en-US" altLang="ja-JP" sz="2400" dirty="0"/>
              <a:t>【</a:t>
            </a:r>
            <a:r>
              <a:rPr lang="ja-JP" altLang="en-US" sz="2400" dirty="0"/>
              <a:t>地域援助事業者とは</a:t>
            </a:r>
            <a:r>
              <a:rPr lang="en-US" altLang="ja-JP" sz="2400" dirty="0"/>
              <a:t>】</a:t>
            </a:r>
          </a:p>
          <a:p>
            <a:pPr marL="0" indent="0" eaLnBrk="1" fontAlgn="auto" hangingPunct="1">
              <a:spcAft>
                <a:spcPts val="0"/>
              </a:spcAft>
              <a:buNone/>
              <a:defRPr/>
            </a:pPr>
            <a:r>
              <a:rPr lang="ja-JP" altLang="en-US" sz="2400" dirty="0"/>
              <a:t>　　　①一般相談支援事業者又は特定相談支援事業者</a:t>
            </a:r>
          </a:p>
          <a:p>
            <a:pPr marL="0" indent="0" eaLnBrk="1" fontAlgn="auto" hangingPunct="1">
              <a:spcAft>
                <a:spcPts val="0"/>
              </a:spcAft>
              <a:buNone/>
              <a:defRPr/>
            </a:pPr>
            <a:r>
              <a:rPr lang="ja-JP" altLang="en-US" sz="2400" dirty="0"/>
              <a:t>　　　②居宅介護支援事業者</a:t>
            </a:r>
          </a:p>
          <a:p>
            <a:pPr marL="0" indent="0" eaLnBrk="1" fontAlgn="auto" hangingPunct="1">
              <a:spcAft>
                <a:spcPts val="0"/>
              </a:spcAft>
              <a:buNone/>
              <a:defRPr/>
            </a:pPr>
            <a:r>
              <a:rPr lang="ja-JP" altLang="en-US" sz="2400" dirty="0"/>
              <a:t>　　　③小規模多機能型居宅介護支援事業者</a:t>
            </a:r>
            <a:r>
              <a:rPr lang="en-US" altLang="ja-JP" sz="2400" dirty="0"/>
              <a:t>【</a:t>
            </a:r>
            <a:r>
              <a:rPr lang="ja-JP" altLang="en-US" sz="2400" dirty="0"/>
              <a:t>予防を含む</a:t>
            </a:r>
            <a:r>
              <a:rPr lang="en-US" altLang="ja-JP" sz="2400" dirty="0"/>
              <a:t>】</a:t>
            </a:r>
            <a:r>
              <a:rPr lang="ja-JP" altLang="en-US" sz="2400" dirty="0"/>
              <a:t>・認知症対応型共同</a:t>
            </a:r>
            <a:endParaRPr lang="en-US" altLang="ja-JP" sz="2400" dirty="0"/>
          </a:p>
          <a:p>
            <a:pPr marL="0" indent="0" eaLnBrk="1" fontAlgn="auto" hangingPunct="1">
              <a:spcAft>
                <a:spcPts val="0"/>
              </a:spcAft>
              <a:buNone/>
              <a:defRPr/>
            </a:pPr>
            <a:r>
              <a:rPr lang="ja-JP" altLang="en-US" sz="2400" dirty="0"/>
              <a:t>　　　　生活介護事業者</a:t>
            </a:r>
            <a:r>
              <a:rPr lang="en-US" altLang="ja-JP" sz="2400" dirty="0"/>
              <a:t>【</a:t>
            </a:r>
            <a:r>
              <a:rPr lang="ja-JP" altLang="en-US" sz="2400" dirty="0"/>
              <a:t>予防を含む</a:t>
            </a:r>
            <a:r>
              <a:rPr lang="en-US" altLang="ja-JP" sz="2400" dirty="0"/>
              <a:t>】</a:t>
            </a:r>
            <a:r>
              <a:rPr lang="ja-JP" altLang="en-US" sz="2400" dirty="0"/>
              <a:t>（介護支援専門員を有する者）</a:t>
            </a:r>
          </a:p>
          <a:p>
            <a:pPr marL="0" indent="0" eaLnBrk="1" fontAlgn="auto" hangingPunct="1">
              <a:spcAft>
                <a:spcPts val="0"/>
              </a:spcAft>
              <a:buNone/>
              <a:defRPr/>
            </a:pPr>
            <a:r>
              <a:rPr lang="ja-JP" altLang="en-US" sz="2400" dirty="0"/>
              <a:t>　　　④その他、介護老人福祉施設、介護老人保険施設、介護医療院等を行う者</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None/>
              <a:defRPr/>
            </a:pPr>
            <a:r>
              <a:rPr lang="en-US" altLang="ja-JP" sz="2200" dirty="0"/>
              <a:t>※</a:t>
            </a:r>
            <a:r>
              <a:rPr lang="ja-JP" altLang="en-US" sz="2200" dirty="0"/>
              <a:t>精神保健福祉士は、法で明記された地域援助事業者のみならず、行政や福祉サービス事業者等、本人の生活に関与するあらゆる機関・人と必要に応じて連携を図ることが求められる。</a:t>
            </a:r>
          </a:p>
          <a:p>
            <a:pPr marL="0" indent="0" eaLnBrk="1" fontAlgn="auto" hangingPunct="1">
              <a:spcAft>
                <a:spcPts val="0"/>
              </a:spcAft>
              <a:buFont typeface="Arial" panose="020B0604020202020204" pitchFamily="34" charset="0"/>
              <a:buNone/>
              <a:defRPr/>
            </a:pPr>
            <a:endParaRPr lang="en-US" altLang="ja-JP" sz="2400" dirty="0"/>
          </a:p>
        </p:txBody>
      </p:sp>
      <p:sp>
        <p:nvSpPr>
          <p:cNvPr id="2" name="スライド番号プレースホルダー 1">
            <a:extLst>
              <a:ext uri="{FF2B5EF4-FFF2-40B4-BE49-F238E27FC236}">
                <a16:creationId xmlns:a16="http://schemas.microsoft.com/office/drawing/2014/main" id="{7103E64B-3605-430B-BB73-17B6CD5EB76B}"/>
              </a:ext>
            </a:extLst>
          </p:cNvPr>
          <p:cNvSpPr>
            <a:spLocks noGrp="1"/>
          </p:cNvSpPr>
          <p:nvPr>
            <p:ph type="sldNum" sz="quarter" idx="12"/>
          </p:nvPr>
        </p:nvSpPr>
        <p:spPr/>
        <p:txBody>
          <a:bodyPr/>
          <a:lstStyle/>
          <a:p>
            <a:pPr>
              <a:defRPr/>
            </a:pPr>
            <a:fld id="{4FC1A4BC-EE67-47DB-B6E5-03BC6C86C827}" type="slidenum">
              <a:rPr lang="ja-JP" altLang="en-US" smtClean="0"/>
              <a:pPr>
                <a:defRPr/>
              </a:pPr>
              <a:t>18</a:t>
            </a:fld>
            <a:endParaRPr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pPr eaLnBrk="1" hangingPunct="1"/>
            <a:r>
              <a:rPr lang="ja-JP" altLang="en-US" sz="3000"/>
              <a:t>ガイドラインのポイント③</a:t>
            </a:r>
            <a:endParaRPr lang="ja-JP" altLang="en-US" sz="3000">
              <a:sym typeface="+mn-ea"/>
            </a:endParaRPr>
          </a:p>
        </p:txBody>
      </p:sp>
      <p:sp>
        <p:nvSpPr>
          <p:cNvPr id="40963" name="コンテンツプレースホルダ 2"/>
          <p:cNvSpPr>
            <a:spLocks noGrp="1"/>
          </p:cNvSpPr>
          <p:nvPr>
            <p:ph idx="1"/>
          </p:nvPr>
        </p:nvSpPr>
        <p:spPr>
          <a:xfrm>
            <a:off x="268288" y="1058863"/>
            <a:ext cx="8720137" cy="3960812"/>
          </a:xfrm>
        </p:spPr>
        <p:txBody>
          <a:bodyPr/>
          <a:lstStyle/>
          <a:p>
            <a:pPr marL="0" indent="0" eaLnBrk="1" hangingPunct="1">
              <a:buFont typeface="Arial" panose="020B0604020202020204" pitchFamily="34" charset="0"/>
              <a:buNone/>
            </a:pPr>
            <a:r>
              <a:rPr lang="ja-JP" altLang="en-US" sz="2400" dirty="0"/>
              <a:t>２．地域援助事業者等の紹介と連携業務　</a:t>
            </a:r>
            <a:r>
              <a:rPr lang="ja-JP" altLang="en-US" sz="1800" dirty="0"/>
              <a:t>（ガイドライン</a:t>
            </a:r>
            <a:r>
              <a:rPr lang="en-US" altLang="ja-JP" sz="1800" dirty="0"/>
              <a:t>P18</a:t>
            </a:r>
            <a:r>
              <a:rPr lang="ja-JP" altLang="en-US" sz="1800" dirty="0"/>
              <a:t>）</a:t>
            </a:r>
            <a:endParaRPr lang="en-US" altLang="ja-JP" sz="1800" dirty="0"/>
          </a:p>
          <a:p>
            <a:pPr marL="0" indent="0" eaLnBrk="1" hangingPunct="1">
              <a:buFont typeface="Arial" panose="020B0604020202020204" pitchFamily="34" charset="0"/>
              <a:buNone/>
            </a:pPr>
            <a:endParaRPr lang="en-US" altLang="ja-JP" sz="2400" dirty="0"/>
          </a:p>
          <a:p>
            <a:pPr marL="0" indent="0" eaLnBrk="1" hangingPunct="1">
              <a:buFont typeface="Arial" panose="020B0604020202020204" pitchFamily="34" charset="0"/>
              <a:buNone/>
            </a:pPr>
            <a:r>
              <a:rPr lang="ja-JP" altLang="en-US" sz="2400" dirty="0"/>
              <a:t>　　　　　　　</a:t>
            </a:r>
            <a:endParaRPr lang="en-US" altLang="ja-JP" sz="2400" dirty="0"/>
          </a:p>
          <a:p>
            <a:pPr marL="0" indent="0" eaLnBrk="1" hangingPunct="1">
              <a:buFont typeface="Arial" panose="020B0604020202020204" pitchFamily="34" charset="0"/>
              <a:buNone/>
            </a:pPr>
            <a:r>
              <a:rPr lang="ja-JP" altLang="en-US" sz="2400" dirty="0"/>
              <a:t>　　　　　　　①地域援助事業者の丁寧な説明</a:t>
            </a:r>
            <a:endParaRPr lang="en-US" altLang="ja-JP" sz="2400" dirty="0"/>
          </a:p>
          <a:p>
            <a:pPr marL="0" indent="0" eaLnBrk="1" hangingPunct="1">
              <a:buFont typeface="Arial" panose="020B0604020202020204" pitchFamily="34" charset="0"/>
              <a:buNone/>
            </a:pPr>
            <a:r>
              <a:rPr lang="ja-JP" altLang="en-US" sz="2400" dirty="0"/>
              <a:t>　　　　　　　②多職種多機関連携　</a:t>
            </a:r>
            <a:endParaRPr lang="en-US" altLang="ja-JP" sz="2400" dirty="0"/>
          </a:p>
          <a:p>
            <a:pPr marL="0" indent="0" eaLnBrk="1" hangingPunct="1">
              <a:buFont typeface="Arial" panose="020B0604020202020204" pitchFamily="34" charset="0"/>
              <a:buNone/>
            </a:pPr>
            <a:r>
              <a:rPr lang="ja-JP" altLang="en-US" sz="2400" dirty="0"/>
              <a:t>　　　　　　　③関係作り　</a:t>
            </a:r>
            <a:endParaRPr lang="en-US" altLang="ja-JP" sz="2400" dirty="0"/>
          </a:p>
          <a:p>
            <a:pPr marL="0" indent="0" eaLnBrk="1" hangingPunct="1">
              <a:buNone/>
            </a:pPr>
            <a:r>
              <a:rPr lang="ja-JP" altLang="en-US" sz="2400" dirty="0"/>
              <a:t>　　　　　　　④地域移行及び定着支援等の利用検討</a:t>
            </a:r>
            <a:endParaRPr lang="en-US" altLang="ja-JP" sz="2400" dirty="0"/>
          </a:p>
          <a:p>
            <a:pPr marL="0" indent="0" eaLnBrk="1" hangingPunct="1">
              <a:buFont typeface="Arial" panose="020B0604020202020204" pitchFamily="34" charset="0"/>
              <a:buNone/>
            </a:pPr>
            <a:r>
              <a:rPr lang="ja-JP" altLang="en-US" sz="2400" dirty="0"/>
              <a:t>　　　　　　　　　　　⇒情報共有　・　連携</a:t>
            </a:r>
            <a:endParaRPr lang="en-US" altLang="ja-JP" sz="2400" dirty="0"/>
          </a:p>
        </p:txBody>
      </p:sp>
      <p:sp>
        <p:nvSpPr>
          <p:cNvPr id="6" name="角丸四角形 5"/>
          <p:cNvSpPr/>
          <p:nvPr/>
        </p:nvSpPr>
        <p:spPr>
          <a:xfrm>
            <a:off x="835025" y="1708150"/>
            <a:ext cx="4491038" cy="539750"/>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a:solidFill>
                  <a:prstClr val="black"/>
                </a:solidFill>
              </a:rPr>
              <a:t>精神保健福祉士の業務</a:t>
            </a:r>
            <a:endParaRPr lang="en-US" altLang="ja-JP" sz="2400" dirty="0">
              <a:solidFill>
                <a:prstClr val="black"/>
              </a:solidFill>
            </a:endParaRPr>
          </a:p>
        </p:txBody>
      </p:sp>
      <p:sp>
        <p:nvSpPr>
          <p:cNvPr id="2" name="スライド番号プレースホルダー 1">
            <a:extLst>
              <a:ext uri="{FF2B5EF4-FFF2-40B4-BE49-F238E27FC236}">
                <a16:creationId xmlns:a16="http://schemas.microsoft.com/office/drawing/2014/main" id="{5A5A86AF-E310-40AB-A7C3-043B136FD46D}"/>
              </a:ext>
            </a:extLst>
          </p:cNvPr>
          <p:cNvSpPr>
            <a:spLocks noGrp="1"/>
          </p:cNvSpPr>
          <p:nvPr>
            <p:ph type="sldNum" sz="quarter" idx="12"/>
          </p:nvPr>
        </p:nvSpPr>
        <p:spPr/>
        <p:txBody>
          <a:bodyPr/>
          <a:lstStyle/>
          <a:p>
            <a:pPr>
              <a:defRPr/>
            </a:pPr>
            <a:fld id="{4FC1A4BC-EE67-47DB-B6E5-03BC6C86C827}" type="slidenum">
              <a:rPr lang="ja-JP" altLang="en-US" smtClean="0"/>
              <a:pPr>
                <a:defRPr/>
              </a:pPr>
              <a:t>19</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28650" y="274638"/>
            <a:ext cx="7886700" cy="931862"/>
          </a:xfrm>
        </p:spPr>
        <p:txBody>
          <a:bodyPr/>
          <a:lstStyle/>
          <a:p>
            <a:pPr eaLnBrk="1" hangingPunct="1"/>
            <a:r>
              <a:rPr lang="ja-JP" altLang="en-US" sz="3600" dirty="0"/>
              <a:t>演習</a:t>
            </a:r>
            <a:r>
              <a:rPr lang="en-US" altLang="ja-JP" sz="3600" dirty="0"/>
              <a:t>Ⅲ</a:t>
            </a:r>
            <a:r>
              <a:rPr lang="ja-JP" altLang="en-US" sz="3600" dirty="0"/>
              <a:t>　退院に向けた取り組み</a:t>
            </a:r>
          </a:p>
        </p:txBody>
      </p:sp>
      <p:sp>
        <p:nvSpPr>
          <p:cNvPr id="3" name="コンテンツプレースホルダ 2"/>
          <p:cNvSpPr>
            <a:spLocks noGrp="1"/>
          </p:cNvSpPr>
          <p:nvPr>
            <p:ph idx="1"/>
          </p:nvPr>
        </p:nvSpPr>
        <p:spPr>
          <a:xfrm>
            <a:off x="231775" y="1268413"/>
            <a:ext cx="8824913" cy="3448050"/>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ja-JP" altLang="en-US" sz="2400" dirty="0"/>
              <a:t>１．退院に向けた相談支援　（ガイドライン</a:t>
            </a:r>
            <a:r>
              <a:rPr lang="en-US" altLang="ja-JP" sz="2400" dirty="0"/>
              <a:t>p14</a:t>
            </a:r>
            <a:r>
              <a:rPr lang="ja-JP" altLang="en-US" sz="2400" dirty="0"/>
              <a:t>～</a:t>
            </a:r>
            <a:r>
              <a:rPr lang="en-US" altLang="ja-JP" sz="2400" dirty="0"/>
              <a:t>16</a:t>
            </a:r>
            <a:r>
              <a:rPr lang="ja-JP" altLang="en-US" sz="2400" dirty="0"/>
              <a:t>）</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「意欲の喚起」「退院促進に努めること」</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「治療に関わる者との連携を図ること」</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２．地域援助事業者等の紹介と連携業務　（ガイドライン</a:t>
            </a:r>
            <a:r>
              <a:rPr lang="en-US" altLang="ja-JP" sz="2400" dirty="0"/>
              <a:t>p17</a:t>
            </a:r>
            <a:r>
              <a:rPr lang="ja-JP" altLang="en-US" sz="2400" dirty="0"/>
              <a:t>～</a:t>
            </a:r>
            <a:r>
              <a:rPr lang="en-US" altLang="ja-JP" sz="2400" dirty="0"/>
              <a:t>18</a:t>
            </a:r>
            <a:r>
              <a:rPr lang="ja-JP" altLang="en-US" sz="2400" dirty="0"/>
              <a:t>）</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「紹介・連絡調整・環境調整に努めること」</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p:txBody>
      </p:sp>
      <p:sp>
        <p:nvSpPr>
          <p:cNvPr id="4" name="角丸四角形 3"/>
          <p:cNvSpPr/>
          <p:nvPr/>
        </p:nvSpPr>
        <p:spPr>
          <a:xfrm>
            <a:off x="231775" y="4248150"/>
            <a:ext cx="8645525" cy="541338"/>
          </a:xfrm>
          <a:prstGeom prst="roundRect">
            <a:avLst/>
          </a:prstGeom>
          <a:ln w="38100"/>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700" spc="450" dirty="0">
                <a:solidFill>
                  <a:prstClr val="black"/>
                </a:solidFill>
              </a:rPr>
              <a:t>連携において精神保健福祉士に求められる視点</a:t>
            </a:r>
            <a:endParaRPr lang="en-US" altLang="ja-JP" sz="2700" spc="450" dirty="0">
              <a:solidFill>
                <a:prstClr val="black"/>
              </a:solidFill>
            </a:endParaRPr>
          </a:p>
        </p:txBody>
      </p:sp>
      <p:sp>
        <p:nvSpPr>
          <p:cNvPr id="6" name="角丸四角形 5"/>
          <p:cNvSpPr/>
          <p:nvPr/>
        </p:nvSpPr>
        <p:spPr>
          <a:xfrm>
            <a:off x="231775" y="3567113"/>
            <a:ext cx="8645525" cy="541337"/>
          </a:xfrm>
          <a:prstGeom prst="roundRect">
            <a:avLst/>
          </a:prstGeom>
          <a:ln w="38100"/>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700" spc="450" dirty="0">
                <a:solidFill>
                  <a:prstClr val="black"/>
                </a:solidFill>
              </a:rPr>
              <a:t>退院促進に必要な院内外の連携</a:t>
            </a:r>
            <a:endParaRPr lang="en-US" altLang="ja-JP" sz="2700" spc="450" dirty="0">
              <a:solidFill>
                <a:prstClr val="black"/>
              </a:solidFill>
            </a:endParaRPr>
          </a:p>
        </p:txBody>
      </p:sp>
      <p:sp>
        <p:nvSpPr>
          <p:cNvPr id="2" name="スライド番号プレースホルダー 1">
            <a:extLst>
              <a:ext uri="{FF2B5EF4-FFF2-40B4-BE49-F238E27FC236}">
                <a16:creationId xmlns:a16="http://schemas.microsoft.com/office/drawing/2014/main" id="{6F7696A5-9356-4FC1-A4D1-2B237C30A2A2}"/>
              </a:ext>
            </a:extLst>
          </p:cNvPr>
          <p:cNvSpPr>
            <a:spLocks noGrp="1"/>
          </p:cNvSpPr>
          <p:nvPr>
            <p:ph type="sldNum" sz="quarter" idx="12"/>
          </p:nvPr>
        </p:nvSpPr>
        <p:spPr/>
        <p:txBody>
          <a:bodyPr/>
          <a:lstStyle/>
          <a:p>
            <a:pPr>
              <a:defRPr/>
            </a:pPr>
            <a:fld id="{4FC1A4BC-EE67-47DB-B6E5-03BC6C86C827}" type="slidenum">
              <a:rPr lang="ja-JP" altLang="en-US" smtClean="0"/>
              <a:pPr>
                <a:defRPr/>
              </a:pPr>
              <a:t>2</a:t>
            </a:fld>
            <a:endParaRPr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pPr eaLnBrk="1" hangingPunct="1"/>
            <a:r>
              <a:rPr lang="ja-JP" altLang="en-US" sz="3000"/>
              <a:t>ガイドラインのポイント④</a:t>
            </a:r>
          </a:p>
        </p:txBody>
      </p:sp>
      <p:sp>
        <p:nvSpPr>
          <p:cNvPr id="3" name="コンテンツ プレースホルダー 2"/>
          <p:cNvSpPr>
            <a:spLocks noGrp="1"/>
          </p:cNvSpPr>
          <p:nvPr>
            <p:ph idx="1"/>
          </p:nvPr>
        </p:nvSpPr>
        <p:spPr>
          <a:xfrm>
            <a:off x="250825" y="1131888"/>
            <a:ext cx="8713788" cy="3910012"/>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ja-JP" altLang="en-US" dirty="0"/>
              <a:t>☆視点☆　</a:t>
            </a:r>
            <a:r>
              <a:rPr lang="ja-JP" altLang="en-US" sz="2600" dirty="0"/>
              <a:t>（ガイドライン</a:t>
            </a:r>
            <a:r>
              <a:rPr lang="en-US" altLang="ja-JP" sz="2600" dirty="0"/>
              <a:t>P19</a:t>
            </a:r>
            <a:r>
              <a:rPr lang="ja-JP" altLang="en-US" sz="2600" dirty="0"/>
              <a:t>）</a:t>
            </a:r>
            <a:endParaRPr lang="en-US" altLang="ja-JP" sz="2600" dirty="0"/>
          </a:p>
          <a:p>
            <a:pPr marL="0" indent="0" eaLnBrk="1" fontAlgn="auto" hangingPunct="1">
              <a:spcAft>
                <a:spcPts val="0"/>
              </a:spcAft>
              <a:buFont typeface="Arial" panose="020B0604020202020204" pitchFamily="34" charset="0"/>
              <a:buNone/>
              <a:defRPr/>
            </a:pPr>
            <a:r>
              <a:rPr lang="en-US" altLang="ja-JP" dirty="0"/>
              <a:t>【</a:t>
            </a:r>
            <a:r>
              <a:rPr lang="ja-JP" altLang="en-US" dirty="0"/>
              <a:t>退院を手伝ってくれる人が、病院の外にいることを伝える</a:t>
            </a:r>
            <a:r>
              <a:rPr lang="en-US" altLang="ja-JP" dirty="0"/>
              <a:t>】</a:t>
            </a:r>
          </a:p>
          <a:p>
            <a:pPr marL="0" indent="0" eaLnBrk="1" fontAlgn="auto" hangingPunct="1">
              <a:spcAft>
                <a:spcPts val="0"/>
              </a:spcAft>
              <a:buFont typeface="Arial" panose="020B0604020202020204" pitchFamily="34" charset="0"/>
              <a:buNone/>
              <a:defRPr/>
            </a:pPr>
            <a:r>
              <a:rPr lang="ja-JP" altLang="en-US" dirty="0"/>
              <a:t>○地域援助事業者の紹介</a:t>
            </a:r>
            <a:endParaRPr lang="en-US" altLang="ja-JP" dirty="0"/>
          </a:p>
          <a:p>
            <a:pPr marL="0" indent="0" eaLnBrk="1" fontAlgn="auto" hangingPunct="1">
              <a:spcAft>
                <a:spcPts val="0"/>
              </a:spcAft>
              <a:buFont typeface="Arial" panose="020B0604020202020204" pitchFamily="34" charset="0"/>
              <a:buNone/>
              <a:defRPr/>
            </a:pPr>
            <a:r>
              <a:rPr lang="ja-JP" altLang="en-US" dirty="0"/>
              <a:t>　・わかりやすい言葉や口調</a:t>
            </a:r>
            <a:endParaRPr lang="en-US" altLang="ja-JP" dirty="0"/>
          </a:p>
          <a:p>
            <a:pPr marL="0" indent="0" eaLnBrk="1" fontAlgn="auto" hangingPunct="1">
              <a:spcAft>
                <a:spcPts val="0"/>
              </a:spcAft>
              <a:buFont typeface="Arial" panose="020B0604020202020204" pitchFamily="34" charset="0"/>
              <a:buNone/>
              <a:defRPr/>
            </a:pPr>
            <a:r>
              <a:rPr lang="ja-JP" altLang="en-US" dirty="0"/>
              <a:t>　・パンフレットの活用</a:t>
            </a:r>
            <a:endParaRPr lang="en-US" altLang="ja-JP" dirty="0"/>
          </a:p>
          <a:p>
            <a:pPr marL="0" indent="0" eaLnBrk="1" fontAlgn="auto" hangingPunct="1">
              <a:spcAft>
                <a:spcPts val="0"/>
              </a:spcAft>
              <a:buFont typeface="Arial" panose="020B0604020202020204" pitchFamily="34" charset="0"/>
              <a:buNone/>
              <a:defRPr/>
            </a:pPr>
            <a:endParaRPr lang="en-US" altLang="ja-JP" dirty="0"/>
          </a:p>
          <a:p>
            <a:pPr marL="0" indent="0" eaLnBrk="1" fontAlgn="auto" hangingPunct="1">
              <a:spcAft>
                <a:spcPts val="0"/>
              </a:spcAft>
              <a:buFont typeface="Arial" panose="020B0604020202020204" pitchFamily="34" charset="0"/>
              <a:buNone/>
              <a:defRPr/>
            </a:pPr>
            <a:r>
              <a:rPr lang="en-US" altLang="ja-JP" dirty="0"/>
              <a:t>【</a:t>
            </a:r>
            <a:r>
              <a:rPr lang="ja-JP" altLang="en-US" dirty="0"/>
              <a:t>「つなぐ」ことを意識したかかわりの視点</a:t>
            </a:r>
            <a:r>
              <a:rPr lang="en-US" altLang="ja-JP" dirty="0"/>
              <a:t>】</a:t>
            </a:r>
          </a:p>
          <a:p>
            <a:pPr marL="0" indent="0" eaLnBrk="1" fontAlgn="auto" hangingPunct="1">
              <a:spcAft>
                <a:spcPts val="0"/>
              </a:spcAft>
              <a:buFont typeface="Arial" panose="020B0604020202020204" pitchFamily="34" charset="0"/>
              <a:buNone/>
              <a:defRPr/>
            </a:pPr>
            <a:r>
              <a:rPr lang="ja-JP" altLang="en-US" dirty="0"/>
              <a:t>○ケア会議を開催して情報共有を図る</a:t>
            </a:r>
            <a:endParaRPr lang="en-US" altLang="ja-JP" dirty="0"/>
          </a:p>
          <a:p>
            <a:pPr marL="0" indent="0" eaLnBrk="1" fontAlgn="auto" hangingPunct="1">
              <a:spcAft>
                <a:spcPts val="0"/>
              </a:spcAft>
              <a:buFont typeface="Arial" panose="020B0604020202020204" pitchFamily="34" charset="0"/>
              <a:buNone/>
              <a:defRPr/>
            </a:pPr>
            <a:r>
              <a:rPr lang="ja-JP" altLang="en-US" dirty="0"/>
              <a:t>　・本人の生活の希望や「人となり」</a:t>
            </a:r>
            <a:endParaRPr lang="en-US" altLang="ja-JP" dirty="0"/>
          </a:p>
          <a:p>
            <a:pPr marL="0" indent="0" eaLnBrk="1" fontAlgn="auto" hangingPunct="1">
              <a:spcAft>
                <a:spcPts val="0"/>
              </a:spcAft>
              <a:buFont typeface="Arial" panose="020B0604020202020204" pitchFamily="34" charset="0"/>
              <a:buNone/>
              <a:defRPr/>
            </a:pPr>
            <a:r>
              <a:rPr lang="ja-JP" altLang="en-US" dirty="0"/>
              <a:t>　・生活に影響しうる病状</a:t>
            </a:r>
            <a:endParaRPr lang="en-US" altLang="ja-JP" dirty="0"/>
          </a:p>
          <a:p>
            <a:pPr marL="0" indent="0" eaLnBrk="1" fontAlgn="auto" hangingPunct="1">
              <a:spcAft>
                <a:spcPts val="0"/>
              </a:spcAft>
              <a:buFont typeface="Arial" panose="020B0604020202020204" pitchFamily="34" charset="0"/>
              <a:buNone/>
              <a:defRPr/>
            </a:pPr>
            <a:r>
              <a:rPr lang="ja-JP" altLang="en-US" dirty="0"/>
              <a:t>　・地域援助事業者側の考え、見立て</a:t>
            </a:r>
            <a:endParaRPr lang="en-US" altLang="ja-JP" dirty="0"/>
          </a:p>
        </p:txBody>
      </p:sp>
      <p:sp>
        <p:nvSpPr>
          <p:cNvPr id="2" name="スライド番号プレースホルダー 1">
            <a:extLst>
              <a:ext uri="{FF2B5EF4-FFF2-40B4-BE49-F238E27FC236}">
                <a16:creationId xmlns:a16="http://schemas.microsoft.com/office/drawing/2014/main" id="{71FE5E87-8A22-4BA6-896F-A799D2B9CF6C}"/>
              </a:ext>
            </a:extLst>
          </p:cNvPr>
          <p:cNvSpPr>
            <a:spLocks noGrp="1"/>
          </p:cNvSpPr>
          <p:nvPr>
            <p:ph type="sldNum" sz="quarter" idx="12"/>
          </p:nvPr>
        </p:nvSpPr>
        <p:spPr/>
        <p:txBody>
          <a:bodyPr/>
          <a:lstStyle/>
          <a:p>
            <a:pPr>
              <a:defRPr/>
            </a:pPr>
            <a:fld id="{4FC1A4BC-EE67-47DB-B6E5-03BC6C86C827}" type="slidenum">
              <a:rPr lang="ja-JP" altLang="en-US" smtClean="0"/>
              <a:pPr>
                <a:defRPr/>
              </a:pPr>
              <a:t>20</a:t>
            </a:fld>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P19</a:t>
            </a:r>
            <a:r>
              <a:rPr lang="ja-JP" altLang="en-US" sz="1800" dirty="0">
                <a:solidFill>
                  <a:prstClr val="black"/>
                </a:solidFill>
              </a:rPr>
              <a:t>）</a:t>
            </a:r>
            <a:endParaRPr lang="ja-JP" altLang="en-US" sz="3000" dirty="0"/>
          </a:p>
        </p:txBody>
      </p:sp>
      <p:sp>
        <p:nvSpPr>
          <p:cNvPr id="3" name="コンテンツ プレースホルダー 2"/>
          <p:cNvSpPr>
            <a:spLocks noGrp="1"/>
          </p:cNvSpPr>
          <p:nvPr>
            <p:ph idx="1"/>
          </p:nvPr>
        </p:nvSpPr>
        <p:spPr>
          <a:xfrm>
            <a:off x="179388" y="1063625"/>
            <a:ext cx="8785225" cy="3978275"/>
          </a:xfrm>
        </p:spPr>
        <p:txBody>
          <a:bodyPr rtlCol="0">
            <a:normAutofit fontScale="55000" lnSpcReduction="20000"/>
          </a:bodyPr>
          <a:lstStyle/>
          <a:p>
            <a:pPr marL="0" indent="0" eaLnBrk="1" fontAlgn="auto" hangingPunct="1">
              <a:spcAft>
                <a:spcPts val="0"/>
              </a:spcAft>
              <a:buFont typeface="Arial" panose="020B0604020202020204" pitchFamily="34" charset="0"/>
              <a:buNone/>
              <a:defRPr/>
            </a:pPr>
            <a:r>
              <a:rPr lang="en-US" altLang="ja-JP" dirty="0"/>
              <a:t>【</a:t>
            </a:r>
            <a:r>
              <a:rPr lang="ja-JP" altLang="en-US" dirty="0"/>
              <a:t>地域の支援者との連携の意義</a:t>
            </a:r>
            <a:r>
              <a:rPr lang="en-US" altLang="ja-JP" dirty="0"/>
              <a:t>】</a:t>
            </a:r>
          </a:p>
          <a:p>
            <a:pPr marL="0" indent="0" eaLnBrk="1" fontAlgn="auto" hangingPunct="1">
              <a:spcAft>
                <a:spcPts val="0"/>
              </a:spcAft>
              <a:buFont typeface="Arial" panose="020B0604020202020204" pitchFamily="34" charset="0"/>
              <a:buNone/>
              <a:defRPr/>
            </a:pPr>
            <a:r>
              <a:rPr lang="ja-JP" altLang="en-US" dirty="0"/>
              <a:t>○リカバリー（ガイドライン</a:t>
            </a:r>
            <a:r>
              <a:rPr lang="en-US" altLang="ja-JP" dirty="0"/>
              <a:t>p5</a:t>
            </a:r>
            <a:r>
              <a:rPr lang="ja-JP" altLang="en-US" dirty="0"/>
              <a:t>）</a:t>
            </a:r>
            <a:endParaRPr lang="en-US" altLang="ja-JP" dirty="0"/>
          </a:p>
          <a:p>
            <a:pPr marL="0" indent="0" eaLnBrk="1" fontAlgn="auto" hangingPunct="1">
              <a:lnSpc>
                <a:spcPct val="120000"/>
              </a:lnSpc>
              <a:spcAft>
                <a:spcPts val="0"/>
              </a:spcAft>
              <a:buFont typeface="Arial" panose="020B0604020202020204" pitchFamily="34" charset="0"/>
              <a:buNone/>
              <a:defRPr/>
            </a:pPr>
            <a:r>
              <a:rPr lang="ja-JP" altLang="en-US" dirty="0"/>
              <a:t>精神保健福祉の利用者にとっての回復（リカバリー）とは、単に病気の治癒や障害の軽減といった医学的回復を意味するのではなく、病気や障害によって失われたその人らしい生活を再構築し、新たな人生の意味や目的を見出すことである。精神保健福祉士は、リカバリーの視点に立った実践を基盤とする。</a:t>
            </a:r>
            <a:endParaRPr lang="en-US" altLang="ja-JP" dirty="0"/>
          </a:p>
          <a:p>
            <a:pPr marL="0" indent="0" eaLnBrk="1" fontAlgn="auto" hangingPunct="1">
              <a:spcAft>
                <a:spcPts val="0"/>
              </a:spcAft>
              <a:buFont typeface="Arial" panose="020B0604020202020204" pitchFamily="34" charset="0"/>
              <a:buNone/>
              <a:defRPr/>
            </a:pPr>
            <a:endParaRPr lang="en-US" altLang="ja-JP" sz="2500" dirty="0"/>
          </a:p>
          <a:p>
            <a:pPr marL="0" indent="0" eaLnBrk="1" fontAlgn="auto" hangingPunct="1">
              <a:spcAft>
                <a:spcPts val="0"/>
              </a:spcAft>
              <a:buFont typeface="Arial" panose="020B0604020202020204" pitchFamily="34" charset="0"/>
              <a:buNone/>
              <a:defRPr/>
            </a:pPr>
            <a:r>
              <a:rPr lang="ja-JP" altLang="en-US" dirty="0"/>
              <a:t>○地域移行、社会的入院の解消と予防（地域移行・地域定着）</a:t>
            </a:r>
            <a:endParaRPr lang="en-US" altLang="ja-JP" dirty="0"/>
          </a:p>
          <a:p>
            <a:pPr marL="0" indent="0" eaLnBrk="1" fontAlgn="auto" hangingPunct="1">
              <a:spcAft>
                <a:spcPts val="0"/>
              </a:spcAft>
              <a:buFont typeface="Arial" panose="020B0604020202020204" pitchFamily="34" charset="0"/>
              <a:buNone/>
              <a:defRPr/>
            </a:pPr>
            <a:r>
              <a:rPr lang="ja-JP" altLang="en-US" dirty="0"/>
              <a:t>入院早期から地域の支援者と連携することで、入院の長期化を防ぐ</a:t>
            </a:r>
            <a:endParaRPr lang="en-US" altLang="ja-JP" dirty="0"/>
          </a:p>
          <a:p>
            <a:pPr marL="0" indent="0" eaLnBrk="1" fontAlgn="auto" hangingPunct="1">
              <a:spcAft>
                <a:spcPts val="0"/>
              </a:spcAft>
              <a:buFont typeface="Arial" panose="020B0604020202020204" pitchFamily="34" charset="0"/>
              <a:buNone/>
              <a:defRPr/>
            </a:pPr>
            <a:r>
              <a:rPr lang="ja-JP" altLang="en-US" dirty="0"/>
              <a:t>退院後も連携することで、再入院の予防や再入院する必要があっても長期入院の予防に</a:t>
            </a:r>
            <a:endParaRPr lang="en-US" altLang="ja-JP" dirty="0"/>
          </a:p>
          <a:p>
            <a:pPr marL="0" indent="0" eaLnBrk="1" fontAlgn="auto" hangingPunct="1">
              <a:spcAft>
                <a:spcPts val="0"/>
              </a:spcAft>
              <a:buFont typeface="Arial" panose="020B0604020202020204" pitchFamily="34" charset="0"/>
              <a:buNone/>
              <a:defRPr/>
            </a:pPr>
            <a:r>
              <a:rPr lang="ja-JP" altLang="en-US" dirty="0"/>
              <a:t>つながる</a:t>
            </a:r>
            <a:endParaRPr lang="en-US" altLang="ja-JP" dirty="0"/>
          </a:p>
          <a:p>
            <a:pPr marL="0" indent="0" eaLnBrk="1" fontAlgn="auto" hangingPunct="1">
              <a:spcAft>
                <a:spcPts val="0"/>
              </a:spcAft>
              <a:buFont typeface="Arial" panose="020B0604020202020204" pitchFamily="34" charset="0"/>
              <a:buNone/>
              <a:defRPr/>
            </a:pPr>
            <a:endParaRPr lang="en-US" altLang="ja-JP" sz="2000" dirty="0"/>
          </a:p>
          <a:p>
            <a:pPr marL="0" indent="0" eaLnBrk="1" fontAlgn="auto" hangingPunct="1">
              <a:lnSpc>
                <a:spcPct val="120000"/>
              </a:lnSpc>
              <a:spcAft>
                <a:spcPts val="0"/>
              </a:spcAft>
              <a:buFont typeface="Arial" panose="020B0604020202020204" pitchFamily="34" charset="0"/>
              <a:buNone/>
              <a:defRPr/>
            </a:pPr>
            <a:r>
              <a:rPr lang="en-US" altLang="ja-JP" b="1" u="sng" dirty="0"/>
              <a:t>『</a:t>
            </a:r>
            <a:r>
              <a:rPr lang="ja-JP" altLang="en-US" b="1" u="sng" dirty="0"/>
              <a:t>地域の支援者との連携は、医療保護入院だけでなく、社会的入院者の地域生活への　移行や任意入院者の支援にも有効である</a:t>
            </a:r>
            <a:r>
              <a:rPr lang="en-US" altLang="ja-JP" b="1" u="sng" dirty="0"/>
              <a:t>』</a:t>
            </a:r>
          </a:p>
        </p:txBody>
      </p:sp>
      <p:sp>
        <p:nvSpPr>
          <p:cNvPr id="2" name="スライド番号プレースホルダー 1">
            <a:extLst>
              <a:ext uri="{FF2B5EF4-FFF2-40B4-BE49-F238E27FC236}">
                <a16:creationId xmlns:a16="http://schemas.microsoft.com/office/drawing/2014/main" id="{70CA64FC-5902-4082-9364-3AEA6795A89E}"/>
              </a:ext>
            </a:extLst>
          </p:cNvPr>
          <p:cNvSpPr>
            <a:spLocks noGrp="1"/>
          </p:cNvSpPr>
          <p:nvPr>
            <p:ph type="sldNum" sz="quarter" idx="12"/>
          </p:nvPr>
        </p:nvSpPr>
        <p:spPr/>
        <p:txBody>
          <a:bodyPr/>
          <a:lstStyle/>
          <a:p>
            <a:pPr>
              <a:defRPr/>
            </a:pPr>
            <a:fld id="{4FC1A4BC-EE67-47DB-B6E5-03BC6C86C827}" type="slidenum">
              <a:rPr lang="ja-JP" altLang="en-US" smtClean="0"/>
              <a:pPr>
                <a:defRPr/>
              </a:pPr>
              <a:t>21</a:t>
            </a:fld>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P20</a:t>
            </a:r>
            <a:r>
              <a:rPr lang="ja-JP" altLang="en-US" sz="1800" dirty="0">
                <a:solidFill>
                  <a:prstClr val="black"/>
                </a:solidFill>
              </a:rPr>
              <a:t>）</a:t>
            </a:r>
            <a:endParaRPr lang="ja-JP" altLang="en-US" sz="3000" dirty="0"/>
          </a:p>
        </p:txBody>
      </p:sp>
      <p:sp>
        <p:nvSpPr>
          <p:cNvPr id="47107" name="コンテンツ プレースホルダー 2"/>
          <p:cNvSpPr>
            <a:spLocks noGrp="1"/>
          </p:cNvSpPr>
          <p:nvPr>
            <p:ph idx="1"/>
          </p:nvPr>
        </p:nvSpPr>
        <p:spPr>
          <a:xfrm>
            <a:off x="107950" y="987425"/>
            <a:ext cx="9001125" cy="4054475"/>
          </a:xfrm>
        </p:spPr>
        <p:txBody>
          <a:bodyPr/>
          <a:lstStyle/>
          <a:p>
            <a:pPr marL="0" indent="0" eaLnBrk="1" hangingPunct="1">
              <a:buFont typeface="Arial" panose="020B0604020202020204" pitchFamily="34" charset="0"/>
              <a:buNone/>
            </a:pPr>
            <a:r>
              <a:rPr lang="en-US" altLang="ja-JP" sz="1700" dirty="0"/>
              <a:t>【</a:t>
            </a:r>
            <a:r>
              <a:rPr lang="ja-JP" altLang="en-US" sz="1700" dirty="0"/>
              <a:t>本人と地域援助事業者をつなげるために</a:t>
            </a:r>
            <a:r>
              <a:rPr lang="en-US" altLang="ja-JP" sz="1700" dirty="0"/>
              <a:t>】</a:t>
            </a:r>
          </a:p>
          <a:p>
            <a:pPr marL="0" indent="0" eaLnBrk="1" hangingPunct="1">
              <a:buFont typeface="Arial" panose="020B0604020202020204" pitchFamily="34" charset="0"/>
              <a:buNone/>
            </a:pPr>
            <a:r>
              <a:rPr lang="ja-JP" altLang="en-US" sz="1700" dirty="0"/>
              <a:t>○地域援助事業者の範囲を把握する</a:t>
            </a:r>
            <a:endParaRPr lang="en-US" altLang="ja-JP" sz="1700" dirty="0"/>
          </a:p>
          <a:p>
            <a:pPr marL="0" indent="0" eaLnBrk="1" hangingPunct="1">
              <a:buFont typeface="Arial" panose="020B0604020202020204" pitchFamily="34" charset="0"/>
              <a:buNone/>
            </a:pPr>
            <a:r>
              <a:rPr lang="ja-JP" altLang="en-US" sz="1700" dirty="0"/>
              <a:t>○地域援助事業者各機関の機能や役割を説明できる</a:t>
            </a:r>
            <a:endParaRPr lang="en-US" altLang="ja-JP" sz="1700" dirty="0"/>
          </a:p>
          <a:p>
            <a:pPr marL="361950" indent="-361950" eaLnBrk="1" hangingPunct="1">
              <a:buFont typeface="Arial" panose="020B0604020202020204" pitchFamily="34" charset="0"/>
              <a:buNone/>
            </a:pPr>
            <a:r>
              <a:rPr lang="ja-JP" altLang="en-US" sz="1700" dirty="0"/>
              <a:t>　⇒指定一般相談支援事業所（地域相談）、指定特定相談支援事業所（計画相談）、障害者相談支援事業所（委託相談）、基幹相談支援センター、地域包括支援センター等の機能や役割を本人や院内他職種に説明できるようにすること</a:t>
            </a:r>
            <a:endParaRPr lang="en-US" altLang="ja-JP" sz="1700" dirty="0"/>
          </a:p>
          <a:p>
            <a:pPr marL="0" indent="0" eaLnBrk="1" hangingPunct="1">
              <a:buFont typeface="Arial" panose="020B0604020202020204" pitchFamily="34" charset="0"/>
              <a:buNone/>
            </a:pPr>
            <a:r>
              <a:rPr lang="ja-JP" altLang="en-US" sz="1700" dirty="0"/>
              <a:t>○本人の希望する生活や、早期の退院支援や再入院の予防を意識する中で、地域移行支援、</a:t>
            </a:r>
            <a:endParaRPr lang="en-US" altLang="ja-JP" sz="1700" dirty="0"/>
          </a:p>
          <a:p>
            <a:pPr marL="0" indent="0" eaLnBrk="1" hangingPunct="1">
              <a:buFont typeface="Arial" panose="020B0604020202020204" pitchFamily="34" charset="0"/>
              <a:buNone/>
            </a:pPr>
            <a:r>
              <a:rPr lang="ja-JP" altLang="en-US" sz="1700" dirty="0"/>
              <a:t>　地域定着支援等のサービス内容や仕組みを説明できる</a:t>
            </a:r>
            <a:endParaRPr lang="en-US" altLang="ja-JP" sz="1700" dirty="0"/>
          </a:p>
          <a:p>
            <a:pPr marL="0" indent="0" eaLnBrk="1" hangingPunct="1">
              <a:buFont typeface="Arial" panose="020B0604020202020204" pitchFamily="34" charset="0"/>
              <a:buNone/>
            </a:pPr>
            <a:r>
              <a:rPr lang="ja-JP" altLang="en-US" sz="1700" dirty="0"/>
              <a:t>　⇒地域移行支援や地域定着支援等の利用の検討が必要な場合があることに留意すること</a:t>
            </a:r>
            <a:endParaRPr lang="en-US" altLang="ja-JP" sz="1700" dirty="0"/>
          </a:p>
          <a:p>
            <a:pPr marL="0" indent="0" eaLnBrk="1" hangingPunct="1">
              <a:buFont typeface="Arial" panose="020B0604020202020204" pitchFamily="34" charset="0"/>
              <a:buNone/>
            </a:pPr>
            <a:r>
              <a:rPr lang="ja-JP" altLang="en-US" sz="1700" dirty="0"/>
              <a:t>○障害福祉サービスは、支給決定までに時間を要することに留意したうえで支援を進める</a:t>
            </a:r>
            <a:endParaRPr lang="en-US" altLang="ja-JP" sz="1700" dirty="0"/>
          </a:p>
          <a:p>
            <a:pPr marL="0" indent="0" eaLnBrk="1" hangingPunct="1">
              <a:buFont typeface="Arial" panose="020B0604020202020204" pitchFamily="34" charset="0"/>
              <a:buNone/>
            </a:pPr>
            <a:r>
              <a:rPr lang="ja-JP" altLang="en-US" sz="1700" dirty="0"/>
              <a:t>　⇒申請から利用開始までの手続きで支給決定事務上の時間を要するため</a:t>
            </a:r>
            <a:endParaRPr lang="en-US" altLang="ja-JP" sz="1700" dirty="0"/>
          </a:p>
        </p:txBody>
      </p:sp>
      <p:sp>
        <p:nvSpPr>
          <p:cNvPr id="2" name="スライド番号プレースホルダー 1">
            <a:extLst>
              <a:ext uri="{FF2B5EF4-FFF2-40B4-BE49-F238E27FC236}">
                <a16:creationId xmlns:a16="http://schemas.microsoft.com/office/drawing/2014/main" id="{A3E16702-90FD-43E7-B21B-B43D0488B06B}"/>
              </a:ext>
            </a:extLst>
          </p:cNvPr>
          <p:cNvSpPr>
            <a:spLocks noGrp="1"/>
          </p:cNvSpPr>
          <p:nvPr>
            <p:ph type="sldNum" sz="quarter" idx="12"/>
          </p:nvPr>
        </p:nvSpPr>
        <p:spPr/>
        <p:txBody>
          <a:bodyPr/>
          <a:lstStyle/>
          <a:p>
            <a:pPr>
              <a:defRPr/>
            </a:pPr>
            <a:fld id="{4FC1A4BC-EE67-47DB-B6E5-03BC6C86C827}" type="slidenum">
              <a:rPr lang="ja-JP" altLang="en-US" smtClean="0"/>
              <a:pPr>
                <a:defRPr/>
              </a:pPr>
              <a:t>22</a:t>
            </a:fld>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a:xfrm>
            <a:off x="468313" y="123825"/>
            <a:ext cx="8229600" cy="857250"/>
          </a:xfrm>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P20</a:t>
            </a:r>
            <a:r>
              <a:rPr lang="ja-JP" altLang="en-US" sz="1800" dirty="0">
                <a:solidFill>
                  <a:prstClr val="black"/>
                </a:solidFill>
              </a:rPr>
              <a:t>）</a:t>
            </a:r>
            <a:endParaRPr lang="ja-JP" altLang="en-US" sz="3000" dirty="0"/>
          </a:p>
        </p:txBody>
      </p:sp>
      <p:sp>
        <p:nvSpPr>
          <p:cNvPr id="49155" name="コンテンツ プレースホルダー 2"/>
          <p:cNvSpPr>
            <a:spLocks noGrp="1"/>
          </p:cNvSpPr>
          <p:nvPr>
            <p:ph idx="1"/>
          </p:nvPr>
        </p:nvSpPr>
        <p:spPr>
          <a:xfrm>
            <a:off x="107950" y="915988"/>
            <a:ext cx="8928100" cy="4125912"/>
          </a:xfrm>
        </p:spPr>
        <p:txBody>
          <a:bodyPr/>
          <a:lstStyle/>
          <a:p>
            <a:pPr marL="0" indent="0" eaLnBrk="1" hangingPunct="1">
              <a:buFont typeface="Arial" panose="020B0604020202020204" pitchFamily="34" charset="0"/>
              <a:buNone/>
            </a:pPr>
            <a:r>
              <a:rPr lang="en-US" altLang="ja-JP" sz="1700" dirty="0"/>
              <a:t>【</a:t>
            </a:r>
            <a:r>
              <a:rPr lang="ja-JP" altLang="en-US" sz="1700" dirty="0"/>
              <a:t>地域援助事業者の紹介に関する業務で大切なこと</a:t>
            </a:r>
            <a:r>
              <a:rPr lang="en-US" altLang="ja-JP" sz="1700" dirty="0"/>
              <a:t>】</a:t>
            </a:r>
          </a:p>
          <a:p>
            <a:pPr marL="0" indent="0" eaLnBrk="1" hangingPunct="1">
              <a:buFont typeface="Arial" panose="020B0604020202020204" pitchFamily="34" charset="0"/>
              <a:buNone/>
            </a:pPr>
            <a:r>
              <a:rPr lang="ja-JP" altLang="en-US" sz="1700" dirty="0"/>
              <a:t>○本人の希望に限らず、相談内容から紹介すべきと判断した場合も含まれる</a:t>
            </a:r>
            <a:endParaRPr lang="en-US" altLang="ja-JP" sz="1700" dirty="0"/>
          </a:p>
          <a:p>
            <a:pPr marL="0" indent="0" eaLnBrk="1" hangingPunct="1">
              <a:buFont typeface="Arial" panose="020B0604020202020204" pitchFamily="34" charset="0"/>
              <a:buNone/>
            </a:pPr>
            <a:r>
              <a:rPr lang="ja-JP" altLang="en-US" sz="1700" dirty="0"/>
              <a:t>　⇒地域生活を意図した本人との関わりの中で見えた支援の必要性に基づいて、</a:t>
            </a:r>
            <a:endParaRPr lang="en-US" altLang="ja-JP" sz="1700" dirty="0"/>
          </a:p>
          <a:p>
            <a:pPr marL="0" indent="0" eaLnBrk="1" hangingPunct="1">
              <a:buFont typeface="Arial" panose="020B0604020202020204" pitchFamily="34" charset="0"/>
              <a:buNone/>
            </a:pPr>
            <a:r>
              <a:rPr lang="ja-JP" altLang="en-US" sz="1700" dirty="0"/>
              <a:t>　　速やかに地域援助事業者につなぐこと</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dirty="0"/>
              <a:t>○本人の退院先となる地域の相談窓口や相談支援体制を把握する</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dirty="0"/>
              <a:t>○紹介する地域援助事業者は、入院前の地域援助事業者の関わりの有無で異なる</a:t>
            </a:r>
            <a:endParaRPr lang="en-US" altLang="ja-JP" sz="1700" dirty="0"/>
          </a:p>
          <a:p>
            <a:pPr marL="0" indent="0" eaLnBrk="1" hangingPunct="1">
              <a:buFont typeface="Arial" panose="020B0604020202020204" pitchFamily="34" charset="0"/>
              <a:buNone/>
            </a:pPr>
            <a:r>
              <a:rPr lang="ja-JP" altLang="en-US" sz="1700" dirty="0"/>
              <a:t>　⇒次頁を参照</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dirty="0"/>
              <a:t>○地域援助事業者に限らず、本人の退院後の生活環境または療養環境に関わる者とも協働する</a:t>
            </a:r>
            <a:endParaRPr lang="en-US" altLang="ja-JP" sz="1700" dirty="0"/>
          </a:p>
          <a:p>
            <a:pPr marL="0" indent="0" eaLnBrk="1" hangingPunct="1">
              <a:buFont typeface="Arial" panose="020B0604020202020204" pitchFamily="34" charset="0"/>
              <a:buNone/>
            </a:pPr>
            <a:r>
              <a:rPr lang="ja-JP" altLang="en-US" sz="1700" dirty="0"/>
              <a:t>　⇒本人の地域生活に役立つ、あらゆる社会資源の活用を考慮すること</a:t>
            </a:r>
            <a:endParaRPr lang="en-US" altLang="ja-JP" sz="1700" dirty="0"/>
          </a:p>
        </p:txBody>
      </p:sp>
      <p:sp>
        <p:nvSpPr>
          <p:cNvPr id="2" name="スライド番号プレースホルダー 1">
            <a:extLst>
              <a:ext uri="{FF2B5EF4-FFF2-40B4-BE49-F238E27FC236}">
                <a16:creationId xmlns:a16="http://schemas.microsoft.com/office/drawing/2014/main" id="{77BF3702-3018-47F7-9E60-CA90AEFB2833}"/>
              </a:ext>
            </a:extLst>
          </p:cNvPr>
          <p:cNvSpPr>
            <a:spLocks noGrp="1"/>
          </p:cNvSpPr>
          <p:nvPr>
            <p:ph type="sldNum" sz="quarter" idx="12"/>
          </p:nvPr>
        </p:nvSpPr>
        <p:spPr/>
        <p:txBody>
          <a:bodyPr/>
          <a:lstStyle/>
          <a:p>
            <a:pPr>
              <a:defRPr/>
            </a:pPr>
            <a:fld id="{4FC1A4BC-EE67-47DB-B6E5-03BC6C86C827}" type="slidenum">
              <a:rPr lang="ja-JP" altLang="en-US" smtClean="0"/>
              <a:pPr>
                <a:defRPr/>
              </a:pPr>
              <a:t>23</a:t>
            </a:fld>
            <a:endParaRPr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P20</a:t>
            </a:r>
            <a:r>
              <a:rPr lang="ja-JP" altLang="en-US" sz="1800" dirty="0">
                <a:solidFill>
                  <a:prstClr val="black"/>
                </a:solidFill>
              </a:rPr>
              <a:t>）</a:t>
            </a:r>
            <a:endParaRPr lang="ja-JP" altLang="en-US" sz="3000" dirty="0"/>
          </a:p>
        </p:txBody>
      </p:sp>
      <p:sp>
        <p:nvSpPr>
          <p:cNvPr id="51203" name="コンテンツ プレースホルダー 2"/>
          <p:cNvSpPr>
            <a:spLocks noGrp="1"/>
          </p:cNvSpPr>
          <p:nvPr>
            <p:ph idx="1"/>
          </p:nvPr>
        </p:nvSpPr>
        <p:spPr>
          <a:xfrm>
            <a:off x="179388" y="987425"/>
            <a:ext cx="8736012" cy="4054475"/>
          </a:xfrm>
        </p:spPr>
        <p:txBody>
          <a:bodyPr/>
          <a:lstStyle/>
          <a:p>
            <a:pPr marL="0" indent="0" eaLnBrk="1" hangingPunct="1">
              <a:buFont typeface="Arial" panose="020B0604020202020204" pitchFamily="34" charset="0"/>
              <a:buNone/>
            </a:pPr>
            <a:r>
              <a:rPr lang="en-US" altLang="ja-JP" sz="2000" dirty="0"/>
              <a:t>【</a:t>
            </a:r>
            <a:r>
              <a:rPr lang="ja-JP" altLang="en-US" sz="2000" dirty="0"/>
              <a:t>地域援助事業者とともに退院支援を考える</a:t>
            </a:r>
            <a:r>
              <a:rPr lang="en-US" altLang="ja-JP" sz="2000" dirty="0"/>
              <a:t>】</a:t>
            </a:r>
            <a:r>
              <a:rPr lang="ja-JP" altLang="en-US" sz="1800" dirty="0"/>
              <a:t>（ガイドライン</a:t>
            </a:r>
            <a:r>
              <a:rPr lang="en-US" altLang="ja-JP" sz="1800" dirty="0"/>
              <a:t>P26</a:t>
            </a:r>
            <a:r>
              <a:rPr lang="ja-JP" altLang="en-US" sz="1800" dirty="0"/>
              <a:t>）</a:t>
            </a:r>
            <a:endParaRPr lang="en-US" altLang="ja-JP" sz="1800" dirty="0"/>
          </a:p>
          <a:p>
            <a:pPr marL="0" indent="0" eaLnBrk="1" hangingPunct="1">
              <a:buFont typeface="Arial" panose="020B0604020202020204" pitchFamily="34" charset="0"/>
              <a:buNone/>
            </a:pPr>
            <a:r>
              <a:rPr lang="ja-JP" altLang="en-US" sz="1600" dirty="0"/>
              <a:t>○病院だけでは解決できない複合的な生活課題を抱える人</a:t>
            </a:r>
            <a:endParaRPr lang="en-US" altLang="ja-JP" sz="1600" dirty="0"/>
          </a:p>
          <a:p>
            <a:pPr marL="0" indent="0" eaLnBrk="1" hangingPunct="1">
              <a:buFont typeface="Arial" panose="020B0604020202020204" pitchFamily="34" charset="0"/>
              <a:buNone/>
            </a:pPr>
            <a:r>
              <a:rPr lang="ja-JP" altLang="en-US" sz="1600" dirty="0"/>
              <a:t>○退院後の生活にヘルパーや就労、グループホームの利用が検討できる場合</a:t>
            </a:r>
            <a:endParaRPr lang="en-US" altLang="ja-JP" sz="1600" dirty="0"/>
          </a:p>
          <a:p>
            <a:pPr marL="0" indent="0" eaLnBrk="1" hangingPunct="1">
              <a:buFont typeface="Arial" panose="020B0604020202020204" pitchFamily="34" charset="0"/>
              <a:buNone/>
            </a:pPr>
            <a:r>
              <a:rPr lang="ja-JP" altLang="en-US" sz="1600" dirty="0"/>
              <a:t>○障害福祉サービスや介護保険制度を利用する場合</a:t>
            </a:r>
            <a:endParaRPr lang="en-US" altLang="ja-JP" sz="1600" dirty="0"/>
          </a:p>
          <a:p>
            <a:pPr marL="0" indent="0" eaLnBrk="1" hangingPunct="1">
              <a:buFont typeface="Arial" panose="020B0604020202020204" pitchFamily="34" charset="0"/>
              <a:buNone/>
            </a:pPr>
            <a:r>
              <a:rPr lang="ja-JP" altLang="en-US" sz="1800" b="1" dirty="0"/>
              <a:t>　⇒</a:t>
            </a:r>
            <a:r>
              <a:rPr lang="ja-JP" altLang="en-US" sz="1800" b="1" u="sng" dirty="0"/>
              <a:t>相談するタイミングが早ければ、早いほど良い（早期から共に考える、協働する）</a:t>
            </a:r>
            <a:endParaRPr lang="en-US" altLang="ja-JP" sz="1800" b="1" u="sng" dirty="0"/>
          </a:p>
        </p:txBody>
      </p:sp>
      <p:graphicFrame>
        <p:nvGraphicFramePr>
          <p:cNvPr id="5" name="表 4"/>
          <p:cNvGraphicFramePr>
            <a:graphicFrameLocks noGrp="1"/>
          </p:cNvGraphicFramePr>
          <p:nvPr>
            <p:extLst>
              <p:ext uri="{D42A27DB-BD31-4B8C-83A1-F6EECF244321}">
                <p14:modId xmlns:p14="http://schemas.microsoft.com/office/powerpoint/2010/main" val="325824026"/>
              </p:ext>
            </p:extLst>
          </p:nvPr>
        </p:nvGraphicFramePr>
        <p:xfrm>
          <a:off x="346075" y="2715766"/>
          <a:ext cx="8451851" cy="2132458"/>
        </p:xfrm>
        <a:graphic>
          <a:graphicData uri="http://schemas.openxmlformats.org/drawingml/2006/table">
            <a:tbl>
              <a:tblPr firstRow="1" bandRow="1">
                <a:tableStyleId>{5940675A-B579-460E-94D1-54222C63F5DA}</a:tableStyleId>
              </a:tblPr>
              <a:tblGrid>
                <a:gridCol w="2032400">
                  <a:extLst>
                    <a:ext uri="{9D8B030D-6E8A-4147-A177-3AD203B41FA5}">
                      <a16:colId xmlns:a16="http://schemas.microsoft.com/office/drawing/2014/main" val="20000"/>
                    </a:ext>
                  </a:extLst>
                </a:gridCol>
                <a:gridCol w="3382279">
                  <a:extLst>
                    <a:ext uri="{9D8B030D-6E8A-4147-A177-3AD203B41FA5}">
                      <a16:colId xmlns:a16="http://schemas.microsoft.com/office/drawing/2014/main" val="20001"/>
                    </a:ext>
                  </a:extLst>
                </a:gridCol>
                <a:gridCol w="3037172">
                  <a:extLst>
                    <a:ext uri="{9D8B030D-6E8A-4147-A177-3AD203B41FA5}">
                      <a16:colId xmlns:a16="http://schemas.microsoft.com/office/drawing/2014/main" val="20002"/>
                    </a:ext>
                  </a:extLst>
                </a:gridCol>
              </a:tblGrid>
              <a:tr h="350910">
                <a:tc>
                  <a:txBody>
                    <a:bodyPr/>
                    <a:lstStyle/>
                    <a:p>
                      <a:endParaRPr kumimoji="1" lang="ja-JP" altLang="en-US" sz="1500" dirty="0"/>
                    </a:p>
                  </a:txBody>
                  <a:tcPr marL="68572" marR="68572" marT="34302" marB="34302" anchor="ctr"/>
                </a:tc>
                <a:tc>
                  <a:txBody>
                    <a:bodyPr/>
                    <a:lstStyle/>
                    <a:p>
                      <a:pPr algn="ctr"/>
                      <a:r>
                        <a:rPr kumimoji="1" lang="ja-JP" altLang="en-US" sz="1500" dirty="0"/>
                        <a:t>入院前の関わり「あり」</a:t>
                      </a:r>
                    </a:p>
                  </a:txBody>
                  <a:tcPr marL="68572" marR="68572" marT="34302" marB="34302" anchor="ctr"/>
                </a:tc>
                <a:tc>
                  <a:txBody>
                    <a:bodyPr/>
                    <a:lstStyle/>
                    <a:p>
                      <a:pPr algn="ctr"/>
                      <a:r>
                        <a:rPr kumimoji="1" lang="ja-JP" altLang="en-US" sz="1500" dirty="0"/>
                        <a:t>入院前の関わり「なし」</a:t>
                      </a:r>
                    </a:p>
                  </a:txBody>
                  <a:tcPr marL="68572" marR="68572" marT="34302" marB="34302" anchor="ctr"/>
                </a:tc>
                <a:extLst>
                  <a:ext uri="{0D108BD9-81ED-4DB2-BD59-A6C34878D82A}">
                    <a16:rowId xmlns:a16="http://schemas.microsoft.com/office/drawing/2014/main" val="10000"/>
                  </a:ext>
                </a:extLst>
              </a:tr>
              <a:tr h="890774">
                <a:tc>
                  <a:txBody>
                    <a:bodyPr/>
                    <a:lstStyle/>
                    <a:p>
                      <a:endParaRPr kumimoji="1" lang="en-US" altLang="ja-JP" sz="1500" dirty="0"/>
                    </a:p>
                    <a:p>
                      <a:r>
                        <a:rPr kumimoji="1" lang="ja-JP" altLang="en-US" sz="1500" dirty="0"/>
                        <a:t>障害福祉サービス利用</a:t>
                      </a:r>
                      <a:endParaRPr kumimoji="1" lang="en-US" altLang="ja-JP" sz="1500" dirty="0"/>
                    </a:p>
                    <a:p>
                      <a:endParaRPr kumimoji="1" lang="ja-JP" altLang="en-US" sz="1500" dirty="0"/>
                    </a:p>
                  </a:txBody>
                  <a:tcPr marL="68572" marR="68572" marT="34302" marB="34302" anchor="ctr"/>
                </a:tc>
                <a:tc>
                  <a:txBody>
                    <a:bodyPr/>
                    <a:lstStyle/>
                    <a:p>
                      <a:r>
                        <a:rPr kumimoji="1" lang="ja-JP" altLang="en-US" sz="1500" dirty="0"/>
                        <a:t>指定一般相談支援事業所（地域相談）</a:t>
                      </a:r>
                      <a:endParaRPr kumimoji="1" lang="en-US" altLang="ja-JP" sz="1500" dirty="0"/>
                    </a:p>
                    <a:p>
                      <a:r>
                        <a:rPr kumimoji="1" lang="ja-JP" altLang="en-US" sz="1500" dirty="0"/>
                        <a:t>指定特定相談支援事業所（計画相談）</a:t>
                      </a:r>
                    </a:p>
                  </a:txBody>
                  <a:tcPr marL="68572" marR="68572" marT="34302" marB="34302" anchor="ctr"/>
                </a:tc>
                <a:tc>
                  <a:txBody>
                    <a:bodyPr/>
                    <a:lstStyle/>
                    <a:p>
                      <a:r>
                        <a:rPr kumimoji="1" lang="ja-JP" altLang="en-US" sz="1500" dirty="0"/>
                        <a:t>障害者相談支援事業所（委託相談）</a:t>
                      </a:r>
                      <a:endParaRPr kumimoji="1" lang="en-US" altLang="ja-JP" sz="1500" dirty="0"/>
                    </a:p>
                    <a:p>
                      <a:r>
                        <a:rPr kumimoji="1" lang="ja-JP" altLang="en-US" sz="1500" dirty="0"/>
                        <a:t>基幹相談支援センター</a:t>
                      </a:r>
                    </a:p>
                  </a:txBody>
                  <a:tcPr marL="68572" marR="68572" marT="34302" marB="34302" anchor="ctr"/>
                </a:tc>
                <a:extLst>
                  <a:ext uri="{0D108BD9-81ED-4DB2-BD59-A6C34878D82A}">
                    <a16:rowId xmlns:a16="http://schemas.microsoft.com/office/drawing/2014/main" val="10001"/>
                  </a:ext>
                </a:extLst>
              </a:tr>
              <a:tr h="890774">
                <a:tc>
                  <a:txBody>
                    <a:bodyPr/>
                    <a:lstStyle/>
                    <a:p>
                      <a:endParaRPr kumimoji="1" lang="en-US" altLang="ja-JP" sz="1500" dirty="0"/>
                    </a:p>
                    <a:p>
                      <a:r>
                        <a:rPr kumimoji="1" lang="ja-JP" altLang="en-US" sz="1500" dirty="0"/>
                        <a:t>介護保険サービス利用</a:t>
                      </a:r>
                      <a:endParaRPr kumimoji="1" lang="en-US" altLang="ja-JP" sz="1500" dirty="0"/>
                    </a:p>
                    <a:p>
                      <a:endParaRPr kumimoji="1" lang="ja-JP" altLang="en-US" sz="1500" dirty="0"/>
                    </a:p>
                  </a:txBody>
                  <a:tcPr marL="68572" marR="68572" marT="34302" marB="34302" anchor="ctr"/>
                </a:tc>
                <a:tc>
                  <a:txBody>
                    <a:bodyPr/>
                    <a:lstStyle/>
                    <a:p>
                      <a:r>
                        <a:rPr kumimoji="1" lang="ja-JP" altLang="en-US" sz="1500" dirty="0"/>
                        <a:t>居宅介護支援事業者</a:t>
                      </a:r>
                    </a:p>
                  </a:txBody>
                  <a:tcPr marL="68572" marR="68572" marT="34302" marB="34302" anchor="ctr"/>
                </a:tc>
                <a:tc>
                  <a:txBody>
                    <a:bodyPr/>
                    <a:lstStyle/>
                    <a:p>
                      <a:r>
                        <a:rPr kumimoji="1" lang="ja-JP" altLang="en-US" sz="1500" dirty="0"/>
                        <a:t>地域包括支援センター</a:t>
                      </a:r>
                    </a:p>
                  </a:txBody>
                  <a:tcPr marL="68572" marR="68572" marT="34302" marB="34302" anchor="ctr"/>
                </a:tc>
                <a:extLst>
                  <a:ext uri="{0D108BD9-81ED-4DB2-BD59-A6C34878D82A}">
                    <a16:rowId xmlns:a16="http://schemas.microsoft.com/office/drawing/2014/main" val="10002"/>
                  </a:ext>
                </a:extLst>
              </a:tr>
            </a:tbl>
          </a:graphicData>
        </a:graphic>
      </p:graphicFrame>
      <p:sp>
        <p:nvSpPr>
          <p:cNvPr id="2" name="スライド番号プレースホルダー 1">
            <a:extLst>
              <a:ext uri="{FF2B5EF4-FFF2-40B4-BE49-F238E27FC236}">
                <a16:creationId xmlns:a16="http://schemas.microsoft.com/office/drawing/2014/main" id="{FE753024-6C9E-43FE-8DCD-85D49F29DFB8}"/>
              </a:ext>
            </a:extLst>
          </p:cNvPr>
          <p:cNvSpPr>
            <a:spLocks noGrp="1"/>
          </p:cNvSpPr>
          <p:nvPr>
            <p:ph type="sldNum" sz="quarter" idx="12"/>
          </p:nvPr>
        </p:nvSpPr>
        <p:spPr/>
        <p:txBody>
          <a:bodyPr/>
          <a:lstStyle/>
          <a:p>
            <a:pPr>
              <a:defRPr/>
            </a:pPr>
            <a:fld id="{4FC1A4BC-EE67-47DB-B6E5-03BC6C86C827}" type="slidenum">
              <a:rPr lang="ja-JP" altLang="en-US" smtClean="0"/>
              <a:pPr>
                <a:defRPr/>
              </a:pPr>
              <a:t>24</a:t>
            </a:fld>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タイトル 1"/>
          <p:cNvSpPr>
            <a:spLocks noGrp="1"/>
          </p:cNvSpPr>
          <p:nvPr>
            <p:ph type="title"/>
          </p:nvPr>
        </p:nvSpPr>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P21</a:t>
            </a:r>
            <a:r>
              <a:rPr lang="ja-JP" altLang="en-US" sz="1800" dirty="0">
                <a:solidFill>
                  <a:prstClr val="black"/>
                </a:solidFill>
              </a:rPr>
              <a:t>）</a:t>
            </a:r>
            <a:endParaRPr lang="ja-JP" altLang="en-US" sz="3000" dirty="0"/>
          </a:p>
        </p:txBody>
      </p:sp>
      <p:sp>
        <p:nvSpPr>
          <p:cNvPr id="53251" name="コンテンツ プレースホルダー 2"/>
          <p:cNvSpPr>
            <a:spLocks noGrp="1"/>
          </p:cNvSpPr>
          <p:nvPr>
            <p:ph idx="1"/>
          </p:nvPr>
        </p:nvSpPr>
        <p:spPr>
          <a:xfrm>
            <a:off x="179388" y="987425"/>
            <a:ext cx="8856662" cy="4054475"/>
          </a:xfrm>
        </p:spPr>
        <p:txBody>
          <a:bodyPr/>
          <a:lstStyle/>
          <a:p>
            <a:pPr marL="0" indent="0" eaLnBrk="1" hangingPunct="1">
              <a:buFont typeface="Arial" panose="020B0604020202020204" pitchFamily="34" charset="0"/>
              <a:buNone/>
            </a:pPr>
            <a:r>
              <a:rPr lang="en-US" altLang="ja-JP" sz="1700" dirty="0"/>
              <a:t>【</a:t>
            </a:r>
            <a:r>
              <a:rPr lang="ja-JP" altLang="en-US" sz="1700" dirty="0"/>
              <a:t>自立支援協議会を活用し、地域の支援体制を整える</a:t>
            </a:r>
            <a:r>
              <a:rPr lang="en-US" altLang="ja-JP" sz="1700" dirty="0"/>
              <a:t>】</a:t>
            </a:r>
          </a:p>
          <a:p>
            <a:pPr marL="0" indent="0" eaLnBrk="1" hangingPunct="1">
              <a:buFont typeface="Arial" panose="020B0604020202020204" pitchFamily="34" charset="0"/>
              <a:buNone/>
            </a:pPr>
            <a:r>
              <a:rPr lang="ja-JP" altLang="en-US" sz="1700" dirty="0"/>
              <a:t>○本人への支援で解決困難な課題は、自立支援協議会を活用する</a:t>
            </a:r>
            <a:endParaRPr lang="en-US" altLang="ja-JP" sz="1700" dirty="0"/>
          </a:p>
          <a:p>
            <a:pPr marL="0" indent="0" eaLnBrk="1" hangingPunct="1">
              <a:buFont typeface="Arial" panose="020B0604020202020204" pitchFamily="34" charset="0"/>
              <a:buNone/>
            </a:pPr>
            <a:r>
              <a:rPr lang="ja-JP" altLang="en-US" sz="1700" dirty="0"/>
              <a:t>○一つの事例から抽出された解決困難な課題を官民協働で協議する場として活用する</a:t>
            </a:r>
            <a:endParaRPr lang="en-US" altLang="ja-JP" sz="1700" dirty="0"/>
          </a:p>
          <a:p>
            <a:pPr marL="0" indent="0" eaLnBrk="1" hangingPunct="1">
              <a:buFont typeface="Arial" panose="020B0604020202020204" pitchFamily="34" charset="0"/>
              <a:buNone/>
            </a:pPr>
            <a:r>
              <a:rPr lang="ja-JP" altLang="en-US" sz="1700" dirty="0"/>
              <a:t>○ケア会議等で残された課題が、解決困難な課題となる</a:t>
            </a:r>
            <a:endParaRPr lang="en-US" altLang="ja-JP" sz="1700" dirty="0"/>
          </a:p>
          <a:p>
            <a:pPr marL="0" indent="0" eaLnBrk="1" hangingPunct="1">
              <a:buFont typeface="Arial" panose="020B0604020202020204" pitchFamily="34" charset="0"/>
              <a:buNone/>
            </a:pPr>
            <a:r>
              <a:rPr lang="ja-JP" altLang="en-US" sz="1700" dirty="0"/>
              <a:t>　（解決困難な課題の例）</a:t>
            </a:r>
            <a:endParaRPr lang="en-US" altLang="ja-JP" sz="1700" dirty="0"/>
          </a:p>
          <a:p>
            <a:pPr marL="0" indent="0" eaLnBrk="1" hangingPunct="1">
              <a:buFont typeface="Arial" panose="020B0604020202020204" pitchFamily="34" charset="0"/>
              <a:buNone/>
            </a:pPr>
            <a:r>
              <a:rPr lang="ja-JP" altLang="en-US" sz="1700" dirty="0"/>
              <a:t>　　・日中活動の場や住居の確保など、社会資源が整っていない</a:t>
            </a:r>
            <a:endParaRPr lang="en-US" altLang="ja-JP" sz="1700" dirty="0"/>
          </a:p>
          <a:p>
            <a:pPr marL="0" indent="0" eaLnBrk="1" hangingPunct="1">
              <a:buFont typeface="Arial" panose="020B0604020202020204" pitchFamily="34" charset="0"/>
              <a:buNone/>
            </a:pPr>
            <a:r>
              <a:rPr lang="ja-JP" altLang="en-US" sz="1700" dirty="0"/>
              <a:t>　　・地域移行支援に関わる人材や事業所の確保等</a:t>
            </a:r>
            <a:endParaRPr lang="en-US" altLang="ja-JP" sz="1700" dirty="0"/>
          </a:p>
          <a:p>
            <a:pPr marL="0" indent="0" eaLnBrk="1" hangingPunct="1">
              <a:buFont typeface="Arial" panose="020B0604020202020204" pitchFamily="34" charset="0"/>
              <a:buNone/>
            </a:pPr>
            <a:r>
              <a:rPr lang="ja-JP" altLang="en-US" sz="1700" dirty="0"/>
              <a:t>○病院と地域の支援者の連携に関する協議の場が整っていない場合は、地域援助事業者と</a:t>
            </a:r>
            <a:endParaRPr lang="en-US" altLang="ja-JP" sz="1700" dirty="0"/>
          </a:p>
          <a:p>
            <a:pPr marL="0" indent="0" eaLnBrk="1" hangingPunct="1">
              <a:buFont typeface="Arial" panose="020B0604020202020204" pitchFamily="34" charset="0"/>
              <a:buNone/>
            </a:pPr>
            <a:r>
              <a:rPr lang="ja-JP" altLang="en-US" sz="1700" dirty="0"/>
              <a:t>　協働し、協議の場の設置を</a:t>
            </a:r>
            <a:r>
              <a:rPr lang="ja-JP" altLang="ja-JP" sz="1700" dirty="0"/>
              <a:t>自立支援協議会に</a:t>
            </a:r>
            <a:r>
              <a:rPr lang="ja-JP" altLang="en-US" sz="1700" dirty="0"/>
              <a:t>働き</a:t>
            </a:r>
            <a:r>
              <a:rPr lang="ja-JP" altLang="ja-JP" sz="1700" dirty="0"/>
              <a:t>かけていく</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b="1" u="sng" dirty="0"/>
              <a:t>ソーシャルワーカーである精神保健福祉士として個別支援のみならず、地域づくりの視点を持つ</a:t>
            </a:r>
            <a:endParaRPr lang="en-US" altLang="ja-JP" sz="1700" b="1" u="sng" dirty="0"/>
          </a:p>
          <a:p>
            <a:pPr marL="0" indent="0" eaLnBrk="1" hangingPunct="1">
              <a:buFont typeface="Arial" panose="020B0604020202020204" pitchFamily="34" charset="0"/>
              <a:buNone/>
            </a:pPr>
            <a:endParaRPr lang="en-US" altLang="ja-JP" sz="100" dirty="0"/>
          </a:p>
        </p:txBody>
      </p:sp>
      <p:sp>
        <p:nvSpPr>
          <p:cNvPr id="2" name="スライド番号プレースホルダー 1">
            <a:extLst>
              <a:ext uri="{FF2B5EF4-FFF2-40B4-BE49-F238E27FC236}">
                <a16:creationId xmlns:a16="http://schemas.microsoft.com/office/drawing/2014/main" id="{CD2A9C87-954C-4FDF-9325-F32ECECB2936}"/>
              </a:ext>
            </a:extLst>
          </p:cNvPr>
          <p:cNvSpPr>
            <a:spLocks noGrp="1"/>
          </p:cNvSpPr>
          <p:nvPr>
            <p:ph type="sldNum" sz="quarter" idx="12"/>
          </p:nvPr>
        </p:nvSpPr>
        <p:spPr/>
        <p:txBody>
          <a:bodyPr/>
          <a:lstStyle/>
          <a:p>
            <a:pPr>
              <a:defRPr/>
            </a:pPr>
            <a:fld id="{4FC1A4BC-EE67-47DB-B6E5-03BC6C86C827}" type="slidenum">
              <a:rPr lang="ja-JP" altLang="en-US" smtClean="0"/>
              <a:pPr>
                <a:defRPr/>
              </a:pPr>
              <a:t>25</a:t>
            </a:fld>
            <a:endParaRPr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P21</a:t>
            </a:r>
            <a:r>
              <a:rPr lang="ja-JP" altLang="en-US" sz="1800" dirty="0">
                <a:solidFill>
                  <a:prstClr val="black"/>
                </a:solidFill>
              </a:rPr>
              <a:t>）</a:t>
            </a:r>
            <a:endParaRPr lang="ja-JP" altLang="en-US" sz="3000" dirty="0"/>
          </a:p>
        </p:txBody>
      </p:sp>
      <p:sp>
        <p:nvSpPr>
          <p:cNvPr id="55299" name="コンテンツ プレースホルダー 2"/>
          <p:cNvSpPr>
            <a:spLocks noGrp="1"/>
          </p:cNvSpPr>
          <p:nvPr>
            <p:ph idx="1"/>
          </p:nvPr>
        </p:nvSpPr>
        <p:spPr>
          <a:xfrm>
            <a:off x="179388" y="1200150"/>
            <a:ext cx="8964612" cy="3748088"/>
          </a:xfrm>
        </p:spPr>
        <p:txBody>
          <a:bodyPr/>
          <a:lstStyle/>
          <a:p>
            <a:pPr marL="0" indent="0" eaLnBrk="1" hangingPunct="1">
              <a:buFont typeface="Arial" panose="020B0604020202020204" pitchFamily="34" charset="0"/>
              <a:buNone/>
            </a:pPr>
            <a:r>
              <a:rPr lang="en-US" altLang="ja-JP" sz="2000" dirty="0"/>
              <a:t>【</a:t>
            </a:r>
            <a:r>
              <a:rPr lang="ja-JP" altLang="en-US" sz="2000" dirty="0"/>
              <a:t>病院と地域の支援者の連携の取組み～自立支援協議会の実践例</a:t>
            </a:r>
            <a:r>
              <a:rPr lang="en-US" altLang="ja-JP" sz="2000" dirty="0"/>
              <a:t>】</a:t>
            </a:r>
          </a:p>
          <a:p>
            <a:pPr marL="0" indent="0" eaLnBrk="1" hangingPunct="1">
              <a:buFont typeface="Arial" panose="020B0604020202020204" pitchFamily="34" charset="0"/>
              <a:buNone/>
            </a:pPr>
            <a:endParaRPr lang="en-US" altLang="ja-JP" sz="2000" dirty="0"/>
          </a:p>
          <a:p>
            <a:pPr marL="0" indent="0" eaLnBrk="1" hangingPunct="1">
              <a:buFont typeface="Arial" panose="020B0604020202020204" pitchFamily="34" charset="0"/>
              <a:buNone/>
            </a:pPr>
            <a:r>
              <a:rPr lang="ja-JP" altLang="en-US" sz="2000" dirty="0"/>
              <a:t>○長期入院者に地域の情報を届けるためのリーフレット作成</a:t>
            </a:r>
            <a:endParaRPr lang="en-US" altLang="ja-JP" sz="2000" dirty="0"/>
          </a:p>
          <a:p>
            <a:pPr marL="0" indent="0" eaLnBrk="1" hangingPunct="1">
              <a:buFont typeface="Arial" panose="020B0604020202020204" pitchFamily="34" charset="0"/>
              <a:buNone/>
            </a:pPr>
            <a:endParaRPr lang="en-US" altLang="ja-JP" sz="2000" dirty="0"/>
          </a:p>
          <a:p>
            <a:pPr marL="0" indent="0" eaLnBrk="1" hangingPunct="1">
              <a:buFont typeface="Arial" panose="020B0604020202020204" pitchFamily="34" charset="0"/>
              <a:buNone/>
            </a:pPr>
            <a:r>
              <a:rPr lang="ja-JP" altLang="en-US" sz="2000" dirty="0"/>
              <a:t>○高齢精神障害者の地域移行を推進し、分野を越えた横断的なチームを形成する</a:t>
            </a:r>
            <a:endParaRPr lang="en-US" altLang="ja-JP" sz="2000" dirty="0"/>
          </a:p>
          <a:p>
            <a:pPr marL="0" indent="0" eaLnBrk="1" hangingPunct="1">
              <a:buFont typeface="Arial" panose="020B0604020202020204" pitchFamily="34" charset="0"/>
              <a:buNone/>
            </a:pPr>
            <a:r>
              <a:rPr lang="ja-JP" altLang="en-US" sz="2000" dirty="0"/>
              <a:t>　ための、医療・障害・介護分野の支援者による事例検討会</a:t>
            </a:r>
            <a:endParaRPr lang="en-US" altLang="ja-JP" sz="2000" dirty="0"/>
          </a:p>
          <a:p>
            <a:pPr marL="0" indent="0" eaLnBrk="1" hangingPunct="1">
              <a:buFont typeface="Arial" panose="020B0604020202020204" pitchFamily="34" charset="0"/>
              <a:buNone/>
            </a:pPr>
            <a:endParaRPr lang="en-US" altLang="ja-JP" sz="2000" dirty="0"/>
          </a:p>
          <a:p>
            <a:pPr marL="0" indent="0" eaLnBrk="1" hangingPunct="1">
              <a:buFont typeface="Arial" panose="020B0604020202020204" pitchFamily="34" charset="0"/>
              <a:buNone/>
            </a:pPr>
            <a:r>
              <a:rPr lang="ja-JP" altLang="en-US" sz="2000" dirty="0"/>
              <a:t>○長期入院者の意向や状況を把握するための調査や面会</a:t>
            </a:r>
            <a:endParaRPr lang="en-US" altLang="ja-JP" sz="2000" dirty="0"/>
          </a:p>
        </p:txBody>
      </p:sp>
      <p:sp>
        <p:nvSpPr>
          <p:cNvPr id="2" name="スライド番号プレースホルダー 1">
            <a:extLst>
              <a:ext uri="{FF2B5EF4-FFF2-40B4-BE49-F238E27FC236}">
                <a16:creationId xmlns:a16="http://schemas.microsoft.com/office/drawing/2014/main" id="{C5A92C29-6420-403A-820F-4BEC45A5CCDE}"/>
              </a:ext>
            </a:extLst>
          </p:cNvPr>
          <p:cNvSpPr>
            <a:spLocks noGrp="1"/>
          </p:cNvSpPr>
          <p:nvPr>
            <p:ph type="sldNum" sz="quarter" idx="12"/>
          </p:nvPr>
        </p:nvSpPr>
        <p:spPr/>
        <p:txBody>
          <a:bodyPr/>
          <a:lstStyle/>
          <a:p>
            <a:pPr>
              <a:defRPr/>
            </a:pPr>
            <a:fld id="{4FC1A4BC-EE67-47DB-B6E5-03BC6C86C827}" type="slidenum">
              <a:rPr lang="ja-JP" altLang="en-US" smtClean="0"/>
              <a:pPr>
                <a:defRPr/>
              </a:pPr>
              <a:t>26</a:t>
            </a:fld>
            <a:endParaRPr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タイトル 1"/>
          <p:cNvSpPr>
            <a:spLocks noGrp="1"/>
          </p:cNvSpPr>
          <p:nvPr>
            <p:ph type="title"/>
          </p:nvPr>
        </p:nvSpPr>
        <p:spPr/>
        <p:txBody>
          <a:bodyPr/>
          <a:lstStyle/>
          <a:p>
            <a:pPr eaLnBrk="1" hangingPunct="1"/>
            <a:r>
              <a:rPr lang="ja-JP" altLang="en-US" sz="3000"/>
              <a:t>地域との連携：まとめ</a:t>
            </a:r>
          </a:p>
        </p:txBody>
      </p:sp>
      <p:sp>
        <p:nvSpPr>
          <p:cNvPr id="3" name="コンテンツ プレースホルダー 2"/>
          <p:cNvSpPr>
            <a:spLocks noGrp="1"/>
          </p:cNvSpPr>
          <p:nvPr>
            <p:ph idx="1"/>
          </p:nvPr>
        </p:nvSpPr>
        <p:spPr>
          <a:xfrm>
            <a:off x="200025" y="1160463"/>
            <a:ext cx="8836025" cy="3881437"/>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ja-JP" altLang="en-US" sz="2600" dirty="0"/>
              <a:t>○退院が完結ではなく、地域で本人らしい生活の実現を支援する視点</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⇒病院と地域が連携する必要性が生まれる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⇒精神保健福祉士として、退院が目標ではなく、本人らしい地域生活の実現に価値を置く</a:t>
            </a:r>
            <a:endParaRPr lang="en-US" altLang="ja-JP" sz="2600" dirty="0"/>
          </a:p>
          <a:p>
            <a:pPr marL="0" indent="0" eaLnBrk="1" fontAlgn="auto" hangingPunct="1">
              <a:spcAft>
                <a:spcPts val="0"/>
              </a:spcAft>
              <a:buFont typeface="Arial" panose="020B0604020202020204" pitchFamily="34" charset="0"/>
              <a:buNone/>
              <a:defRPr/>
            </a:pPr>
            <a:endParaRPr lang="en-US" altLang="ja-JP" sz="1100" dirty="0"/>
          </a:p>
          <a:p>
            <a:pPr marL="0" indent="0" eaLnBrk="1" fontAlgn="auto" hangingPunct="1">
              <a:spcAft>
                <a:spcPts val="0"/>
              </a:spcAft>
              <a:buFont typeface="Arial" panose="020B0604020202020204" pitchFamily="34" charset="0"/>
              <a:buNone/>
              <a:defRPr/>
            </a:pPr>
            <a:r>
              <a:rPr lang="ja-JP" altLang="en-US" sz="2600" dirty="0"/>
              <a:t>○地域援助事業者と早期から共に考える、協働する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⇒本人と地域援助事業者との関係づくり</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⇒退院後の地域生活支援の検討に時間をかけることができる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⇒スムーズなサービス利用調整が図れる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a:t>
            </a:r>
            <a:r>
              <a:rPr lang="ja-JP" altLang="en-US" sz="2600" b="1" u="sng" dirty="0"/>
              <a:t>地域援助事業者は、本人との関係を構築しながらの地域生活支援の検討、</a:t>
            </a:r>
            <a:endParaRPr lang="en-US" altLang="ja-JP" sz="2600" b="1" u="sng" dirty="0"/>
          </a:p>
          <a:p>
            <a:pPr marL="0" indent="0" eaLnBrk="1" fontAlgn="auto" hangingPunct="1">
              <a:spcAft>
                <a:spcPts val="0"/>
              </a:spcAft>
              <a:buFont typeface="Arial" panose="020B0604020202020204" pitchFamily="34" charset="0"/>
              <a:buNone/>
              <a:defRPr/>
            </a:pPr>
            <a:r>
              <a:rPr lang="ja-JP" altLang="en-US" sz="2600" b="1" dirty="0"/>
              <a:t>　</a:t>
            </a:r>
            <a:r>
              <a:rPr lang="ja-JP" altLang="en-US" sz="2600" b="1" u="sng" dirty="0"/>
              <a:t>スムーズなサービス調整のために、早い段階での介入を望んでいる</a:t>
            </a:r>
            <a:endParaRPr lang="en-US" altLang="ja-JP" sz="2600" b="1" u="sng" dirty="0"/>
          </a:p>
          <a:p>
            <a:pPr marL="0" indent="0" eaLnBrk="1" fontAlgn="auto" hangingPunct="1">
              <a:spcAft>
                <a:spcPts val="0"/>
              </a:spcAft>
              <a:buFont typeface="Arial" panose="020B0604020202020204" pitchFamily="34" charset="0"/>
              <a:buNone/>
              <a:defRPr/>
            </a:pPr>
            <a:endParaRPr lang="en-US" altLang="ja-JP" sz="1000" dirty="0"/>
          </a:p>
          <a:p>
            <a:pPr marL="0" indent="0" eaLnBrk="1" fontAlgn="auto" hangingPunct="1">
              <a:spcAft>
                <a:spcPts val="0"/>
              </a:spcAft>
              <a:buFont typeface="Arial" panose="020B0604020202020204" pitchFamily="34" charset="0"/>
              <a:buNone/>
              <a:defRPr/>
            </a:pPr>
            <a:r>
              <a:rPr lang="ja-JP" altLang="en-US" sz="2600" dirty="0"/>
              <a:t>○自立支援協議会を活用し、地域の支援体制を整える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⇒ソーシャルワーカーである精神保健福祉士として、地域づくりの視点を持つ</a:t>
            </a:r>
            <a:endParaRPr lang="en-US" altLang="ja-JP" sz="2600" dirty="0"/>
          </a:p>
        </p:txBody>
      </p:sp>
      <p:sp>
        <p:nvSpPr>
          <p:cNvPr id="2" name="スライド番号プレースホルダー 1">
            <a:extLst>
              <a:ext uri="{FF2B5EF4-FFF2-40B4-BE49-F238E27FC236}">
                <a16:creationId xmlns:a16="http://schemas.microsoft.com/office/drawing/2014/main" id="{28E9ABED-559F-45DE-BAF0-B5AC2603E829}"/>
              </a:ext>
            </a:extLst>
          </p:cNvPr>
          <p:cNvSpPr>
            <a:spLocks noGrp="1"/>
          </p:cNvSpPr>
          <p:nvPr>
            <p:ph type="sldNum" sz="quarter" idx="12"/>
          </p:nvPr>
        </p:nvSpPr>
        <p:spPr/>
        <p:txBody>
          <a:bodyPr/>
          <a:lstStyle/>
          <a:p>
            <a:pPr>
              <a:defRPr/>
            </a:pPr>
            <a:fld id="{4FC1A4BC-EE67-47DB-B6E5-03BC6C86C827}" type="slidenum">
              <a:rPr lang="ja-JP" altLang="en-US" smtClean="0"/>
              <a:pPr>
                <a:defRPr/>
              </a:pPr>
              <a:t>27</a:t>
            </a:fld>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p:txBody>
          <a:bodyPr/>
          <a:lstStyle/>
          <a:p>
            <a:pPr eaLnBrk="1" hangingPunct="1"/>
            <a:r>
              <a:rPr lang="ja-JP" altLang="en-US" sz="3000">
                <a:sym typeface="+mn-ea"/>
              </a:rPr>
              <a:t>参考・引用文献</a:t>
            </a:r>
          </a:p>
        </p:txBody>
      </p:sp>
      <p:sp>
        <p:nvSpPr>
          <p:cNvPr id="3" name="コンテンツプレースホルダ 2"/>
          <p:cNvSpPr>
            <a:spLocks noGrp="1"/>
          </p:cNvSpPr>
          <p:nvPr>
            <p:ph idx="1"/>
          </p:nvPr>
        </p:nvSpPr>
        <p:spPr>
          <a:xfrm>
            <a:off x="268288" y="1268413"/>
            <a:ext cx="8720137" cy="3751262"/>
          </a:xfrm>
        </p:spPr>
        <p:txBody>
          <a:bodyPr rtlCol="0">
            <a:normAutofit/>
          </a:bodyPr>
          <a:lstStyle/>
          <a:p>
            <a:pPr marL="0" indent="0" eaLnBrk="1" fontAlgn="auto" hangingPunct="1">
              <a:spcAft>
                <a:spcPts val="0"/>
              </a:spcAft>
              <a:buFont typeface="Arial" panose="020B0604020202020204" pitchFamily="34" charset="0"/>
              <a:buNone/>
              <a:defRPr/>
            </a:pPr>
            <a:endParaRPr lang="en-US" altLang="ja-JP" sz="2700" dirty="0">
              <a:latin typeface="+mn-ea"/>
            </a:endParaRPr>
          </a:p>
          <a:p>
            <a:pPr marL="0" indent="0" eaLnBrk="1" fontAlgn="auto" hangingPunct="1">
              <a:spcAft>
                <a:spcPts val="0"/>
              </a:spcAft>
              <a:buFont typeface="Arial" panose="020B0604020202020204" pitchFamily="34" charset="0"/>
              <a:buNone/>
              <a:defRPr/>
            </a:pPr>
            <a:r>
              <a:rPr lang="ja-JP" altLang="en-US" sz="2700" dirty="0">
                <a:latin typeface="+mn-ea"/>
              </a:rPr>
              <a:t>「医療と福祉の連携が見える</a:t>
            </a:r>
            <a:r>
              <a:rPr lang="en-US" altLang="ja-JP" sz="2700" dirty="0">
                <a:latin typeface="+mn-ea"/>
              </a:rPr>
              <a:t>Book</a:t>
            </a:r>
            <a:r>
              <a:rPr lang="ja-JP" altLang="en-US" sz="2700" dirty="0">
                <a:latin typeface="+mn-ea"/>
              </a:rPr>
              <a:t>」</a:t>
            </a:r>
            <a:endParaRPr lang="en-US" altLang="ja-JP" sz="2700" dirty="0">
              <a:latin typeface="+mn-ea"/>
            </a:endParaRPr>
          </a:p>
          <a:p>
            <a:pPr marL="0" indent="0" eaLnBrk="1" fontAlgn="auto" hangingPunct="1">
              <a:spcAft>
                <a:spcPts val="0"/>
              </a:spcAft>
              <a:buFont typeface="Arial" panose="020B0604020202020204" pitchFamily="34" charset="0"/>
              <a:buNone/>
              <a:defRPr/>
            </a:pP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一般社団法人支援の三角点設置研究会　</a:t>
            </a:r>
            <a:r>
              <a:rPr lang="en-US" altLang="ja-JP" sz="2400" dirty="0">
                <a:latin typeface="+mn-ea"/>
              </a:rPr>
              <a:t>2014</a:t>
            </a:r>
            <a:r>
              <a:rPr lang="ja-JP" altLang="en-US" sz="2400" dirty="0">
                <a:latin typeface="+mn-ea"/>
              </a:rPr>
              <a:t>年</a:t>
            </a:r>
            <a:r>
              <a:rPr lang="en-US" altLang="ja-JP" sz="2400" dirty="0">
                <a:latin typeface="+mn-ea"/>
              </a:rPr>
              <a:t>3</a:t>
            </a:r>
            <a:r>
              <a:rPr lang="ja-JP" altLang="en-US" sz="2400" dirty="0">
                <a:latin typeface="+mn-ea"/>
              </a:rPr>
              <a:t>月発行　</a:t>
            </a:r>
            <a:endParaRPr lang="en-US" altLang="ja-JP" sz="2400" dirty="0">
              <a:latin typeface="+mn-ea"/>
            </a:endParaRPr>
          </a:p>
        </p:txBody>
      </p:sp>
      <p:sp>
        <p:nvSpPr>
          <p:cNvPr id="2" name="スライド番号プレースホルダー 1">
            <a:extLst>
              <a:ext uri="{FF2B5EF4-FFF2-40B4-BE49-F238E27FC236}">
                <a16:creationId xmlns:a16="http://schemas.microsoft.com/office/drawing/2014/main" id="{D3548749-8D63-48F8-A558-AE29F34F203A}"/>
              </a:ext>
            </a:extLst>
          </p:cNvPr>
          <p:cNvSpPr>
            <a:spLocks noGrp="1"/>
          </p:cNvSpPr>
          <p:nvPr>
            <p:ph type="sldNum" sz="quarter" idx="12"/>
          </p:nvPr>
        </p:nvSpPr>
        <p:spPr/>
        <p:txBody>
          <a:bodyPr/>
          <a:lstStyle/>
          <a:p>
            <a:pPr>
              <a:defRPr/>
            </a:pPr>
            <a:fld id="{4FC1A4BC-EE67-47DB-B6E5-03BC6C86C827}" type="slidenum">
              <a:rPr lang="ja-JP" altLang="en-US" smtClean="0"/>
              <a:pPr>
                <a:defRPr/>
              </a:pPr>
              <a:t>28</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z="3600" dirty="0"/>
              <a:t>演習</a:t>
            </a:r>
            <a:r>
              <a:rPr lang="en-US" altLang="ja-JP" sz="3600" dirty="0"/>
              <a:t>Ⅲ</a:t>
            </a:r>
            <a:r>
              <a:rPr lang="ja-JP" altLang="en-US" sz="3600" dirty="0"/>
              <a:t>　退院に向けた取組み</a:t>
            </a:r>
          </a:p>
        </p:txBody>
      </p:sp>
      <p:sp>
        <p:nvSpPr>
          <p:cNvPr id="3" name="コンテンツプレースホルダ 2"/>
          <p:cNvSpPr>
            <a:spLocks noGrp="1"/>
          </p:cNvSpPr>
          <p:nvPr>
            <p:ph idx="1"/>
          </p:nvPr>
        </p:nvSpPr>
        <p:spPr>
          <a:xfrm>
            <a:off x="184150" y="1425575"/>
            <a:ext cx="8824913" cy="3514725"/>
          </a:xfrm>
        </p:spPr>
        <p:txBody>
          <a:bodyPr rtlCol="0">
            <a:normAutofit lnSpcReduction="10000"/>
          </a:bodyPr>
          <a:lstStyle/>
          <a:p>
            <a:pPr eaLnBrk="1" fontAlgn="auto" hangingPunct="1">
              <a:spcAft>
                <a:spcPts val="0"/>
              </a:spcAft>
              <a:defRPr/>
            </a:pPr>
            <a:r>
              <a:rPr lang="ja-JP" altLang="en-US" sz="2400" dirty="0"/>
              <a:t>演習の進め方</a:t>
            </a:r>
          </a:p>
          <a:p>
            <a:pPr marL="0" indent="447675" eaLnBrk="1" fontAlgn="auto" hangingPunct="1">
              <a:spcAft>
                <a:spcPts val="0"/>
              </a:spcAft>
              <a:buFont typeface="Arial" panose="020B0604020202020204" pitchFamily="34" charset="0"/>
              <a:buNone/>
              <a:defRPr/>
            </a:pPr>
            <a:r>
              <a:rPr lang="ja-JP" altLang="en-US" sz="2400" dirty="0"/>
              <a:t>①個人ワークシートの記入（</a:t>
            </a:r>
            <a:r>
              <a:rPr lang="en-US" altLang="ja-JP" sz="2400" dirty="0"/>
              <a:t>10</a:t>
            </a:r>
            <a:r>
              <a:rPr lang="ja-JP" altLang="en-US" sz="2400" dirty="0"/>
              <a:t>分）</a:t>
            </a:r>
          </a:p>
          <a:p>
            <a:pPr marL="0" indent="447675" eaLnBrk="1" fontAlgn="auto" hangingPunct="1">
              <a:spcAft>
                <a:spcPts val="0"/>
              </a:spcAft>
              <a:buFont typeface="Arial" panose="020B0604020202020204" pitchFamily="34" charset="0"/>
              <a:buNone/>
              <a:defRPr/>
            </a:pPr>
            <a:r>
              <a:rPr lang="ja-JP" altLang="en-US" sz="2400" dirty="0"/>
              <a:t>②グループ討議（個人ワークシートのシェア＆討議　</a:t>
            </a:r>
            <a:r>
              <a:rPr lang="en-US" altLang="ja-JP" sz="2400" dirty="0"/>
              <a:t>30</a:t>
            </a:r>
            <a:r>
              <a:rPr lang="ja-JP" altLang="en-US" sz="2400" dirty="0"/>
              <a:t>分）</a:t>
            </a:r>
            <a:endParaRPr lang="en-US" altLang="ja-JP" sz="2400" dirty="0"/>
          </a:p>
          <a:p>
            <a:pPr marL="0" indent="447675" eaLnBrk="1" fontAlgn="auto" hangingPunct="1">
              <a:spcAft>
                <a:spcPts val="0"/>
              </a:spcAft>
              <a:buFont typeface="Arial" panose="020B0604020202020204" pitchFamily="34" charset="0"/>
              <a:buNone/>
              <a:defRPr/>
            </a:pPr>
            <a:r>
              <a:rPr lang="ja-JP" altLang="en-US" sz="2400" dirty="0"/>
              <a:t>③グループ討議全体共有（１～２グループ発表　５分）</a:t>
            </a:r>
          </a:p>
          <a:p>
            <a:pPr marL="0" indent="447675" eaLnBrk="1" fontAlgn="auto" hangingPunct="1">
              <a:spcAft>
                <a:spcPts val="0"/>
              </a:spcAft>
              <a:buFont typeface="Arial" panose="020B0604020202020204" pitchFamily="34" charset="0"/>
              <a:buNone/>
              <a:defRPr/>
            </a:pPr>
            <a:r>
              <a:rPr lang="ja-JP" altLang="en-US" sz="2400" dirty="0"/>
              <a:t>④ミニレクチャー（院内連携</a:t>
            </a:r>
            <a:r>
              <a:rPr lang="en-US" altLang="ja-JP" sz="2400" dirty="0"/>
              <a:t>10</a:t>
            </a:r>
            <a:r>
              <a:rPr lang="ja-JP" altLang="en-US" sz="2400" dirty="0"/>
              <a:t>分・院外連携</a:t>
            </a:r>
            <a:r>
              <a:rPr lang="en-US" altLang="ja-JP" sz="2400" dirty="0"/>
              <a:t>20</a:t>
            </a:r>
            <a:r>
              <a:rPr lang="ja-JP" altLang="en-US" sz="2400" dirty="0"/>
              <a:t>分）</a:t>
            </a:r>
          </a:p>
          <a:p>
            <a:pPr marL="0" indent="0" eaLnBrk="1" fontAlgn="auto" hangingPunct="1">
              <a:spcAft>
                <a:spcPts val="0"/>
              </a:spcAft>
              <a:buFont typeface="Arial" panose="020B0604020202020204" pitchFamily="34" charset="0"/>
              <a:buNone/>
              <a:defRPr/>
            </a:pPr>
            <a:r>
              <a:rPr lang="en-US" altLang="ja-JP" sz="1400" dirty="0"/>
              <a:t>	</a:t>
            </a:r>
          </a:p>
          <a:p>
            <a:pPr eaLnBrk="1" fontAlgn="auto" hangingPunct="1">
              <a:spcAft>
                <a:spcPts val="0"/>
              </a:spcAft>
              <a:defRPr/>
            </a:pPr>
            <a:r>
              <a:rPr lang="ja-JP" altLang="en-US" sz="2400" dirty="0"/>
              <a:t>テーマ</a:t>
            </a:r>
          </a:p>
          <a:p>
            <a:pPr marL="0" indent="0" eaLnBrk="1" fontAlgn="auto" hangingPunct="1">
              <a:spcAft>
                <a:spcPts val="0"/>
              </a:spcAft>
              <a:buFont typeface="Arial" panose="020B0604020202020204" pitchFamily="34" charset="0"/>
              <a:buNone/>
              <a:defRPr/>
            </a:pPr>
            <a:r>
              <a:rPr lang="en-US" altLang="ja-JP" sz="2400" dirty="0">
                <a:latin typeface="+mn-ea"/>
              </a:rPr>
              <a:t>【</a:t>
            </a:r>
            <a:r>
              <a:rPr lang="ja-JP" altLang="en-US" sz="2400" dirty="0">
                <a:latin typeface="+mn-ea"/>
              </a:rPr>
              <a:t>本人の「人となり」「希望」「想い」を多職種多機関につなげるために</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t>院内外の連携のあり方を考える</a:t>
            </a:r>
            <a:r>
              <a:rPr lang="en-US" altLang="ja-JP" sz="2400" dirty="0"/>
              <a:t>】</a:t>
            </a:r>
            <a:endParaRPr lang="ja-JP" altLang="en-US" sz="2400" dirty="0"/>
          </a:p>
        </p:txBody>
      </p:sp>
      <p:sp>
        <p:nvSpPr>
          <p:cNvPr id="2" name="スライド番号プレースホルダー 1">
            <a:extLst>
              <a:ext uri="{FF2B5EF4-FFF2-40B4-BE49-F238E27FC236}">
                <a16:creationId xmlns:a16="http://schemas.microsoft.com/office/drawing/2014/main" id="{E2166ECC-0291-4FC5-9542-8C779F96863F}"/>
              </a:ext>
            </a:extLst>
          </p:cNvPr>
          <p:cNvSpPr>
            <a:spLocks noGrp="1"/>
          </p:cNvSpPr>
          <p:nvPr>
            <p:ph type="sldNum" sz="quarter" idx="12"/>
          </p:nvPr>
        </p:nvSpPr>
        <p:spPr/>
        <p:txBody>
          <a:bodyPr/>
          <a:lstStyle/>
          <a:p>
            <a:pPr>
              <a:defRPr/>
            </a:pPr>
            <a:fld id="{4FC1A4BC-EE67-47DB-B6E5-03BC6C86C827}" type="slidenum">
              <a:rPr lang="ja-JP" altLang="en-US" smtClean="0"/>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p:extLst>
              <p:ext uri="{D42A27DB-BD31-4B8C-83A1-F6EECF244321}">
                <p14:modId xmlns:p14="http://schemas.microsoft.com/office/powerpoint/2010/main" val="2561175321"/>
              </p:ext>
            </p:extLst>
          </p:nvPr>
        </p:nvGraphicFramePr>
        <p:xfrm>
          <a:off x="250825" y="115888"/>
          <a:ext cx="8569647" cy="4903786"/>
        </p:xfrm>
        <a:graphic>
          <a:graphicData uri="http://schemas.openxmlformats.org/drawingml/2006/table">
            <a:tbl>
              <a:tblPr/>
              <a:tblGrid>
                <a:gridCol w="2087117">
                  <a:extLst>
                    <a:ext uri="{9D8B030D-6E8A-4147-A177-3AD203B41FA5}">
                      <a16:colId xmlns:a16="http://schemas.microsoft.com/office/drawing/2014/main" val="20000"/>
                    </a:ext>
                  </a:extLst>
                </a:gridCol>
                <a:gridCol w="3241265">
                  <a:extLst>
                    <a:ext uri="{9D8B030D-6E8A-4147-A177-3AD203B41FA5}">
                      <a16:colId xmlns:a16="http://schemas.microsoft.com/office/drawing/2014/main" val="20001"/>
                    </a:ext>
                  </a:extLst>
                </a:gridCol>
                <a:gridCol w="3241265">
                  <a:extLst>
                    <a:ext uri="{9D8B030D-6E8A-4147-A177-3AD203B41FA5}">
                      <a16:colId xmlns:a16="http://schemas.microsoft.com/office/drawing/2014/main" val="20002"/>
                    </a:ext>
                  </a:extLst>
                </a:gridCol>
              </a:tblGrid>
              <a:tr h="418530">
                <a:tc gridSpan="3">
                  <a:txBody>
                    <a:bodyPr/>
                    <a:lstStyle/>
                    <a:p>
                      <a:pPr algn="ctr" fontAlgn="ctr"/>
                      <a:r>
                        <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rPr>
                        <a:t>演習</a:t>
                      </a:r>
                      <a:r>
                        <a:rPr lang="en-US" altLang="ja-JP" sz="1800" b="1" i="0" u="none" strike="noStrike" dirty="0">
                          <a:solidFill>
                            <a:srgbClr val="000000"/>
                          </a:solidFill>
                          <a:effectLst/>
                          <a:latin typeface="ＭＳ Ｐゴシック" panose="020B0600070205080204" pitchFamily="50" charset="-128"/>
                          <a:ea typeface="ＭＳ Ｐゴシック" panose="020B0600070205080204" pitchFamily="50" charset="-128"/>
                        </a:rPr>
                        <a:t>Ⅲ</a:t>
                      </a:r>
                      <a:r>
                        <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rPr>
                        <a:t>　個人ワークシート</a:t>
                      </a:r>
                    </a:p>
                  </a:txBody>
                  <a:tcPr marL="4817" marR="4817" marT="4643"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83654">
                <a:tc gridSpan="3">
                  <a:txBody>
                    <a:bodyPr/>
                    <a:lstStyle/>
                    <a:p>
                      <a:pPr algn="ctr" fontAlgn="b"/>
                      <a:r>
                        <a:rPr lang="en-US" altLang="ja-JP" sz="15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500" b="0" i="0" u="none" strike="noStrike" dirty="0">
                          <a:solidFill>
                            <a:srgbClr val="000000"/>
                          </a:solidFill>
                          <a:effectLst/>
                          <a:latin typeface="ＭＳ Ｐゴシック" panose="020B0600070205080204" pitchFamily="50" charset="-128"/>
                          <a:ea typeface="ＭＳ Ｐゴシック" panose="020B0600070205080204" pitchFamily="50" charset="-128"/>
                        </a:rPr>
                        <a:t>本人の「人となり」「希望」「想い」を多職種多機関につなげるために </a:t>
                      </a:r>
                      <a:r>
                        <a:rPr lang="ja-JP" altLang="en-US" sz="1500" dirty="0"/>
                        <a:t>院内外の連携のあり方を考える</a:t>
                      </a:r>
                      <a:r>
                        <a:rPr lang="en-US" altLang="ja-JP" sz="15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817" marR="4817" marT="4643"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18530">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院内の連携</a:t>
                      </a:r>
                    </a:p>
                  </a:txBody>
                  <a:tcPr marL="4817" marR="4817" marT="464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地域との連携</a:t>
                      </a:r>
                    </a:p>
                  </a:txBody>
                  <a:tcPr marL="4817" marR="4817" marT="464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20768">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上手くいったこと</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20768">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上手くいかず</a:t>
                      </a:r>
                      <a:b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困っていること</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20768">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どうすれば</a:t>
                      </a:r>
                      <a:b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上手くいくか</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20768">
                <a:tc>
                  <a:txBody>
                    <a:bodyPr/>
                    <a:lstStyle/>
                    <a:p>
                      <a:pPr algn="ctr"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本当はこうしたい</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 name="スライド番号プレースホルダー 1">
            <a:extLst>
              <a:ext uri="{FF2B5EF4-FFF2-40B4-BE49-F238E27FC236}">
                <a16:creationId xmlns:a16="http://schemas.microsoft.com/office/drawing/2014/main" id="{13E34D72-2A26-456F-9DC6-9FE8BA384D1B}"/>
              </a:ext>
            </a:extLst>
          </p:cNvPr>
          <p:cNvSpPr>
            <a:spLocks noGrp="1"/>
          </p:cNvSpPr>
          <p:nvPr>
            <p:ph type="sldNum" sz="quarter" idx="12"/>
          </p:nvPr>
        </p:nvSpPr>
        <p:spPr/>
        <p:txBody>
          <a:bodyPr/>
          <a:lstStyle/>
          <a:p>
            <a:pPr>
              <a:defRPr/>
            </a:pPr>
            <a:fld id="{AD037CFE-88E8-4AC7-89DE-D3D213CEA82E}" type="slidenum">
              <a:rPr lang="ja-JP" altLang="en-US" smtClean="0"/>
              <a:pPr>
                <a:defRPr/>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4063" y="781050"/>
            <a:ext cx="7635875" cy="1790700"/>
          </a:xfrm>
        </p:spPr>
        <p:txBody>
          <a:bodyPr rtlCol="0">
            <a:normAutofit fontScale="90000"/>
          </a:bodyPr>
          <a:lstStyle/>
          <a:p>
            <a:pPr eaLnBrk="1" fontAlgn="auto" hangingPunct="1">
              <a:spcAft>
                <a:spcPts val="0"/>
              </a:spcAft>
              <a:defRPr/>
            </a:pPr>
            <a:r>
              <a:rPr lang="ja-JP" altLang="en-US" sz="4100" dirty="0"/>
              <a:t>演習</a:t>
            </a:r>
            <a:r>
              <a:rPr lang="en-US" altLang="ja-JP" sz="4100" dirty="0"/>
              <a:t>Ⅲ</a:t>
            </a:r>
            <a:r>
              <a:rPr lang="ja-JP" altLang="en-US" sz="4100" dirty="0"/>
              <a:t>－①　退院に向けた取り組み</a:t>
            </a:r>
            <a:br>
              <a:rPr lang="en-US" altLang="ja-JP" sz="4100" dirty="0"/>
            </a:br>
            <a:endParaRPr lang="ja-JP" altLang="en-US" sz="4100" dirty="0"/>
          </a:p>
        </p:txBody>
      </p:sp>
      <p:sp>
        <p:nvSpPr>
          <p:cNvPr id="3" name="サブタイトル 2"/>
          <p:cNvSpPr>
            <a:spLocks noGrp="1"/>
          </p:cNvSpPr>
          <p:nvPr>
            <p:ph type="subTitle" idx="1"/>
          </p:nvPr>
        </p:nvSpPr>
        <p:spPr>
          <a:xfrm>
            <a:off x="1371600" y="2283718"/>
            <a:ext cx="6400800" cy="1314450"/>
          </a:xfrm>
        </p:spPr>
        <p:txBody>
          <a:bodyPr rtlCol="0">
            <a:normAutofit/>
          </a:bodyPr>
          <a:lstStyle/>
          <a:p>
            <a:pPr eaLnBrk="1" fontAlgn="auto" hangingPunct="1">
              <a:spcAft>
                <a:spcPts val="0"/>
              </a:spcAft>
              <a:defRPr/>
            </a:pPr>
            <a:r>
              <a:rPr lang="en-US" altLang="ja-JP" sz="5000" dirty="0"/>
              <a:t>『</a:t>
            </a:r>
            <a:r>
              <a:rPr lang="ja-JP" altLang="en-US" sz="5000" dirty="0"/>
              <a:t>院内の連携</a:t>
            </a:r>
            <a:r>
              <a:rPr lang="en-US" altLang="ja-JP" sz="5000" dirty="0"/>
              <a:t>』</a:t>
            </a:r>
            <a:endParaRPr lang="ja-JP" altLang="en-US" sz="5000" dirty="0"/>
          </a:p>
        </p:txBody>
      </p:sp>
      <p:sp>
        <p:nvSpPr>
          <p:cNvPr id="4" name="スライド番号プレースホルダー 3">
            <a:extLst>
              <a:ext uri="{FF2B5EF4-FFF2-40B4-BE49-F238E27FC236}">
                <a16:creationId xmlns:a16="http://schemas.microsoft.com/office/drawing/2014/main" id="{CE005DB6-1373-4210-A1CE-6B3F86EDE0D6}"/>
              </a:ext>
            </a:extLst>
          </p:cNvPr>
          <p:cNvSpPr>
            <a:spLocks noGrp="1"/>
          </p:cNvSpPr>
          <p:nvPr>
            <p:ph type="sldNum" sz="quarter" idx="12"/>
          </p:nvPr>
        </p:nvSpPr>
        <p:spPr/>
        <p:txBody>
          <a:bodyPr/>
          <a:lstStyle/>
          <a:p>
            <a:pPr>
              <a:defRPr/>
            </a:pPr>
            <a:fld id="{D23163D9-8541-4908-BF24-6ADA25890796}" type="slidenum">
              <a:rPr lang="ja-JP" altLang="en-US" smtClean="0"/>
              <a:pPr>
                <a:defRPr/>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pPr eaLnBrk="1" hangingPunct="1"/>
            <a:r>
              <a:rPr lang="ja-JP" altLang="en-US" sz="3000"/>
              <a:t>ガイドラインのポイント①</a:t>
            </a:r>
            <a:endParaRPr lang="ja-JP" altLang="en-US" sz="3000">
              <a:sym typeface="+mn-ea"/>
            </a:endParaRPr>
          </a:p>
        </p:txBody>
      </p:sp>
      <p:sp>
        <p:nvSpPr>
          <p:cNvPr id="3" name="コンテンツプレースホルダ 2"/>
          <p:cNvSpPr>
            <a:spLocks noGrp="1"/>
          </p:cNvSpPr>
          <p:nvPr>
            <p:ph idx="1"/>
          </p:nvPr>
        </p:nvSpPr>
        <p:spPr>
          <a:xfrm>
            <a:off x="268288" y="1268413"/>
            <a:ext cx="8720137" cy="3751262"/>
          </a:xfrm>
        </p:spPr>
        <p:txBody>
          <a:bodyPr rtlCol="0">
            <a:normAutofit/>
          </a:bodyPr>
          <a:lstStyle/>
          <a:p>
            <a:pPr marL="0" indent="0" eaLnBrk="1" fontAlgn="auto" hangingPunct="1">
              <a:spcAft>
                <a:spcPts val="0"/>
              </a:spcAft>
              <a:buFont typeface="Arial" panose="020B0604020202020204" pitchFamily="34" charset="0"/>
              <a:buNone/>
              <a:defRPr/>
            </a:pPr>
            <a:r>
              <a:rPr lang="ja-JP" altLang="en-US" sz="2400" dirty="0"/>
              <a:t>１．退院に向けた相談支援　</a:t>
            </a:r>
            <a:r>
              <a:rPr lang="ja-JP" altLang="en-US" sz="1800" dirty="0"/>
              <a:t>（ガイドライン</a:t>
            </a:r>
            <a:r>
              <a:rPr lang="en-US" altLang="ja-JP" sz="1800" dirty="0"/>
              <a:t>P14</a:t>
            </a:r>
            <a:r>
              <a:rPr lang="ja-JP" altLang="en-US" sz="1800" dirty="0"/>
              <a:t>）</a:t>
            </a:r>
            <a:endParaRPr lang="en-US" altLang="ja-JP" sz="1800" dirty="0"/>
          </a:p>
          <a:p>
            <a:pPr eaLnBrk="1" fontAlgn="auto" hangingPunct="1">
              <a:spcAft>
                <a:spcPts val="0"/>
              </a:spcAft>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①相談・退院に向けた意欲喚起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②記録</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③連携</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⇒退院促進に努める</a:t>
            </a:r>
            <a:endParaRPr lang="en-US" altLang="ja-JP" sz="2400" dirty="0"/>
          </a:p>
        </p:txBody>
      </p:sp>
      <p:sp>
        <p:nvSpPr>
          <p:cNvPr id="4" name="角丸四角形 3"/>
          <p:cNvSpPr/>
          <p:nvPr/>
        </p:nvSpPr>
        <p:spPr>
          <a:xfrm>
            <a:off x="835025" y="1854200"/>
            <a:ext cx="4491038" cy="539750"/>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dirty="0">
                <a:solidFill>
                  <a:prstClr val="black"/>
                </a:solidFill>
              </a:rPr>
              <a:t>退院後生活環境相談員の業務</a:t>
            </a:r>
            <a:endParaRPr lang="en-US" altLang="ja-JP" sz="2400" dirty="0">
              <a:solidFill>
                <a:prstClr val="black"/>
              </a:solidFill>
            </a:endParaRPr>
          </a:p>
        </p:txBody>
      </p:sp>
      <p:sp>
        <p:nvSpPr>
          <p:cNvPr id="2" name="スライド番号プレースホルダー 1">
            <a:extLst>
              <a:ext uri="{FF2B5EF4-FFF2-40B4-BE49-F238E27FC236}">
                <a16:creationId xmlns:a16="http://schemas.microsoft.com/office/drawing/2014/main" id="{47C49313-CA5F-416A-8374-E813100DEB86}"/>
              </a:ext>
            </a:extLst>
          </p:cNvPr>
          <p:cNvSpPr>
            <a:spLocks noGrp="1"/>
          </p:cNvSpPr>
          <p:nvPr>
            <p:ph type="sldNum" sz="quarter" idx="12"/>
          </p:nvPr>
        </p:nvSpPr>
        <p:spPr/>
        <p:txBody>
          <a:bodyPr/>
          <a:lstStyle/>
          <a:p>
            <a:pPr>
              <a:defRPr/>
            </a:pPr>
            <a:fld id="{4FC1A4BC-EE67-47DB-B6E5-03BC6C86C827}" type="slidenum">
              <a:rPr lang="ja-JP" altLang="en-US" smtClean="0"/>
              <a:pPr>
                <a:defRPr/>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628650" y="254000"/>
            <a:ext cx="7886700" cy="798513"/>
          </a:xfrm>
        </p:spPr>
        <p:txBody>
          <a:bodyPr/>
          <a:lstStyle/>
          <a:p>
            <a:pPr eaLnBrk="1" hangingPunct="1"/>
            <a:r>
              <a:rPr lang="ja-JP" altLang="en-US" sz="3000"/>
              <a:t>ガイドラインのポイント②</a:t>
            </a:r>
            <a:endParaRPr lang="ja-JP" altLang="en-US" sz="3000">
              <a:sym typeface="+mn-ea"/>
            </a:endParaRPr>
          </a:p>
        </p:txBody>
      </p:sp>
      <p:sp>
        <p:nvSpPr>
          <p:cNvPr id="3" name="コンテンツプレースホルダ 2"/>
          <p:cNvSpPr>
            <a:spLocks noGrp="1"/>
          </p:cNvSpPr>
          <p:nvPr>
            <p:ph idx="1"/>
          </p:nvPr>
        </p:nvSpPr>
        <p:spPr>
          <a:xfrm>
            <a:off x="287338" y="1052513"/>
            <a:ext cx="8720137" cy="3786187"/>
          </a:xfrm>
        </p:spPr>
        <p:txBody>
          <a:bodyPr rtlCol="0">
            <a:noAutofit/>
          </a:bodyPr>
          <a:lstStyle/>
          <a:p>
            <a:pPr marL="0" indent="0" eaLnBrk="1" fontAlgn="auto" hangingPunct="1">
              <a:spcAft>
                <a:spcPts val="0"/>
              </a:spcAft>
              <a:buFont typeface="Arial" panose="020B0604020202020204" pitchFamily="34" charset="0"/>
              <a:buNone/>
              <a:defRPr/>
            </a:pPr>
            <a:r>
              <a:rPr lang="ja-JP" altLang="en-US" sz="2400" dirty="0"/>
              <a:t>１．退院に向けた相談支援　</a:t>
            </a:r>
            <a:r>
              <a:rPr lang="ja-JP" altLang="en-US" sz="1800" dirty="0"/>
              <a:t>（ガイドライン</a:t>
            </a:r>
            <a:r>
              <a:rPr lang="en-US" altLang="ja-JP" sz="1800" dirty="0"/>
              <a:t>P14</a:t>
            </a:r>
            <a:r>
              <a:rPr lang="ja-JP" altLang="en-US" sz="1800" dirty="0"/>
              <a:t>）</a:t>
            </a:r>
            <a:endParaRPr lang="en-US" altLang="ja-JP" sz="1800" dirty="0"/>
          </a:p>
          <a:p>
            <a:pPr eaLnBrk="1" fontAlgn="auto" hangingPunct="1">
              <a:spcAft>
                <a:spcPts val="0"/>
              </a:spcAft>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①本人及び家族との面接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②関係作り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③退院前訪問指導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④多職種多機関連携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⑤退院に向けた支援計画の立案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⇒情報共有　・　連携</a:t>
            </a:r>
            <a:endParaRPr lang="en-US" altLang="ja-JP" sz="2400" dirty="0"/>
          </a:p>
        </p:txBody>
      </p:sp>
      <p:sp>
        <p:nvSpPr>
          <p:cNvPr id="6" name="角丸四角形 5"/>
          <p:cNvSpPr/>
          <p:nvPr/>
        </p:nvSpPr>
        <p:spPr>
          <a:xfrm>
            <a:off x="844550" y="1657350"/>
            <a:ext cx="4491038" cy="541338"/>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dirty="0">
                <a:solidFill>
                  <a:prstClr val="black"/>
                </a:solidFill>
              </a:rPr>
              <a:t>精神保健福祉士の業務</a:t>
            </a:r>
            <a:endParaRPr lang="en-US" altLang="ja-JP" sz="2400" dirty="0">
              <a:solidFill>
                <a:prstClr val="black"/>
              </a:solidFill>
            </a:endParaRPr>
          </a:p>
        </p:txBody>
      </p:sp>
      <p:sp>
        <p:nvSpPr>
          <p:cNvPr id="2" name="スライド番号プレースホルダー 1">
            <a:extLst>
              <a:ext uri="{FF2B5EF4-FFF2-40B4-BE49-F238E27FC236}">
                <a16:creationId xmlns:a16="http://schemas.microsoft.com/office/drawing/2014/main" id="{77C26C21-60B3-401C-ACC2-E37B10905FE7}"/>
              </a:ext>
            </a:extLst>
          </p:cNvPr>
          <p:cNvSpPr>
            <a:spLocks noGrp="1"/>
          </p:cNvSpPr>
          <p:nvPr>
            <p:ph type="sldNum" sz="quarter" idx="12"/>
          </p:nvPr>
        </p:nvSpPr>
        <p:spPr/>
        <p:txBody>
          <a:bodyPr/>
          <a:lstStyle/>
          <a:p>
            <a:pPr>
              <a:defRPr/>
            </a:pPr>
            <a:fld id="{4FC1A4BC-EE67-47DB-B6E5-03BC6C86C827}" type="slidenum">
              <a:rPr lang="ja-JP" altLang="en-US" smtClean="0"/>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628650" y="153988"/>
            <a:ext cx="7886700" cy="654050"/>
          </a:xfrm>
        </p:spPr>
        <p:txBody>
          <a:bodyPr/>
          <a:lstStyle/>
          <a:p>
            <a:pPr eaLnBrk="1" hangingPunct="1"/>
            <a:r>
              <a:rPr lang="ja-JP" altLang="en-US" sz="3000"/>
              <a:t>ガイドラインのポイント③</a:t>
            </a:r>
            <a:endParaRPr lang="ja-JP" altLang="en-US" sz="3000">
              <a:sym typeface="+mn-ea"/>
            </a:endParaRPr>
          </a:p>
        </p:txBody>
      </p:sp>
      <p:sp>
        <p:nvSpPr>
          <p:cNvPr id="3" name="コンテンツプレースホルダ 2"/>
          <p:cNvSpPr>
            <a:spLocks noGrp="1"/>
          </p:cNvSpPr>
          <p:nvPr>
            <p:ph idx="1"/>
          </p:nvPr>
        </p:nvSpPr>
        <p:spPr>
          <a:xfrm>
            <a:off x="125413" y="995363"/>
            <a:ext cx="8934450" cy="3757612"/>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ja-JP" altLang="en-US" sz="2400" dirty="0">
                <a:latin typeface="+mn-ea"/>
              </a:rPr>
              <a:t>「入院時及び入院から</a:t>
            </a:r>
            <a:r>
              <a:rPr lang="en-US" altLang="ja-JP" sz="2400" dirty="0">
                <a:latin typeface="+mn-ea"/>
              </a:rPr>
              <a:t>7</a:t>
            </a:r>
            <a:r>
              <a:rPr lang="ja-JP" altLang="en-US" sz="2400" dirty="0">
                <a:latin typeface="+mn-ea"/>
              </a:rPr>
              <a:t>日以内における業務」で早期介入し、関係性の構築や本人を理解するための情報収集を行ってきた。</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「退院に向けた取り組み」では、これまで得てきた情報を院内や地域へつなげ、協力体制を築いていくとともに、本人も含めて関係者全員で共有していく。</a:t>
            </a:r>
            <a:endParaRPr lang="en-US" altLang="ja-JP" sz="2400" dirty="0">
              <a:latin typeface="+mn-ea"/>
            </a:endParaRPr>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r>
              <a:rPr lang="ja-JP" altLang="en-US" sz="2600" dirty="0"/>
              <a:t>☆視点☆　（ガイドライン</a:t>
            </a:r>
            <a:r>
              <a:rPr lang="en-US" altLang="ja-JP" sz="2600" dirty="0"/>
              <a:t>P19</a:t>
            </a:r>
            <a:r>
              <a:rPr lang="ja-JP" altLang="en-US" sz="2600" dirty="0"/>
              <a:t>）</a:t>
            </a:r>
          </a:p>
          <a:p>
            <a:pPr marL="0" indent="0" eaLnBrk="1" fontAlgn="auto" hangingPunct="1">
              <a:spcAft>
                <a:spcPts val="0"/>
              </a:spcAft>
              <a:buFont typeface="Arial" panose="020B0604020202020204" pitchFamily="34" charset="0"/>
              <a:buNone/>
              <a:defRPr/>
            </a:pPr>
            <a:r>
              <a:rPr lang="ja-JP" altLang="en-US" sz="2400" dirty="0"/>
              <a:t>　　</a:t>
            </a:r>
            <a:r>
              <a:rPr lang="en-US" altLang="ja-JP" sz="2400" dirty="0"/>
              <a:t>【</a:t>
            </a:r>
            <a:r>
              <a:rPr lang="ja-JP" altLang="en-US" sz="2400" dirty="0"/>
              <a:t>退院を手伝ってくれる人が病院の外にいることを伝える</a:t>
            </a:r>
            <a:r>
              <a:rPr lang="en-US" altLang="ja-JP" sz="2400" dirty="0"/>
              <a:t>】</a:t>
            </a:r>
            <a:r>
              <a:rPr lang="ja-JP" altLang="en-US" sz="2400" dirty="0"/>
              <a:t>　</a:t>
            </a:r>
            <a:r>
              <a:rPr lang="en-US" altLang="ja-JP" sz="2400" dirty="0"/>
              <a:t>※</a:t>
            </a:r>
            <a:r>
              <a:rPr lang="ja-JP" altLang="en-US" sz="2400" dirty="0"/>
              <a:t>本人へ情報を届ける</a:t>
            </a:r>
            <a:endParaRPr lang="en-US" altLang="ja-JP" sz="2400" dirty="0">
              <a:latin typeface="+mn-ea"/>
            </a:endParaRPr>
          </a:p>
          <a:p>
            <a:pPr marL="0" indent="0" eaLnBrk="1" fontAlgn="auto" hangingPunct="1">
              <a:spcBef>
                <a:spcPts val="0"/>
              </a:spcBef>
              <a:spcAft>
                <a:spcPts val="0"/>
              </a:spcAft>
              <a:buFont typeface="Arial" panose="020B0604020202020204" pitchFamily="34" charset="0"/>
              <a:buNone/>
              <a:defRPr/>
            </a:pPr>
            <a:r>
              <a:rPr lang="ja-JP" altLang="en-US" sz="2400" dirty="0">
                <a:latin typeface="+mn-ea"/>
              </a:rPr>
              <a:t>　　</a:t>
            </a:r>
            <a:r>
              <a:rPr lang="ja-JP" altLang="en-US" sz="2300" dirty="0">
                <a:latin typeface="+mn-ea"/>
              </a:rPr>
              <a:t>地域へつなげるにあたっては、本人が理解し、選択できるよう情報提供されていることが前提となる。</a:t>
            </a:r>
            <a:endParaRPr lang="en-US" altLang="ja-JP" sz="2300" dirty="0">
              <a:latin typeface="+mn-ea"/>
            </a:endParaRPr>
          </a:p>
          <a:p>
            <a:pPr marL="0" indent="0" eaLnBrk="1" fontAlgn="auto" hangingPunct="1">
              <a:spcAft>
                <a:spcPts val="0"/>
              </a:spcAft>
              <a:buFont typeface="Arial" panose="020B0604020202020204" pitchFamily="34" charset="0"/>
              <a:buNone/>
              <a:defRPr/>
            </a:pPr>
            <a:r>
              <a:rPr lang="ja-JP" altLang="en-US" sz="2400" dirty="0"/>
              <a:t>　</a:t>
            </a:r>
          </a:p>
          <a:p>
            <a:pPr marL="0" indent="0" eaLnBrk="1" fontAlgn="auto" hangingPunct="1">
              <a:spcAft>
                <a:spcPts val="0"/>
              </a:spcAft>
              <a:buFont typeface="Arial" panose="020B0604020202020204" pitchFamily="34" charset="0"/>
              <a:buNone/>
              <a:defRPr/>
            </a:pPr>
            <a:r>
              <a:rPr lang="ja-JP" altLang="en-US" sz="2400" dirty="0"/>
              <a:t>　　</a:t>
            </a:r>
            <a:r>
              <a:rPr lang="en-US" altLang="ja-JP" sz="2400" dirty="0"/>
              <a:t>【</a:t>
            </a:r>
            <a:r>
              <a:rPr lang="ja-JP" altLang="en-US" sz="2400" dirty="0"/>
              <a:t>「つなぐ」ことを意識したかかわりの視点</a:t>
            </a:r>
            <a:r>
              <a:rPr lang="en-US" altLang="ja-JP" sz="2400" dirty="0"/>
              <a:t>】</a:t>
            </a: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ケア会議開催</a:t>
            </a:r>
            <a:r>
              <a:rPr lang="ja-JP" altLang="en-US" sz="2400" dirty="0">
                <a:latin typeface="+mn-ea"/>
              </a:rPr>
              <a:t>の必要性と、そこで共有する内容が記載されている。</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latin typeface="+mn-ea"/>
              </a:rPr>
              <a:t>「本人の人となり」「生活に影響しうる病状」「各職種の取り組み」をケア会議で共有するには、</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p>
        </p:txBody>
      </p:sp>
      <p:sp>
        <p:nvSpPr>
          <p:cNvPr id="4" name="角丸四角形 3"/>
          <p:cNvSpPr/>
          <p:nvPr/>
        </p:nvSpPr>
        <p:spPr>
          <a:xfrm>
            <a:off x="1323975" y="4489450"/>
            <a:ext cx="6496050" cy="479425"/>
          </a:xfrm>
          <a:prstGeom prst="roundRect">
            <a:avLst/>
          </a:prstGeom>
          <a:ln w="38100"/>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a:solidFill>
                  <a:prstClr val="black"/>
                </a:solidFill>
              </a:rPr>
              <a:t>日頃から院内の連携がとれていることが重要</a:t>
            </a:r>
            <a:endParaRPr lang="en-US" altLang="ja-JP" sz="2400" dirty="0">
              <a:solidFill>
                <a:prstClr val="black"/>
              </a:solidFill>
            </a:endParaRPr>
          </a:p>
        </p:txBody>
      </p:sp>
      <p:sp>
        <p:nvSpPr>
          <p:cNvPr id="2" name="スライド番号プレースホルダー 1">
            <a:extLst>
              <a:ext uri="{FF2B5EF4-FFF2-40B4-BE49-F238E27FC236}">
                <a16:creationId xmlns:a16="http://schemas.microsoft.com/office/drawing/2014/main" id="{9FD85226-6937-42CF-BD0B-F8468A86030D}"/>
              </a:ext>
            </a:extLst>
          </p:cNvPr>
          <p:cNvSpPr>
            <a:spLocks noGrp="1"/>
          </p:cNvSpPr>
          <p:nvPr>
            <p:ph type="sldNum" sz="quarter" idx="12"/>
          </p:nvPr>
        </p:nvSpPr>
        <p:spPr/>
        <p:txBody>
          <a:bodyPr/>
          <a:lstStyle/>
          <a:p>
            <a:pPr>
              <a:defRPr/>
            </a:pPr>
            <a:fld id="{4FC1A4BC-EE67-47DB-B6E5-03BC6C86C827}"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lang="ja-JP" altLang="en-US" sz="3000" dirty="0"/>
              <a:t>院内の連携：精神保健福祉士の視点</a:t>
            </a:r>
            <a:r>
              <a:rPr lang="en-US" altLang="ja-JP" sz="1800" dirty="0"/>
              <a:t>(</a:t>
            </a:r>
            <a:r>
              <a:rPr lang="ja-JP" altLang="en-US" sz="1800" dirty="0"/>
              <a:t>ガイドライン</a:t>
            </a:r>
            <a:r>
              <a:rPr lang="en-US" altLang="ja-JP" sz="1800" dirty="0"/>
              <a:t>P15</a:t>
            </a:r>
            <a:r>
              <a:rPr lang="ja-JP" altLang="en-US" sz="1800" dirty="0"/>
              <a:t>）</a:t>
            </a:r>
            <a:endParaRPr lang="ja-JP" altLang="en-US" sz="1800" dirty="0">
              <a:sym typeface="+mn-ea"/>
            </a:endParaRPr>
          </a:p>
        </p:txBody>
      </p:sp>
      <p:sp>
        <p:nvSpPr>
          <p:cNvPr id="3" name="コンテンツプレースホルダ 2"/>
          <p:cNvSpPr>
            <a:spLocks noGrp="1"/>
          </p:cNvSpPr>
          <p:nvPr>
            <p:ph idx="1"/>
          </p:nvPr>
        </p:nvSpPr>
        <p:spPr>
          <a:xfrm>
            <a:off x="268288" y="1063625"/>
            <a:ext cx="8875712" cy="3775075"/>
          </a:xfrm>
        </p:spPr>
        <p:txBody>
          <a:bodyPr rtlCol="0">
            <a:normAutofit fontScale="92500"/>
          </a:bodyPr>
          <a:lstStyle/>
          <a:p>
            <a:pPr marL="0" indent="0" eaLnBrk="1" fontAlgn="auto" hangingPunct="1">
              <a:spcAft>
                <a:spcPts val="0"/>
              </a:spcAft>
              <a:buFont typeface="Arial" panose="020B0604020202020204" pitchFamily="34" charset="0"/>
              <a:buNone/>
              <a:defRPr/>
            </a:pPr>
            <a:r>
              <a:rPr lang="en-US" altLang="ja-JP" sz="2400" dirty="0">
                <a:latin typeface="+mn-ea"/>
              </a:rPr>
              <a:t>【</a:t>
            </a:r>
            <a:r>
              <a:rPr lang="ja-JP" altLang="en-US" sz="2400" dirty="0">
                <a:latin typeface="+mn-ea"/>
              </a:rPr>
              <a:t>退院支援に必要な院内の多職種連携</a:t>
            </a:r>
            <a:r>
              <a:rPr lang="en-US" altLang="ja-JP" sz="2400" dirty="0">
                <a:latin typeface="+mn-ea"/>
              </a:rPr>
              <a:t>】</a:t>
            </a:r>
          </a:p>
          <a:p>
            <a:pPr marL="0" indent="0" eaLnBrk="1" fontAlgn="auto" hangingPunct="1">
              <a:spcAft>
                <a:spcPts val="0"/>
              </a:spcAft>
              <a:buFont typeface="Arial" panose="020B0604020202020204" pitchFamily="34" charset="0"/>
              <a:buNone/>
              <a:defRPr/>
            </a:pPr>
            <a:r>
              <a:rPr lang="ja-JP" altLang="en-US" sz="2400" dirty="0">
                <a:latin typeface="+mn-ea"/>
              </a:rPr>
              <a:t>〇</a:t>
            </a:r>
            <a:r>
              <a:rPr lang="ja-JP" altLang="ja-JP" sz="2400" dirty="0">
                <a:latin typeface="+mn-ea"/>
              </a:rPr>
              <a:t>院内で多職種チームを作る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ja-JP" sz="1900" dirty="0">
                <a:latin typeface="+mn-ea"/>
              </a:rPr>
              <a:t>（</a:t>
            </a:r>
            <a:r>
              <a:rPr lang="en-US" altLang="ja-JP" sz="1900" dirty="0">
                <a:latin typeface="+mn-ea"/>
              </a:rPr>
              <a:t>PSW</a:t>
            </a:r>
            <a:r>
              <a:rPr lang="ja-JP" altLang="ja-JP" sz="1900" dirty="0">
                <a:latin typeface="+mn-ea"/>
              </a:rPr>
              <a:t>は多職種チームを主体的に構成する意識を持つ。チームは多職種で構成する。）</a:t>
            </a:r>
            <a:r>
              <a:rPr lang="ja-JP" altLang="en-US" sz="1900" dirty="0">
                <a:latin typeface="+mn-ea"/>
              </a:rPr>
              <a:t>　</a:t>
            </a:r>
            <a:endParaRPr lang="en-US" altLang="ja-JP" sz="19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〇情報共有</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en-US" sz="1900" dirty="0">
                <a:latin typeface="+mn-ea"/>
              </a:rPr>
              <a:t>（本人の情報だけでなく 地域の支援者の動きや進捗を共有することも含まれる。）</a:t>
            </a:r>
            <a:endParaRPr lang="en-US" altLang="ja-JP" sz="19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〇多職種で多角的にアセスメントする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〇方針や方向性を検討し共通認識を持つ</a:t>
            </a:r>
            <a:endParaRPr lang="en-US" altLang="ja-JP" sz="2400" dirty="0">
              <a:latin typeface="+mn-ea"/>
            </a:endParaRPr>
          </a:p>
          <a:p>
            <a:pPr marL="0" indent="0" eaLnBrk="1" fontAlgn="auto" hangingPunct="1">
              <a:spcAft>
                <a:spcPts val="0"/>
              </a:spcAft>
              <a:buFont typeface="Arial" panose="020B0604020202020204" pitchFamily="34" charset="0"/>
              <a:buNone/>
              <a:defRPr/>
            </a:pP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⇒多角的に本人を理解し、検討するための土壌作りが必要。</a:t>
            </a:r>
            <a:endParaRPr lang="en-US" altLang="ja-JP" sz="2400" dirty="0">
              <a:latin typeface="+mn-ea"/>
            </a:endParaRPr>
          </a:p>
          <a:p>
            <a:pPr marL="0" indent="0" eaLnBrk="1" fontAlgn="auto" hangingPunct="1">
              <a:spcAft>
                <a:spcPts val="0"/>
              </a:spcAft>
              <a:buFont typeface="Arial" panose="020B0604020202020204" pitchFamily="34" charset="0"/>
              <a:buNone/>
              <a:defRPr/>
            </a:pPr>
            <a:endParaRPr lang="en-US" altLang="ja-JP" sz="2400" dirty="0">
              <a:latin typeface="+mn-ea"/>
            </a:endParaRPr>
          </a:p>
        </p:txBody>
      </p:sp>
      <p:sp>
        <p:nvSpPr>
          <p:cNvPr id="2" name="スライド番号プレースホルダー 1">
            <a:extLst>
              <a:ext uri="{FF2B5EF4-FFF2-40B4-BE49-F238E27FC236}">
                <a16:creationId xmlns:a16="http://schemas.microsoft.com/office/drawing/2014/main" id="{6676C0AE-4220-46C6-9534-7F36230F2967}"/>
              </a:ext>
            </a:extLst>
          </p:cNvPr>
          <p:cNvSpPr>
            <a:spLocks noGrp="1"/>
          </p:cNvSpPr>
          <p:nvPr>
            <p:ph type="sldNum" sz="quarter" idx="12"/>
          </p:nvPr>
        </p:nvSpPr>
        <p:spPr/>
        <p:txBody>
          <a:bodyPr/>
          <a:lstStyle/>
          <a:p>
            <a:pPr>
              <a:defRPr/>
            </a:pPr>
            <a:fld id="{4FC1A4BC-EE67-47DB-B6E5-03BC6C86C827}"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2231</Words>
  <Application>Microsoft Office PowerPoint</Application>
  <PresentationFormat>画面に合わせる (16:9)</PresentationFormat>
  <Paragraphs>385</Paragraphs>
  <Slides>28</Slides>
  <Notes>28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28</vt:i4>
      </vt:variant>
    </vt:vector>
  </HeadingPairs>
  <TitlesOfParts>
    <vt:vector size="32" baseType="lpstr">
      <vt:lpstr>ＭＳ Ｐゴシック</vt:lpstr>
      <vt:lpstr>Arial</vt:lpstr>
      <vt:lpstr>Calibri</vt:lpstr>
      <vt:lpstr>Office ​​テーマ</vt:lpstr>
      <vt:lpstr>演習Ⅲ</vt:lpstr>
      <vt:lpstr>演習Ⅲ　退院に向けた取り組み</vt:lpstr>
      <vt:lpstr>演習Ⅲ　退院に向けた取組み</vt:lpstr>
      <vt:lpstr>PowerPoint プレゼンテーション</vt:lpstr>
      <vt:lpstr>演習Ⅲ－①　退院に向けた取り組み </vt:lpstr>
      <vt:lpstr>ガイドラインのポイント①</vt:lpstr>
      <vt:lpstr>ガイドラインのポイント②</vt:lpstr>
      <vt:lpstr>ガイドラインのポイント③</vt:lpstr>
      <vt:lpstr>院内の連携：精神保健福祉士の視点(ガイドラインP15）</vt:lpstr>
      <vt:lpstr>院内の連携：精神保健福祉士の視点(ガイドラインP15）</vt:lpstr>
      <vt:lpstr>院内の連携：精神保健福祉士の視点(ガイドラインP15）</vt:lpstr>
      <vt:lpstr>院内の連携：精神保健福祉士の視点(ガイドラインP15）</vt:lpstr>
      <vt:lpstr>院内の連携：精神保健福祉士の視点(ガイドラインP16）</vt:lpstr>
      <vt:lpstr>院内の連携：まとめ(ガイドラインP15）</vt:lpstr>
      <vt:lpstr>院内の連携：まとめ</vt:lpstr>
      <vt:lpstr>演習Ⅲ－②　退院に向けた取り組み </vt:lpstr>
      <vt:lpstr>ガイドラインのポイント①</vt:lpstr>
      <vt:lpstr>ガイドラインのポイント②</vt:lpstr>
      <vt:lpstr>ガイドラインのポイント③</vt:lpstr>
      <vt:lpstr>ガイドラインのポイント④</vt:lpstr>
      <vt:lpstr>地域との連携：精神保健福祉士の視点(ガイドラインP19）</vt:lpstr>
      <vt:lpstr>地域との連携：精神保健福祉士の視点(ガイドラインP20）</vt:lpstr>
      <vt:lpstr>地域との連携：精神保健福祉士の視点(ガイドラインP20）</vt:lpstr>
      <vt:lpstr>地域との連携：精神保健福祉士の視点(ガイドラインP20）</vt:lpstr>
      <vt:lpstr>地域との連携：精神保健福祉士の視点(ガイドラインP21）</vt:lpstr>
      <vt:lpstr>地域との連携：精神保健福祉士の視点(ガイドラインP21）</vt:lpstr>
      <vt:lpstr>地域との連携：まとめ</vt:lpstr>
      <vt:lpstr>参考・引用文献</vt:lpstr>
    </vt:vector>
  </TitlesOfParts>
  <Manager>公益社団法人日本精神保健福祉士協会</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演習Ⅲ　退院に向けての取り組み</dc:title>
  <dc:creator>公益社団法人日本精神保健福祉士協会　精神医療・権利擁護委員会</dc:creator>
  <cp:lastModifiedBy>japsw-ueki</cp:lastModifiedBy>
  <cp:revision>53</cp:revision>
  <cp:lastPrinted>2018-10-11T10:51:24Z</cp:lastPrinted>
  <dcterms:created xsi:type="dcterms:W3CDTF">2018-04-26T08:40:53Z</dcterms:created>
  <dcterms:modified xsi:type="dcterms:W3CDTF">2019-05-21T07:18:47Z</dcterms:modified>
</cp:coreProperties>
</file>