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8"/>
  </p:notesMasterIdLst>
  <p:handoutMasterIdLst>
    <p:handoutMasterId r:id="rId29"/>
  </p:handoutMasterIdLst>
  <p:sldIdLst>
    <p:sldId id="302" r:id="rId2"/>
    <p:sldId id="303" r:id="rId3"/>
    <p:sldId id="417" r:id="rId4"/>
    <p:sldId id="449" r:id="rId5"/>
    <p:sldId id="577" r:id="rId6"/>
    <p:sldId id="305" r:id="rId7"/>
    <p:sldId id="418" r:id="rId8"/>
    <p:sldId id="467" r:id="rId9"/>
    <p:sldId id="543" r:id="rId10"/>
    <p:sldId id="560" r:id="rId11"/>
    <p:sldId id="540" r:id="rId12"/>
    <p:sldId id="544" r:id="rId13"/>
    <p:sldId id="545" r:id="rId14"/>
    <p:sldId id="546" r:id="rId15"/>
    <p:sldId id="547" r:id="rId16"/>
    <p:sldId id="548" r:id="rId17"/>
    <p:sldId id="549" r:id="rId18"/>
    <p:sldId id="550" r:id="rId19"/>
    <p:sldId id="551" r:id="rId20"/>
    <p:sldId id="559" r:id="rId21"/>
    <p:sldId id="553" r:id="rId22"/>
    <p:sldId id="554" r:id="rId23"/>
    <p:sldId id="555" r:id="rId24"/>
    <p:sldId id="556" r:id="rId25"/>
    <p:sldId id="557" r:id="rId26"/>
    <p:sldId id="561" r:id="rId27"/>
  </p:sldIdLst>
  <p:sldSz cx="9144000" cy="5143500" type="screen16x9"/>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70">
          <p15:clr>
            <a:srgbClr val="A4A3A4"/>
          </p15:clr>
        </p15:guide>
        <p15:guide id="2" pos="2784">
          <p15:clr>
            <a:srgbClr val="A4A3A4"/>
          </p15:clr>
        </p15:guide>
      </p15:sldGuideLst>
    </p:ext>
    <p:ext uri="{2D200454-40CA-4A62-9FC3-DE9A4176ACB9}">
      <p15:notesGuideLst xmlns:p15="http://schemas.microsoft.com/office/powerpoint/2012/main">
        <p15:guide id="1" orient="horz" pos="3223">
          <p15:clr>
            <a:srgbClr val="A4A3A4"/>
          </p15:clr>
        </p15:guide>
        <p15:guide id="2" pos="207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9CF1AB2-1976-4502-BF36-3FF5EA218861}" styleName="中度样式 4 - 强调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5029" autoAdjust="0"/>
  </p:normalViewPr>
  <p:slideViewPr>
    <p:cSldViewPr>
      <p:cViewPr varScale="1">
        <p:scale>
          <a:sx n="78" d="100"/>
          <a:sy n="78" d="100"/>
        </p:scale>
        <p:origin x="90" y="342"/>
      </p:cViewPr>
      <p:guideLst>
        <p:guide orient="horz" pos="1670"/>
        <p:guide pos="2784"/>
      </p:guideLst>
    </p:cSldViewPr>
  </p:slideViewPr>
  <p:notesTextViewPr>
    <p:cViewPr>
      <p:scale>
        <a:sx n="1" d="1"/>
        <a:sy n="1" d="1"/>
      </p:scale>
      <p:origin x="0" y="0"/>
    </p:cViewPr>
  </p:notesTextViewPr>
  <p:notesViewPr>
    <p:cSldViewPr>
      <p:cViewPr varScale="1">
        <p:scale>
          <a:sx n="79" d="100"/>
          <a:sy n="79" d="100"/>
        </p:scale>
        <p:origin x="-1998" y="-90"/>
      </p:cViewPr>
      <p:guideLst>
        <p:guide orient="horz" pos="3223"/>
        <p:guide pos="207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ノート プレースホルダー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スライド イメージ プレースホルダー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イメージプレースホルダ 1"/>
          <p:cNvSpPr>
            <a:spLocks noGrp="1" noRot="1" noChangeAspect="1"/>
          </p:cNvSpPr>
          <p:nvPr>
            <p:ph type="sldImg" idx="2"/>
          </p:nvPr>
        </p:nvSpPr>
        <p:spPr>
          <a:xfrm>
            <a:off x="422275" y="1241425"/>
            <a:ext cx="5953125" cy="3349625"/>
          </a:xfrm>
          <a:prstGeom prst="rect">
            <a:avLst/>
          </a:prstGeom>
        </p:spPr>
      </p:sp>
      <p:sp>
        <p:nvSpPr>
          <p:cNvPr id="3" name="文字列プレースホルダ 2"/>
          <p:cNvSpPr>
            <a:spLocks noGrp="1"/>
          </p:cNvSpPr>
          <p:nvPr>
            <p:ph type="body" idx="3"/>
          </p:nvPr>
        </p:nvSpPr>
        <p:spPr>
          <a:xfrm>
            <a:off x="679768" y="4715153"/>
            <a:ext cx="5438140" cy="4466987"/>
          </a:xfrm>
          <a:prstGeom prst="rect">
            <a:avLst/>
          </a:prstGeom>
        </p:spPr>
        <p:txBody>
          <a:bodyPr/>
          <a:lstStyle/>
          <a:p>
            <a:r>
              <a:rPr lang="en-US" altLang="ja-JP" dirty="0"/>
              <a:t>《</a:t>
            </a:r>
            <a:r>
              <a:rPr lang="ja-JP" altLang="en-US" dirty="0"/>
              <a:t>演習のねらい</a:t>
            </a:r>
            <a:r>
              <a:rPr lang="en-US" altLang="ja-JP" dirty="0"/>
              <a:t>》</a:t>
            </a:r>
          </a:p>
          <a:p>
            <a:r>
              <a:rPr lang="ja-JP" altLang="en-US" dirty="0"/>
              <a:t>入院初期の段階で退院後生活環境相談員に求められる業務は多岐に渡り、日々の業務に追われるあまり、事務的なことばかりに意識が向いてしまうことが散見される。</a:t>
            </a:r>
            <a:endParaRPr lang="en-US" altLang="ja-JP" dirty="0"/>
          </a:p>
          <a:p>
            <a:r>
              <a:rPr lang="ja-JP" altLang="en-US" dirty="0"/>
              <a:t>この演習では、入院初期のため治療が優先されがちな時期に求められる退院後生活環境相談員の業務を通し、精神保健福祉士としてどのような視点を持ち合わせていくことが求められるかを理解する。</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イメージプレースホルダ 1"/>
          <p:cNvSpPr>
            <a:spLocks noGrp="1" noRot="1" noChangeAspect="1"/>
          </p:cNvSpPr>
          <p:nvPr>
            <p:ph type="sldImg" idx="2"/>
          </p:nvPr>
        </p:nvSpPr>
        <p:spPr>
          <a:xfrm>
            <a:off x="422275" y="1241425"/>
            <a:ext cx="5953125" cy="3349625"/>
          </a:xfrm>
          <a:prstGeom prst="rect">
            <a:avLst/>
          </a:prstGeom>
        </p:spPr>
      </p:sp>
      <p:sp>
        <p:nvSpPr>
          <p:cNvPr id="3" name="文字列プレースホルダ 2"/>
          <p:cNvSpPr>
            <a:spLocks noGrp="1"/>
          </p:cNvSpPr>
          <p:nvPr>
            <p:ph type="body" idx="3"/>
          </p:nvPr>
        </p:nvSpPr>
        <p:spPr>
          <a:xfrm>
            <a:off x="515391" y="4777046"/>
            <a:ext cx="5825097" cy="3908493"/>
          </a:xfrm>
          <a:prstGeom prst="rect">
            <a:avLst/>
          </a:prstGeom>
        </p:spPr>
        <p:txBody>
          <a:bodyPr/>
          <a:lstStyle/>
          <a:p>
            <a:r>
              <a:rPr lang="ja-JP" altLang="en-US" sz="1300" dirty="0"/>
              <a:t>近年、３ヶ月以内の退院が増えてきている状況の中で、退院時に支援体制が整っていないままの退院や、その支援体制が整わないため社会的な目的での入院継続は避けなければならない。そのためには、入院早期からかかわりを開始する、地域とともに取り組んでいく、という視点が必要である。</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イメージプレースホルダ 1"/>
          <p:cNvSpPr>
            <a:spLocks noGrp="1" noRot="1" noChangeAspect="1"/>
          </p:cNvSpPr>
          <p:nvPr>
            <p:ph type="sldImg" idx="2"/>
          </p:nvPr>
        </p:nvSpPr>
        <p:spPr>
          <a:xfrm>
            <a:off x="422275" y="1241425"/>
            <a:ext cx="5953125" cy="3349625"/>
          </a:xfrm>
          <a:prstGeom prst="rect">
            <a:avLst/>
          </a:prstGeom>
        </p:spPr>
      </p:sp>
      <p:sp>
        <p:nvSpPr>
          <p:cNvPr id="3" name="文字列プレースホルダ 2"/>
          <p:cNvSpPr>
            <a:spLocks noGrp="1"/>
          </p:cNvSpPr>
          <p:nvPr>
            <p:ph type="body" idx="3"/>
          </p:nvPr>
        </p:nvSpPr>
        <p:spPr>
          <a:xfrm>
            <a:off x="496247" y="4777046"/>
            <a:ext cx="5863560" cy="4621280"/>
          </a:xfrm>
          <a:prstGeom prst="rect">
            <a:avLst/>
          </a:prstGeom>
        </p:spPr>
        <p:txBody>
          <a:bodyPr/>
          <a:lstStyle/>
          <a:p>
            <a:r>
              <a:rPr lang="ja-JP" altLang="en-US" sz="1200" dirty="0">
                <a:solidFill>
                  <a:srgbClr val="FF00FF"/>
                </a:solidFill>
              </a:rPr>
              <a:t>演習</a:t>
            </a:r>
            <a:r>
              <a:rPr lang="en-US" altLang="ja-JP" sz="1200" dirty="0">
                <a:solidFill>
                  <a:srgbClr val="FF00FF"/>
                </a:solidFill>
              </a:rPr>
              <a:t>Ⅰ</a:t>
            </a:r>
            <a:r>
              <a:rPr lang="ja-JP" altLang="en-US" sz="1200" dirty="0">
                <a:solidFill>
                  <a:srgbClr val="FF00FF"/>
                </a:solidFill>
              </a:rPr>
              <a:t>のメニューを説明</a:t>
            </a:r>
            <a:endParaRPr lang="en-US" altLang="ja-JP" sz="1200" dirty="0">
              <a:solidFill>
                <a:srgbClr val="FF00FF"/>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イメージプレースホルダ 1"/>
          <p:cNvSpPr>
            <a:spLocks noGrp="1" noRot="1" noChangeAspect="1"/>
          </p:cNvSpPr>
          <p:nvPr>
            <p:ph type="sldImg" idx="2"/>
          </p:nvPr>
        </p:nvSpPr>
        <p:spPr>
          <a:xfrm>
            <a:off x="138113" y="1347788"/>
            <a:ext cx="6462712" cy="3636962"/>
          </a:xfrm>
          <a:prstGeom prst="rect">
            <a:avLst/>
          </a:prstGeom>
        </p:spPr>
      </p:sp>
      <p:sp>
        <p:nvSpPr>
          <p:cNvPr id="3" name="文字列プレースホルダ 2"/>
          <p:cNvSpPr>
            <a:spLocks noGrp="1"/>
          </p:cNvSpPr>
          <p:nvPr>
            <p:ph type="body" idx="3"/>
          </p:nvPr>
        </p:nvSpPr>
        <p:spPr>
          <a:xfrm>
            <a:off x="673788" y="5118725"/>
            <a:ext cx="5390305" cy="4849318"/>
          </a:xfrm>
          <a:prstGeom prst="rect">
            <a:avLst/>
          </a:prstGeom>
        </p:spPr>
        <p:txBody>
          <a:bodyPr/>
          <a:lstStyle/>
          <a:p>
            <a:pPr defTabSz="843280">
              <a:defRPr/>
            </a:pPr>
            <a:r>
              <a:rPr lang="ja-JP" altLang="en-US" sz="1300" dirty="0"/>
              <a:t>一旦はスライドの説明、確認程度。入院初期に精神保健福祉士として行われていると思われている業務を説明。</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イメージプレースホルダ 1"/>
          <p:cNvSpPr>
            <a:spLocks noGrp="1" noRot="1" noChangeAspect="1"/>
          </p:cNvSpPr>
          <p:nvPr>
            <p:ph type="sldImg" idx="2"/>
          </p:nvPr>
        </p:nvSpPr>
        <p:spPr>
          <a:xfrm>
            <a:off x="138113" y="1347788"/>
            <a:ext cx="6462712" cy="3636962"/>
          </a:xfrm>
          <a:prstGeom prst="rect">
            <a:avLst/>
          </a:prstGeom>
        </p:spPr>
      </p:sp>
      <p:sp>
        <p:nvSpPr>
          <p:cNvPr id="3" name="文字列プレースホルダ 2"/>
          <p:cNvSpPr>
            <a:spLocks noGrp="1"/>
          </p:cNvSpPr>
          <p:nvPr>
            <p:ph type="body" idx="3"/>
          </p:nvPr>
        </p:nvSpPr>
        <p:spPr>
          <a:xfrm>
            <a:off x="510858" y="5185916"/>
            <a:ext cx="5773858" cy="4243022"/>
          </a:xfrm>
          <a:prstGeom prst="rect">
            <a:avLst/>
          </a:prstGeom>
        </p:spPr>
        <p:txBody>
          <a:bodyPr/>
          <a:lstStyle/>
          <a:p>
            <a:r>
              <a:rPr lang="ja-JP" altLang="en-US" sz="1300" dirty="0"/>
              <a:t>入院初期の退院後生活環境相談員に求められている業務について確認。</a:t>
            </a:r>
            <a:endParaRPr lang="en-US" altLang="ja-JP" sz="1300" dirty="0"/>
          </a:p>
          <a:p>
            <a:r>
              <a:rPr lang="en-US" altLang="ja-JP" sz="1300" dirty="0"/>
              <a:t>≪</a:t>
            </a:r>
            <a:r>
              <a:rPr lang="ja-JP" altLang="en-US" sz="1300" dirty="0"/>
              <a:t>業務の項目を説明</a:t>
            </a:r>
            <a:r>
              <a:rPr lang="en-US" altLang="ja-JP" sz="1300" dirty="0"/>
              <a:t>≫</a:t>
            </a:r>
            <a:endParaRPr lang="ja-JP" altLang="en-US" sz="1300"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イメージプレースホルダ 1"/>
          <p:cNvSpPr>
            <a:spLocks noGrp="1" noRot="1" noChangeAspect="1"/>
          </p:cNvSpPr>
          <p:nvPr>
            <p:ph type="sldImg" idx="2"/>
          </p:nvPr>
        </p:nvSpPr>
        <p:spPr>
          <a:xfrm>
            <a:off x="422275" y="1241425"/>
            <a:ext cx="5953125" cy="3349625"/>
          </a:xfrm>
          <a:prstGeom prst="rect">
            <a:avLst/>
          </a:prstGeom>
        </p:spPr>
      </p:sp>
      <p:sp>
        <p:nvSpPr>
          <p:cNvPr id="3" name="文字列プレースホルダ 2"/>
          <p:cNvSpPr>
            <a:spLocks noGrp="1"/>
          </p:cNvSpPr>
          <p:nvPr>
            <p:ph type="body" idx="3"/>
          </p:nvPr>
        </p:nvSpPr>
        <p:spPr>
          <a:xfrm>
            <a:off x="404837" y="4776860"/>
            <a:ext cx="6033327" cy="4701102"/>
          </a:xfrm>
          <a:prstGeom prst="rect">
            <a:avLst/>
          </a:prstGeom>
        </p:spPr>
        <p:txBody>
          <a:bodyPr/>
          <a:lstStyle/>
          <a:p>
            <a:r>
              <a:rPr lang="ja-JP" altLang="en-US" sz="1300" dirty="0"/>
              <a:t>退院後生活環境相談員が選任されたということ＝本人の意に反して入院を強いられているという状況に置かれている本人の心情を推察していく。</a:t>
            </a:r>
          </a:p>
          <a:p>
            <a:r>
              <a:rPr lang="ja-JP" altLang="en-US" sz="1300" dirty="0"/>
              <a:t>退院後生活環境相談員の業務に</a:t>
            </a:r>
            <a:r>
              <a:rPr lang="en-US" altLang="ja-JP" sz="1300" dirty="0"/>
              <a:t>7</a:t>
            </a:r>
            <a:r>
              <a:rPr lang="ja-JP" altLang="en-US" sz="1300" dirty="0"/>
              <a:t>日以内に選任され、本人及び家族に対し説明する義務も負うことになっているが、本人がそのような状況に置かれているという認識がされていると、ただ書面の内容を説明するのみでは終われないはずである。</a:t>
            </a:r>
          </a:p>
          <a:p>
            <a:endParaRPr lang="ja-JP" altLang="en-US" sz="1300" dirty="0"/>
          </a:p>
          <a:p>
            <a:r>
              <a:rPr lang="ja-JP" altLang="en-US" sz="1300" dirty="0"/>
              <a:t>選任の挨拶の際、スライドに記載してあるような内容を意識してかかわることが求められる。</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イメージプレースホルダ 1"/>
          <p:cNvSpPr>
            <a:spLocks noGrp="1" noRot="1" noChangeAspect="1"/>
          </p:cNvSpPr>
          <p:nvPr>
            <p:ph type="sldImg" idx="2"/>
          </p:nvPr>
        </p:nvSpPr>
        <p:spPr>
          <a:xfrm>
            <a:off x="422275" y="1241425"/>
            <a:ext cx="5953125" cy="3349625"/>
          </a:xfrm>
          <a:prstGeom prst="rect">
            <a:avLst/>
          </a:prstGeom>
        </p:spPr>
      </p:sp>
      <p:sp>
        <p:nvSpPr>
          <p:cNvPr id="3" name="文字列プレースホルダ 2"/>
          <p:cNvSpPr>
            <a:spLocks noGrp="1"/>
          </p:cNvSpPr>
          <p:nvPr>
            <p:ph type="body" idx="3"/>
          </p:nvPr>
        </p:nvSpPr>
        <p:spPr>
          <a:xfrm>
            <a:off x="460572" y="4776858"/>
            <a:ext cx="5951831" cy="4966722"/>
          </a:xfrm>
          <a:prstGeom prst="rect">
            <a:avLst/>
          </a:prstGeom>
        </p:spPr>
        <p:txBody>
          <a:bodyPr/>
          <a:lstStyle/>
          <a:p>
            <a:r>
              <a:rPr lang="ja-JP" altLang="en-US" b="0" dirty="0"/>
              <a:t>多職種、多機関の連携について、詳細は演習Ⅱで触れる。</a:t>
            </a:r>
          </a:p>
          <a:p>
            <a:r>
              <a:rPr lang="ja-JP" altLang="en-US" b="0" dirty="0"/>
              <a:t>ここでは、</a:t>
            </a:r>
            <a:r>
              <a:rPr lang="ja-JP" altLang="en-US" dirty="0">
                <a:sym typeface="+mn-ea"/>
              </a:rPr>
              <a:t>入院初期から院内外にチームを主体的に構成する意識を持つこと、チームは多職種で構成すること、構成したチーム内で定期的な意見交換を行っていくこと、そのチームに対し本人から得た本人像を伝えていくことが重要であることを伝える。</a:t>
            </a:r>
          </a:p>
          <a:p>
            <a:endParaRPr lang="ja-JP" altLang="en-US" b="0" dirty="0"/>
          </a:p>
          <a:p>
            <a:endParaRPr lang="ja-JP" altLang="en-US" b="0"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イメージプレースホルダ 1"/>
          <p:cNvSpPr>
            <a:spLocks noGrp="1" noRot="1" noChangeAspect="1"/>
          </p:cNvSpPr>
          <p:nvPr>
            <p:ph type="sldImg" idx="2"/>
          </p:nvPr>
        </p:nvSpPr>
        <p:spPr>
          <a:xfrm>
            <a:off x="422275" y="1241425"/>
            <a:ext cx="5953125" cy="3349625"/>
          </a:xfrm>
          <a:prstGeom prst="rect">
            <a:avLst/>
          </a:prstGeom>
        </p:spPr>
      </p:sp>
      <p:sp>
        <p:nvSpPr>
          <p:cNvPr id="3" name="文字列プレースホルダ 2"/>
          <p:cNvSpPr>
            <a:spLocks noGrp="1"/>
          </p:cNvSpPr>
          <p:nvPr>
            <p:ph type="body" idx="3"/>
          </p:nvPr>
        </p:nvSpPr>
        <p:spPr>
          <a:xfrm>
            <a:off x="460572" y="4776859"/>
            <a:ext cx="5876229" cy="4687654"/>
          </a:xfrm>
          <a:prstGeom prst="rect">
            <a:avLst/>
          </a:prstGeom>
        </p:spPr>
        <p:txBody>
          <a:bodyPr/>
          <a:lstStyle/>
          <a:p>
            <a:r>
              <a:rPr lang="ja-JP" altLang="en-US" sz="1300" dirty="0">
                <a:sym typeface="+mn-ea"/>
              </a:rPr>
              <a:t>前スライドで説明したように院内外支援チーム内で意見等が共有されることから、入院診療計画書が作成できることを説明する。</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イメージプレースホルダ 1"/>
          <p:cNvSpPr>
            <a:spLocks noGrp="1" noRot="1" noChangeAspect="1"/>
          </p:cNvSpPr>
          <p:nvPr>
            <p:ph type="sldImg" idx="2"/>
          </p:nvPr>
        </p:nvSpPr>
        <p:spPr>
          <a:xfrm>
            <a:off x="422275" y="1241425"/>
            <a:ext cx="5953125" cy="3349625"/>
          </a:xfrm>
          <a:prstGeom prst="rect">
            <a:avLst/>
          </a:prstGeom>
        </p:spPr>
      </p:sp>
      <p:sp>
        <p:nvSpPr>
          <p:cNvPr id="3" name="文字列プレースホルダ 2"/>
          <p:cNvSpPr>
            <a:spLocks noGrp="1"/>
          </p:cNvSpPr>
          <p:nvPr>
            <p:ph type="body" idx="3"/>
          </p:nvPr>
        </p:nvSpPr>
        <p:spPr>
          <a:xfrm>
            <a:off x="460571" y="4776860"/>
            <a:ext cx="5938414" cy="4701102"/>
          </a:xfrm>
          <a:prstGeom prst="rect">
            <a:avLst/>
          </a:prstGeom>
        </p:spPr>
        <p:txBody>
          <a:bodyPr/>
          <a:lstStyle/>
          <a:p>
            <a:r>
              <a:rPr lang="ja-JP" altLang="en-US" sz="1300" dirty="0"/>
              <a:t>課題や解決すべき問題ばかりに目を向けるのではなく、本人自身がどういう人なのかを興味をもって知ろうとする意識が大切であることを伝える。</a:t>
            </a:r>
            <a:endParaRPr lang="en-US" altLang="ja-JP" sz="1300" dirty="0"/>
          </a:p>
          <a:p>
            <a:r>
              <a:rPr lang="ja-JP" altLang="en-US" sz="1300" dirty="0"/>
              <a:t>聴く内容が問題を解決することばかりに意識を向けるのではなく、そこに至った背景やその時も心情等、目の前の一人の人を理解する意識を持つことが大切である。</a:t>
            </a:r>
            <a:endParaRPr lang="en-US" altLang="ja-JP" sz="1300"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イメージプレースホルダ 1"/>
          <p:cNvSpPr>
            <a:spLocks noGrp="1" noRot="1" noChangeAspect="1"/>
          </p:cNvSpPr>
          <p:nvPr>
            <p:ph type="sldImg" idx="2"/>
          </p:nvPr>
        </p:nvSpPr>
        <p:spPr>
          <a:xfrm>
            <a:off x="422275" y="1241425"/>
            <a:ext cx="5953125" cy="3349625"/>
          </a:xfrm>
          <a:prstGeom prst="rect">
            <a:avLst/>
          </a:prstGeom>
        </p:spPr>
      </p:sp>
      <p:sp>
        <p:nvSpPr>
          <p:cNvPr id="3" name="文字列プレースホルダ 2"/>
          <p:cNvSpPr>
            <a:spLocks noGrp="1"/>
          </p:cNvSpPr>
          <p:nvPr>
            <p:ph type="body" idx="3"/>
          </p:nvPr>
        </p:nvSpPr>
        <p:spPr>
          <a:xfrm>
            <a:off x="460572" y="4776860"/>
            <a:ext cx="5886177" cy="4993037"/>
          </a:xfrm>
          <a:prstGeom prst="rect">
            <a:avLst/>
          </a:prstGeom>
        </p:spPr>
        <p:txBody>
          <a:bodyPr/>
          <a:lstStyle/>
          <a:p>
            <a:r>
              <a:rPr lang="ja-JP" altLang="en-US" sz="1300" dirty="0"/>
              <a:t>本人とのかかわりの質を保つために、面接の技術及びアセスメントのポイントについて、改めてその重要性について各々立ち止まって考えてもらう機会とする。</a:t>
            </a:r>
          </a:p>
          <a:p>
            <a:r>
              <a:rPr lang="ja-JP" altLang="en-US" sz="1300" dirty="0"/>
              <a:t>ソーシャルワーカーとして基本的な技術が獲得できるように日頃から研鑽を積んでいく必要であることを伝える。</a:t>
            </a:r>
            <a:endParaRPr lang="en-US" altLang="ja-JP" sz="1300"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イメージプレースホルダ 1"/>
          <p:cNvSpPr>
            <a:spLocks noGrp="1" noRot="1" noChangeAspect="1"/>
          </p:cNvSpPr>
          <p:nvPr>
            <p:ph type="sldImg" idx="2"/>
          </p:nvPr>
        </p:nvSpPr>
        <p:spPr>
          <a:xfrm>
            <a:off x="422275" y="1241425"/>
            <a:ext cx="5953125" cy="3349625"/>
          </a:xfrm>
          <a:prstGeom prst="rect">
            <a:avLst/>
          </a:prstGeom>
        </p:spPr>
      </p:sp>
      <p:sp>
        <p:nvSpPr>
          <p:cNvPr id="3" name="文字列プレースホルダ 2"/>
          <p:cNvSpPr>
            <a:spLocks noGrp="1"/>
          </p:cNvSpPr>
          <p:nvPr>
            <p:ph type="body" idx="3"/>
          </p:nvPr>
        </p:nvSpPr>
        <p:spPr>
          <a:xfrm>
            <a:off x="460572" y="4776860"/>
            <a:ext cx="5886177" cy="4993037"/>
          </a:xfrm>
          <a:prstGeom prst="rect">
            <a:avLst/>
          </a:prstGeom>
        </p:spPr>
        <p:txBody>
          <a:bodyPr/>
          <a:lstStyle/>
          <a:p>
            <a:pPr defTabSz="843280">
              <a:defRPr/>
            </a:pPr>
            <a:r>
              <a:rPr lang="ja-JP" altLang="en-US" sz="1300" dirty="0"/>
              <a:t>ガイドラインの説明、確認程度。</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イメージプレースホルダ 1"/>
          <p:cNvSpPr>
            <a:spLocks noGrp="1" noRot="1" noChangeAspect="1"/>
          </p:cNvSpPr>
          <p:nvPr>
            <p:ph type="sldImg" idx="2"/>
          </p:nvPr>
        </p:nvSpPr>
        <p:spPr>
          <a:xfrm>
            <a:off x="422275" y="1241425"/>
            <a:ext cx="5953125" cy="3349625"/>
          </a:xfrm>
          <a:prstGeom prst="rect">
            <a:avLst/>
          </a:prstGeom>
        </p:spPr>
      </p:sp>
      <p:sp>
        <p:nvSpPr>
          <p:cNvPr id="3" name="文字列プレースホルダ 2"/>
          <p:cNvSpPr>
            <a:spLocks noGrp="1"/>
          </p:cNvSpPr>
          <p:nvPr>
            <p:ph type="body" idx="3"/>
          </p:nvPr>
        </p:nvSpPr>
        <p:spPr>
          <a:xfrm>
            <a:off x="679768" y="4715153"/>
            <a:ext cx="5438140" cy="4466987"/>
          </a:xfrm>
          <a:prstGeom prst="rect">
            <a:avLst/>
          </a:prstGeom>
        </p:spPr>
        <p:txBody>
          <a:bodyPr/>
          <a:lstStyle/>
          <a:p>
            <a:r>
              <a:rPr lang="en-US" altLang="ja-JP" dirty="0"/>
              <a:t>《</a:t>
            </a:r>
            <a:r>
              <a:rPr lang="ja-JP" altLang="en-US" dirty="0"/>
              <a:t>演習の進め方</a:t>
            </a:r>
            <a:r>
              <a:rPr lang="en-US" altLang="ja-JP" dirty="0"/>
              <a:t>》</a:t>
            </a:r>
          </a:p>
          <a:p>
            <a:r>
              <a:rPr lang="ja-JP" altLang="en-US" dirty="0"/>
              <a:t>演習</a:t>
            </a:r>
            <a:r>
              <a:rPr lang="en-US" altLang="ja-JP" dirty="0"/>
              <a:t>Ⅰ</a:t>
            </a:r>
            <a:r>
              <a:rPr lang="ja-JP" altLang="en-US" dirty="0"/>
              <a:t>は事例の説明や自己紹介があり、他のセクションに比べると演習以外に取られる時間が多くある。</a:t>
            </a:r>
            <a:endParaRPr lang="en-US" altLang="ja-JP" dirty="0"/>
          </a:p>
          <a:p>
            <a:r>
              <a:rPr lang="ja-JP" altLang="en-US" dirty="0"/>
              <a:t>また、入院後</a:t>
            </a:r>
            <a:r>
              <a:rPr lang="en-US" altLang="ja-JP" dirty="0"/>
              <a:t>7</a:t>
            </a:r>
            <a:r>
              <a:rPr lang="ja-JP" altLang="en-US" dirty="0"/>
              <a:t>日以内に退院後生活環境相談員として求められる業務は多くあるため、ミニレクチャーの時間も他の演習に比べ長めに設定した。</a:t>
            </a:r>
            <a:endParaRPr lang="en-US" altLang="ja-JP" dirty="0"/>
          </a:p>
          <a:p>
            <a:endParaRPr lang="en-US" altLang="ja-JP" dirty="0"/>
          </a:p>
          <a:p>
            <a:r>
              <a:rPr lang="ja-JP" altLang="en-US" dirty="0"/>
              <a:t>以上のことから、演習</a:t>
            </a:r>
            <a:r>
              <a:rPr lang="en-US" altLang="ja-JP" dirty="0"/>
              <a:t>Ⅰ</a:t>
            </a:r>
            <a:r>
              <a:rPr lang="ja-JP" altLang="en-US" dirty="0"/>
              <a:t>のグループ討議は、自己紹介を兼ねたアイスブレイク的な意味合いを強く持たせた。</a:t>
            </a:r>
            <a:endParaRPr lang="en-US" altLang="ja-JP"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イメージプレースホルダ 1"/>
          <p:cNvSpPr>
            <a:spLocks noGrp="1" noRot="1" noChangeAspect="1"/>
          </p:cNvSpPr>
          <p:nvPr>
            <p:ph type="sldImg" idx="2"/>
          </p:nvPr>
        </p:nvSpPr>
        <p:spPr>
          <a:xfrm>
            <a:off x="138113" y="1347788"/>
            <a:ext cx="6462712" cy="3636962"/>
          </a:xfrm>
          <a:prstGeom prst="rect">
            <a:avLst/>
          </a:prstGeom>
        </p:spPr>
      </p:sp>
      <p:sp>
        <p:nvSpPr>
          <p:cNvPr id="3" name="文字列プレースホルダ 2"/>
          <p:cNvSpPr>
            <a:spLocks noGrp="1"/>
          </p:cNvSpPr>
          <p:nvPr>
            <p:ph type="body" idx="3"/>
          </p:nvPr>
        </p:nvSpPr>
        <p:spPr>
          <a:xfrm>
            <a:off x="414218" y="5185713"/>
            <a:ext cx="5980258" cy="5103471"/>
          </a:xfrm>
          <a:prstGeom prst="rect">
            <a:avLst/>
          </a:prstGeom>
        </p:spPr>
        <p:txBody>
          <a:bodyPr/>
          <a:lstStyle/>
          <a:p>
            <a:r>
              <a:rPr lang="ja-JP" altLang="en-US" sz="1300" dirty="0">
                <a:sym typeface="+mn-ea"/>
              </a:rPr>
              <a:t>スライドの説明、確認程度</a:t>
            </a:r>
            <a:endParaRPr lang="ja-JP" altLang="en-US" sz="1300"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イメージプレースホルダ 1"/>
          <p:cNvSpPr>
            <a:spLocks noGrp="1" noRot="1" noChangeAspect="1"/>
          </p:cNvSpPr>
          <p:nvPr>
            <p:ph type="sldImg" idx="2"/>
          </p:nvPr>
        </p:nvSpPr>
        <p:spPr>
          <a:xfrm>
            <a:off x="422275" y="1241425"/>
            <a:ext cx="5953125" cy="3349625"/>
          </a:xfrm>
          <a:prstGeom prst="rect">
            <a:avLst/>
          </a:prstGeom>
        </p:spPr>
      </p:sp>
      <p:sp>
        <p:nvSpPr>
          <p:cNvPr id="3" name="文字列プレースホルダ 2"/>
          <p:cNvSpPr>
            <a:spLocks noGrp="1"/>
          </p:cNvSpPr>
          <p:nvPr>
            <p:ph type="body" idx="3"/>
          </p:nvPr>
        </p:nvSpPr>
        <p:spPr>
          <a:xfrm>
            <a:off x="417893" y="4776860"/>
            <a:ext cx="6033329" cy="4701102"/>
          </a:xfrm>
          <a:prstGeom prst="rect">
            <a:avLst/>
          </a:prstGeom>
        </p:spPr>
        <p:txBody>
          <a:bodyPr/>
          <a:lstStyle/>
          <a:p>
            <a:r>
              <a:rPr lang="ja-JP" altLang="en-US" sz="1300" dirty="0">
                <a:sym typeface="+mn-ea"/>
              </a:rPr>
              <a:t>院内にある、または、他の機関から引きつがれる個人情報以上の本人に思いを寄せることに意識をしていくことが求められる。</a:t>
            </a:r>
            <a:endParaRPr lang="en-US" altLang="ja-JP" sz="1300" dirty="0"/>
          </a:p>
          <a:p>
            <a:r>
              <a:rPr lang="ja-JP" altLang="en-US" sz="1300" dirty="0">
                <a:sym typeface="+mn-ea"/>
              </a:rPr>
              <a:t>「できること、できないこと」だけではなく、家族の様子、ご近所とのかかわり、部屋のしつらえ、昔の夢、家族が大事にしてきたこと、うれしかった体験や反対に悔しかった体験、願い、想い、歴史。そういう一つ一つの事実が暮らしと言え、その暮らしを把握していくことを通して、本人自身、及び本人を取り巻く環境がどうなっているのかを理解していくことができる。</a:t>
            </a:r>
            <a:endParaRPr lang="ja-JP" altLang="en-US" sz="1300"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イメージプレースホルダ 1"/>
          <p:cNvSpPr>
            <a:spLocks noGrp="1" noRot="1" noChangeAspect="1"/>
          </p:cNvSpPr>
          <p:nvPr>
            <p:ph type="sldImg" idx="2"/>
          </p:nvPr>
        </p:nvSpPr>
        <p:spPr>
          <a:xfrm>
            <a:off x="422275" y="1241425"/>
            <a:ext cx="5953125" cy="3349625"/>
          </a:xfrm>
          <a:prstGeom prst="rect">
            <a:avLst/>
          </a:prstGeom>
        </p:spPr>
      </p:sp>
      <p:sp>
        <p:nvSpPr>
          <p:cNvPr id="3" name="文字列プレースホルダ 2"/>
          <p:cNvSpPr>
            <a:spLocks noGrp="1"/>
          </p:cNvSpPr>
          <p:nvPr>
            <p:ph type="body" idx="3"/>
          </p:nvPr>
        </p:nvSpPr>
        <p:spPr>
          <a:xfrm>
            <a:off x="417893" y="4776860"/>
            <a:ext cx="6033329" cy="4701102"/>
          </a:xfrm>
          <a:prstGeom prst="rect">
            <a:avLst/>
          </a:prstGeom>
        </p:spPr>
        <p:txBody>
          <a:bodyPr/>
          <a:lstStyle/>
          <a:p>
            <a:pPr defTabSz="843280">
              <a:defRPr/>
            </a:pPr>
            <a:r>
              <a:rPr lang="ja-JP" altLang="en-US" sz="1300" dirty="0"/>
              <a:t>ガイドライン</a:t>
            </a:r>
            <a:r>
              <a:rPr lang="en-US" altLang="ja-JP" sz="1300" dirty="0"/>
              <a:t>P42</a:t>
            </a:r>
            <a:r>
              <a:rPr lang="ja-JP" altLang="en-US" sz="1300" dirty="0"/>
              <a:t>にアセスメントシートが入っているが、その項目を埋めるだけではなく、そこから本人の暮らしの様子を頭の中で絵を描いていくように話を膨らましていくといった、本人に興味を持って話を聴いていくかかわりが求められる。</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イメージプレースホルダ 1"/>
          <p:cNvSpPr>
            <a:spLocks noGrp="1" noRot="1" noChangeAspect="1"/>
          </p:cNvSpPr>
          <p:nvPr>
            <p:ph type="sldImg" idx="2"/>
          </p:nvPr>
        </p:nvSpPr>
        <p:spPr>
          <a:xfrm>
            <a:off x="422275" y="1241425"/>
            <a:ext cx="5953125" cy="3349625"/>
          </a:xfrm>
          <a:prstGeom prst="rect">
            <a:avLst/>
          </a:prstGeom>
        </p:spPr>
      </p:sp>
      <p:sp>
        <p:nvSpPr>
          <p:cNvPr id="3" name="文字列プレースホルダ 2"/>
          <p:cNvSpPr>
            <a:spLocks noGrp="1"/>
          </p:cNvSpPr>
          <p:nvPr>
            <p:ph type="body" idx="3"/>
          </p:nvPr>
        </p:nvSpPr>
        <p:spPr>
          <a:xfrm>
            <a:off x="404837" y="4776860"/>
            <a:ext cx="6033327" cy="4701102"/>
          </a:xfrm>
          <a:prstGeom prst="rect">
            <a:avLst/>
          </a:prstGeom>
        </p:spPr>
        <p:txBody>
          <a:bodyPr/>
          <a:lstStyle/>
          <a:p>
            <a:r>
              <a:rPr lang="ja-JP" altLang="en-US" sz="1300" dirty="0"/>
              <a:t>まとめとして、退院後生活環境相談員として大切にしたい視点の一つ目は、関係を構築していくこと、権利が守られているか意識を向けていくこと。</a:t>
            </a:r>
            <a:endParaRPr lang="en-US" altLang="ja-JP" sz="1300" dirty="0"/>
          </a:p>
          <a:p>
            <a:r>
              <a:rPr lang="ja-JP" altLang="en-US" sz="1300" dirty="0"/>
              <a:t>入院初期は、本人にとって一番辛いときで複雑な気持ちの中で過ごしている時期である。</a:t>
            </a:r>
          </a:p>
          <a:p>
            <a:r>
              <a:rPr lang="ja-JP" altLang="en-US" sz="1300" dirty="0"/>
              <a:t>その時期に、本人のそばで語りに耳を傾けることは、信頼関係の構築に大きく影響すると考えられる。</a:t>
            </a:r>
          </a:p>
          <a:p>
            <a:r>
              <a:rPr lang="ja-JP" altLang="en-US" sz="1300" dirty="0"/>
              <a:t>そのためには、たとえ隔離されていても、病状が不安定であったとしても、その時にできる最大限の方法で本人の想いを聴くように心がけることが求められる。</a:t>
            </a:r>
          </a:p>
          <a:p>
            <a:r>
              <a:rPr lang="ja-JP" altLang="en-US" sz="1300" dirty="0"/>
              <a:t>その場面を通して、入院中に保障されている権利や、今後利用できるサービス等を、丁寧に説明していかなければならない。</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イメージプレースホルダ 1"/>
          <p:cNvSpPr>
            <a:spLocks noGrp="1" noRot="1" noChangeAspect="1"/>
          </p:cNvSpPr>
          <p:nvPr>
            <p:ph type="sldImg" idx="2"/>
          </p:nvPr>
        </p:nvSpPr>
        <p:spPr>
          <a:xfrm>
            <a:off x="422275" y="1241425"/>
            <a:ext cx="5953125" cy="3349625"/>
          </a:xfrm>
          <a:prstGeom prst="rect">
            <a:avLst/>
          </a:prstGeom>
        </p:spPr>
      </p:sp>
      <p:sp>
        <p:nvSpPr>
          <p:cNvPr id="3" name="文字列プレースホルダ 2"/>
          <p:cNvSpPr>
            <a:spLocks noGrp="1"/>
          </p:cNvSpPr>
          <p:nvPr>
            <p:ph type="body" idx="3"/>
          </p:nvPr>
        </p:nvSpPr>
        <p:spPr>
          <a:xfrm>
            <a:off x="404837" y="4776860"/>
            <a:ext cx="6033327" cy="4701102"/>
          </a:xfrm>
          <a:prstGeom prst="rect">
            <a:avLst/>
          </a:prstGeom>
        </p:spPr>
        <p:txBody>
          <a:bodyPr/>
          <a:lstStyle/>
          <a:p>
            <a:r>
              <a:rPr lang="ja-JP" altLang="en-US" sz="1300" dirty="0">
                <a:sym typeface="+mn-ea"/>
              </a:rPr>
              <a:t>二つ目は、院内外多職種と連携を図っていくこと。</a:t>
            </a:r>
            <a:endParaRPr lang="en-US" altLang="ja-JP" sz="1300" dirty="0">
              <a:sym typeface="+mn-ea"/>
            </a:endParaRPr>
          </a:p>
          <a:p>
            <a:r>
              <a:rPr lang="ja-JP" altLang="en-US" sz="1300" dirty="0">
                <a:sym typeface="+mn-ea"/>
              </a:rPr>
              <a:t>入院初期は治療が開始される段階であるため、院内多職種がどのような方針で治療をしようと考えているのかを把握する。反対にこちらが把握した本人の想いや入院前の生活の様子を多職種に伝え、治療や退院後の支援体制づくりの参考としてもらうよう働きかける。</a:t>
            </a:r>
            <a:endParaRPr lang="ja-JP" altLang="en-US" sz="1300" b="0" dirty="0"/>
          </a:p>
          <a:p>
            <a:r>
              <a:rPr lang="ja-JP" altLang="en-US" sz="1300" dirty="0">
                <a:sym typeface="+mn-ea"/>
              </a:rPr>
              <a:t>治療や退院後の生活に向けて本人が主体的に取り組めるように、常に本人と状況を共有し、その後どうしていきたいと思っているのかを検討する。</a:t>
            </a:r>
            <a:endParaRPr lang="ja-JP" altLang="en-US" sz="1300" b="0" dirty="0"/>
          </a:p>
          <a:p>
            <a:r>
              <a:rPr lang="ja-JP" altLang="en-US" sz="1300" dirty="0">
                <a:sym typeface="+mn-ea"/>
              </a:rPr>
              <a:t>入院後の当面の方針や役割、今後の見通し、スケジュールなどを共有していきたい。</a:t>
            </a:r>
            <a:endParaRPr lang="ja-JP" altLang="en-US" sz="1300"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イメージプレースホルダ 1"/>
          <p:cNvSpPr>
            <a:spLocks noGrp="1" noRot="1" noChangeAspect="1"/>
          </p:cNvSpPr>
          <p:nvPr>
            <p:ph type="sldImg" idx="2"/>
          </p:nvPr>
        </p:nvSpPr>
        <p:spPr>
          <a:xfrm>
            <a:off x="422275" y="1241425"/>
            <a:ext cx="5953125" cy="3349625"/>
          </a:xfrm>
          <a:prstGeom prst="rect">
            <a:avLst/>
          </a:prstGeom>
        </p:spPr>
      </p:sp>
      <p:sp>
        <p:nvSpPr>
          <p:cNvPr id="3" name="文字列プレースホルダ 2"/>
          <p:cNvSpPr>
            <a:spLocks noGrp="1"/>
          </p:cNvSpPr>
          <p:nvPr>
            <p:ph type="body" idx="3"/>
          </p:nvPr>
        </p:nvSpPr>
        <p:spPr>
          <a:xfrm>
            <a:off x="404837" y="4776860"/>
            <a:ext cx="6033327" cy="4701102"/>
          </a:xfrm>
          <a:prstGeom prst="rect">
            <a:avLst/>
          </a:prstGeom>
        </p:spPr>
        <p:txBody>
          <a:bodyPr/>
          <a:lstStyle/>
          <a:p>
            <a:r>
              <a:rPr kumimoji="1" lang="ja-JP" altLang="ja-JP" sz="1200" kern="1200" dirty="0">
                <a:solidFill>
                  <a:schemeClr val="tx1"/>
                </a:solidFill>
                <a:effectLst/>
                <a:latin typeface="+mn-lt"/>
                <a:ea typeface="+mn-ea"/>
                <a:cs typeface="+mn-cs"/>
              </a:rPr>
              <a:t>三つ目は本人を理解していくこと。</a:t>
            </a:r>
          </a:p>
          <a:p>
            <a:r>
              <a:rPr kumimoji="1" lang="ja-JP" altLang="ja-JP" sz="1200" kern="1200" dirty="0">
                <a:solidFill>
                  <a:schemeClr val="tx1"/>
                </a:solidFill>
                <a:effectLst/>
                <a:latin typeface="+mn-lt"/>
                <a:ea typeface="+mn-ea"/>
                <a:cs typeface="+mn-cs"/>
              </a:rPr>
              <a:t>本人とのかかわりの中で、本人のできないこと、失敗したこと等ネガティブな情報に気をとられ、それを解決することに注力し、「予定調和的に」「安全に」生活させることを支援するのではなく、あくまでも本人が自分の人生を自分の足で歩んでいくための手伝いができるように、将来の希望、これまでの生活、現在の想いといった、過去、現在、未来を本人がどのようにつないでいこうと思っているのか理解していくことが大切であることを伝える。</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イメージプレースホルダ 1"/>
          <p:cNvSpPr>
            <a:spLocks noGrp="1" noRot="1" noChangeAspect="1"/>
          </p:cNvSpPr>
          <p:nvPr>
            <p:ph type="sldImg" idx="2"/>
          </p:nvPr>
        </p:nvSpPr>
        <p:spPr>
          <a:xfrm>
            <a:off x="422275" y="1241425"/>
            <a:ext cx="5953125" cy="3349625"/>
          </a:xfrm>
          <a:prstGeom prst="rect">
            <a:avLst/>
          </a:prstGeom>
        </p:spPr>
      </p:sp>
      <p:sp>
        <p:nvSpPr>
          <p:cNvPr id="3" name="文字列プレースホルダ 2"/>
          <p:cNvSpPr>
            <a:spLocks noGrp="1"/>
          </p:cNvSpPr>
          <p:nvPr>
            <p:ph type="body" idx="3"/>
          </p:nvPr>
        </p:nvSpPr>
        <p:spPr>
          <a:xfrm>
            <a:off x="679768" y="4715153"/>
            <a:ext cx="5438140" cy="4466987"/>
          </a:xfrm>
          <a:prstGeom prst="rect">
            <a:avLst/>
          </a:prstGeom>
        </p:spPr>
        <p:txBody>
          <a:bodyPr/>
          <a:lstStyle/>
          <a:p>
            <a:pPr defTabSz="843280">
              <a:defRPr/>
            </a:pPr>
            <a:r>
              <a:rPr lang="ja-JP" altLang="en-US" sz="1300" dirty="0"/>
              <a:t>このように、退院後生活環境相談員に求められている業務は、精神保健福祉士に求められている業務と変わりない。入院初期からかかわりを開始することが求められている。</a:t>
            </a:r>
            <a:endParaRPr lang="en-US" altLang="ja-JP" sz="1300"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イメージプレースホルダ 1"/>
          <p:cNvSpPr>
            <a:spLocks noGrp="1" noRot="1" noChangeAspect="1"/>
          </p:cNvSpPr>
          <p:nvPr>
            <p:ph type="sldImg" idx="2"/>
          </p:nvPr>
        </p:nvSpPr>
        <p:spPr>
          <a:xfrm>
            <a:off x="422275" y="1241425"/>
            <a:ext cx="5953125" cy="3349625"/>
          </a:xfrm>
          <a:prstGeom prst="rect">
            <a:avLst/>
          </a:prstGeom>
        </p:spPr>
      </p:sp>
      <p:sp>
        <p:nvSpPr>
          <p:cNvPr id="3" name="文字列プレースホルダ 2"/>
          <p:cNvSpPr>
            <a:spLocks noGrp="1"/>
          </p:cNvSpPr>
          <p:nvPr>
            <p:ph type="body" idx="3"/>
          </p:nvPr>
        </p:nvSpPr>
        <p:spPr>
          <a:xfrm>
            <a:off x="679768" y="4715153"/>
            <a:ext cx="5438140" cy="4466987"/>
          </a:xfrm>
          <a:prstGeom prst="rect">
            <a:avLst/>
          </a:prstGeom>
        </p:spPr>
        <p:txBody>
          <a:bodyPr/>
          <a:lstStyle/>
          <a:p>
            <a:r>
              <a:rPr lang="ja-JP" altLang="en-US" dirty="0"/>
              <a:t>テーマ設定を説明。</a:t>
            </a:r>
            <a:endParaRPr lang="en-US" altLang="ja-JP" dirty="0"/>
          </a:p>
          <a:p>
            <a:r>
              <a:rPr lang="ja-JP" altLang="en-US"/>
              <a:t>退院後生活環境相談員として実践されていない参加者には、ソーシャルワーカーの立場で検討してほしいことを説明する。</a:t>
            </a:r>
            <a:endParaRPr lang="ja-JP"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sym typeface="+mn-ea"/>
              </a:rPr>
              <a:t>≪事例の仕掛け≫</a:t>
            </a:r>
            <a:endParaRPr kumimoji="1" lang="en-US" altLang="ja-JP" dirty="0"/>
          </a:p>
          <a:p>
            <a:r>
              <a:rPr lang="ja-JP" altLang="en-US" dirty="0">
                <a:sym typeface="+mn-ea"/>
              </a:rPr>
              <a:t>退院後生活環境相談員として、法律で求められている事務的な業務のみならず、入院初期から本人にかかわることが求められる。</a:t>
            </a:r>
            <a:endParaRPr kumimoji="1" lang="en-US" altLang="ja-JP" dirty="0"/>
          </a:p>
          <a:p>
            <a:endParaRPr kumimoji="1" lang="en-US" altLang="ja-JP" dirty="0"/>
          </a:p>
          <a:p>
            <a:r>
              <a:rPr lang="ja-JP" altLang="en-US" dirty="0">
                <a:sym typeface="+mn-ea"/>
              </a:rPr>
              <a:t>・今回の山田さん（退院後生活環境相談員）が星野さんの元へ訪れるタイミングはどうだったであろうか。</a:t>
            </a:r>
            <a:endParaRPr kumimoji="1" lang="en-US" altLang="ja-JP" dirty="0"/>
          </a:p>
          <a:p>
            <a:r>
              <a:rPr lang="ja-JP" altLang="en-US" dirty="0">
                <a:sym typeface="+mn-ea"/>
              </a:rPr>
              <a:t>⇒隔離されている時の本人の心情は放っておかれていないか。また、その時の本人の権利は守られているのか、本人自身が自分の権利を理解できるように働きかけているか。</a:t>
            </a:r>
            <a:endParaRPr lang="en-US" altLang="ja-JP" dirty="0">
              <a:sym typeface="+mn-ea"/>
            </a:endParaRPr>
          </a:p>
          <a:p>
            <a:r>
              <a:rPr lang="ja-JP" altLang="en-US" dirty="0">
                <a:sym typeface="+mn-ea"/>
              </a:rPr>
              <a:t>「速やかに本人に会いに行くこと」</a:t>
            </a:r>
          </a:p>
          <a:p>
            <a:endParaRPr lang="en-US" altLang="ja-JP" dirty="0">
              <a:sym typeface="+mn-ea"/>
            </a:endParaRPr>
          </a:p>
          <a:p>
            <a:r>
              <a:rPr lang="ja-JP" altLang="en-US" dirty="0">
                <a:sym typeface="+mn-ea"/>
              </a:rPr>
              <a:t>・入院診療計画書が星野さんに手渡される場面において、何か感じることはないだろうか。</a:t>
            </a:r>
            <a:endParaRPr kumimoji="1" lang="en-US" altLang="ja-JP" dirty="0"/>
          </a:p>
          <a:p>
            <a:r>
              <a:rPr lang="ja-JP" altLang="en-US" dirty="0">
                <a:sym typeface="+mn-ea"/>
              </a:rPr>
              <a:t>⇒入院診療計画書はどのように作られているのか、作られる際本人の想いが反映されているか。</a:t>
            </a:r>
            <a:endParaRPr kumimoji="1" lang="en-US" altLang="ja-JP" dirty="0"/>
          </a:p>
          <a:p>
            <a:r>
              <a:rPr lang="ja-JP" altLang="en-US" dirty="0">
                <a:sym typeface="+mn-ea"/>
              </a:rPr>
              <a:t>「本人の想いが入院診療計画書に反映されるように努めること」</a:t>
            </a:r>
            <a:endParaRPr lang="en-US" altLang="ja-JP" dirty="0">
              <a:sym typeface="+mn-ea"/>
            </a:endParaRPr>
          </a:p>
          <a:p>
            <a:endParaRPr lang="en-US" altLang="ja-JP" dirty="0">
              <a:sym typeface="+mn-ea"/>
            </a:endParaRPr>
          </a:p>
          <a:p>
            <a:r>
              <a:rPr lang="ja-JP" altLang="en-US" dirty="0">
                <a:sym typeface="+mn-ea"/>
              </a:rPr>
              <a:t>・山田さんが星野さんに説明をするときに、退院後生活環境相談員として意識をしなければならないことはないだろうか。</a:t>
            </a:r>
            <a:endParaRPr kumimoji="1" lang="en-US" altLang="ja-JP" dirty="0"/>
          </a:p>
          <a:p>
            <a:r>
              <a:rPr lang="ja-JP" altLang="en-US" dirty="0">
                <a:sym typeface="+mn-ea"/>
              </a:rPr>
              <a:t>⇒一方的に自分の話したいことばかり話していないか、本人の思いを受け止めようと心掛けているか、本人が理解できるような方法で説明をしているか。</a:t>
            </a:r>
            <a:endParaRPr lang="en-US" altLang="ja-JP" dirty="0">
              <a:sym typeface="+mn-ea"/>
            </a:endParaRPr>
          </a:p>
          <a:p>
            <a:r>
              <a:rPr kumimoji="1" lang="ja-JP" altLang="en-US" dirty="0">
                <a:sym typeface="+mn-ea"/>
              </a:rPr>
              <a:t>「本人の語りを受け止めること」</a:t>
            </a:r>
            <a:endParaRPr kumimoji="1" lang="en-US" altLang="ja-JP"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イメージプレースホルダ 1"/>
          <p:cNvSpPr>
            <a:spLocks noGrp="1" noRot="1" noChangeAspect="1"/>
          </p:cNvSpPr>
          <p:nvPr>
            <p:ph type="sldImg" idx="2"/>
          </p:nvPr>
        </p:nvSpPr>
        <p:spPr>
          <a:xfrm>
            <a:off x="422275" y="1241425"/>
            <a:ext cx="5953125" cy="3349625"/>
          </a:xfrm>
          <a:prstGeom prst="rect">
            <a:avLst/>
          </a:prstGeom>
        </p:spPr>
      </p:sp>
      <p:sp>
        <p:nvSpPr>
          <p:cNvPr id="3" name="文字列プレースホルダ 2"/>
          <p:cNvSpPr>
            <a:spLocks noGrp="1"/>
          </p:cNvSpPr>
          <p:nvPr>
            <p:ph type="body" idx="3"/>
          </p:nvPr>
        </p:nvSpPr>
        <p:spPr>
          <a:xfrm>
            <a:off x="679768" y="4715153"/>
            <a:ext cx="5438140" cy="4466987"/>
          </a:xfrm>
          <a:prstGeom prst="rect">
            <a:avLst/>
          </a:prstGeom>
        </p:spPr>
        <p:txBody>
          <a:bodyPr/>
          <a:lstStyle/>
          <a:p>
            <a:endParaRPr lang="ja-JP" altLang="en-US" b="0"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イメージプレースホルダ 1"/>
          <p:cNvSpPr>
            <a:spLocks noGrp="1" noRot="1" noChangeAspect="1"/>
          </p:cNvSpPr>
          <p:nvPr>
            <p:ph type="sldImg" idx="2"/>
          </p:nvPr>
        </p:nvSpPr>
        <p:spPr>
          <a:xfrm>
            <a:off x="422275" y="1241425"/>
            <a:ext cx="5953125" cy="3349625"/>
          </a:xfrm>
          <a:prstGeom prst="rect">
            <a:avLst/>
          </a:prstGeom>
        </p:spPr>
      </p:sp>
      <p:sp>
        <p:nvSpPr>
          <p:cNvPr id="3" name="文字列プレースホルダ 2"/>
          <p:cNvSpPr>
            <a:spLocks noGrp="1"/>
          </p:cNvSpPr>
          <p:nvPr>
            <p:ph type="body" idx="3"/>
          </p:nvPr>
        </p:nvSpPr>
        <p:spPr>
          <a:xfrm>
            <a:off x="679768" y="4715153"/>
            <a:ext cx="5438140" cy="4466987"/>
          </a:xfrm>
          <a:prstGeom prst="rect">
            <a:avLst/>
          </a:prstGeom>
        </p:spPr>
        <p:txBody>
          <a:bodyPr/>
          <a:lstStyle/>
          <a:p>
            <a:r>
              <a:rPr lang="ja-JP" altLang="en-US" b="0" dirty="0"/>
              <a:t>本日の研修は「精神保健福祉士のための退院後生活環境相談員ガイドライン」に基づいて組み立てられているため、演習の最初にガイドラインに触れる。</a:t>
            </a:r>
            <a:endParaRPr lang="en-US" altLang="ja-JP" b="0" dirty="0"/>
          </a:p>
          <a:p>
            <a:endParaRPr lang="en-US" altLang="ja-JP" b="0" dirty="0"/>
          </a:p>
          <a:p>
            <a:r>
              <a:rPr lang="ja-JP" altLang="en-US" b="0" dirty="0"/>
              <a:t>このガイドラインは、入院後</a:t>
            </a:r>
            <a:r>
              <a:rPr lang="en-US" altLang="ja-JP" b="0" dirty="0"/>
              <a:t>3</a:t>
            </a:r>
            <a:r>
              <a:rPr lang="ja-JP" altLang="en-US" dirty="0"/>
              <a:t>ヶ</a:t>
            </a:r>
            <a:r>
              <a:rPr lang="ja-JP" altLang="en-US" b="0" dirty="0"/>
              <a:t>月までを想定して作られているが、そこに記されている視点は長期入院者の支援に置き換えることができることも説明する。</a:t>
            </a:r>
          </a:p>
          <a:p>
            <a:r>
              <a:rPr lang="en-US" altLang="ja-JP" b="0" dirty="0"/>
              <a:t>2019</a:t>
            </a:r>
            <a:r>
              <a:rPr lang="ja-JP" altLang="en-US" b="0" dirty="0"/>
              <a:t>年</a:t>
            </a:r>
            <a:r>
              <a:rPr lang="en-US" altLang="ja-JP" b="0" dirty="0"/>
              <a:t>3</a:t>
            </a:r>
            <a:r>
              <a:rPr lang="ja-JP" altLang="en-US" b="0" dirty="0"/>
              <a:t>月に改訂版を発行した。主に退院後生活環境相談員と地域援助事業者の連携部分について追加した。</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イメージプレースホルダ 1"/>
          <p:cNvSpPr>
            <a:spLocks noGrp="1" noRot="1" noChangeAspect="1"/>
          </p:cNvSpPr>
          <p:nvPr>
            <p:ph type="sldImg" idx="2"/>
          </p:nvPr>
        </p:nvSpPr>
        <p:spPr>
          <a:xfrm>
            <a:off x="422275" y="1241425"/>
            <a:ext cx="5953125" cy="3349625"/>
          </a:xfrm>
          <a:prstGeom prst="rect">
            <a:avLst/>
          </a:prstGeom>
        </p:spPr>
      </p:sp>
      <p:sp>
        <p:nvSpPr>
          <p:cNvPr id="3" name="文字列プレースホルダ 2"/>
          <p:cNvSpPr>
            <a:spLocks noGrp="1"/>
          </p:cNvSpPr>
          <p:nvPr>
            <p:ph type="body" idx="3"/>
          </p:nvPr>
        </p:nvSpPr>
        <p:spPr>
          <a:xfrm>
            <a:off x="515391" y="4777046"/>
            <a:ext cx="5825097" cy="3908493"/>
          </a:xfrm>
          <a:prstGeom prst="rect">
            <a:avLst/>
          </a:prstGeom>
        </p:spPr>
        <p:txBody>
          <a:bodyPr/>
          <a:lstStyle/>
          <a:p>
            <a:r>
              <a:rPr lang="ja-JP" altLang="en-US" sz="1300" dirty="0"/>
              <a:t>レクチャーに入る前に、改めて退院後生活環境相談員の役割を確認する。</a:t>
            </a:r>
          </a:p>
          <a:p>
            <a:r>
              <a:rPr lang="ja-JP" altLang="en-US" sz="1300" dirty="0"/>
              <a:t>退院後の生活環境に関する相談や指導に応じる役割がある私たちは、退院後に本人がどのように生活を送るのかを考えることが求められることを改めて認識する。</a:t>
            </a:r>
          </a:p>
          <a:p>
            <a:r>
              <a:rPr lang="ja-JP" altLang="en-US" sz="1300" dirty="0"/>
              <a:t>診療報酬上の基準で求められている退院期限に振り回される現状がないか、退院をさせることのみに意識が向いていないか自身で振り返ってもらいたいことを伝える。</a:t>
            </a:r>
          </a:p>
          <a:p>
            <a:r>
              <a:rPr lang="ja-JP" altLang="en-US" sz="1300" dirty="0"/>
              <a:t>入院時から退院後の生活に向けて取り組みを開始することで、新たな長期入院の防止につながっていくことを触れる。</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イメージプレースホルダ 1"/>
          <p:cNvSpPr>
            <a:spLocks noGrp="1" noRot="1" noChangeAspect="1"/>
          </p:cNvSpPr>
          <p:nvPr>
            <p:ph type="sldImg" idx="2"/>
          </p:nvPr>
        </p:nvSpPr>
        <p:spPr>
          <a:xfrm>
            <a:off x="422275" y="1241425"/>
            <a:ext cx="5953125" cy="3349625"/>
          </a:xfrm>
          <a:prstGeom prst="rect">
            <a:avLst/>
          </a:prstGeom>
        </p:spPr>
      </p:sp>
      <p:sp>
        <p:nvSpPr>
          <p:cNvPr id="3" name="文字列プレースホルダ 2"/>
          <p:cNvSpPr>
            <a:spLocks noGrp="1"/>
          </p:cNvSpPr>
          <p:nvPr>
            <p:ph type="body" idx="3"/>
          </p:nvPr>
        </p:nvSpPr>
        <p:spPr>
          <a:xfrm>
            <a:off x="515391" y="4777046"/>
            <a:ext cx="5825097" cy="3908493"/>
          </a:xfrm>
          <a:prstGeom prst="rect">
            <a:avLst/>
          </a:prstGeom>
        </p:spPr>
        <p:txBody>
          <a:bodyPr/>
          <a:lstStyle/>
          <a:p>
            <a:r>
              <a:rPr lang="ja-JP" altLang="en-US" sz="1300" dirty="0"/>
              <a:t>本人の退院後の生活を支援する役割を担っているのであれば、退院後に希望する生活スタイルやその生活に向けての課題等を本人がどのように考えているのかを理解していかないと、支援ができないことを伝える。</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イメージプレースホルダ 1"/>
          <p:cNvSpPr>
            <a:spLocks noGrp="1" noRot="1" noChangeAspect="1"/>
          </p:cNvSpPr>
          <p:nvPr>
            <p:ph type="sldImg" idx="2"/>
          </p:nvPr>
        </p:nvSpPr>
        <p:spPr>
          <a:xfrm>
            <a:off x="422275" y="1241425"/>
            <a:ext cx="5953125" cy="3349625"/>
          </a:xfrm>
          <a:prstGeom prst="rect">
            <a:avLst/>
          </a:prstGeom>
        </p:spPr>
      </p:sp>
      <p:sp>
        <p:nvSpPr>
          <p:cNvPr id="3" name="文字列プレースホルダ 2"/>
          <p:cNvSpPr>
            <a:spLocks noGrp="1"/>
          </p:cNvSpPr>
          <p:nvPr>
            <p:ph type="body" idx="3"/>
          </p:nvPr>
        </p:nvSpPr>
        <p:spPr>
          <a:xfrm>
            <a:off x="515391" y="4777046"/>
            <a:ext cx="5825097" cy="3908493"/>
          </a:xfrm>
          <a:prstGeom prst="rect">
            <a:avLst/>
          </a:prstGeom>
        </p:spPr>
        <p:txBody>
          <a:bodyPr/>
          <a:lstStyle/>
          <a:p>
            <a:pPr marL="0" marR="0" indent="0" algn="l" defTabSz="914400" rtl="0" eaLnBrk="1" fontAlgn="auto" latinLnBrk="0" hangingPunct="1">
              <a:lnSpc>
                <a:spcPct val="100000"/>
              </a:lnSpc>
              <a:spcBef>
                <a:spcPts val="0"/>
              </a:spcBef>
              <a:spcAft>
                <a:spcPts val="0"/>
              </a:spcAft>
              <a:buClrTx/>
              <a:buSzTx/>
              <a:buFontTx/>
              <a:buNone/>
              <a:defRPr/>
            </a:pPr>
            <a:r>
              <a:rPr lang="ja-JP" altLang="en-US" sz="1400" dirty="0">
                <a:solidFill>
                  <a:srgbClr val="00B050"/>
                </a:solidFill>
              </a:rPr>
              <a:t>退院後の生活を支援するという役割を果たすためには、入院するまで、本人がどのような生活をしてきたのかを理解する必要がある。本人はもちろん、これまでの本人の生活にかかわってきた家族や支援者と一緒に、退院後の生活について考えることが大切である。入院初期から、地域援助事業者とともにかかわりを開始していく意識を持つことが求められる。</a:t>
            </a:r>
            <a:endParaRPr lang="en-US" altLang="ja-JP" sz="1400" dirty="0">
              <a:solidFill>
                <a:srgbClr val="00B05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2" y="1597822"/>
            <a:ext cx="7772400" cy="110251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2914650"/>
            <a:ext cx="6400801"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A2BFB1B8-13CC-4299-9EB2-9D595879DF4C}" type="datetime1">
              <a:rPr kumimoji="1" lang="ja-JP" altLang="en-US" smtClean="0"/>
              <a:t>2020/2/28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53B3EFC-0D5D-4589-8FAD-D2B83E7119F1}"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BD004CA-D12A-48F5-8593-7792FC00C353}" type="datetime1">
              <a:rPr kumimoji="1" lang="ja-JP" altLang="en-US" smtClean="0"/>
              <a:t>2020/2/28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53B3EFC-0D5D-4589-8FAD-D2B83E7119F1}"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399" y="205980"/>
            <a:ext cx="2057401" cy="4388644"/>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1" y="205980"/>
            <a:ext cx="6019801" cy="4388644"/>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2EABB33-740C-4132-B0B0-4257EFA09B30}" type="datetime1">
              <a:rPr kumimoji="1" lang="ja-JP" altLang="en-US" smtClean="0"/>
              <a:t>2020/2/28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53B3EFC-0D5D-4589-8FAD-D2B83E7119F1}" type="slidenum">
              <a:rPr kumimoji="1" lang="ja-JP" altLang="en-US" smtClean="0"/>
              <a:t>‹#›</a:t>
            </a:fld>
            <a:endParaRPr kumimoji="1"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ー 1"/>
          <p:cNvSpPr>
            <a:spLocks noGrp="1"/>
          </p:cNvSpPr>
          <p:nvPr>
            <p:ph/>
          </p:nvPr>
        </p:nvSpPr>
        <p:spPr>
          <a:xfrm>
            <a:off x="628652" y="273847"/>
            <a:ext cx="7886700" cy="4358879"/>
          </a:xfrm>
        </p:spPr>
        <p:txBody>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3" name="日付プレースホルダー 2"/>
          <p:cNvSpPr>
            <a:spLocks noGrp="1"/>
          </p:cNvSpPr>
          <p:nvPr>
            <p:ph type="dt" sz="half" idx="10"/>
          </p:nvPr>
        </p:nvSpPr>
        <p:spPr/>
        <p:txBody>
          <a:bodyPr/>
          <a:lstStyle/>
          <a:p>
            <a:fld id="{CD17E08D-F12B-42DB-9691-CA082159A6DC}" type="datetime1">
              <a:rPr kumimoji="1" lang="ja-JP" altLang="en-US" smtClean="0">
                <a:solidFill>
                  <a:prstClr val="black">
                    <a:tint val="75000"/>
                  </a:prstClr>
                </a:solidFill>
              </a:rPr>
              <a:t>2020/2/28</a:t>
            </a:fld>
            <a:endParaRPr kumimoji="1"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kumimoji="1"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F8D8928E-AA9A-4D89-BC1F-A2C05AB4BD92}" type="slidenum">
              <a:rPr kumimoji="1" lang="ja-JP" altLang="en-US" smtClean="0">
                <a:solidFill>
                  <a:prstClr val="black">
                    <a:tint val="75000"/>
                  </a:prstClr>
                </a:solidFill>
              </a:rPr>
              <a:t>‹#›</a:t>
            </a:fld>
            <a:endParaRPr kumimoji="1" lang="ja-JP" altLang="en-US">
              <a:solidFill>
                <a:prstClr val="black">
                  <a:tint val="75000"/>
                </a:prst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woObj">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5980"/>
            <a:ext cx="8229601" cy="857250"/>
          </a:xfrm>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2" y="1200154"/>
            <a:ext cx="4038601" cy="3394472"/>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quarter" idx="2"/>
          </p:nvPr>
        </p:nvSpPr>
        <p:spPr>
          <a:xfrm>
            <a:off x="4648200" y="1200152"/>
            <a:ext cx="4038601" cy="1639491"/>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 4"/>
          <p:cNvSpPr>
            <a:spLocks noGrp="1"/>
          </p:cNvSpPr>
          <p:nvPr>
            <p:ph sz="quarter" idx="3"/>
          </p:nvPr>
        </p:nvSpPr>
        <p:spPr>
          <a:xfrm>
            <a:off x="4648200" y="2953944"/>
            <a:ext cx="4038601" cy="1640681"/>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Rectangle 4"/>
          <p:cNvSpPr>
            <a:spLocks noGrp="1" noChangeArrowheads="1"/>
          </p:cNvSpPr>
          <p:nvPr>
            <p:ph type="dt" sz="half" idx="10"/>
          </p:nvPr>
        </p:nvSpPr>
        <p:spPr/>
        <p:txBody>
          <a:bodyPr/>
          <a:lstStyle>
            <a:lvl1pPr>
              <a:defRPr/>
            </a:lvl1pPr>
          </a:lstStyle>
          <a:p>
            <a:pPr>
              <a:defRPr/>
            </a:pPr>
            <a:fld id="{E027E62C-67C8-439B-9534-826CD4F99700}" type="datetime1">
              <a:rPr lang="ja-JP" altLang="en-US" smtClean="0"/>
              <a:t>2020/2/28</a:t>
            </a:fld>
            <a:endParaRPr lang="en-US" altLang="ja-JP"/>
          </a:p>
        </p:txBody>
      </p:sp>
      <p:sp>
        <p:nvSpPr>
          <p:cNvPr id="7" name="Rectangle 5"/>
          <p:cNvSpPr>
            <a:spLocks noGrp="1" noChangeArrowheads="1"/>
          </p:cNvSpPr>
          <p:nvPr>
            <p:ph type="ftr" sz="quarter" idx="11"/>
          </p:nvPr>
        </p:nvSpPr>
        <p:spPr/>
        <p:txBody>
          <a:bodyPr/>
          <a:lstStyle>
            <a:lvl1pPr>
              <a:defRPr/>
            </a:lvl1pPr>
          </a:lstStyle>
          <a:p>
            <a:pPr>
              <a:defRPr/>
            </a:pPr>
            <a:endParaRPr lang="en-US" altLang="ja-JP"/>
          </a:p>
        </p:txBody>
      </p:sp>
      <p:sp>
        <p:nvSpPr>
          <p:cNvPr id="8" name="Rectangle 6"/>
          <p:cNvSpPr>
            <a:spLocks noGrp="1" noChangeArrowheads="1"/>
          </p:cNvSpPr>
          <p:nvPr>
            <p:ph type="sldNum" sz="quarter" idx="12"/>
          </p:nvPr>
        </p:nvSpPr>
        <p:spPr/>
        <p:txBody>
          <a:bodyPr/>
          <a:lstStyle>
            <a:lvl1pPr>
              <a:defRPr/>
            </a:lvl1pPr>
          </a:lstStyle>
          <a:p>
            <a:pPr>
              <a:defRPr/>
            </a:pPr>
            <a:fld id="{36BDC335-13EA-4B28-9810-C3904A90F165}" type="slidenum">
              <a:rPr lang="en-US" altLang="ja-JP"/>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1060B77-ADD1-4BF4-969D-81846FFE3772}" type="datetime1">
              <a:rPr kumimoji="1" lang="ja-JP" altLang="en-US" smtClean="0"/>
              <a:t>2020/2/28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53B3EFC-0D5D-4589-8FAD-D2B83E7119F1}"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4" y="3305176"/>
            <a:ext cx="7772400" cy="1021556"/>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4" y="2180036"/>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3A22C708-E20D-4C2F-A83F-15C7F832F6A0}" type="datetime1">
              <a:rPr kumimoji="1" lang="ja-JP" altLang="en-US" smtClean="0"/>
              <a:t>2020/2/28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53B3EFC-0D5D-4589-8FAD-D2B83E7119F1}"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2" y="1200151"/>
            <a:ext cx="4038601"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200151"/>
            <a:ext cx="4038601"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14FC14C1-7E29-4A3D-B3F7-A24B701CBBFE}" type="datetime1">
              <a:rPr kumimoji="1" lang="ja-JP" altLang="en-US" smtClean="0"/>
              <a:t>2020/2/28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53B3EFC-0D5D-4589-8FAD-D2B83E7119F1}"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151336"/>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1631157"/>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30" y="1151336"/>
            <a:ext cx="4041774"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30" y="1631157"/>
            <a:ext cx="4041774"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6F439A10-684B-413E-9F12-58A98DC7DE47}" type="datetime1">
              <a:rPr kumimoji="1" lang="ja-JP" altLang="en-US" smtClean="0"/>
              <a:t>2020/2/28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53B3EFC-0D5D-4589-8FAD-D2B83E7119F1}"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541E076-C369-4415-A433-34C53D5DEB38}" type="datetime1">
              <a:rPr kumimoji="1" lang="ja-JP" altLang="en-US" smtClean="0"/>
              <a:t>2020/2/28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53B3EFC-0D5D-4589-8FAD-D2B83E7119F1}"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650756B-7D9E-4443-B74F-2C51B2E4688F}" type="datetime1">
              <a:rPr kumimoji="1" lang="ja-JP" altLang="en-US" smtClean="0"/>
              <a:t>2020/2/28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53B3EFC-0D5D-4589-8FAD-D2B83E7119F1}"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5" y="204787"/>
            <a:ext cx="3008313" cy="871538"/>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2" y="204791"/>
            <a:ext cx="5111749"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5"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52F7B52-CF53-4175-AB38-BCABD0450125}" type="datetime1">
              <a:rPr kumimoji="1" lang="ja-JP" altLang="en-US" smtClean="0"/>
              <a:t>2020/2/28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53B3EFC-0D5D-4589-8FAD-D2B83E7119F1}"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9" y="3600451"/>
            <a:ext cx="5486400" cy="425054"/>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9"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9" y="4025506"/>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290BDF3-1AF9-4D66-B08E-6E21E4451FEE}" type="datetime1">
              <a:rPr kumimoji="1" lang="ja-JP" altLang="en-US" smtClean="0"/>
              <a:t>2020/2/28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53B3EFC-0D5D-4589-8FAD-D2B83E7119F1}"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図 7">
            <a:extLst>
              <a:ext uri="{FF2B5EF4-FFF2-40B4-BE49-F238E27FC236}">
                <a16:creationId xmlns:a16="http://schemas.microsoft.com/office/drawing/2014/main" id="{28BDAB25-5047-466F-946C-4E1FF5B44D8B}"/>
              </a:ext>
            </a:extLst>
          </p:cNvPr>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2996893" y="676516"/>
            <a:ext cx="3150213" cy="3774057"/>
          </a:xfrm>
          <a:prstGeom prst="rect">
            <a:avLst/>
          </a:prstGeom>
          <a:solidFill>
            <a:schemeClr val="bg1"/>
          </a:solidFill>
        </p:spPr>
      </p:pic>
      <p:sp>
        <p:nvSpPr>
          <p:cNvPr id="2" name="タイトル プレースホルダー 1"/>
          <p:cNvSpPr>
            <a:spLocks noGrp="1"/>
          </p:cNvSpPr>
          <p:nvPr>
            <p:ph type="title"/>
          </p:nvPr>
        </p:nvSpPr>
        <p:spPr>
          <a:xfrm>
            <a:off x="457200" y="205980"/>
            <a:ext cx="8229601" cy="85725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200151"/>
            <a:ext cx="8229601" cy="3394472"/>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2"/>
          </p:nvPr>
        </p:nvSpPr>
        <p:spPr>
          <a:xfrm>
            <a:off x="457200" y="4767264"/>
            <a:ext cx="2133601"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97212F74-6CF0-4459-8E19-CFBC215720D8}" type="datetime1">
              <a:rPr kumimoji="1" lang="ja-JP" altLang="en-US" smtClean="0"/>
              <a:t>2020/2/28</a:t>
            </a:fld>
            <a:endParaRPr kumimoji="1" lang="ja-JP" altLang="en-US"/>
          </a:p>
        </p:txBody>
      </p:sp>
      <p:sp>
        <p:nvSpPr>
          <p:cNvPr id="5" name="フッター プレースホルダー 4"/>
          <p:cNvSpPr>
            <a:spLocks noGrp="1"/>
          </p:cNvSpPr>
          <p:nvPr>
            <p:ph type="ftr" sz="quarter" idx="3"/>
          </p:nvPr>
        </p:nvSpPr>
        <p:spPr>
          <a:xfrm>
            <a:off x="3124202"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6553200" y="4767264"/>
            <a:ext cx="2133601"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F53B3EFC-0D5D-4589-8FAD-D2B83E7119F1}"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2" y="698660"/>
            <a:ext cx="7886700" cy="994172"/>
          </a:xfrm>
        </p:spPr>
        <p:txBody>
          <a:bodyPr/>
          <a:lstStyle/>
          <a:p>
            <a:r>
              <a:rPr lang="ja-JP" altLang="en-US" dirty="0"/>
              <a:t>演習</a:t>
            </a:r>
            <a:r>
              <a:rPr lang="en-US" altLang="ja-JP" dirty="0"/>
              <a:t>Ⅰ</a:t>
            </a:r>
            <a:endParaRPr lang="ja-JP" altLang="en-US" dirty="0"/>
          </a:p>
        </p:txBody>
      </p:sp>
      <p:sp>
        <p:nvSpPr>
          <p:cNvPr id="3" name="コンテンツプレースホルダ 2"/>
          <p:cNvSpPr>
            <a:spLocks noGrp="1"/>
          </p:cNvSpPr>
          <p:nvPr>
            <p:ph idx="1"/>
          </p:nvPr>
        </p:nvSpPr>
        <p:spPr>
          <a:xfrm>
            <a:off x="628652" y="2231232"/>
            <a:ext cx="7886700" cy="681038"/>
          </a:xfrm>
        </p:spPr>
        <p:txBody>
          <a:bodyPr/>
          <a:lstStyle/>
          <a:p>
            <a:pPr marL="0" indent="0" algn="ctr">
              <a:buNone/>
            </a:pPr>
            <a:r>
              <a:rPr lang="ja-JP" altLang="en-US" sz="3600" dirty="0">
                <a:sym typeface="+mn-ea"/>
              </a:rPr>
              <a:t>入院時の業務 面接とアセスメント</a:t>
            </a:r>
          </a:p>
        </p:txBody>
      </p:sp>
      <p:sp>
        <p:nvSpPr>
          <p:cNvPr id="4" name="スライド番号プレースホルダー 3"/>
          <p:cNvSpPr>
            <a:spLocks noGrp="1"/>
          </p:cNvSpPr>
          <p:nvPr>
            <p:ph type="sldNum" sz="quarter" idx="12"/>
          </p:nvPr>
        </p:nvSpPr>
        <p:spPr/>
        <p:txBody>
          <a:bodyPr/>
          <a:lstStyle/>
          <a:p>
            <a:fld id="{F53B3EFC-0D5D-4589-8FAD-D2B83E7119F1}" type="slidenum">
              <a:rPr kumimoji="1" lang="ja-JP" altLang="en-US" smtClean="0"/>
              <a:t>1</a:t>
            </a:fld>
            <a:endParaRPr kumimoji="1" lang="ja-JP"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5740"/>
            <a:ext cx="8229600" cy="775335"/>
          </a:xfrm>
        </p:spPr>
        <p:txBody>
          <a:bodyPr/>
          <a:lstStyle/>
          <a:p>
            <a:r>
              <a:rPr lang="ja-JP" altLang="en-US" sz="2400" dirty="0">
                <a:sym typeface="+mn-ea"/>
              </a:rPr>
              <a:t>退院後生活環境相談員としてかかわる前に大切にしたい視点</a:t>
            </a:r>
            <a:endParaRPr lang="ja-JP" altLang="en-US" sz="1600" dirty="0">
              <a:sym typeface="+mn-ea"/>
            </a:endParaRPr>
          </a:p>
        </p:txBody>
      </p:sp>
      <p:sp>
        <p:nvSpPr>
          <p:cNvPr id="5" name="コンテンツ プレースホルダー 4"/>
          <p:cNvSpPr>
            <a:spLocks noGrp="1"/>
          </p:cNvSpPr>
          <p:nvPr>
            <p:ph idx="1"/>
          </p:nvPr>
        </p:nvSpPr>
        <p:spPr>
          <a:xfrm>
            <a:off x="179705" y="1169035"/>
            <a:ext cx="8856980" cy="1960245"/>
          </a:xfrm>
        </p:spPr>
        <p:txBody>
          <a:bodyPr/>
          <a:lstStyle/>
          <a:p>
            <a:pPr marL="0" indent="0">
              <a:buNone/>
            </a:pPr>
            <a:r>
              <a:rPr lang="ja-JP" altLang="en-US" sz="2400" dirty="0"/>
              <a:t>退院後生活環境相談員は、早期治療・早期退院を目指すため、本人が地域で生活している生活者であるという視点から、本人の希望に寄り添いかかわりをもつことで、少しずつ安心感を育み、信頼関係を構築していく。そのためにも入院早期から継続したかかわりをもつ必要がある。</a:t>
            </a:r>
            <a:endParaRPr lang="en-US" altLang="ja-JP" sz="2400" dirty="0"/>
          </a:p>
        </p:txBody>
      </p:sp>
      <p:cxnSp>
        <p:nvCxnSpPr>
          <p:cNvPr id="4" name="直線コネクタ 3"/>
          <p:cNvCxnSpPr/>
          <p:nvPr/>
        </p:nvCxnSpPr>
        <p:spPr>
          <a:xfrm flipV="1">
            <a:off x="7236460" y="1928495"/>
            <a:ext cx="1652270" cy="381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a:off x="265430" y="2294890"/>
            <a:ext cx="3298825" cy="8255"/>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flipV="1">
            <a:off x="4015740" y="2662555"/>
            <a:ext cx="4805045" cy="635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9" name="雲 8"/>
          <p:cNvSpPr/>
          <p:nvPr/>
        </p:nvSpPr>
        <p:spPr>
          <a:xfrm>
            <a:off x="265430" y="2890789"/>
            <a:ext cx="4306570" cy="2150241"/>
          </a:xfrm>
          <a:prstGeom prst="cloud">
            <a:avLst/>
          </a:prstGeom>
          <a:noFill/>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solidFill>
                  <a:schemeClr val="tx1"/>
                </a:solidFill>
              </a:rPr>
              <a:t>支援体制が整っていないままの退院</a:t>
            </a:r>
          </a:p>
        </p:txBody>
      </p:sp>
      <p:sp>
        <p:nvSpPr>
          <p:cNvPr id="11" name="雲 10"/>
          <p:cNvSpPr/>
          <p:nvPr/>
        </p:nvSpPr>
        <p:spPr>
          <a:xfrm>
            <a:off x="4644008" y="2859782"/>
            <a:ext cx="4320793" cy="2150241"/>
          </a:xfrm>
          <a:prstGeom prst="cloud">
            <a:avLst/>
          </a:prstGeom>
          <a:noFill/>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solidFill>
                  <a:schemeClr val="tx1"/>
                </a:solidFill>
              </a:rPr>
              <a:t>支援体制が整わないための入院継続</a:t>
            </a:r>
          </a:p>
        </p:txBody>
      </p:sp>
      <p:sp>
        <p:nvSpPr>
          <p:cNvPr id="12" name="乗算記号 11"/>
          <p:cNvSpPr/>
          <p:nvPr/>
        </p:nvSpPr>
        <p:spPr>
          <a:xfrm>
            <a:off x="899592" y="2731269"/>
            <a:ext cx="2520280" cy="2469279"/>
          </a:xfrm>
          <a:prstGeom prst="mathMultiply">
            <a:avLst>
              <a:gd name="adj1" fmla="val 12641"/>
            </a:avLst>
          </a:prstGeom>
          <a:solidFill>
            <a:srgbClr val="FF000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乗算記号 12"/>
          <p:cNvSpPr/>
          <p:nvPr/>
        </p:nvSpPr>
        <p:spPr>
          <a:xfrm>
            <a:off x="5479842" y="2661906"/>
            <a:ext cx="2520280" cy="2469279"/>
          </a:xfrm>
          <a:prstGeom prst="mathMultiply">
            <a:avLst>
              <a:gd name="adj1" fmla="val 12641"/>
            </a:avLst>
          </a:prstGeom>
          <a:solidFill>
            <a:srgbClr val="FF000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タイトル 1">
            <a:extLst>
              <a:ext uri="{FF2B5EF4-FFF2-40B4-BE49-F238E27FC236}">
                <a16:creationId xmlns:a16="http://schemas.microsoft.com/office/drawing/2014/main" id="{54FBEF2A-D9A7-4837-A164-566E60B20DCC}"/>
              </a:ext>
            </a:extLst>
          </p:cNvPr>
          <p:cNvSpPr>
            <a:spLocks noGrp="1"/>
          </p:cNvSpPr>
          <p:nvPr/>
        </p:nvSpPr>
        <p:spPr>
          <a:xfrm>
            <a:off x="7164288" y="730250"/>
            <a:ext cx="1980347" cy="49466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600" dirty="0"/>
              <a:t>（ガイドライン</a:t>
            </a:r>
            <a:r>
              <a:rPr lang="en-US" altLang="ja-JP" sz="1600" dirty="0"/>
              <a:t>P.</a:t>
            </a:r>
            <a:r>
              <a:rPr lang="ja-JP" altLang="en-US" sz="1600" dirty="0"/>
              <a:t>４）</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fade">
                                      <p:cBhvr>
                                        <p:cTn id="10"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3200" dirty="0">
                <a:sym typeface="+mn-ea"/>
              </a:rPr>
              <a:t>演習</a:t>
            </a:r>
            <a:r>
              <a:rPr lang="en-US" altLang="ja-JP" sz="3200" dirty="0">
                <a:sym typeface="+mn-ea"/>
              </a:rPr>
              <a:t>Ⅰ</a:t>
            </a:r>
            <a:r>
              <a:rPr lang="ja-JP" altLang="en-US" sz="3200" dirty="0">
                <a:sym typeface="+mn-ea"/>
              </a:rPr>
              <a:t>「入院時の業務、 面接とアセスメント」</a:t>
            </a:r>
            <a:endParaRPr lang="ja-JP" altLang="en-US" sz="3200" dirty="0"/>
          </a:p>
        </p:txBody>
      </p:sp>
      <p:sp>
        <p:nvSpPr>
          <p:cNvPr id="3" name="コンテンツプレースホルダ 2"/>
          <p:cNvSpPr>
            <a:spLocks noGrp="1"/>
          </p:cNvSpPr>
          <p:nvPr>
            <p:ph idx="1"/>
          </p:nvPr>
        </p:nvSpPr>
        <p:spPr>
          <a:xfrm>
            <a:off x="107504" y="1245637"/>
            <a:ext cx="9036496" cy="3694028"/>
          </a:xfrm>
        </p:spPr>
        <p:txBody>
          <a:bodyPr>
            <a:normAutofit fontScale="95000"/>
          </a:bodyPr>
          <a:lstStyle/>
          <a:p>
            <a:pPr marL="0" indent="0">
              <a:buNone/>
            </a:pPr>
            <a:r>
              <a:rPr lang="ja-JP" altLang="en-US" sz="2400" dirty="0"/>
              <a:t>「入院時の業務」</a:t>
            </a:r>
            <a:endParaRPr lang="en-US" altLang="ja-JP" sz="2400" dirty="0"/>
          </a:p>
          <a:p>
            <a:pPr marL="0" indent="0">
              <a:buNone/>
            </a:pPr>
            <a:r>
              <a:rPr lang="ja-JP" altLang="en-US" sz="2400" dirty="0"/>
              <a:t>　１．医療保護入院の説明と退院後生活環境相談員の選任</a:t>
            </a:r>
            <a:endParaRPr lang="en-US" altLang="ja-JP" sz="1600" dirty="0"/>
          </a:p>
          <a:p>
            <a:pPr marL="0" indent="0">
              <a:buNone/>
            </a:pPr>
            <a:endParaRPr lang="en-US" altLang="ja-JP" sz="2400" dirty="0"/>
          </a:p>
          <a:p>
            <a:pPr marL="0" indent="0">
              <a:buNone/>
            </a:pPr>
            <a:r>
              <a:rPr lang="ja-JP" altLang="en-US" sz="2400" dirty="0"/>
              <a:t>　２．入院診療計画書の記入・相談員の紹介と役割の説明</a:t>
            </a:r>
            <a:endParaRPr lang="en-US" altLang="ja-JP" sz="2400" dirty="0"/>
          </a:p>
          <a:p>
            <a:pPr marL="0" indent="0">
              <a:buNone/>
            </a:pPr>
            <a:endParaRPr lang="en-US" altLang="ja-JP" sz="2400" dirty="0"/>
          </a:p>
          <a:p>
            <a:pPr marL="0" indent="0">
              <a:buNone/>
            </a:pPr>
            <a:r>
              <a:rPr lang="ja-JP" altLang="en-US" sz="2400" dirty="0"/>
              <a:t>「面接とアセスメント」</a:t>
            </a:r>
            <a:endParaRPr lang="en-US" altLang="ja-JP" sz="2400" dirty="0"/>
          </a:p>
          <a:p>
            <a:pPr marL="0" indent="0">
              <a:buNone/>
            </a:pPr>
            <a:r>
              <a:rPr lang="ja-JP" altLang="en-US" sz="2400" dirty="0"/>
              <a:t>　３．面接（かかわり）とアセスメントのポイント</a:t>
            </a:r>
            <a:endParaRPr lang="ja-JP" altLang="en-US" sz="1600" dirty="0"/>
          </a:p>
        </p:txBody>
      </p:sp>
      <p:sp>
        <p:nvSpPr>
          <p:cNvPr id="4" name="スライド番号プレースホルダー 3"/>
          <p:cNvSpPr>
            <a:spLocks noGrp="1"/>
          </p:cNvSpPr>
          <p:nvPr>
            <p:ph type="sldNum" sz="quarter" idx="12"/>
          </p:nvPr>
        </p:nvSpPr>
        <p:spPr/>
        <p:txBody>
          <a:bodyPr/>
          <a:lstStyle/>
          <a:p>
            <a:fld id="{F53B3EFC-0D5D-4589-8FAD-D2B83E7119F1}" type="slidenum">
              <a:rPr kumimoji="1" lang="ja-JP" altLang="en-US" smtClean="0"/>
              <a:t>11</a:t>
            </a:fld>
            <a:endParaRPr kumimoji="1" lang="ja-JP" altLang="en-US"/>
          </a:p>
        </p:txBody>
      </p:sp>
      <p:sp>
        <p:nvSpPr>
          <p:cNvPr id="5" name="タイトル 1"/>
          <p:cNvSpPr>
            <a:spLocks noGrp="1"/>
          </p:cNvSpPr>
          <p:nvPr/>
        </p:nvSpPr>
        <p:spPr>
          <a:xfrm>
            <a:off x="7164288" y="1923678"/>
            <a:ext cx="2196371" cy="49466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600" dirty="0"/>
              <a:t>（ガイドライン</a:t>
            </a:r>
            <a:r>
              <a:rPr lang="en-US" altLang="ja-JP" sz="1600" dirty="0"/>
              <a:t>P.8-9</a:t>
            </a:r>
            <a:r>
              <a:rPr lang="ja-JP" altLang="en-US" sz="1600" dirty="0"/>
              <a:t>）</a:t>
            </a:r>
          </a:p>
        </p:txBody>
      </p:sp>
      <p:sp>
        <p:nvSpPr>
          <p:cNvPr id="6" name="タイトル 1"/>
          <p:cNvSpPr>
            <a:spLocks noGrp="1"/>
          </p:cNvSpPr>
          <p:nvPr/>
        </p:nvSpPr>
        <p:spPr>
          <a:xfrm>
            <a:off x="6947629" y="2917486"/>
            <a:ext cx="2196371" cy="49466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600" dirty="0"/>
              <a:t>（ガイドライン</a:t>
            </a:r>
            <a:r>
              <a:rPr lang="en-US" altLang="ja-JP" sz="1600" dirty="0"/>
              <a:t>P.10-11</a:t>
            </a:r>
            <a:r>
              <a:rPr lang="ja-JP" altLang="en-US" sz="1600" dirty="0"/>
              <a:t>）</a:t>
            </a:r>
          </a:p>
        </p:txBody>
      </p:sp>
      <p:sp>
        <p:nvSpPr>
          <p:cNvPr id="7" name="タイトル 1"/>
          <p:cNvSpPr>
            <a:spLocks noGrp="1"/>
          </p:cNvSpPr>
          <p:nvPr/>
        </p:nvSpPr>
        <p:spPr>
          <a:xfrm>
            <a:off x="5934759" y="3758132"/>
            <a:ext cx="2196371" cy="49466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600" dirty="0"/>
              <a:t>（ガイドライン</a:t>
            </a:r>
            <a:r>
              <a:rPr lang="en-US" altLang="ja-JP" sz="1600" dirty="0"/>
              <a:t>P.12-13</a:t>
            </a:r>
            <a:r>
              <a:rPr lang="ja-JP" altLang="en-US" sz="1600" dirty="0"/>
              <a: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51470"/>
            <a:ext cx="8229601" cy="720080"/>
          </a:xfrm>
        </p:spPr>
        <p:txBody>
          <a:bodyPr>
            <a:normAutofit/>
          </a:bodyPr>
          <a:lstStyle/>
          <a:p>
            <a:pPr algn="l"/>
            <a:r>
              <a:rPr lang="ja-JP" altLang="en-US" sz="2400" dirty="0"/>
              <a:t>「入院時の業務」</a:t>
            </a:r>
            <a:endParaRPr lang="en-US" altLang="ja-JP" sz="2400" dirty="0"/>
          </a:p>
        </p:txBody>
      </p:sp>
      <p:sp>
        <p:nvSpPr>
          <p:cNvPr id="5" name="コンテンツ プレースホルダー 4"/>
          <p:cNvSpPr>
            <a:spLocks noGrp="1"/>
          </p:cNvSpPr>
          <p:nvPr>
            <p:ph idx="1"/>
          </p:nvPr>
        </p:nvSpPr>
        <p:spPr>
          <a:xfrm>
            <a:off x="179705" y="699770"/>
            <a:ext cx="8785225" cy="529590"/>
          </a:xfrm>
        </p:spPr>
        <p:txBody>
          <a:bodyPr>
            <a:noAutofit/>
          </a:bodyPr>
          <a:lstStyle/>
          <a:p>
            <a:pPr marL="0" indent="0">
              <a:buNone/>
            </a:pPr>
            <a:r>
              <a:rPr lang="ja-JP" altLang="en-US" sz="2800" dirty="0"/>
              <a:t>１．医療保護入院の説明と退院後生活環境相談員の選任</a:t>
            </a:r>
            <a:endParaRPr kumimoji="1" lang="ja-JP" altLang="en-US" sz="2800" dirty="0"/>
          </a:p>
        </p:txBody>
      </p:sp>
      <p:sp>
        <p:nvSpPr>
          <p:cNvPr id="6" name="角丸四角形 5"/>
          <p:cNvSpPr/>
          <p:nvPr/>
        </p:nvSpPr>
        <p:spPr>
          <a:xfrm>
            <a:off x="457200" y="1417201"/>
            <a:ext cx="3808730" cy="578485"/>
          </a:xfrm>
          <a:prstGeom prst="roundRect">
            <a:avLst/>
          </a:prstGeom>
          <a:ln w="28575"/>
        </p:spPr>
        <p:style>
          <a:lnRef idx="2">
            <a:schemeClr val="accent1"/>
          </a:lnRef>
          <a:fillRef idx="1">
            <a:schemeClr val="lt1"/>
          </a:fillRef>
          <a:effectRef idx="0">
            <a:schemeClr val="accent1"/>
          </a:effectRef>
          <a:fontRef idx="minor">
            <a:schemeClr val="dk1"/>
          </a:fontRef>
        </p:style>
        <p:txBody>
          <a:bodyPr lIns="68579" tIns="34289" rIns="68579" bIns="34289" anchor="ctr"/>
          <a:lstStyle/>
          <a:p>
            <a:pPr algn="ctr" eaLnBrk="1" hangingPunct="1">
              <a:defRPr/>
            </a:pPr>
            <a:r>
              <a:rPr lang="ja-JP" altLang="en-US" sz="2400" dirty="0"/>
              <a:t>精神保健福祉士の業務</a:t>
            </a:r>
            <a:endParaRPr lang="en-US" altLang="ja-JP" sz="2400" dirty="0"/>
          </a:p>
        </p:txBody>
      </p:sp>
      <p:sp>
        <p:nvSpPr>
          <p:cNvPr id="3" name="コンテンツ プレースホルダー 4"/>
          <p:cNvSpPr>
            <a:spLocks noGrp="1"/>
          </p:cNvSpPr>
          <p:nvPr/>
        </p:nvSpPr>
        <p:spPr>
          <a:xfrm>
            <a:off x="179705" y="2151727"/>
            <a:ext cx="4368800" cy="2868295"/>
          </a:xfrm>
          <a:prstGeom prst="rect">
            <a:avLst/>
          </a:prstGeom>
          <a:ln w="6350" cmpd="sng">
            <a:noFill/>
            <a:prstDash val="solid"/>
          </a:ln>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dirty="0"/>
              <a:t>①診察の同席</a:t>
            </a:r>
          </a:p>
          <a:p>
            <a:pPr marL="0" indent="0">
              <a:buNone/>
            </a:pPr>
            <a:r>
              <a:rPr lang="ja-JP" altLang="en-US" dirty="0"/>
              <a:t>②介入機関との面接</a:t>
            </a:r>
          </a:p>
          <a:p>
            <a:pPr marL="0" indent="0">
              <a:buNone/>
            </a:pPr>
            <a:r>
              <a:rPr lang="ja-JP" altLang="en-US" dirty="0"/>
              <a:t>③インテーク面接</a:t>
            </a:r>
          </a:p>
          <a:p>
            <a:pPr marL="0" indent="0">
              <a:buNone/>
            </a:pPr>
            <a:r>
              <a:rPr lang="ja-JP" altLang="en-US" dirty="0"/>
              <a:t>④限度額の説明</a:t>
            </a:r>
            <a:endParaRPr kumimoji="1" lang="ja-JP" altLang="en-US" sz="2400" dirty="0"/>
          </a:p>
        </p:txBody>
      </p:sp>
      <p:sp>
        <p:nvSpPr>
          <p:cNvPr id="4" name="コンテンツ プレースホルダー 4"/>
          <p:cNvSpPr>
            <a:spLocks noGrp="1"/>
          </p:cNvSpPr>
          <p:nvPr/>
        </p:nvSpPr>
        <p:spPr>
          <a:xfrm>
            <a:off x="4139565" y="2151727"/>
            <a:ext cx="4777740" cy="2868295"/>
          </a:xfrm>
          <a:prstGeom prst="rect">
            <a:avLst/>
          </a:prstGeom>
          <a:ln>
            <a:noFill/>
          </a:ln>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dirty="0"/>
              <a:t>⑤生活状況の確認</a:t>
            </a:r>
          </a:p>
          <a:p>
            <a:pPr marL="0" indent="0">
              <a:buNone/>
            </a:pPr>
            <a:r>
              <a:rPr lang="ja-JP" altLang="en-US" dirty="0"/>
              <a:t>⑥関係機関との情報交換</a:t>
            </a:r>
          </a:p>
          <a:p>
            <a:pPr marL="0" indent="0">
              <a:buNone/>
            </a:pPr>
            <a:r>
              <a:rPr lang="ja-JP" altLang="en-US" dirty="0"/>
              <a:t>⑦入院手続き</a:t>
            </a:r>
          </a:p>
          <a:p>
            <a:pPr marL="0" indent="0">
              <a:buNone/>
            </a:pPr>
            <a:r>
              <a:rPr lang="ja-JP" altLang="en-US" dirty="0"/>
              <a:t>⑧権利擁護</a:t>
            </a:r>
            <a:endParaRPr lang="en-US" altLang="ja-JP" dirty="0"/>
          </a:p>
          <a:p>
            <a:pPr marL="0" indent="0">
              <a:buNone/>
            </a:pPr>
            <a:r>
              <a:rPr kumimoji="1" lang="ja-JP" altLang="en-US" dirty="0"/>
              <a:t>　　　　　　　　　　　　　　　　</a:t>
            </a:r>
            <a:endParaRPr kumimoji="1" lang="ja-JP" altLang="en-US" sz="1800" dirty="0"/>
          </a:p>
        </p:txBody>
      </p:sp>
      <p:sp>
        <p:nvSpPr>
          <p:cNvPr id="7" name="タイトル 1"/>
          <p:cNvSpPr>
            <a:spLocks noGrp="1"/>
          </p:cNvSpPr>
          <p:nvPr/>
        </p:nvSpPr>
        <p:spPr>
          <a:xfrm>
            <a:off x="7268845" y="1089025"/>
            <a:ext cx="1875790" cy="49466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600" dirty="0"/>
              <a:t>（ガイドライン</a:t>
            </a:r>
            <a:r>
              <a:rPr lang="en-US" altLang="ja-JP" sz="1600" dirty="0"/>
              <a:t>P.</a:t>
            </a:r>
            <a:r>
              <a:rPr lang="ja-JP" altLang="en-US" sz="1600" dirty="0"/>
              <a:t>８）</a:t>
            </a:r>
          </a:p>
        </p:txBody>
      </p:sp>
      <p:sp>
        <p:nvSpPr>
          <p:cNvPr id="8" name="スライド番号プレースホルダー 7"/>
          <p:cNvSpPr>
            <a:spLocks noGrp="1"/>
          </p:cNvSpPr>
          <p:nvPr>
            <p:ph type="sldNum" sz="quarter" idx="12"/>
          </p:nvPr>
        </p:nvSpPr>
        <p:spPr/>
        <p:txBody>
          <a:bodyPr/>
          <a:lstStyle/>
          <a:p>
            <a:fld id="{F53B3EFC-0D5D-4589-8FAD-D2B83E7119F1}" type="slidenum">
              <a:rPr kumimoji="1" lang="ja-JP" altLang="en-US" smtClean="0"/>
              <a:t>12</a:t>
            </a:fld>
            <a:endParaRPr kumimoji="1" lang="ja-JP"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5740"/>
            <a:ext cx="2314600" cy="563880"/>
          </a:xfrm>
        </p:spPr>
        <p:txBody>
          <a:bodyPr>
            <a:normAutofit fontScale="90000"/>
          </a:bodyPr>
          <a:lstStyle/>
          <a:p>
            <a:pPr algn="l"/>
            <a:r>
              <a:rPr lang="ja-JP" altLang="en-US" sz="2400" dirty="0"/>
              <a:t>「入院時の業務」</a:t>
            </a:r>
            <a:endParaRPr lang="en-US" altLang="ja-JP" sz="2400" dirty="0"/>
          </a:p>
        </p:txBody>
      </p:sp>
      <p:sp>
        <p:nvSpPr>
          <p:cNvPr id="5" name="コンテンツ プレースホルダー 4"/>
          <p:cNvSpPr>
            <a:spLocks noGrp="1"/>
          </p:cNvSpPr>
          <p:nvPr>
            <p:ph idx="1"/>
          </p:nvPr>
        </p:nvSpPr>
        <p:spPr>
          <a:xfrm>
            <a:off x="179705" y="769620"/>
            <a:ext cx="8856980" cy="4213860"/>
          </a:xfrm>
        </p:spPr>
        <p:txBody>
          <a:bodyPr>
            <a:normAutofit fontScale="70000" lnSpcReduction="20000"/>
          </a:bodyPr>
          <a:lstStyle/>
          <a:p>
            <a:pPr marL="0" indent="0">
              <a:buNone/>
            </a:pPr>
            <a:r>
              <a:rPr lang="ja-JP" altLang="en-US" sz="4000" dirty="0"/>
              <a:t>２．入院診療計画書の記入・相談員の紹介と役割の説明</a:t>
            </a:r>
            <a:endParaRPr lang="en-US" altLang="ja-JP" sz="4000" dirty="0"/>
          </a:p>
          <a:p>
            <a:pPr marL="0" indent="0">
              <a:buNone/>
            </a:pPr>
            <a:endParaRPr lang="en-US" altLang="ja-JP" sz="1600" dirty="0"/>
          </a:p>
          <a:p>
            <a:pPr marL="0" indent="0">
              <a:buNone/>
            </a:pPr>
            <a:endParaRPr lang="en-US" altLang="ja-JP" sz="1400" dirty="0"/>
          </a:p>
          <a:p>
            <a:pPr marL="0" indent="0">
              <a:buNone/>
            </a:pPr>
            <a:endParaRPr lang="en-US" altLang="ja-JP" sz="1400" dirty="0"/>
          </a:p>
          <a:p>
            <a:pPr marL="0" indent="0">
              <a:buNone/>
            </a:pPr>
            <a:endParaRPr lang="en-US" altLang="ja-JP" sz="900" dirty="0"/>
          </a:p>
          <a:p>
            <a:pPr marL="0" indent="0">
              <a:buNone/>
            </a:pPr>
            <a:endParaRPr lang="en-US" altLang="ja-JP" sz="900" dirty="0"/>
          </a:p>
          <a:p>
            <a:pPr marL="0" indent="0">
              <a:buNone/>
            </a:pPr>
            <a:endParaRPr lang="en-US" altLang="ja-JP" sz="900" dirty="0"/>
          </a:p>
          <a:p>
            <a:pPr marL="0" indent="0">
              <a:buNone/>
            </a:pPr>
            <a:r>
              <a:rPr lang="ja-JP" altLang="en-US" dirty="0"/>
              <a:t>　①退院後生活環境相談員を、入院後</a:t>
            </a:r>
            <a:r>
              <a:rPr lang="en-US" altLang="ja-JP" dirty="0"/>
              <a:t>7</a:t>
            </a:r>
            <a:r>
              <a:rPr lang="ja-JP" altLang="en-US" dirty="0"/>
              <a:t>日以内に選任する</a:t>
            </a:r>
            <a:endParaRPr lang="en-US" altLang="ja-JP" dirty="0"/>
          </a:p>
          <a:p>
            <a:pPr marL="0" indent="0">
              <a:buNone/>
            </a:pPr>
            <a:r>
              <a:rPr kumimoji="1" lang="ja-JP" altLang="en-US" dirty="0"/>
              <a:t>　②医療保護入院者及び家族に選任されたこと及び役割を説明する</a:t>
            </a:r>
            <a:endParaRPr kumimoji="1" lang="en-US" altLang="ja-JP" dirty="0"/>
          </a:p>
          <a:p>
            <a:pPr marL="0" indent="0">
              <a:buNone/>
            </a:pPr>
            <a:r>
              <a:rPr lang="ja-JP" altLang="en-US" dirty="0"/>
              <a:t>　　</a:t>
            </a:r>
            <a:r>
              <a:rPr lang="en-US" altLang="ja-JP" dirty="0"/>
              <a:t>	</a:t>
            </a:r>
            <a:r>
              <a:rPr lang="ja-JP" altLang="en-US" dirty="0"/>
              <a:t>⇒選任されたこと、説明したことを診療録に記載</a:t>
            </a:r>
            <a:endParaRPr lang="en-US" altLang="ja-JP" dirty="0"/>
          </a:p>
          <a:p>
            <a:pPr marL="0" indent="0">
              <a:buNone/>
            </a:pPr>
            <a:r>
              <a:rPr kumimoji="1" lang="ja-JP" altLang="en-US" dirty="0"/>
              <a:t>　　</a:t>
            </a:r>
            <a:r>
              <a:rPr kumimoji="1" lang="en-US" altLang="ja-JP" dirty="0"/>
              <a:t>	</a:t>
            </a:r>
            <a:r>
              <a:rPr kumimoji="1" lang="ja-JP" altLang="en-US" dirty="0"/>
              <a:t>⇒説明は書面だけでなく併せて口頭でも説明する</a:t>
            </a:r>
            <a:endParaRPr kumimoji="1" lang="en-US" altLang="ja-JP" dirty="0"/>
          </a:p>
          <a:p>
            <a:pPr marL="0" indent="0">
              <a:buNone/>
            </a:pPr>
            <a:r>
              <a:rPr lang="ja-JP" altLang="en-US" dirty="0"/>
              <a:t>　③入院診療計画書の記入</a:t>
            </a:r>
            <a:endParaRPr kumimoji="1" lang="en-US" altLang="ja-JP" dirty="0"/>
          </a:p>
          <a:p>
            <a:pPr marL="0" indent="0">
              <a:buNone/>
            </a:pPr>
            <a:r>
              <a:rPr lang="ja-JP" altLang="en-US" dirty="0"/>
              <a:t>　④退院に向けた支援</a:t>
            </a:r>
          </a:p>
          <a:p>
            <a:pPr marL="0" indent="0">
              <a:buNone/>
            </a:pPr>
            <a:r>
              <a:rPr lang="ja-JP" altLang="en-US" dirty="0"/>
              <a:t>　　</a:t>
            </a:r>
            <a:r>
              <a:rPr lang="en-US" altLang="ja-JP" dirty="0"/>
              <a:t>	</a:t>
            </a:r>
            <a:r>
              <a:rPr lang="ja-JP" altLang="en-US" dirty="0"/>
              <a:t>⇒地域援助事業者の紹介</a:t>
            </a:r>
            <a:endParaRPr lang="en-US" altLang="ja-JP" dirty="0"/>
          </a:p>
          <a:p>
            <a:pPr marL="0" indent="0">
              <a:buNone/>
            </a:pPr>
            <a:r>
              <a:rPr lang="ja-JP" altLang="en-US" dirty="0"/>
              <a:t>　　</a:t>
            </a:r>
            <a:r>
              <a:rPr lang="en-US" altLang="ja-JP" dirty="0"/>
              <a:t>	</a:t>
            </a:r>
            <a:r>
              <a:rPr lang="ja-JP" altLang="en-US" dirty="0"/>
              <a:t>⇒医療保護入院者退院支援委員会の開催　　　　　　　　　　　　　　　　　　　　　　　　　　　　　　　　　　　　　　　　　　　　　　　　　　　　　　　　　　　　　　　　　　　　　　　　　　　　　　　　　　　　　　　　　　　　　　　　　　　　</a:t>
            </a:r>
            <a:endParaRPr lang="en-US" altLang="ja-JP" dirty="0"/>
          </a:p>
          <a:p>
            <a:pPr marL="0" indent="0" algn="r">
              <a:buNone/>
            </a:pPr>
            <a:endParaRPr lang="ja-JP" altLang="en-US" dirty="0"/>
          </a:p>
        </p:txBody>
      </p:sp>
      <p:sp>
        <p:nvSpPr>
          <p:cNvPr id="6" name="角丸四角形 5"/>
          <p:cNvSpPr/>
          <p:nvPr/>
        </p:nvSpPr>
        <p:spPr>
          <a:xfrm>
            <a:off x="395538" y="1219181"/>
            <a:ext cx="4182903" cy="540544"/>
          </a:xfrm>
          <a:prstGeom prst="roundRect">
            <a:avLst/>
          </a:prstGeom>
          <a:ln w="28575"/>
        </p:spPr>
        <p:style>
          <a:lnRef idx="2">
            <a:schemeClr val="accent1"/>
          </a:lnRef>
          <a:fillRef idx="1">
            <a:schemeClr val="lt1"/>
          </a:fillRef>
          <a:effectRef idx="0">
            <a:schemeClr val="accent1"/>
          </a:effectRef>
          <a:fontRef idx="minor">
            <a:schemeClr val="dk1"/>
          </a:fontRef>
        </p:style>
        <p:txBody>
          <a:bodyPr lIns="68579" tIns="34289" rIns="68579" bIns="34289" anchor="ctr"/>
          <a:lstStyle/>
          <a:p>
            <a:pPr algn="ctr" eaLnBrk="1" hangingPunct="1">
              <a:defRPr/>
            </a:pPr>
            <a:r>
              <a:rPr lang="ja-JP" altLang="en-US" sz="2400" dirty="0"/>
              <a:t>退院後生活環境相談員の業務</a:t>
            </a:r>
            <a:endParaRPr lang="en-US" altLang="ja-JP" sz="2400" dirty="0"/>
          </a:p>
        </p:txBody>
      </p:sp>
      <p:sp>
        <p:nvSpPr>
          <p:cNvPr id="3" name="スライド番号プレースホルダー 2"/>
          <p:cNvSpPr>
            <a:spLocks noGrp="1"/>
          </p:cNvSpPr>
          <p:nvPr>
            <p:ph type="sldNum" sz="quarter" idx="12"/>
          </p:nvPr>
        </p:nvSpPr>
        <p:spPr/>
        <p:txBody>
          <a:bodyPr/>
          <a:lstStyle/>
          <a:p>
            <a:fld id="{F53B3EFC-0D5D-4589-8FAD-D2B83E7119F1}" type="slidenum">
              <a:rPr kumimoji="1" lang="ja-JP" altLang="en-US" smtClean="0"/>
              <a:t>13</a:t>
            </a:fld>
            <a:endParaRPr kumimoji="1" lang="ja-JP" altLang="en-US"/>
          </a:p>
        </p:txBody>
      </p:sp>
      <p:sp>
        <p:nvSpPr>
          <p:cNvPr id="7" name="タイトル 1"/>
          <p:cNvSpPr>
            <a:spLocks noGrp="1"/>
          </p:cNvSpPr>
          <p:nvPr/>
        </p:nvSpPr>
        <p:spPr>
          <a:xfrm>
            <a:off x="7367563" y="1086167"/>
            <a:ext cx="1875790" cy="49466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600" dirty="0"/>
              <a:t>（ガイドライン</a:t>
            </a:r>
            <a:r>
              <a:rPr lang="en-US" altLang="ja-JP" sz="1600" dirty="0"/>
              <a:t>P10</a:t>
            </a:r>
            <a:r>
              <a:rPr lang="ja-JP" altLang="en-US" sz="1600" dirty="0"/>
              <a: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9535" y="530910"/>
            <a:ext cx="8898255" cy="600680"/>
          </a:xfrm>
        </p:spPr>
        <p:txBody>
          <a:bodyPr>
            <a:noAutofit/>
          </a:bodyPr>
          <a:lstStyle/>
          <a:p>
            <a:pPr algn="l"/>
            <a:r>
              <a:rPr lang="ja-JP" altLang="en-US" sz="2400" dirty="0"/>
              <a:t>☆視点☆　病院内精神保健福祉士が早期に介入する必要性</a:t>
            </a:r>
            <a:endParaRPr lang="ja-JP" altLang="en-US" sz="1600" dirty="0">
              <a:sym typeface="+mn-ea"/>
            </a:endParaRPr>
          </a:p>
        </p:txBody>
      </p:sp>
      <p:sp>
        <p:nvSpPr>
          <p:cNvPr id="3" name="コンテンツプレースホルダ 2"/>
          <p:cNvSpPr>
            <a:spLocks noGrp="1"/>
          </p:cNvSpPr>
          <p:nvPr>
            <p:ph idx="1"/>
          </p:nvPr>
        </p:nvSpPr>
        <p:spPr>
          <a:xfrm>
            <a:off x="140335" y="1280160"/>
            <a:ext cx="8847455" cy="3577590"/>
          </a:xfrm>
        </p:spPr>
        <p:txBody>
          <a:bodyPr/>
          <a:lstStyle/>
          <a:p>
            <a:pPr marL="271463" indent="-271463">
              <a:buNone/>
            </a:pPr>
            <a:r>
              <a:rPr lang="ja-JP" altLang="en-US" sz="2400" dirty="0"/>
              <a:t>〇入院時より退院を見据え、退院時には再入院につながりうる要因を解決する必要がある</a:t>
            </a:r>
          </a:p>
          <a:p>
            <a:pPr marL="271463" indent="-271463">
              <a:buNone/>
            </a:pPr>
            <a:r>
              <a:rPr lang="ja-JP" altLang="en-US" sz="2400" dirty="0"/>
              <a:t>〇入院（病状悪化）に至った生活環境、生活背景を知り、院内外の関係職種に発信する</a:t>
            </a:r>
          </a:p>
          <a:p>
            <a:pPr marL="271463" indent="-271463">
              <a:buNone/>
            </a:pPr>
            <a:r>
              <a:rPr lang="ja-JP" altLang="en-US" sz="2400" dirty="0"/>
              <a:t>〇人となりや全体の状況を知ることで本人の想いに寄り添い、一緒に退院後の生活を考えることができる</a:t>
            </a:r>
          </a:p>
          <a:p>
            <a:pPr marL="271463" indent="-271463">
              <a:buNone/>
            </a:pPr>
            <a:r>
              <a:rPr lang="ja-JP" altLang="en-US" sz="2400" dirty="0"/>
              <a:t>〇より良い退院に向けての早期介入が再発予防、社会的長期入院予防につながる</a:t>
            </a:r>
          </a:p>
        </p:txBody>
      </p:sp>
      <p:sp>
        <p:nvSpPr>
          <p:cNvPr id="4" name="タイトル 1"/>
          <p:cNvSpPr>
            <a:spLocks noGrp="1"/>
          </p:cNvSpPr>
          <p:nvPr/>
        </p:nvSpPr>
        <p:spPr>
          <a:xfrm>
            <a:off x="7308304" y="852949"/>
            <a:ext cx="1836331" cy="49466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600" dirty="0"/>
              <a:t>（ガイドライン</a:t>
            </a:r>
            <a:r>
              <a:rPr lang="en-US" altLang="ja-JP" sz="1600" dirty="0"/>
              <a:t>P.9</a:t>
            </a:r>
            <a:r>
              <a:rPr lang="ja-JP" altLang="en-US" sz="1600" dirty="0"/>
              <a:t>）</a:t>
            </a:r>
          </a:p>
        </p:txBody>
      </p:sp>
      <p:sp>
        <p:nvSpPr>
          <p:cNvPr id="5" name="スライド番号プレースホルダー 4"/>
          <p:cNvSpPr>
            <a:spLocks noGrp="1"/>
          </p:cNvSpPr>
          <p:nvPr>
            <p:ph type="sldNum" sz="quarter" idx="12"/>
          </p:nvPr>
        </p:nvSpPr>
        <p:spPr/>
        <p:txBody>
          <a:bodyPr/>
          <a:lstStyle/>
          <a:p>
            <a:fld id="{F53B3EFC-0D5D-4589-8FAD-D2B83E7119F1}" type="slidenum">
              <a:rPr kumimoji="1" lang="ja-JP" altLang="en-US" smtClean="0"/>
              <a:t>14</a:t>
            </a:fld>
            <a:endParaRPr kumimoji="1" lang="ja-JP" altLang="en-US"/>
          </a:p>
        </p:txBody>
      </p:sp>
      <p:sp>
        <p:nvSpPr>
          <p:cNvPr id="6" name="タイトル 1"/>
          <p:cNvSpPr txBox="1"/>
          <p:nvPr/>
        </p:nvSpPr>
        <p:spPr>
          <a:xfrm>
            <a:off x="179512" y="123478"/>
            <a:ext cx="2314600" cy="56388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t>「入院時の業務」</a:t>
            </a:r>
            <a:endParaRPr lang="en-US" altLang="ja-JP" sz="2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6835" y="470808"/>
            <a:ext cx="8989695" cy="732790"/>
          </a:xfrm>
        </p:spPr>
        <p:txBody>
          <a:bodyPr>
            <a:normAutofit fontScale="90000"/>
          </a:bodyPr>
          <a:lstStyle/>
          <a:p>
            <a:pPr algn="l"/>
            <a:r>
              <a:rPr lang="ja-JP" altLang="en-US" sz="3000" dirty="0"/>
              <a:t>☆視点☆　多職種・多機関連携を行う際に大切にすべきこと　　</a:t>
            </a:r>
            <a:r>
              <a:rPr lang="ja-JP" altLang="en-US" sz="1800" dirty="0"/>
              <a:t>　　　</a:t>
            </a:r>
            <a:endParaRPr lang="ja-JP" altLang="en-US" sz="1800" dirty="0">
              <a:sym typeface="+mn-ea"/>
            </a:endParaRPr>
          </a:p>
        </p:txBody>
      </p:sp>
      <p:sp>
        <p:nvSpPr>
          <p:cNvPr id="3" name="コンテンツプレースホルダ 2"/>
          <p:cNvSpPr>
            <a:spLocks noGrp="1"/>
          </p:cNvSpPr>
          <p:nvPr>
            <p:ph idx="1"/>
          </p:nvPr>
        </p:nvSpPr>
        <p:spPr>
          <a:xfrm>
            <a:off x="135255" y="1347614"/>
            <a:ext cx="9009380" cy="3599671"/>
          </a:xfrm>
        </p:spPr>
        <p:txBody>
          <a:bodyPr>
            <a:noAutofit/>
          </a:bodyPr>
          <a:lstStyle/>
          <a:p>
            <a:pPr marL="0" indent="0">
              <a:buNone/>
            </a:pPr>
            <a:r>
              <a:rPr lang="ja-JP" altLang="en-US" sz="2800" dirty="0"/>
              <a:t>〇本人（の想い）中心である</a:t>
            </a:r>
          </a:p>
          <a:p>
            <a:pPr marL="0" indent="0">
              <a:buNone/>
            </a:pPr>
            <a:r>
              <a:rPr lang="ja-JP" altLang="en-US" sz="2800" dirty="0"/>
              <a:t>〇互いの専門性を活かして工夫する</a:t>
            </a:r>
          </a:p>
          <a:p>
            <a:pPr marL="0" indent="0">
              <a:buNone/>
            </a:pPr>
            <a:r>
              <a:rPr lang="ja-JP" altLang="en-US" sz="2800" dirty="0"/>
              <a:t>〇視点の違いを尊重・共有する</a:t>
            </a:r>
          </a:p>
          <a:p>
            <a:pPr marL="0" indent="0">
              <a:buNone/>
            </a:pPr>
            <a:r>
              <a:rPr lang="ja-JP" altLang="en-US" sz="2800" dirty="0"/>
              <a:t>〇困ったことの共有から良かったことの共有につなげて行く</a:t>
            </a:r>
          </a:p>
          <a:p>
            <a:pPr marL="0" indent="0">
              <a:buNone/>
            </a:pPr>
            <a:r>
              <a:rPr lang="ja-JP" altLang="en-US" sz="2800" dirty="0"/>
              <a:t>〇チームが育つのを楽しむ</a:t>
            </a:r>
          </a:p>
          <a:p>
            <a:pPr marL="358775" indent="-358775">
              <a:buNone/>
            </a:pPr>
            <a:r>
              <a:rPr lang="ja-JP" altLang="en-US" sz="2800" dirty="0"/>
              <a:t>〇医療と福祉の時間的感覚が違うことを意識して、タイミングよく支援ができるようにお互い準備すること</a:t>
            </a:r>
          </a:p>
        </p:txBody>
      </p:sp>
      <p:sp>
        <p:nvSpPr>
          <p:cNvPr id="4" name="タイトル 1"/>
          <p:cNvSpPr>
            <a:spLocks noGrp="1"/>
          </p:cNvSpPr>
          <p:nvPr/>
        </p:nvSpPr>
        <p:spPr>
          <a:xfrm>
            <a:off x="7054440" y="996965"/>
            <a:ext cx="2046258" cy="49466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600" dirty="0"/>
              <a:t>（ガイドライン</a:t>
            </a:r>
            <a:r>
              <a:rPr lang="en-US" altLang="ja-JP" sz="1600" dirty="0"/>
              <a:t>P.9</a:t>
            </a:r>
            <a:r>
              <a:rPr lang="ja-JP" altLang="en-US" sz="1600" dirty="0"/>
              <a:t>）</a:t>
            </a:r>
          </a:p>
        </p:txBody>
      </p:sp>
      <p:sp>
        <p:nvSpPr>
          <p:cNvPr id="5" name="スライド番号プレースホルダー 4"/>
          <p:cNvSpPr>
            <a:spLocks noGrp="1"/>
          </p:cNvSpPr>
          <p:nvPr>
            <p:ph type="sldNum" sz="quarter" idx="12"/>
          </p:nvPr>
        </p:nvSpPr>
        <p:spPr/>
        <p:txBody>
          <a:bodyPr/>
          <a:lstStyle/>
          <a:p>
            <a:fld id="{F53B3EFC-0D5D-4589-8FAD-D2B83E7119F1}" type="slidenum">
              <a:rPr kumimoji="1" lang="ja-JP" altLang="en-US" smtClean="0"/>
              <a:t>15</a:t>
            </a:fld>
            <a:endParaRPr kumimoji="1" lang="ja-JP" altLang="en-US"/>
          </a:p>
        </p:txBody>
      </p:sp>
      <p:sp>
        <p:nvSpPr>
          <p:cNvPr id="6" name="タイトル 1"/>
          <p:cNvSpPr txBox="1"/>
          <p:nvPr/>
        </p:nvSpPr>
        <p:spPr>
          <a:xfrm>
            <a:off x="107504" y="123478"/>
            <a:ext cx="2314600" cy="56388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t>「入院時の業務」</a:t>
            </a:r>
            <a:endParaRPr lang="en-US" altLang="ja-JP" sz="2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565780"/>
            <a:ext cx="9216390" cy="637818"/>
          </a:xfrm>
        </p:spPr>
        <p:txBody>
          <a:bodyPr>
            <a:normAutofit fontScale="90000"/>
          </a:bodyPr>
          <a:lstStyle/>
          <a:p>
            <a:pPr algn="l"/>
            <a:r>
              <a:rPr lang="ja-JP" altLang="en-US" sz="3000" dirty="0"/>
              <a:t>☆視点☆　入院診療計画書等を作成するうえで意識すること</a:t>
            </a:r>
            <a:endParaRPr lang="ja-JP" altLang="en-US" sz="1800" dirty="0"/>
          </a:p>
        </p:txBody>
      </p:sp>
      <p:sp>
        <p:nvSpPr>
          <p:cNvPr id="3" name="コンテンツプレースホルダ 2"/>
          <p:cNvSpPr>
            <a:spLocks noGrp="1"/>
          </p:cNvSpPr>
          <p:nvPr>
            <p:ph idx="1"/>
          </p:nvPr>
        </p:nvSpPr>
        <p:spPr>
          <a:xfrm>
            <a:off x="251520" y="1563638"/>
            <a:ext cx="8641080" cy="3475866"/>
          </a:xfrm>
        </p:spPr>
        <p:txBody>
          <a:bodyPr>
            <a:normAutofit/>
          </a:bodyPr>
          <a:lstStyle/>
          <a:p>
            <a:pPr marL="0" indent="0">
              <a:buNone/>
            </a:pPr>
            <a:r>
              <a:rPr lang="ja-JP" altLang="en-US" dirty="0"/>
              <a:t>〇退院に向けた取り組み欄への記載</a:t>
            </a:r>
          </a:p>
          <a:p>
            <a:pPr marL="0" indent="0">
              <a:buNone/>
            </a:pPr>
            <a:r>
              <a:rPr lang="ja-JP" altLang="en-US" dirty="0"/>
              <a:t>　・</a:t>
            </a:r>
            <a:r>
              <a:rPr lang="ja-JP" altLang="en-US" sz="2800" dirty="0"/>
              <a:t>多職種の意見を踏まえて作成する。</a:t>
            </a:r>
            <a:endParaRPr lang="en-US" altLang="ja-JP" sz="2800" dirty="0"/>
          </a:p>
          <a:p>
            <a:pPr marL="0" indent="0">
              <a:buNone/>
            </a:pPr>
            <a:r>
              <a:rPr lang="ja-JP" altLang="en-US" sz="2800" dirty="0"/>
              <a:t>　・本人や家族、関係機関等からの情報を元に作成。</a:t>
            </a:r>
            <a:r>
              <a:rPr lang="en-US" altLang="ja-JP" sz="2800" dirty="0"/>
              <a:t>	</a:t>
            </a:r>
          </a:p>
          <a:p>
            <a:pPr marL="0" indent="0">
              <a:buNone/>
            </a:pPr>
            <a:r>
              <a:rPr lang="ja-JP" altLang="en-US" sz="2800" dirty="0"/>
              <a:t>　・入院早期から退院を見据える</a:t>
            </a:r>
            <a:r>
              <a:rPr lang="ja-JP" altLang="en-US" dirty="0"/>
              <a:t>。</a:t>
            </a:r>
            <a:endParaRPr lang="en-US" altLang="ja-JP" dirty="0"/>
          </a:p>
          <a:p>
            <a:pPr marL="0" indent="0">
              <a:buNone/>
            </a:pPr>
            <a:r>
              <a:rPr lang="ja-JP" altLang="en-US" dirty="0"/>
              <a:t>〇入院診療計画書へのサイン</a:t>
            </a:r>
            <a:endParaRPr lang="en-US" altLang="ja-JP" dirty="0"/>
          </a:p>
          <a:p>
            <a:pPr marL="0" indent="0">
              <a:buNone/>
            </a:pPr>
            <a:r>
              <a:rPr lang="ja-JP" altLang="en-US" dirty="0"/>
              <a:t>　</a:t>
            </a:r>
            <a:r>
              <a:rPr lang="ja-JP" altLang="en-US" sz="2800" dirty="0"/>
              <a:t>・説明は丁寧に。本人や家族の気持ちを受け止める</a:t>
            </a:r>
            <a:endParaRPr lang="ja-JP" altLang="en-US" dirty="0"/>
          </a:p>
        </p:txBody>
      </p:sp>
      <p:sp>
        <p:nvSpPr>
          <p:cNvPr id="4" name="タイトル 1"/>
          <p:cNvSpPr>
            <a:spLocks noGrp="1"/>
          </p:cNvSpPr>
          <p:nvPr/>
        </p:nvSpPr>
        <p:spPr>
          <a:xfrm>
            <a:off x="7055579" y="924957"/>
            <a:ext cx="2088421" cy="494665"/>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600" dirty="0"/>
              <a:t>　　　　　　</a:t>
            </a:r>
            <a:br>
              <a:rPr lang="ja-JP" altLang="en-US" sz="1600" dirty="0"/>
            </a:br>
            <a:r>
              <a:rPr lang="ja-JP" altLang="en-US" sz="1600" dirty="0"/>
              <a:t>（ガイドライン</a:t>
            </a:r>
            <a:r>
              <a:rPr lang="en-US" altLang="ja-JP" sz="1600" dirty="0"/>
              <a:t>P.10</a:t>
            </a:r>
            <a:r>
              <a:rPr lang="ja-JP" altLang="en-US" sz="1600" dirty="0"/>
              <a:t>）</a:t>
            </a:r>
          </a:p>
        </p:txBody>
      </p:sp>
      <p:sp>
        <p:nvSpPr>
          <p:cNvPr id="5" name="スライド番号プレースホルダー 4"/>
          <p:cNvSpPr>
            <a:spLocks noGrp="1"/>
          </p:cNvSpPr>
          <p:nvPr>
            <p:ph type="sldNum" sz="quarter" idx="12"/>
          </p:nvPr>
        </p:nvSpPr>
        <p:spPr/>
        <p:txBody>
          <a:bodyPr/>
          <a:lstStyle/>
          <a:p>
            <a:fld id="{F53B3EFC-0D5D-4589-8FAD-D2B83E7119F1}" type="slidenum">
              <a:rPr kumimoji="1" lang="ja-JP" altLang="en-US" smtClean="0"/>
              <a:t>16</a:t>
            </a:fld>
            <a:endParaRPr kumimoji="1" lang="ja-JP" altLang="en-US"/>
          </a:p>
        </p:txBody>
      </p:sp>
      <p:sp>
        <p:nvSpPr>
          <p:cNvPr id="6" name="タイトル 1"/>
          <p:cNvSpPr txBox="1"/>
          <p:nvPr/>
        </p:nvSpPr>
        <p:spPr>
          <a:xfrm>
            <a:off x="179512" y="205740"/>
            <a:ext cx="2314600" cy="56388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a:t>「入院時の業務」</a:t>
            </a:r>
            <a:endParaRPr lang="en-US" altLang="ja-JP" sz="2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627246"/>
            <a:ext cx="9152255" cy="648360"/>
          </a:xfrm>
        </p:spPr>
        <p:txBody>
          <a:bodyPr>
            <a:noAutofit/>
          </a:bodyPr>
          <a:lstStyle/>
          <a:p>
            <a:pPr algn="l"/>
            <a:r>
              <a:rPr lang="ja-JP" altLang="en-US" sz="2350" dirty="0"/>
              <a:t>☆視点☆ 入院前の生活環境や退院後の生活に関する希望の聞き取り</a:t>
            </a:r>
            <a:endParaRPr lang="ja-JP" altLang="en-US" sz="2350" dirty="0">
              <a:sym typeface="+mn-ea"/>
            </a:endParaRPr>
          </a:p>
        </p:txBody>
      </p:sp>
      <p:sp>
        <p:nvSpPr>
          <p:cNvPr id="3" name="コンテンツプレースホルダ 2"/>
          <p:cNvSpPr>
            <a:spLocks noGrp="1"/>
          </p:cNvSpPr>
          <p:nvPr>
            <p:ph idx="1"/>
          </p:nvPr>
        </p:nvSpPr>
        <p:spPr>
          <a:xfrm>
            <a:off x="153035" y="1635646"/>
            <a:ext cx="8928735" cy="3396728"/>
          </a:xfrm>
        </p:spPr>
        <p:txBody>
          <a:bodyPr>
            <a:noAutofit/>
          </a:bodyPr>
          <a:lstStyle/>
          <a:p>
            <a:pPr marL="0" indent="0">
              <a:buNone/>
            </a:pPr>
            <a:r>
              <a:rPr lang="ja-JP" altLang="en-US" sz="2800" dirty="0"/>
              <a:t>　〇生育歴や生活歴、得意なこと、大事にしていること</a:t>
            </a:r>
          </a:p>
          <a:p>
            <a:pPr marL="0" indent="0">
              <a:buNone/>
            </a:pPr>
            <a:endParaRPr lang="ja-JP" altLang="en-US" sz="500" dirty="0"/>
          </a:p>
          <a:p>
            <a:pPr marL="0" indent="0">
              <a:buNone/>
            </a:pPr>
            <a:r>
              <a:rPr lang="ja-JP" altLang="en-US" sz="2800" dirty="0"/>
              <a:t>　〇なぜ入院になったのか、きっかけとなったことに気づく</a:t>
            </a:r>
          </a:p>
          <a:p>
            <a:pPr marL="0" indent="580390">
              <a:buNone/>
            </a:pPr>
            <a:r>
              <a:rPr lang="ja-JP" altLang="en-US" sz="2800" dirty="0"/>
              <a:t>こと</a:t>
            </a:r>
          </a:p>
          <a:p>
            <a:pPr marL="0" indent="0">
              <a:buNone/>
            </a:pPr>
            <a:endParaRPr lang="ja-JP" altLang="en-US" sz="400" dirty="0"/>
          </a:p>
          <a:p>
            <a:pPr marL="0" indent="0">
              <a:buNone/>
            </a:pPr>
            <a:r>
              <a:rPr lang="ja-JP" altLang="en-US" sz="2800" dirty="0"/>
              <a:t>　〇現在（退院したら）の生活について</a:t>
            </a:r>
          </a:p>
          <a:p>
            <a:pPr marL="0" indent="0">
              <a:buNone/>
            </a:pPr>
            <a:endParaRPr lang="ja-JP" altLang="en-US" sz="400" dirty="0"/>
          </a:p>
          <a:p>
            <a:pPr marL="0" indent="0">
              <a:buNone/>
            </a:pPr>
            <a:r>
              <a:rPr lang="ja-JP" altLang="en-US" sz="2800" dirty="0"/>
              <a:t>　〇本人の退院後の生活への希望、将来的な夢や希望</a:t>
            </a:r>
          </a:p>
          <a:p>
            <a:pPr marL="0" indent="0">
              <a:buNone/>
            </a:pPr>
            <a:endParaRPr lang="ja-JP" altLang="en-US" sz="500" dirty="0"/>
          </a:p>
          <a:p>
            <a:pPr marL="0" indent="0">
              <a:buNone/>
            </a:pPr>
            <a:r>
              <a:rPr lang="ja-JP" altLang="en-US" sz="2800" dirty="0"/>
              <a:t>　〇家族の心配事、希望、願い</a:t>
            </a:r>
            <a:endParaRPr lang="ja-JP" altLang="en-US" sz="2000" dirty="0"/>
          </a:p>
        </p:txBody>
      </p:sp>
      <p:sp>
        <p:nvSpPr>
          <p:cNvPr id="4" name="タイトル 1"/>
          <p:cNvSpPr>
            <a:spLocks noGrp="1"/>
          </p:cNvSpPr>
          <p:nvPr/>
        </p:nvSpPr>
        <p:spPr>
          <a:xfrm>
            <a:off x="7268210" y="904807"/>
            <a:ext cx="1875790" cy="494665"/>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600" dirty="0"/>
              <a:t>　　　　　　</a:t>
            </a:r>
            <a:br>
              <a:rPr lang="ja-JP" altLang="en-US" sz="1600" dirty="0"/>
            </a:br>
            <a:r>
              <a:rPr lang="ja-JP" altLang="en-US" sz="1600" dirty="0"/>
              <a:t>（ガイドライン</a:t>
            </a:r>
            <a:r>
              <a:rPr lang="en-US" altLang="ja-JP" sz="1600" dirty="0"/>
              <a:t>P.11</a:t>
            </a:r>
            <a:r>
              <a:rPr lang="ja-JP" altLang="en-US" sz="1600" dirty="0"/>
              <a:t>）</a:t>
            </a:r>
          </a:p>
        </p:txBody>
      </p:sp>
      <p:sp>
        <p:nvSpPr>
          <p:cNvPr id="5" name="スライド番号プレースホルダー 4"/>
          <p:cNvSpPr>
            <a:spLocks noGrp="1"/>
          </p:cNvSpPr>
          <p:nvPr>
            <p:ph type="sldNum" sz="quarter" idx="12"/>
          </p:nvPr>
        </p:nvSpPr>
        <p:spPr/>
        <p:txBody>
          <a:bodyPr/>
          <a:lstStyle/>
          <a:p>
            <a:fld id="{F53B3EFC-0D5D-4589-8FAD-D2B83E7119F1}" type="slidenum">
              <a:rPr kumimoji="1" lang="ja-JP" altLang="en-US" smtClean="0"/>
              <a:t>17</a:t>
            </a:fld>
            <a:endParaRPr kumimoji="1" lang="ja-JP" altLang="en-US"/>
          </a:p>
        </p:txBody>
      </p:sp>
      <p:sp>
        <p:nvSpPr>
          <p:cNvPr id="6" name="タイトル 1"/>
          <p:cNvSpPr txBox="1"/>
          <p:nvPr/>
        </p:nvSpPr>
        <p:spPr>
          <a:xfrm>
            <a:off x="107504" y="205740"/>
            <a:ext cx="2314600" cy="56388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a:t>「入院時の業務」</a:t>
            </a:r>
            <a:endParaRPr lang="en-US" altLang="ja-JP" sz="2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67375" y="627534"/>
            <a:ext cx="8928735" cy="543560"/>
          </a:xfrm>
        </p:spPr>
        <p:txBody>
          <a:bodyPr>
            <a:normAutofit fontScale="90000"/>
          </a:bodyPr>
          <a:lstStyle/>
          <a:p>
            <a:pPr algn="l"/>
            <a:r>
              <a:rPr lang="ja-JP" altLang="en-US" sz="3100" dirty="0">
                <a:sym typeface="+mn-ea"/>
              </a:rPr>
              <a:t>３．面接（かかわり）とアセスメントのポイント①</a:t>
            </a:r>
            <a:r>
              <a:rPr lang="ja-JP" altLang="en-US" sz="3000" dirty="0"/>
              <a:t>　</a:t>
            </a:r>
            <a:r>
              <a:rPr lang="ja-JP" altLang="en-US" sz="1800" dirty="0"/>
              <a:t>　　　　　　　　　　　　　　　　　　　</a:t>
            </a:r>
          </a:p>
        </p:txBody>
      </p:sp>
      <p:sp>
        <p:nvSpPr>
          <p:cNvPr id="3" name="コンテンツプレースホルダ 2"/>
          <p:cNvSpPr>
            <a:spLocks noGrp="1"/>
          </p:cNvSpPr>
          <p:nvPr>
            <p:ph idx="1"/>
          </p:nvPr>
        </p:nvSpPr>
        <p:spPr>
          <a:xfrm>
            <a:off x="176530" y="1491630"/>
            <a:ext cx="8761730" cy="3527410"/>
          </a:xfrm>
        </p:spPr>
        <p:txBody>
          <a:bodyPr>
            <a:normAutofit/>
          </a:bodyPr>
          <a:lstStyle/>
          <a:p>
            <a:pPr marL="0" indent="0">
              <a:buNone/>
            </a:pPr>
            <a:r>
              <a:rPr lang="ja-JP" altLang="en-US" sz="2800" dirty="0">
                <a:sym typeface="+mn-ea"/>
              </a:rPr>
              <a:t>面接（かかわり）のポイント</a:t>
            </a:r>
            <a:endParaRPr lang="en-US" altLang="ja-JP" sz="2800" dirty="0"/>
          </a:p>
          <a:p>
            <a:pPr marL="0" indent="0">
              <a:buNone/>
            </a:pPr>
            <a:r>
              <a:rPr lang="ja-JP" altLang="en-US" sz="2800" dirty="0"/>
              <a:t>〇かかわりを持つ、「かかわりの機会」を確保する。</a:t>
            </a:r>
          </a:p>
          <a:p>
            <a:pPr marL="0" indent="0">
              <a:buNone/>
            </a:pPr>
            <a:r>
              <a:rPr lang="ja-JP" altLang="en-US" sz="1600" dirty="0"/>
              <a:t>　　</a:t>
            </a:r>
          </a:p>
          <a:p>
            <a:pPr marL="0" indent="0">
              <a:buNone/>
            </a:pPr>
            <a:r>
              <a:rPr lang="ja-JP" altLang="en-US" sz="2800" dirty="0"/>
              <a:t>〇面接の機会を確保するとともに、時間、空間を考慮する。</a:t>
            </a:r>
          </a:p>
          <a:p>
            <a:pPr marL="0" indent="0">
              <a:buNone/>
            </a:pPr>
            <a:endParaRPr lang="ja-JP" altLang="en-US" sz="1600" dirty="0"/>
          </a:p>
          <a:p>
            <a:pPr marL="0" indent="0">
              <a:buNone/>
            </a:pPr>
            <a:r>
              <a:rPr lang="ja-JP" altLang="en-US" sz="2800" dirty="0"/>
              <a:t>〇面接はソーシャルワーカーの目的に沿った意図的な会</a:t>
            </a:r>
          </a:p>
          <a:p>
            <a:pPr marL="0" indent="361950">
              <a:buNone/>
            </a:pPr>
            <a:r>
              <a:rPr lang="ja-JP" altLang="en-US" sz="2800" dirty="0"/>
              <a:t>話であるため、それを重視する。</a:t>
            </a:r>
          </a:p>
        </p:txBody>
      </p:sp>
      <p:sp>
        <p:nvSpPr>
          <p:cNvPr id="4" name="タイトル 1"/>
          <p:cNvSpPr>
            <a:spLocks noGrp="1"/>
          </p:cNvSpPr>
          <p:nvPr/>
        </p:nvSpPr>
        <p:spPr>
          <a:xfrm>
            <a:off x="7244080" y="1059582"/>
            <a:ext cx="1875790" cy="49466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600" dirty="0"/>
              <a:t>（ガイドライン</a:t>
            </a:r>
            <a:r>
              <a:rPr lang="en-US" altLang="ja-JP" sz="1600" dirty="0"/>
              <a:t>P.12</a:t>
            </a:r>
            <a:r>
              <a:rPr lang="ja-JP" altLang="en-US" sz="1600" dirty="0"/>
              <a:t>）</a:t>
            </a:r>
          </a:p>
        </p:txBody>
      </p:sp>
      <p:sp>
        <p:nvSpPr>
          <p:cNvPr id="5" name="スライド番号プレースホルダー 4"/>
          <p:cNvSpPr>
            <a:spLocks noGrp="1"/>
          </p:cNvSpPr>
          <p:nvPr>
            <p:ph type="sldNum" sz="quarter" idx="12"/>
          </p:nvPr>
        </p:nvSpPr>
        <p:spPr/>
        <p:txBody>
          <a:bodyPr/>
          <a:lstStyle/>
          <a:p>
            <a:fld id="{F53B3EFC-0D5D-4589-8FAD-D2B83E7119F1}" type="slidenum">
              <a:rPr kumimoji="1" lang="ja-JP" altLang="en-US" smtClean="0"/>
              <a:t>18</a:t>
            </a:fld>
            <a:endParaRPr kumimoji="1" lang="ja-JP" altLang="en-US"/>
          </a:p>
        </p:txBody>
      </p:sp>
      <p:sp>
        <p:nvSpPr>
          <p:cNvPr id="6" name="タイトル 1"/>
          <p:cNvSpPr txBox="1"/>
          <p:nvPr/>
        </p:nvSpPr>
        <p:spPr>
          <a:xfrm>
            <a:off x="179512" y="199183"/>
            <a:ext cx="3096344" cy="56388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t>「面接とアセスメント」</a:t>
            </a:r>
            <a:endParaRPr lang="en-US" altLang="ja-JP" sz="2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3760" y="483518"/>
            <a:ext cx="8964930" cy="689962"/>
          </a:xfrm>
        </p:spPr>
        <p:txBody>
          <a:bodyPr>
            <a:normAutofit/>
          </a:bodyPr>
          <a:lstStyle/>
          <a:p>
            <a:pPr algn="l"/>
            <a:r>
              <a:rPr lang="ja-JP" altLang="en-US" sz="3000" dirty="0"/>
              <a:t>☆視点☆　面接技術</a:t>
            </a:r>
            <a:endParaRPr lang="ja-JP" altLang="en-US" sz="1600" dirty="0"/>
          </a:p>
        </p:txBody>
      </p:sp>
      <p:sp>
        <p:nvSpPr>
          <p:cNvPr id="3" name="コンテンツプレースホルダ 2"/>
          <p:cNvSpPr>
            <a:spLocks noGrp="1"/>
          </p:cNvSpPr>
          <p:nvPr>
            <p:ph idx="1"/>
          </p:nvPr>
        </p:nvSpPr>
        <p:spPr>
          <a:xfrm>
            <a:off x="99263" y="1347614"/>
            <a:ext cx="8965565" cy="3795886"/>
          </a:xfrm>
        </p:spPr>
        <p:txBody>
          <a:bodyPr>
            <a:normAutofit/>
          </a:bodyPr>
          <a:lstStyle/>
          <a:p>
            <a:pPr marL="185738" indent="-185738">
              <a:buNone/>
            </a:pPr>
            <a:r>
              <a:rPr lang="ja-JP" altLang="en-US" sz="1600" dirty="0"/>
              <a:t>・「場面構成」　⇒　話す内容、ご本人との関係性等を考慮し、どこでどのような話を聴くか考える。</a:t>
            </a:r>
          </a:p>
          <a:p>
            <a:pPr marL="185738" indent="-185738">
              <a:buNone/>
            </a:pPr>
            <a:r>
              <a:rPr lang="ja-JP" altLang="en-US" sz="1600" dirty="0"/>
              <a:t>・「促し、受け止め、支持、繰り返し、言い換え」　⇒　ご本人の話をしっかりと理解している（しようとしている）姿勢をご本人に示す。</a:t>
            </a:r>
          </a:p>
          <a:p>
            <a:pPr marL="185738" indent="-185738">
              <a:buNone/>
            </a:pPr>
            <a:r>
              <a:rPr lang="ja-JP" altLang="en-US" sz="1600" dirty="0"/>
              <a:t>・「質問、具体性の確認」　⇒　開かれた</a:t>
            </a:r>
            <a:r>
              <a:rPr lang="en-US" altLang="ja-JP" sz="1600" dirty="0"/>
              <a:t>or</a:t>
            </a:r>
            <a:r>
              <a:rPr lang="ja-JP" altLang="en-US" sz="1600" dirty="0"/>
              <a:t>閉ざされた質問の使い方を理解し、ご本人の気持ちを確認する。</a:t>
            </a:r>
          </a:p>
          <a:p>
            <a:pPr marL="185738" indent="-185738">
              <a:buNone/>
            </a:pPr>
            <a:r>
              <a:rPr lang="ja-JP" altLang="en-US" sz="1600" dirty="0"/>
              <a:t>・「感情反映」　⇒　「辛いんですよ」→「辛いのですね」</a:t>
            </a:r>
          </a:p>
          <a:p>
            <a:pPr marL="185738" indent="-185738">
              <a:buNone/>
            </a:pPr>
            <a:r>
              <a:rPr lang="ja-JP" altLang="en-US" sz="1600" dirty="0"/>
              <a:t>・「内容反映」　⇒　「○○がありました。」→「○○があったのですね。」</a:t>
            </a:r>
          </a:p>
          <a:p>
            <a:pPr marL="185738" indent="-185738">
              <a:buNone/>
            </a:pPr>
            <a:r>
              <a:rPr lang="ja-JP" altLang="en-US" sz="1600" dirty="0"/>
              <a:t>・「情報提供、提案、助言」　⇒　ご本人の希望することについて、知っている情報を提供する。</a:t>
            </a:r>
          </a:p>
          <a:p>
            <a:pPr marL="185738" indent="-185738">
              <a:buNone/>
            </a:pPr>
            <a:r>
              <a:rPr lang="ja-JP" altLang="en-US" sz="1600" dirty="0"/>
              <a:t>・「感情伝達と即時性」　⇒　ご本人の話を聴いてどのように感じたのかを、その場でご本人に返す。</a:t>
            </a:r>
          </a:p>
          <a:p>
            <a:pPr marL="185738" indent="-185738">
              <a:buNone/>
            </a:pPr>
            <a:r>
              <a:rPr lang="ja-JP" altLang="en-US" sz="1600" dirty="0"/>
              <a:t>・「対決（直面化）」　⇒　ご本人が自身のニーズに向き合う場面。ご本人にとって受け入れがたい状況になることが想定される。ご本人の生活上必要なことになるため、理解してもらえるように支援する。</a:t>
            </a:r>
          </a:p>
          <a:p>
            <a:pPr marL="185738" indent="-185738">
              <a:buNone/>
            </a:pPr>
            <a:r>
              <a:rPr lang="ja-JP" altLang="en-US" sz="1600" dirty="0"/>
              <a:t>・「自己開示」　⇒　ご本人の話を聴いてどのように感じたのか、自分の経験や体験等を含めながらご本人に伝えていく。</a:t>
            </a:r>
          </a:p>
        </p:txBody>
      </p:sp>
      <p:sp>
        <p:nvSpPr>
          <p:cNvPr id="4" name="タイトル 1"/>
          <p:cNvSpPr>
            <a:spLocks noGrp="1"/>
          </p:cNvSpPr>
          <p:nvPr/>
        </p:nvSpPr>
        <p:spPr>
          <a:xfrm>
            <a:off x="7244080" y="775335"/>
            <a:ext cx="1875790" cy="49466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600" dirty="0"/>
              <a:t>（ガイドライン</a:t>
            </a:r>
            <a:r>
              <a:rPr lang="en-US" altLang="ja-JP" sz="1600" dirty="0"/>
              <a:t>P.12</a:t>
            </a:r>
            <a:r>
              <a:rPr lang="ja-JP" altLang="en-US" sz="1600" dirty="0"/>
              <a:t>）</a:t>
            </a:r>
          </a:p>
        </p:txBody>
      </p:sp>
      <p:sp>
        <p:nvSpPr>
          <p:cNvPr id="5" name="スライド番号プレースホルダー 4"/>
          <p:cNvSpPr>
            <a:spLocks noGrp="1"/>
          </p:cNvSpPr>
          <p:nvPr>
            <p:ph type="sldNum" sz="quarter" idx="12"/>
          </p:nvPr>
        </p:nvSpPr>
        <p:spPr/>
        <p:txBody>
          <a:bodyPr/>
          <a:lstStyle/>
          <a:p>
            <a:fld id="{F53B3EFC-0D5D-4589-8FAD-D2B83E7119F1}" type="slidenum">
              <a:rPr kumimoji="1" lang="ja-JP" altLang="en-US" smtClean="0"/>
              <a:t>19</a:t>
            </a:fld>
            <a:endParaRPr kumimoji="1" lang="ja-JP" altLang="en-US"/>
          </a:p>
        </p:txBody>
      </p:sp>
      <p:sp>
        <p:nvSpPr>
          <p:cNvPr id="6" name="タイトル 1"/>
          <p:cNvSpPr txBox="1"/>
          <p:nvPr/>
        </p:nvSpPr>
        <p:spPr>
          <a:xfrm>
            <a:off x="144317" y="123478"/>
            <a:ext cx="3096344" cy="56388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t>「面接とアセスメント」</a:t>
            </a:r>
            <a:endParaRPr lang="en-US" altLang="ja-JP"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3000" dirty="0"/>
              <a:t>演習</a:t>
            </a:r>
            <a:r>
              <a:rPr lang="en-US" altLang="ja-JP" sz="3000" dirty="0"/>
              <a:t>Ⅰ</a:t>
            </a:r>
            <a:endParaRPr lang="ja-JP" altLang="en-US" sz="3000" dirty="0"/>
          </a:p>
        </p:txBody>
      </p:sp>
      <p:sp>
        <p:nvSpPr>
          <p:cNvPr id="3" name="コンテンツプレースホルダ 2"/>
          <p:cNvSpPr>
            <a:spLocks noGrp="1"/>
          </p:cNvSpPr>
          <p:nvPr>
            <p:ph idx="1"/>
          </p:nvPr>
        </p:nvSpPr>
        <p:spPr>
          <a:xfrm>
            <a:off x="107505" y="987574"/>
            <a:ext cx="8856985" cy="3960440"/>
          </a:xfrm>
        </p:spPr>
        <p:txBody>
          <a:bodyPr>
            <a:normAutofit fontScale="87500" lnSpcReduction="10000"/>
          </a:bodyPr>
          <a:lstStyle/>
          <a:p>
            <a:r>
              <a:rPr lang="ja-JP" altLang="en-US" dirty="0"/>
              <a:t>入院してから７日以内に求められる役割（業務）は、お手元の資料及びグループに配布したシートをご参照ください。</a:t>
            </a:r>
          </a:p>
          <a:p>
            <a:endParaRPr lang="ja-JP" altLang="en-US" sz="400" dirty="0"/>
          </a:p>
          <a:p>
            <a:r>
              <a:rPr lang="ja-JP" altLang="en-US" dirty="0"/>
              <a:t>演習の進め方</a:t>
            </a:r>
          </a:p>
          <a:p>
            <a:pPr marL="0" indent="0">
              <a:buNone/>
            </a:pPr>
            <a:r>
              <a:rPr lang="ja-JP" altLang="en-US" dirty="0">
                <a:sym typeface="+mn-ea"/>
              </a:rPr>
              <a:t>　①演習の流れ説明、事例報告　５分</a:t>
            </a:r>
            <a:endParaRPr lang="en-US" altLang="ja-JP" dirty="0">
              <a:sym typeface="+mn-ea"/>
            </a:endParaRPr>
          </a:p>
          <a:p>
            <a:pPr marL="0" indent="0">
              <a:buNone/>
            </a:pPr>
            <a:r>
              <a:rPr lang="ja-JP" altLang="en-US" dirty="0">
                <a:sym typeface="+mn-ea"/>
              </a:rPr>
              <a:t>　②個人ワーク　</a:t>
            </a:r>
            <a:r>
              <a:rPr lang="en-US" altLang="ja-JP" dirty="0">
                <a:sym typeface="+mn-ea"/>
              </a:rPr>
              <a:t>10</a:t>
            </a:r>
            <a:r>
              <a:rPr lang="ja-JP" altLang="en-US" dirty="0">
                <a:sym typeface="+mn-ea"/>
              </a:rPr>
              <a:t>分</a:t>
            </a:r>
            <a:endParaRPr lang="ja-JP" altLang="en-US" dirty="0"/>
          </a:p>
          <a:p>
            <a:pPr marL="0" indent="0">
              <a:buNone/>
            </a:pPr>
            <a:r>
              <a:rPr lang="ja-JP" altLang="en-US" dirty="0">
                <a:sym typeface="+mn-ea"/>
              </a:rPr>
              <a:t>　③グループ討議（自己紹介＋研修参加動機）　　</a:t>
            </a:r>
            <a:r>
              <a:rPr lang="en-US" altLang="ja-JP" dirty="0">
                <a:sym typeface="+mn-ea"/>
              </a:rPr>
              <a:t>30</a:t>
            </a:r>
            <a:r>
              <a:rPr lang="ja-JP" altLang="en-US" dirty="0">
                <a:sym typeface="+mn-ea"/>
              </a:rPr>
              <a:t>分　　　　　　　　　　　　　　　　</a:t>
            </a:r>
            <a:endParaRPr lang="ja-JP" altLang="en-US" dirty="0"/>
          </a:p>
          <a:p>
            <a:pPr marL="0" indent="0">
              <a:buNone/>
            </a:pPr>
            <a:r>
              <a:rPr lang="ja-JP" altLang="en-US" dirty="0">
                <a:sym typeface="+mn-ea"/>
              </a:rPr>
              <a:t>　④ミニレクチャー　　</a:t>
            </a:r>
            <a:r>
              <a:rPr lang="en-US" altLang="ja-JP" dirty="0">
                <a:sym typeface="+mn-ea"/>
              </a:rPr>
              <a:t>25</a:t>
            </a:r>
            <a:r>
              <a:rPr lang="ja-JP" altLang="en-US" dirty="0">
                <a:sym typeface="+mn-ea"/>
              </a:rPr>
              <a:t>分</a:t>
            </a:r>
            <a:endParaRPr lang="ja-JP" altLang="en-US" dirty="0"/>
          </a:p>
        </p:txBody>
      </p:sp>
      <p:sp>
        <p:nvSpPr>
          <p:cNvPr id="4" name="スライド番号プレースホルダー 3"/>
          <p:cNvSpPr>
            <a:spLocks noGrp="1"/>
          </p:cNvSpPr>
          <p:nvPr>
            <p:ph type="sldNum" sz="quarter" idx="12"/>
          </p:nvPr>
        </p:nvSpPr>
        <p:spPr/>
        <p:txBody>
          <a:bodyPr/>
          <a:lstStyle/>
          <a:p>
            <a:fld id="{F53B3EFC-0D5D-4589-8FAD-D2B83E7119F1}" type="slidenum">
              <a:rPr kumimoji="1" lang="ja-JP" altLang="en-US" smtClean="0"/>
              <a:t>2</a:t>
            </a:fld>
            <a:endParaRPr kumimoji="1" lang="ja-JP"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315" y="280670"/>
            <a:ext cx="8928735" cy="688975"/>
          </a:xfrm>
        </p:spPr>
        <p:txBody>
          <a:bodyPr>
            <a:noAutofit/>
          </a:bodyPr>
          <a:lstStyle/>
          <a:p>
            <a:pPr algn="l"/>
            <a:r>
              <a:rPr lang="ja-JP" altLang="en-US" sz="2000" dirty="0"/>
              <a:t>　　　　　</a:t>
            </a:r>
            <a:r>
              <a:rPr lang="ja-JP" altLang="en-US" sz="1600" dirty="0"/>
              <a:t>　　　　</a:t>
            </a:r>
            <a:endParaRPr lang="ja-JP" altLang="en-US" sz="2000" dirty="0">
              <a:sym typeface="+mn-ea"/>
            </a:endParaRPr>
          </a:p>
        </p:txBody>
      </p:sp>
      <p:sp>
        <p:nvSpPr>
          <p:cNvPr id="3" name="コンテンツプレースホルダ 2"/>
          <p:cNvSpPr>
            <a:spLocks noGrp="1"/>
          </p:cNvSpPr>
          <p:nvPr>
            <p:ph idx="1"/>
          </p:nvPr>
        </p:nvSpPr>
        <p:spPr>
          <a:xfrm>
            <a:off x="107315" y="1563638"/>
            <a:ext cx="8928735" cy="3061067"/>
          </a:xfrm>
        </p:spPr>
        <p:txBody>
          <a:bodyPr>
            <a:noAutofit/>
          </a:bodyPr>
          <a:lstStyle/>
          <a:p>
            <a:pPr marL="0" indent="0">
              <a:buNone/>
            </a:pPr>
            <a:r>
              <a:rPr lang="ja-JP" altLang="en-US" sz="2800" dirty="0"/>
              <a:t>アセスメントのポイント</a:t>
            </a:r>
          </a:p>
          <a:p>
            <a:pPr marL="0" indent="0">
              <a:buNone/>
            </a:pPr>
            <a:r>
              <a:rPr lang="ja-JP" altLang="en-US" sz="2800" dirty="0"/>
              <a:t>〇常に変化する可能性をもった利用者とその環境を扱う継</a:t>
            </a:r>
          </a:p>
          <a:p>
            <a:pPr marL="0" indent="372745">
              <a:buNone/>
            </a:pPr>
            <a:r>
              <a:rPr lang="ja-JP" altLang="en-US" sz="2800" dirty="0"/>
              <a:t>続的・多角的プロセス</a:t>
            </a:r>
          </a:p>
          <a:p>
            <a:pPr marL="0" indent="0">
              <a:buNone/>
            </a:pPr>
            <a:endParaRPr lang="ja-JP" altLang="en-US" sz="2800" dirty="0"/>
          </a:p>
          <a:p>
            <a:pPr marL="0" indent="0">
              <a:buNone/>
            </a:pPr>
            <a:r>
              <a:rPr lang="ja-JP" altLang="en-US" sz="2800" dirty="0"/>
              <a:t>〇常に流動的に現象を捉え、柔軟性を保つことが必要</a:t>
            </a:r>
            <a:endParaRPr lang="ja-JP" altLang="en-US" sz="1800" dirty="0"/>
          </a:p>
        </p:txBody>
      </p:sp>
      <p:sp>
        <p:nvSpPr>
          <p:cNvPr id="4" name="タイトル 1"/>
          <p:cNvSpPr>
            <a:spLocks noGrp="1"/>
          </p:cNvSpPr>
          <p:nvPr/>
        </p:nvSpPr>
        <p:spPr>
          <a:xfrm>
            <a:off x="7268845" y="730250"/>
            <a:ext cx="1875790" cy="49466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endParaRPr lang="ja-JP" altLang="en-US" sz="1600" dirty="0"/>
          </a:p>
        </p:txBody>
      </p:sp>
      <p:sp>
        <p:nvSpPr>
          <p:cNvPr id="5" name="スライド番号プレースホルダー 4"/>
          <p:cNvSpPr>
            <a:spLocks noGrp="1"/>
          </p:cNvSpPr>
          <p:nvPr>
            <p:ph type="sldNum" sz="quarter" idx="12"/>
          </p:nvPr>
        </p:nvSpPr>
        <p:spPr/>
        <p:txBody>
          <a:bodyPr/>
          <a:lstStyle/>
          <a:p>
            <a:fld id="{F53B3EFC-0D5D-4589-8FAD-D2B83E7119F1}" type="slidenum">
              <a:rPr kumimoji="1" lang="ja-JP" altLang="en-US" smtClean="0"/>
              <a:t>20</a:t>
            </a:fld>
            <a:endParaRPr kumimoji="1" lang="ja-JP" altLang="en-US"/>
          </a:p>
        </p:txBody>
      </p:sp>
      <p:sp>
        <p:nvSpPr>
          <p:cNvPr id="6" name="コンテンツプレースホルダ 2"/>
          <p:cNvSpPr txBox="1"/>
          <p:nvPr/>
        </p:nvSpPr>
        <p:spPr>
          <a:xfrm>
            <a:off x="107503" y="807554"/>
            <a:ext cx="8928735" cy="50405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sz="2800" dirty="0"/>
              <a:t>３．面接（かかわり）とアセスメントのポイント②</a:t>
            </a:r>
            <a:endParaRPr lang="en-US" altLang="ja-JP" sz="2800" dirty="0"/>
          </a:p>
        </p:txBody>
      </p:sp>
      <p:sp>
        <p:nvSpPr>
          <p:cNvPr id="8" name="タイトル 1"/>
          <p:cNvSpPr txBox="1"/>
          <p:nvPr/>
        </p:nvSpPr>
        <p:spPr>
          <a:xfrm>
            <a:off x="251520" y="239916"/>
            <a:ext cx="3096344" cy="56388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t>「面接とアセスメント」</a:t>
            </a:r>
            <a:endParaRPr lang="en-US" altLang="ja-JP" sz="2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508655"/>
            <a:ext cx="8725535" cy="622935"/>
          </a:xfrm>
        </p:spPr>
        <p:txBody>
          <a:bodyPr>
            <a:noAutofit/>
          </a:bodyPr>
          <a:lstStyle/>
          <a:p>
            <a:pPr algn="l"/>
            <a:r>
              <a:rPr lang="ja-JP" altLang="en-US" sz="3200" dirty="0"/>
              <a:t>☆視点☆　アセスメント①</a:t>
            </a:r>
            <a:endParaRPr lang="ja-JP" altLang="en-US" sz="1600" dirty="0">
              <a:sym typeface="+mn-ea"/>
            </a:endParaRPr>
          </a:p>
        </p:txBody>
      </p:sp>
      <p:sp>
        <p:nvSpPr>
          <p:cNvPr id="3" name="コンテンツプレースホルダ 2"/>
          <p:cNvSpPr>
            <a:spLocks noGrp="1"/>
          </p:cNvSpPr>
          <p:nvPr>
            <p:ph idx="1"/>
          </p:nvPr>
        </p:nvSpPr>
        <p:spPr>
          <a:xfrm>
            <a:off x="107315" y="1203598"/>
            <a:ext cx="8928735" cy="3939902"/>
          </a:xfrm>
        </p:spPr>
        <p:txBody>
          <a:bodyPr>
            <a:noAutofit/>
          </a:bodyPr>
          <a:lstStyle/>
          <a:p>
            <a:pPr marL="0" indent="0">
              <a:buNone/>
            </a:pPr>
            <a:r>
              <a:rPr lang="ja-JP" altLang="en-US" sz="2400" dirty="0"/>
              <a:t>〇面談においてアセスメントを行い、その人の人となりを知る</a:t>
            </a:r>
            <a:endParaRPr lang="en-US" altLang="ja-JP" sz="2400" dirty="0"/>
          </a:p>
          <a:p>
            <a:pPr marL="0" indent="0">
              <a:buNone/>
            </a:pPr>
            <a:r>
              <a:rPr lang="ja-JP" altLang="en-US" sz="1600" dirty="0"/>
              <a:t>入院時早期に本人及びその家族等を面接を行う。可能な限り、本人や家族を交えてのケア会議等を実施していく。</a:t>
            </a:r>
          </a:p>
          <a:p>
            <a:pPr marL="0" indent="0">
              <a:buNone/>
            </a:pPr>
            <a:r>
              <a:rPr lang="ja-JP" altLang="en-US" sz="2400" dirty="0"/>
              <a:t>〇入院前の生活環境や退院後の生活環境に関する希望の聞き取り</a:t>
            </a:r>
          </a:p>
          <a:p>
            <a:pPr marL="0" indent="0">
              <a:buNone/>
            </a:pPr>
            <a:r>
              <a:rPr lang="ja-JP" altLang="en-US" sz="1600" dirty="0"/>
              <a:t>様々な場面を通じて情報収集を行う。なぜ入院に至ったのか、その原因を本人なりの想い、考えを確認する。</a:t>
            </a:r>
          </a:p>
          <a:p>
            <a:pPr marL="0" indent="0">
              <a:buNone/>
            </a:pPr>
            <a:r>
              <a:rPr lang="ja-JP" altLang="en-US" sz="2400" dirty="0"/>
              <a:t>〇生育歴や生活歴、得意なこと、大事にしていくことの情報収集</a:t>
            </a:r>
          </a:p>
          <a:p>
            <a:pPr marL="0" indent="0">
              <a:buNone/>
            </a:pPr>
            <a:r>
              <a:rPr lang="ja-JP" altLang="en-US" sz="1600" dirty="0"/>
              <a:t>どのように暮らしてきたか、生活の拠り所としてきたこと、今後の生活の希望、趣味や特技等々を丁寧に聴取する。本人の理解やその人らしさを知るための大事なかかわりとなる。</a:t>
            </a:r>
          </a:p>
          <a:p>
            <a:pPr marL="0" indent="0">
              <a:buNone/>
            </a:pPr>
            <a:r>
              <a:rPr lang="ja-JP" altLang="en-US" sz="2400" dirty="0"/>
              <a:t>〇入院前から関係ある人や機関への連絡</a:t>
            </a:r>
            <a:endParaRPr lang="en-US" altLang="ja-JP" sz="2400" dirty="0"/>
          </a:p>
          <a:p>
            <a:pPr marL="0" indent="0">
              <a:buNone/>
            </a:pPr>
            <a:r>
              <a:rPr lang="ja-JP" altLang="en-US" sz="1600" dirty="0"/>
              <a:t>本人及び家族の同意のもと、入院前から関係のある機関等から状況等を聴取する。「その人と本人を取り巻く環境」を知る機会となる。</a:t>
            </a:r>
          </a:p>
        </p:txBody>
      </p:sp>
      <p:sp>
        <p:nvSpPr>
          <p:cNvPr id="4" name="タイトル 1"/>
          <p:cNvSpPr>
            <a:spLocks noGrp="1"/>
          </p:cNvSpPr>
          <p:nvPr/>
        </p:nvSpPr>
        <p:spPr>
          <a:xfrm>
            <a:off x="7268845" y="682159"/>
            <a:ext cx="1875790" cy="49466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600" dirty="0"/>
              <a:t>（ガイドライン</a:t>
            </a:r>
            <a:r>
              <a:rPr lang="en-US" altLang="ja-JP" sz="1600" dirty="0"/>
              <a:t>P.12</a:t>
            </a:r>
            <a:r>
              <a:rPr lang="ja-JP" altLang="en-US" sz="1600" dirty="0"/>
              <a:t>）</a:t>
            </a:r>
          </a:p>
        </p:txBody>
      </p:sp>
      <p:sp>
        <p:nvSpPr>
          <p:cNvPr id="5" name="スライド番号プレースホルダー 4"/>
          <p:cNvSpPr>
            <a:spLocks noGrp="1"/>
          </p:cNvSpPr>
          <p:nvPr>
            <p:ph type="sldNum" sz="quarter" idx="12"/>
          </p:nvPr>
        </p:nvSpPr>
        <p:spPr/>
        <p:txBody>
          <a:bodyPr/>
          <a:lstStyle/>
          <a:p>
            <a:fld id="{F53B3EFC-0D5D-4589-8FAD-D2B83E7119F1}" type="slidenum">
              <a:rPr kumimoji="1" lang="ja-JP" altLang="en-US" smtClean="0"/>
              <a:t>21</a:t>
            </a:fld>
            <a:endParaRPr kumimoji="1" lang="ja-JP" altLang="en-US"/>
          </a:p>
        </p:txBody>
      </p:sp>
      <p:sp>
        <p:nvSpPr>
          <p:cNvPr id="6" name="タイトル 1"/>
          <p:cNvSpPr txBox="1"/>
          <p:nvPr/>
        </p:nvSpPr>
        <p:spPr>
          <a:xfrm>
            <a:off x="144317" y="123478"/>
            <a:ext cx="3096344" cy="56388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t>「面接とアセスメント」</a:t>
            </a:r>
            <a:endParaRPr lang="en-US" altLang="ja-JP" sz="24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プレースホルダ 2"/>
          <p:cNvSpPr>
            <a:spLocks noGrp="1"/>
          </p:cNvSpPr>
          <p:nvPr>
            <p:ph idx="1"/>
          </p:nvPr>
        </p:nvSpPr>
        <p:spPr>
          <a:xfrm>
            <a:off x="179705" y="1366520"/>
            <a:ext cx="8808085" cy="3580765"/>
          </a:xfrm>
        </p:spPr>
        <p:txBody>
          <a:bodyPr>
            <a:normAutofit lnSpcReduction="10000"/>
          </a:bodyPr>
          <a:lstStyle/>
          <a:p>
            <a:pPr marL="0" indent="0">
              <a:buNone/>
            </a:pPr>
            <a:r>
              <a:rPr lang="ja-JP" altLang="en-US" sz="2200" dirty="0"/>
              <a:t>居住形態・・・借家・持家・自室の有無・築年数・騒音・住み心地・家賃等</a:t>
            </a:r>
            <a:endParaRPr lang="en-US" altLang="ja-JP" sz="2200" dirty="0"/>
          </a:p>
          <a:p>
            <a:pPr marL="0" indent="0">
              <a:buNone/>
            </a:pPr>
            <a:r>
              <a:rPr lang="ja-JP" altLang="en-US" sz="2200" dirty="0"/>
              <a:t>家族状況・・・独居・同居・キーパーソン・関係性・病気の有無・就労状況</a:t>
            </a:r>
            <a:endParaRPr lang="en-US" altLang="ja-JP" sz="2200" dirty="0"/>
          </a:p>
          <a:p>
            <a:pPr marL="0" indent="0">
              <a:buNone/>
            </a:pPr>
            <a:r>
              <a:rPr lang="ja-JP" altLang="en-US" sz="2200" dirty="0"/>
              <a:t>受療状況・・・受診頻度・通院の距離・内用状況・病識・アドヒアランス等</a:t>
            </a:r>
            <a:endParaRPr lang="en-US" altLang="ja-JP" sz="2200" dirty="0"/>
          </a:p>
          <a:p>
            <a:pPr marL="0" indent="0">
              <a:buNone/>
            </a:pPr>
            <a:r>
              <a:rPr lang="ja-JP" altLang="en-US" sz="2200" dirty="0"/>
              <a:t>経済状況・・・就労収入・年金受給額・家族の収入・借金・使用制度等</a:t>
            </a:r>
            <a:endParaRPr lang="en-US" altLang="ja-JP" sz="2200" dirty="0"/>
          </a:p>
          <a:p>
            <a:pPr marL="0" indent="0">
              <a:buNone/>
            </a:pPr>
            <a:r>
              <a:rPr lang="ja-JP" altLang="en-US" sz="2200" dirty="0"/>
              <a:t>就労状況・・・正社員・障害者就労・ジョブコーチ・就業年数・役割・勤務</a:t>
            </a:r>
            <a:r>
              <a:rPr lang="en-US" altLang="ja-JP" sz="2200" dirty="0"/>
              <a:t>		          </a:t>
            </a:r>
            <a:r>
              <a:rPr lang="ja-JP" altLang="en-US" sz="2200" dirty="0"/>
              <a:t>時間等</a:t>
            </a:r>
          </a:p>
          <a:p>
            <a:pPr marL="0" indent="0">
              <a:buNone/>
            </a:pPr>
            <a:r>
              <a:rPr lang="ja-JP" altLang="en-US" sz="2200" dirty="0"/>
              <a:t>利用制度・・・障害者手帳の有無・障害福祉サービス、介護保険の利用等</a:t>
            </a:r>
          </a:p>
          <a:p>
            <a:pPr marL="0" indent="0">
              <a:buNone/>
            </a:pPr>
            <a:r>
              <a:rPr lang="ja-JP" altLang="en-US" sz="2200" dirty="0"/>
              <a:t>関係機関・・・相談支援事業所・地域包括支援センター・行政担当者等</a:t>
            </a:r>
            <a:endParaRPr lang="en-US" altLang="ja-JP" sz="2200" dirty="0"/>
          </a:p>
          <a:p>
            <a:pPr marL="0" indent="0">
              <a:buNone/>
            </a:pPr>
            <a:r>
              <a:rPr lang="ja-JP" altLang="en-US" sz="2200" dirty="0"/>
              <a:t>本人能力・・・調理・洗濯・金銭管理・服薬管理・買い物・掃除・交通機関</a:t>
            </a:r>
            <a:r>
              <a:rPr lang="en-US" altLang="ja-JP" sz="2200" dirty="0"/>
              <a:t>		          </a:t>
            </a:r>
            <a:r>
              <a:rPr lang="ja-JP" altLang="en-US" sz="2200" dirty="0"/>
              <a:t>使用等</a:t>
            </a:r>
          </a:p>
        </p:txBody>
      </p:sp>
      <p:sp>
        <p:nvSpPr>
          <p:cNvPr id="4" name="タイトル 1"/>
          <p:cNvSpPr txBox="1"/>
          <p:nvPr/>
        </p:nvSpPr>
        <p:spPr>
          <a:xfrm>
            <a:off x="107315" y="667023"/>
            <a:ext cx="8712835" cy="536575"/>
          </a:xfrm>
          <a:prstGeom prst="rect">
            <a:avLst/>
          </a:prstGeom>
        </p:spPr>
        <p:txBody>
          <a:bodyPr vert="horz" lIns="68579" tIns="34289" rIns="68579" bIns="34289"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200" dirty="0"/>
              <a:t>☆視点☆　アセスメント②</a:t>
            </a:r>
            <a:endParaRPr lang="ja-JP" altLang="en-US" sz="1600" dirty="0">
              <a:sym typeface="+mn-ea"/>
            </a:endParaRPr>
          </a:p>
        </p:txBody>
      </p:sp>
      <p:sp>
        <p:nvSpPr>
          <p:cNvPr id="2" name="タイトル 1"/>
          <p:cNvSpPr>
            <a:spLocks noGrp="1"/>
          </p:cNvSpPr>
          <p:nvPr/>
        </p:nvSpPr>
        <p:spPr>
          <a:xfrm>
            <a:off x="7268210" y="895821"/>
            <a:ext cx="1875790" cy="49466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600" dirty="0"/>
              <a:t>（ガイドライン</a:t>
            </a:r>
            <a:r>
              <a:rPr lang="en-US" altLang="ja-JP" sz="1600" dirty="0"/>
              <a:t>P.13</a:t>
            </a:r>
            <a:r>
              <a:rPr lang="ja-JP" altLang="en-US" sz="1600" dirty="0"/>
              <a:t>）</a:t>
            </a:r>
          </a:p>
        </p:txBody>
      </p:sp>
      <p:sp>
        <p:nvSpPr>
          <p:cNvPr id="5" name="スライド番号プレースホルダー 4"/>
          <p:cNvSpPr>
            <a:spLocks noGrp="1"/>
          </p:cNvSpPr>
          <p:nvPr>
            <p:ph type="sldNum" sz="quarter" idx="12"/>
          </p:nvPr>
        </p:nvSpPr>
        <p:spPr/>
        <p:txBody>
          <a:bodyPr/>
          <a:lstStyle/>
          <a:p>
            <a:fld id="{F53B3EFC-0D5D-4589-8FAD-D2B83E7119F1}" type="slidenum">
              <a:rPr kumimoji="1" lang="ja-JP" altLang="en-US" smtClean="0"/>
              <a:t>22</a:t>
            </a:fld>
            <a:endParaRPr kumimoji="1" lang="ja-JP" altLang="en-US"/>
          </a:p>
        </p:txBody>
      </p:sp>
      <p:sp>
        <p:nvSpPr>
          <p:cNvPr id="6" name="タイトル 1"/>
          <p:cNvSpPr txBox="1"/>
          <p:nvPr/>
        </p:nvSpPr>
        <p:spPr>
          <a:xfrm>
            <a:off x="144317" y="135662"/>
            <a:ext cx="3096344" cy="56388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t>「面接とアセスメント」</a:t>
            </a:r>
            <a:endParaRPr lang="en-US" altLang="ja-JP" sz="24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4300" y="366668"/>
            <a:ext cx="8968105" cy="836930"/>
          </a:xfrm>
        </p:spPr>
        <p:txBody>
          <a:bodyPr>
            <a:normAutofit/>
          </a:bodyPr>
          <a:lstStyle/>
          <a:p>
            <a:pPr algn="l"/>
            <a:r>
              <a:rPr lang="ja-JP" altLang="en-US" sz="3000" dirty="0">
                <a:sym typeface="+mn-ea"/>
              </a:rPr>
              <a:t>退院後生活環境相談員として大切にしたいこと①</a:t>
            </a:r>
            <a:endParaRPr lang="en-US" altLang="ja-JP" sz="3000" dirty="0">
              <a:sym typeface="+mn-ea"/>
            </a:endParaRPr>
          </a:p>
        </p:txBody>
      </p:sp>
      <p:sp>
        <p:nvSpPr>
          <p:cNvPr id="3" name="コンテンツプレースホルダ 2"/>
          <p:cNvSpPr>
            <a:spLocks noGrp="1"/>
          </p:cNvSpPr>
          <p:nvPr>
            <p:ph idx="1"/>
          </p:nvPr>
        </p:nvSpPr>
        <p:spPr>
          <a:xfrm>
            <a:off x="205740" y="1435100"/>
            <a:ext cx="8782050" cy="3583940"/>
          </a:xfrm>
        </p:spPr>
        <p:txBody>
          <a:bodyPr>
            <a:normAutofit/>
          </a:bodyPr>
          <a:lstStyle/>
          <a:p>
            <a:pPr marL="0" indent="0">
              <a:buNone/>
            </a:pPr>
            <a:endParaRPr lang="en-US" altLang="ja-JP" sz="1400" dirty="0"/>
          </a:p>
          <a:p>
            <a:pPr marL="0" indent="0">
              <a:buNone/>
            </a:pPr>
            <a:endParaRPr lang="en-US" altLang="ja-JP" sz="1200" dirty="0"/>
          </a:p>
          <a:p>
            <a:pPr marL="0" indent="0">
              <a:buNone/>
            </a:pPr>
            <a:endParaRPr lang="en-US" altLang="ja-JP" sz="1200" dirty="0"/>
          </a:p>
          <a:p>
            <a:pPr marL="0" indent="0">
              <a:buNone/>
            </a:pPr>
            <a:r>
              <a:rPr lang="ja-JP" altLang="en-US" dirty="0"/>
              <a:t>〇本人が自分の意思を表明できる機会を作る</a:t>
            </a:r>
            <a:endParaRPr lang="en-US" altLang="ja-JP" dirty="0"/>
          </a:p>
          <a:p>
            <a:pPr marL="0" indent="0">
              <a:buNone/>
            </a:pPr>
            <a:r>
              <a:rPr lang="ja-JP" altLang="en-US" dirty="0"/>
              <a:t>〇本人に保障されている権利を説明する</a:t>
            </a:r>
          </a:p>
          <a:p>
            <a:pPr marL="0" indent="0">
              <a:buNone/>
            </a:pPr>
            <a:r>
              <a:rPr lang="ja-JP" altLang="en-US" dirty="0"/>
              <a:t>〇本人に利用できる制度があることを届ける</a:t>
            </a:r>
          </a:p>
          <a:p>
            <a:pPr marL="0" indent="0">
              <a:buNone/>
            </a:pPr>
            <a:r>
              <a:rPr lang="ja-JP" altLang="en-US" dirty="0"/>
              <a:t>〇本人の想いを知り、院内外関係職種に発信する</a:t>
            </a:r>
          </a:p>
        </p:txBody>
      </p:sp>
      <p:sp>
        <p:nvSpPr>
          <p:cNvPr id="4" name="角丸四角形 3"/>
          <p:cNvSpPr/>
          <p:nvPr/>
        </p:nvSpPr>
        <p:spPr>
          <a:xfrm>
            <a:off x="323215" y="1346835"/>
            <a:ext cx="3934460" cy="573405"/>
          </a:xfrm>
          <a:prstGeom prst="roundRect">
            <a:avLst/>
          </a:prstGeom>
          <a:ln w="28575"/>
        </p:spPr>
        <p:style>
          <a:lnRef idx="2">
            <a:schemeClr val="accent1"/>
          </a:lnRef>
          <a:fillRef idx="1">
            <a:schemeClr val="lt1"/>
          </a:fillRef>
          <a:effectRef idx="0">
            <a:schemeClr val="accent1"/>
          </a:effectRef>
          <a:fontRef idx="minor">
            <a:schemeClr val="dk1"/>
          </a:fontRef>
        </p:style>
        <p:txBody>
          <a:bodyPr lIns="68579" tIns="34289" rIns="68579" bIns="34289" anchor="ctr"/>
          <a:lstStyle/>
          <a:p>
            <a:pPr algn="ctr">
              <a:defRPr/>
            </a:pPr>
            <a:r>
              <a:rPr lang="ja-JP" altLang="en-US" sz="2400" dirty="0"/>
              <a:t>関係の構築・権利擁護</a:t>
            </a:r>
            <a:endParaRPr lang="en-US" altLang="ja-JP" sz="2400" dirty="0"/>
          </a:p>
        </p:txBody>
      </p:sp>
      <p:sp>
        <p:nvSpPr>
          <p:cNvPr id="5" name="スライド番号プレースホルダー 4"/>
          <p:cNvSpPr>
            <a:spLocks noGrp="1"/>
          </p:cNvSpPr>
          <p:nvPr>
            <p:ph type="sldNum" sz="quarter" idx="12"/>
          </p:nvPr>
        </p:nvSpPr>
        <p:spPr/>
        <p:txBody>
          <a:bodyPr/>
          <a:lstStyle/>
          <a:p>
            <a:fld id="{F53B3EFC-0D5D-4589-8FAD-D2B83E7119F1}" type="slidenum">
              <a:rPr kumimoji="1" lang="ja-JP" altLang="en-US" smtClean="0"/>
              <a:t>23</a:t>
            </a:fld>
            <a:endParaRPr kumimoji="1" lang="ja-JP" alt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0320" y="209550"/>
            <a:ext cx="8883650" cy="836930"/>
          </a:xfrm>
        </p:spPr>
        <p:txBody>
          <a:bodyPr>
            <a:normAutofit/>
          </a:bodyPr>
          <a:lstStyle/>
          <a:p>
            <a:pPr algn="l"/>
            <a:r>
              <a:rPr lang="ja-JP" altLang="en-US" sz="3000" dirty="0">
                <a:sym typeface="+mn-ea"/>
              </a:rPr>
              <a:t>退院後生活環境相談員として大切にしたいこと②</a:t>
            </a:r>
            <a:endParaRPr lang="en-US" altLang="ja-JP" sz="3000" dirty="0">
              <a:sym typeface="+mn-ea"/>
            </a:endParaRPr>
          </a:p>
        </p:txBody>
      </p:sp>
      <p:sp>
        <p:nvSpPr>
          <p:cNvPr id="3" name="コンテンツプレースホルダ 2"/>
          <p:cNvSpPr>
            <a:spLocks noGrp="1"/>
          </p:cNvSpPr>
          <p:nvPr>
            <p:ph idx="1"/>
          </p:nvPr>
        </p:nvSpPr>
        <p:spPr>
          <a:xfrm>
            <a:off x="184785" y="1708636"/>
            <a:ext cx="8950960" cy="3383394"/>
          </a:xfrm>
        </p:spPr>
        <p:txBody>
          <a:bodyPr>
            <a:normAutofit/>
          </a:bodyPr>
          <a:lstStyle/>
          <a:p>
            <a:pPr marL="0" indent="0">
              <a:buNone/>
            </a:pPr>
            <a:r>
              <a:rPr lang="ja-JP" altLang="en-US" sz="2800" dirty="0"/>
              <a:t>〇多角的に取り組めるようなチームを構成する</a:t>
            </a:r>
            <a:endParaRPr lang="en-US" altLang="ja-JP" sz="2800" dirty="0"/>
          </a:p>
          <a:p>
            <a:pPr marL="0" indent="0">
              <a:buNone/>
            </a:pPr>
            <a:r>
              <a:rPr lang="ja-JP" altLang="en-US" sz="2800" dirty="0"/>
              <a:t>○入院時から地域援助事業者とともに取り組む意識を持つ</a:t>
            </a:r>
            <a:endParaRPr lang="en-US" altLang="ja-JP" sz="2800" dirty="0"/>
          </a:p>
          <a:p>
            <a:pPr marL="0" indent="0">
              <a:buNone/>
            </a:pPr>
            <a:r>
              <a:rPr lang="ja-JP" altLang="en-US" sz="2800" dirty="0"/>
              <a:t>〇治療に必要な情報を集め医療チームに発信する</a:t>
            </a:r>
          </a:p>
          <a:p>
            <a:pPr marL="0" indent="0">
              <a:buNone/>
            </a:pPr>
            <a:r>
              <a:rPr lang="ja-JP" altLang="en-US" sz="2800" dirty="0"/>
              <a:t>〇方針や方向性を検討し、足並みを揃える</a:t>
            </a:r>
          </a:p>
          <a:p>
            <a:pPr marL="0" indent="0">
              <a:buNone/>
            </a:pPr>
            <a:r>
              <a:rPr lang="ja-JP" altLang="en-US" sz="2800" dirty="0"/>
              <a:t>〇その都度、報告や相談を行う</a:t>
            </a:r>
          </a:p>
          <a:p>
            <a:pPr marL="0" indent="0">
              <a:buNone/>
            </a:pPr>
            <a:r>
              <a:rPr lang="ja-JP" altLang="en-US" sz="2800" dirty="0"/>
              <a:t>〇本人の想いをチームに発信する</a:t>
            </a:r>
          </a:p>
        </p:txBody>
      </p:sp>
      <p:sp>
        <p:nvSpPr>
          <p:cNvPr id="4" name="スライド番号プレースホルダー 3"/>
          <p:cNvSpPr>
            <a:spLocks noGrp="1"/>
          </p:cNvSpPr>
          <p:nvPr>
            <p:ph type="sldNum" sz="quarter" idx="12"/>
          </p:nvPr>
        </p:nvSpPr>
        <p:spPr/>
        <p:txBody>
          <a:bodyPr/>
          <a:lstStyle/>
          <a:p>
            <a:fld id="{F53B3EFC-0D5D-4589-8FAD-D2B83E7119F1}" type="slidenum">
              <a:rPr kumimoji="1" lang="ja-JP" altLang="en-US" smtClean="0"/>
              <a:t>24</a:t>
            </a:fld>
            <a:endParaRPr kumimoji="1" lang="ja-JP" altLang="en-US"/>
          </a:p>
        </p:txBody>
      </p:sp>
      <p:sp>
        <p:nvSpPr>
          <p:cNvPr id="6" name="角丸四角形 5"/>
          <p:cNvSpPr/>
          <p:nvPr/>
        </p:nvSpPr>
        <p:spPr>
          <a:xfrm>
            <a:off x="179512" y="1131590"/>
            <a:ext cx="3934460" cy="573405"/>
          </a:xfrm>
          <a:prstGeom prst="roundRect">
            <a:avLst/>
          </a:prstGeom>
          <a:ln w="28575"/>
        </p:spPr>
        <p:style>
          <a:lnRef idx="2">
            <a:schemeClr val="accent1"/>
          </a:lnRef>
          <a:fillRef idx="1">
            <a:schemeClr val="lt1"/>
          </a:fillRef>
          <a:effectRef idx="0">
            <a:schemeClr val="accent1"/>
          </a:effectRef>
          <a:fontRef idx="minor">
            <a:schemeClr val="dk1"/>
          </a:fontRef>
        </p:style>
        <p:txBody>
          <a:bodyPr lIns="68579" tIns="34289" rIns="68579" bIns="34289" anchor="ctr"/>
          <a:lstStyle/>
          <a:p>
            <a:pPr algn="ctr">
              <a:defRPr/>
            </a:pPr>
            <a:r>
              <a:rPr lang="ja-JP" altLang="en-US" sz="2400" dirty="0"/>
              <a:t>多職種連携のポイント</a:t>
            </a:r>
            <a:endParaRPr lang="en-US" altLang="ja-JP" sz="24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1755" y="209550"/>
            <a:ext cx="8939530" cy="836930"/>
          </a:xfrm>
        </p:spPr>
        <p:txBody>
          <a:bodyPr>
            <a:normAutofit/>
          </a:bodyPr>
          <a:lstStyle/>
          <a:p>
            <a:pPr algn="l"/>
            <a:r>
              <a:rPr lang="ja-JP" altLang="en-US" sz="3000" dirty="0">
                <a:sym typeface="+mn-ea"/>
              </a:rPr>
              <a:t>退院後生活環境相談員として大切にしたいこと③</a:t>
            </a:r>
            <a:endParaRPr lang="en-US" altLang="ja-JP" sz="3000" dirty="0">
              <a:sym typeface="+mn-ea"/>
            </a:endParaRPr>
          </a:p>
        </p:txBody>
      </p:sp>
      <p:sp>
        <p:nvSpPr>
          <p:cNvPr id="3" name="コンテンツプレースホルダ 2"/>
          <p:cNvSpPr>
            <a:spLocks noGrp="1"/>
          </p:cNvSpPr>
          <p:nvPr>
            <p:ph idx="1"/>
          </p:nvPr>
        </p:nvSpPr>
        <p:spPr>
          <a:xfrm>
            <a:off x="205105" y="1892935"/>
            <a:ext cx="8806815" cy="3126105"/>
          </a:xfrm>
        </p:spPr>
        <p:txBody>
          <a:bodyPr>
            <a:noAutofit/>
          </a:bodyPr>
          <a:lstStyle/>
          <a:p>
            <a:pPr marL="0" indent="0">
              <a:buNone/>
            </a:pPr>
            <a:r>
              <a:rPr lang="ja-JP" altLang="en-US" sz="3000" dirty="0">
                <a:sym typeface="+mn-ea"/>
              </a:rPr>
              <a:t>〇課題や解決すべき問題＜本人の人となりの理解</a:t>
            </a:r>
            <a:endParaRPr lang="en-US" altLang="ja-JP" sz="3000" dirty="0">
              <a:sym typeface="+mn-ea"/>
            </a:endParaRPr>
          </a:p>
          <a:p>
            <a:pPr marL="0" indent="0">
              <a:buNone/>
            </a:pPr>
            <a:r>
              <a:rPr lang="ja-JP" altLang="en-US" sz="3000" dirty="0"/>
              <a:t>〇入院前に問題行動があった場合は、それに至った</a:t>
            </a:r>
            <a:endParaRPr lang="en-US" altLang="ja-JP" sz="3000" dirty="0"/>
          </a:p>
          <a:p>
            <a:pPr marL="0" indent="361950">
              <a:buNone/>
            </a:pPr>
            <a:r>
              <a:rPr lang="ja-JP" altLang="en-US" sz="3000" dirty="0"/>
              <a:t>背景やその時の心情を理解する</a:t>
            </a:r>
          </a:p>
          <a:p>
            <a:pPr marL="0" indent="0">
              <a:buNone/>
            </a:pPr>
            <a:r>
              <a:rPr lang="ja-JP" altLang="en-US" sz="3000" dirty="0">
                <a:sym typeface="+mn-ea"/>
              </a:rPr>
              <a:t>〇ヒストリーではなく、ストーリーの共有</a:t>
            </a:r>
          </a:p>
          <a:p>
            <a:pPr marL="0" indent="0">
              <a:buNone/>
            </a:pPr>
            <a:r>
              <a:rPr lang="ja-JP" altLang="en-US" sz="3000" dirty="0">
                <a:sym typeface="+mn-ea"/>
              </a:rPr>
              <a:t>〇傾聴　受容　共感</a:t>
            </a:r>
          </a:p>
        </p:txBody>
      </p:sp>
      <p:sp>
        <p:nvSpPr>
          <p:cNvPr id="4" name="角丸四角形 3"/>
          <p:cNvSpPr/>
          <p:nvPr/>
        </p:nvSpPr>
        <p:spPr>
          <a:xfrm>
            <a:off x="323215" y="1203325"/>
            <a:ext cx="3934460" cy="573405"/>
          </a:xfrm>
          <a:prstGeom prst="roundRect">
            <a:avLst/>
          </a:prstGeom>
          <a:ln w="28575"/>
        </p:spPr>
        <p:style>
          <a:lnRef idx="2">
            <a:schemeClr val="accent1"/>
          </a:lnRef>
          <a:fillRef idx="1">
            <a:schemeClr val="lt1"/>
          </a:fillRef>
          <a:effectRef idx="0">
            <a:schemeClr val="accent1"/>
          </a:effectRef>
          <a:fontRef idx="minor">
            <a:schemeClr val="dk1"/>
          </a:fontRef>
        </p:style>
        <p:txBody>
          <a:bodyPr lIns="68579" tIns="34289" rIns="68579" bIns="34289" anchor="ctr"/>
          <a:lstStyle/>
          <a:p>
            <a:pPr algn="ctr">
              <a:defRPr/>
            </a:pPr>
            <a:r>
              <a:rPr lang="ja-JP" altLang="en-US" sz="2400" dirty="0">
                <a:solidFill>
                  <a:schemeClr val="tx1"/>
                </a:solidFill>
              </a:rPr>
              <a:t>本人理解のポイント</a:t>
            </a:r>
          </a:p>
        </p:txBody>
      </p:sp>
      <p:sp>
        <p:nvSpPr>
          <p:cNvPr id="5" name="スライド番号プレースホルダー 4"/>
          <p:cNvSpPr>
            <a:spLocks noGrp="1"/>
          </p:cNvSpPr>
          <p:nvPr>
            <p:ph type="sldNum" sz="quarter" idx="12"/>
          </p:nvPr>
        </p:nvSpPr>
        <p:spPr/>
        <p:txBody>
          <a:bodyPr/>
          <a:lstStyle/>
          <a:p>
            <a:fld id="{F53B3EFC-0D5D-4589-8FAD-D2B83E7119F1}" type="slidenum">
              <a:rPr kumimoji="1" lang="ja-JP" altLang="en-US" smtClean="0"/>
              <a:t>25</a:t>
            </a:fld>
            <a:endParaRPr kumimoji="1" lang="ja-JP" alt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5740"/>
            <a:ext cx="8229600" cy="758825"/>
          </a:xfrm>
        </p:spPr>
        <p:txBody>
          <a:bodyPr/>
          <a:lstStyle/>
          <a:p>
            <a:r>
              <a:rPr lang="ja-JP" altLang="en-US" sz="3000" dirty="0"/>
              <a:t>ガイドラインのポイント</a:t>
            </a:r>
            <a:endParaRPr lang="ja-JP" altLang="en-US" sz="3000" dirty="0">
              <a:sym typeface="+mn-ea"/>
            </a:endParaRPr>
          </a:p>
        </p:txBody>
      </p:sp>
      <p:sp>
        <p:nvSpPr>
          <p:cNvPr id="5" name="コンテンツ プレースホルダー 4"/>
          <p:cNvSpPr>
            <a:spLocks noGrp="1"/>
          </p:cNvSpPr>
          <p:nvPr>
            <p:ph idx="1"/>
          </p:nvPr>
        </p:nvSpPr>
        <p:spPr>
          <a:xfrm>
            <a:off x="26356" y="2067694"/>
            <a:ext cx="3975093" cy="2448272"/>
          </a:xfrm>
        </p:spPr>
        <p:txBody>
          <a:bodyPr>
            <a:noAutofit/>
          </a:bodyPr>
          <a:lstStyle/>
          <a:p>
            <a:pPr marL="0" indent="0">
              <a:buNone/>
            </a:pPr>
            <a:r>
              <a:rPr lang="ja-JP" altLang="en-US" sz="2800" dirty="0"/>
              <a:t>①インテーク面接</a:t>
            </a:r>
          </a:p>
          <a:p>
            <a:pPr marL="0" indent="0">
              <a:buNone/>
            </a:pPr>
            <a:r>
              <a:rPr lang="ja-JP" altLang="en-US" sz="2800" dirty="0"/>
              <a:t>②アセスメント</a:t>
            </a:r>
          </a:p>
          <a:p>
            <a:pPr marL="0" indent="0">
              <a:buNone/>
            </a:pPr>
            <a:r>
              <a:rPr lang="ja-JP" altLang="en-US" sz="2800" dirty="0"/>
              <a:t>③多職種カンファレンスで退院に向けての確認</a:t>
            </a:r>
          </a:p>
          <a:p>
            <a:pPr marL="0" indent="0">
              <a:buNone/>
            </a:pPr>
            <a:r>
              <a:rPr lang="ja-JP" altLang="en-US" sz="2800" dirty="0"/>
              <a:t>④面接の機会の確保</a:t>
            </a:r>
          </a:p>
        </p:txBody>
      </p:sp>
      <p:sp>
        <p:nvSpPr>
          <p:cNvPr id="6" name="角丸四角形 5"/>
          <p:cNvSpPr/>
          <p:nvPr/>
        </p:nvSpPr>
        <p:spPr>
          <a:xfrm>
            <a:off x="205252" y="1159245"/>
            <a:ext cx="8733496" cy="540385"/>
          </a:xfrm>
          <a:prstGeom prst="roundRect">
            <a:avLst/>
          </a:prstGeom>
          <a:ln w="28575"/>
        </p:spPr>
        <p:style>
          <a:lnRef idx="2">
            <a:schemeClr val="accent1"/>
          </a:lnRef>
          <a:fillRef idx="1">
            <a:schemeClr val="lt1"/>
          </a:fillRef>
          <a:effectRef idx="0">
            <a:schemeClr val="accent1"/>
          </a:effectRef>
          <a:fontRef idx="minor">
            <a:schemeClr val="dk1"/>
          </a:fontRef>
        </p:style>
        <p:txBody>
          <a:bodyPr lIns="68579" tIns="34289" rIns="68579" bIns="34289" anchor="ctr"/>
          <a:lstStyle/>
          <a:p>
            <a:pPr algn="ctr" eaLnBrk="1" hangingPunct="1">
              <a:defRPr/>
            </a:pPr>
            <a:r>
              <a:rPr lang="ja-JP" altLang="en-US" sz="2400" dirty="0">
                <a:solidFill>
                  <a:schemeClr val="tx1"/>
                </a:solidFill>
              </a:rPr>
              <a:t>退院後生活環境相談員の業務≒精神保健福祉士の業務</a:t>
            </a:r>
            <a:endParaRPr lang="en-US" altLang="ja-JP" sz="2400" dirty="0">
              <a:solidFill>
                <a:schemeClr val="tx1"/>
              </a:solidFill>
            </a:endParaRPr>
          </a:p>
        </p:txBody>
      </p:sp>
      <p:sp>
        <p:nvSpPr>
          <p:cNvPr id="4" name="コンテンツ プレースホルダー 4"/>
          <p:cNvSpPr>
            <a:spLocks noGrp="1"/>
          </p:cNvSpPr>
          <p:nvPr/>
        </p:nvSpPr>
        <p:spPr>
          <a:xfrm>
            <a:off x="4139952" y="1146810"/>
            <a:ext cx="5004048" cy="357695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endParaRPr lang="ja-JP" altLang="en-US" sz="2000" dirty="0"/>
          </a:p>
          <a:p>
            <a:pPr marL="0" indent="0">
              <a:buNone/>
            </a:pPr>
            <a:endParaRPr lang="ja-JP" altLang="en-US" sz="2800" dirty="0"/>
          </a:p>
        </p:txBody>
      </p:sp>
      <p:sp>
        <p:nvSpPr>
          <p:cNvPr id="7" name="スライド番号プレースホルダー 6"/>
          <p:cNvSpPr>
            <a:spLocks noGrp="1"/>
          </p:cNvSpPr>
          <p:nvPr>
            <p:ph type="sldNum" sz="quarter" idx="12"/>
          </p:nvPr>
        </p:nvSpPr>
        <p:spPr/>
        <p:txBody>
          <a:bodyPr/>
          <a:lstStyle/>
          <a:p>
            <a:fld id="{F53B3EFC-0D5D-4589-8FAD-D2B83E7119F1}" type="slidenum">
              <a:rPr kumimoji="1" lang="ja-JP" altLang="en-US" smtClean="0"/>
              <a:t>26</a:t>
            </a:fld>
            <a:endParaRPr kumimoji="1" lang="ja-JP" altLang="en-US"/>
          </a:p>
        </p:txBody>
      </p:sp>
      <p:sp>
        <p:nvSpPr>
          <p:cNvPr id="9" name="右矢印 8"/>
          <p:cNvSpPr/>
          <p:nvPr/>
        </p:nvSpPr>
        <p:spPr>
          <a:xfrm>
            <a:off x="3779912" y="2901815"/>
            <a:ext cx="725323" cy="864096"/>
          </a:xfrm>
          <a:prstGeom prst="rightArrow">
            <a:avLst>
              <a:gd name="adj1" fmla="val 37695"/>
              <a:gd name="adj2" fmla="val 4780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タイトル 1"/>
          <p:cNvSpPr>
            <a:spLocks noGrp="1"/>
          </p:cNvSpPr>
          <p:nvPr/>
        </p:nvSpPr>
        <p:spPr>
          <a:xfrm>
            <a:off x="205252" y="1645037"/>
            <a:ext cx="1875790" cy="49466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600" dirty="0"/>
              <a:t>（ガイドライン</a:t>
            </a:r>
            <a:r>
              <a:rPr lang="en-US" altLang="ja-JP" sz="1600" dirty="0"/>
              <a:t>P.11</a:t>
            </a:r>
            <a:r>
              <a:rPr lang="ja-JP" altLang="en-US" sz="1600" dirty="0"/>
              <a:t>）</a:t>
            </a:r>
          </a:p>
        </p:txBody>
      </p:sp>
      <p:sp>
        <p:nvSpPr>
          <p:cNvPr id="11" name="コンテンツ プレースホルダー 4"/>
          <p:cNvSpPr txBox="1"/>
          <p:nvPr/>
        </p:nvSpPr>
        <p:spPr>
          <a:xfrm>
            <a:off x="4572000" y="2067694"/>
            <a:ext cx="4680520" cy="2880321"/>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sz="2800" dirty="0"/>
              <a:t>①本人との出会いを大切にし</a:t>
            </a:r>
            <a:endParaRPr lang="en-US" altLang="ja-JP" sz="2800" dirty="0"/>
          </a:p>
          <a:p>
            <a:pPr marL="0" indent="0">
              <a:buFont typeface="Arial" panose="020B0604020202020204" pitchFamily="34" charset="0"/>
              <a:buNone/>
            </a:pPr>
            <a:r>
              <a:rPr lang="ja-JP" altLang="en-US" sz="2800" dirty="0"/>
              <a:t>②本人の想いを受け止め</a:t>
            </a:r>
          </a:p>
          <a:p>
            <a:pPr marL="0" indent="0">
              <a:buFont typeface="Arial" panose="020B0604020202020204" pitchFamily="34" charset="0"/>
              <a:buNone/>
            </a:pPr>
            <a:r>
              <a:rPr lang="ja-JP" altLang="en-US" sz="2800" dirty="0"/>
              <a:t>③関係する機関と共有し</a:t>
            </a:r>
          </a:p>
          <a:p>
            <a:pPr marL="0" indent="0">
              <a:buFont typeface="Arial" panose="020B0604020202020204" pitchFamily="34" charset="0"/>
              <a:buNone/>
            </a:pPr>
            <a:endParaRPr lang="en-US" altLang="ja-JP" sz="2000" dirty="0"/>
          </a:p>
          <a:p>
            <a:pPr marL="0" indent="0">
              <a:buFont typeface="Arial" panose="020B0604020202020204" pitchFamily="34" charset="0"/>
              <a:buNone/>
            </a:pPr>
            <a:r>
              <a:rPr lang="ja-JP" altLang="en-US" sz="2800" dirty="0"/>
              <a:t>④退院に向けて話し合いを</a:t>
            </a:r>
            <a:endParaRPr lang="en-US" altLang="ja-JP" sz="2800" dirty="0"/>
          </a:p>
          <a:p>
            <a:pPr marL="0" indent="361950">
              <a:buFont typeface="Arial" panose="020B0604020202020204" pitchFamily="34" charset="0"/>
              <a:buNone/>
            </a:pPr>
            <a:r>
              <a:rPr lang="ja-JP" altLang="en-US" sz="2800" dirty="0"/>
              <a:t>重ねる</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3000" dirty="0"/>
              <a:t>演習</a:t>
            </a:r>
            <a:r>
              <a:rPr lang="en-US" altLang="ja-JP" sz="3000" dirty="0"/>
              <a:t>Ⅰ</a:t>
            </a:r>
            <a:endParaRPr lang="ja-JP" altLang="en-US" sz="3000" dirty="0"/>
          </a:p>
        </p:txBody>
      </p:sp>
      <p:sp>
        <p:nvSpPr>
          <p:cNvPr id="3" name="コンテンツプレースホルダ 2"/>
          <p:cNvSpPr>
            <a:spLocks noGrp="1"/>
          </p:cNvSpPr>
          <p:nvPr>
            <p:ph idx="1"/>
          </p:nvPr>
        </p:nvSpPr>
        <p:spPr>
          <a:xfrm>
            <a:off x="107315" y="918845"/>
            <a:ext cx="8856980" cy="4029075"/>
          </a:xfrm>
        </p:spPr>
        <p:txBody>
          <a:bodyPr>
            <a:normAutofit/>
          </a:bodyPr>
          <a:lstStyle/>
          <a:p>
            <a:r>
              <a:rPr lang="ja-JP" altLang="en-US" dirty="0"/>
              <a:t>テーマ</a:t>
            </a:r>
          </a:p>
          <a:p>
            <a:pPr marL="0" indent="0">
              <a:buNone/>
            </a:pPr>
            <a:r>
              <a:rPr lang="ja-JP" altLang="en-US" dirty="0"/>
              <a:t>「あなたが星野さんだった場合、今回の入院に対し、どのように感じるでしょうか？」</a:t>
            </a:r>
          </a:p>
          <a:p>
            <a:pPr marL="0" indent="0">
              <a:buNone/>
            </a:pPr>
            <a:endParaRPr lang="ja-JP" altLang="en-US" sz="2400" dirty="0"/>
          </a:p>
          <a:p>
            <a:pPr marL="0" indent="0">
              <a:buNone/>
            </a:pPr>
            <a:r>
              <a:rPr lang="ja-JP" altLang="en-US" dirty="0"/>
              <a:t>「退院後生活環境相談員には、どのようなことを期待しますか？」</a:t>
            </a:r>
          </a:p>
        </p:txBody>
      </p:sp>
      <p:sp>
        <p:nvSpPr>
          <p:cNvPr id="4" name="スライド番号プレースホルダー 3"/>
          <p:cNvSpPr>
            <a:spLocks noGrp="1"/>
          </p:cNvSpPr>
          <p:nvPr>
            <p:ph type="sldNum" sz="quarter" idx="12"/>
          </p:nvPr>
        </p:nvSpPr>
        <p:spPr/>
        <p:txBody>
          <a:bodyPr/>
          <a:lstStyle/>
          <a:p>
            <a:fld id="{F53B3EFC-0D5D-4589-8FAD-D2B83E7119F1}" type="slidenum">
              <a:rPr kumimoji="1" lang="ja-JP" altLang="en-US" smtClean="0"/>
              <a:t>3</a:t>
            </a:fld>
            <a:endParaRPr kumimoji="1" lang="ja-JP"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5740"/>
            <a:ext cx="8229600" cy="397510"/>
          </a:xfrm>
        </p:spPr>
        <p:txBody>
          <a:bodyPr>
            <a:normAutofit fontScale="90000"/>
          </a:bodyPr>
          <a:lstStyle/>
          <a:p>
            <a:r>
              <a:rPr lang="ja-JP" altLang="ja-JP" sz="2100" dirty="0">
                <a:latin typeface="ＭＳ Ｐゴシック" panose="020B0600070205080204" charset="-128"/>
                <a:ea typeface="ＭＳ Ｐゴシック" panose="020B0600070205080204" charset="-128"/>
                <a:cs typeface="Times New Roman" panose="02020603050405020304" pitchFamily="18" charset="0"/>
                <a:sym typeface="+mn-ea"/>
              </a:rPr>
              <a:t>演習Ⅰ　個人ワークシート</a:t>
            </a:r>
          </a:p>
        </p:txBody>
      </p:sp>
      <p:graphicFrame>
        <p:nvGraphicFramePr>
          <p:cNvPr id="5" name="コンテンツプレースホルダ 4"/>
          <p:cNvGraphicFramePr>
            <a:graphicFrameLocks noGrp="1"/>
          </p:cNvGraphicFramePr>
          <p:nvPr>
            <p:ph idx="1"/>
          </p:nvPr>
        </p:nvGraphicFramePr>
        <p:xfrm>
          <a:off x="208915" y="603250"/>
          <a:ext cx="8726170" cy="4236720"/>
        </p:xfrm>
        <a:graphic>
          <a:graphicData uri="http://schemas.openxmlformats.org/drawingml/2006/table">
            <a:tbl>
              <a:tblPr bandCol="1">
                <a:tableStyleId>{69CF1AB2-1976-4502-BF36-3FF5EA218861}</a:tableStyleId>
              </a:tblPr>
              <a:tblGrid>
                <a:gridCol w="2070100">
                  <a:extLst>
                    <a:ext uri="{9D8B030D-6E8A-4147-A177-3AD203B41FA5}">
                      <a16:colId xmlns:a16="http://schemas.microsoft.com/office/drawing/2014/main" val="20000"/>
                    </a:ext>
                  </a:extLst>
                </a:gridCol>
                <a:gridCol w="3328035">
                  <a:extLst>
                    <a:ext uri="{9D8B030D-6E8A-4147-A177-3AD203B41FA5}">
                      <a16:colId xmlns:a16="http://schemas.microsoft.com/office/drawing/2014/main" val="20001"/>
                    </a:ext>
                  </a:extLst>
                </a:gridCol>
                <a:gridCol w="3328035">
                  <a:extLst>
                    <a:ext uri="{9D8B030D-6E8A-4147-A177-3AD203B41FA5}">
                      <a16:colId xmlns:a16="http://schemas.microsoft.com/office/drawing/2014/main" val="20002"/>
                    </a:ext>
                  </a:extLst>
                </a:gridCol>
              </a:tblGrid>
              <a:tr h="433705">
                <a:tc gridSpan="3">
                  <a:txBody>
                    <a:bodyPr/>
                    <a:lstStyle/>
                    <a:p>
                      <a:pPr algn="l">
                        <a:buNone/>
                      </a:pPr>
                      <a:r>
                        <a:rPr lang="ja-JP" altLang="en-US" sz="2000" b="0" dirty="0">
                          <a:solidFill>
                            <a:schemeClr val="tx1"/>
                          </a:solidFill>
                        </a:rPr>
                        <a:t>自分が星野さんだった場合・・・</a:t>
                      </a:r>
                    </a:p>
                  </a:txBody>
                  <a:tcPr>
                    <a:noFill/>
                  </a:tcPr>
                </a:tc>
                <a:tc hMerge="1">
                  <a:txBody>
                    <a:bodyPr/>
                    <a:lstStyle/>
                    <a:p>
                      <a:endParaRPr lang="ja-JP"/>
                    </a:p>
                  </a:txBody>
                  <a:tcPr>
                    <a:noFill/>
                  </a:tcPr>
                </a:tc>
                <a:tc hMerge="1">
                  <a:txBody>
                    <a:bodyPr/>
                    <a:lstStyle/>
                    <a:p>
                      <a:endParaRPr lang="ja-JP"/>
                    </a:p>
                  </a:txBody>
                  <a:tcPr>
                    <a:noFill/>
                  </a:tcPr>
                </a:tc>
                <a:extLst>
                  <a:ext uri="{0D108BD9-81ED-4DB2-BD59-A6C34878D82A}">
                    <a16:rowId xmlns:a16="http://schemas.microsoft.com/office/drawing/2014/main" val="10000"/>
                  </a:ext>
                </a:extLst>
              </a:tr>
              <a:tr h="408305">
                <a:tc>
                  <a:txBody>
                    <a:bodyPr/>
                    <a:lstStyle/>
                    <a:p>
                      <a:pPr algn="ctr">
                        <a:buNone/>
                      </a:pPr>
                      <a:endParaRPr lang="ja-JP" altLang="en-US" b="1">
                        <a:solidFill>
                          <a:schemeClr val="tx1"/>
                        </a:solidFill>
                      </a:endParaRPr>
                    </a:p>
                  </a:txBody>
                  <a:tcPr>
                    <a:noFill/>
                  </a:tcPr>
                </a:tc>
                <a:tc>
                  <a:txBody>
                    <a:bodyPr/>
                    <a:lstStyle/>
                    <a:p>
                      <a:pPr algn="ctr">
                        <a:buNone/>
                      </a:pPr>
                      <a:r>
                        <a:rPr lang="ja-JP" altLang="en-US" b="1">
                          <a:solidFill>
                            <a:schemeClr val="tx1"/>
                          </a:solidFill>
                        </a:rPr>
                        <a:t>個人ワーク</a:t>
                      </a:r>
                    </a:p>
                  </a:txBody>
                  <a:tcPr>
                    <a:noFill/>
                  </a:tcPr>
                </a:tc>
                <a:tc>
                  <a:txBody>
                    <a:bodyPr/>
                    <a:lstStyle/>
                    <a:p>
                      <a:pPr algn="ctr">
                        <a:buNone/>
                      </a:pPr>
                      <a:r>
                        <a:rPr lang="ja-JP" altLang="en-US" b="1" dirty="0">
                          <a:solidFill>
                            <a:schemeClr val="tx1"/>
                          </a:solidFill>
                        </a:rPr>
                        <a:t>グループで話し合ったこと</a:t>
                      </a:r>
                    </a:p>
                  </a:txBody>
                  <a:tcPr>
                    <a:noFill/>
                  </a:tcPr>
                </a:tc>
                <a:extLst>
                  <a:ext uri="{0D108BD9-81ED-4DB2-BD59-A6C34878D82A}">
                    <a16:rowId xmlns:a16="http://schemas.microsoft.com/office/drawing/2014/main" val="10001"/>
                  </a:ext>
                </a:extLst>
              </a:tr>
              <a:tr h="1697355">
                <a:tc>
                  <a:txBody>
                    <a:bodyPr/>
                    <a:lstStyle/>
                    <a:p>
                      <a:pPr>
                        <a:buNone/>
                      </a:pPr>
                      <a:r>
                        <a:rPr lang="ja-JP" altLang="en-US" sz="1800" dirty="0">
                          <a:sym typeface="+mn-ea"/>
                        </a:rPr>
                        <a:t>今回の入院に対し、どのように感じるでしょうか？</a:t>
                      </a:r>
                      <a:endParaRPr lang="ja-JP" altLang="en-US" sz="1800" dirty="0">
                        <a:solidFill>
                          <a:schemeClr val="tx1"/>
                        </a:solidFill>
                      </a:endParaRPr>
                    </a:p>
                  </a:txBody>
                  <a:tcPr>
                    <a:noFill/>
                  </a:tcPr>
                </a:tc>
                <a:tc>
                  <a:txBody>
                    <a:bodyPr/>
                    <a:lstStyle/>
                    <a:p>
                      <a:pPr>
                        <a:buNone/>
                      </a:pPr>
                      <a:endParaRPr lang="ja-JP" altLang="en-US">
                        <a:solidFill>
                          <a:schemeClr val="tx1"/>
                        </a:solidFill>
                      </a:endParaRPr>
                    </a:p>
                  </a:txBody>
                  <a:tcPr>
                    <a:noFill/>
                  </a:tcPr>
                </a:tc>
                <a:tc>
                  <a:txBody>
                    <a:bodyPr/>
                    <a:lstStyle/>
                    <a:p>
                      <a:pPr>
                        <a:buNone/>
                      </a:pPr>
                      <a:endParaRPr lang="ja-JP" altLang="en-US">
                        <a:solidFill>
                          <a:schemeClr val="tx1"/>
                        </a:solidFill>
                      </a:endParaRPr>
                    </a:p>
                  </a:txBody>
                  <a:tcPr>
                    <a:noFill/>
                  </a:tcPr>
                </a:tc>
                <a:extLst>
                  <a:ext uri="{0D108BD9-81ED-4DB2-BD59-A6C34878D82A}">
                    <a16:rowId xmlns:a16="http://schemas.microsoft.com/office/drawing/2014/main" val="10002"/>
                  </a:ext>
                </a:extLst>
              </a:tr>
              <a:tr h="1697355">
                <a:tc>
                  <a:txBody>
                    <a:bodyPr/>
                    <a:lstStyle/>
                    <a:p>
                      <a:pPr>
                        <a:buNone/>
                      </a:pPr>
                      <a:r>
                        <a:rPr lang="ja-JP" altLang="en-US" sz="1800" dirty="0">
                          <a:sym typeface="+mn-ea"/>
                        </a:rPr>
                        <a:t>退院後生活環境相談員には、どのようなことを期待しますか？</a:t>
                      </a:r>
                      <a:endParaRPr lang="ja-JP" altLang="en-US" sz="1800">
                        <a:solidFill>
                          <a:schemeClr val="tx1"/>
                        </a:solidFill>
                      </a:endParaRPr>
                    </a:p>
                  </a:txBody>
                  <a:tcPr>
                    <a:noFill/>
                  </a:tcPr>
                </a:tc>
                <a:tc>
                  <a:txBody>
                    <a:bodyPr/>
                    <a:lstStyle/>
                    <a:p>
                      <a:pPr>
                        <a:buNone/>
                      </a:pPr>
                      <a:endParaRPr lang="ja-JP" altLang="en-US">
                        <a:solidFill>
                          <a:schemeClr val="tx1"/>
                        </a:solidFill>
                      </a:endParaRPr>
                    </a:p>
                  </a:txBody>
                  <a:tcPr>
                    <a:noFill/>
                  </a:tcPr>
                </a:tc>
                <a:tc>
                  <a:txBody>
                    <a:bodyPr/>
                    <a:lstStyle/>
                    <a:p>
                      <a:pPr>
                        <a:buNone/>
                      </a:pPr>
                      <a:endParaRPr lang="ja-JP" altLang="en-US" dirty="0">
                        <a:solidFill>
                          <a:schemeClr val="tx1"/>
                        </a:solidFill>
                      </a:endParaRPr>
                    </a:p>
                  </a:txBody>
                  <a:tcPr>
                    <a:noFill/>
                  </a:tcPr>
                </a:tc>
                <a:extLst>
                  <a:ext uri="{0D108BD9-81ED-4DB2-BD59-A6C34878D82A}">
                    <a16:rowId xmlns:a16="http://schemas.microsoft.com/office/drawing/2014/main" val="10003"/>
                  </a:ext>
                </a:extLst>
              </a:tr>
            </a:tbl>
          </a:graphicData>
        </a:graphic>
      </p:graphicFrame>
      <p:sp>
        <p:nvSpPr>
          <p:cNvPr id="3" name="スライド番号プレースホルダー 2"/>
          <p:cNvSpPr>
            <a:spLocks noGrp="1"/>
          </p:cNvSpPr>
          <p:nvPr>
            <p:ph type="sldNum" sz="quarter" idx="12"/>
          </p:nvPr>
        </p:nvSpPr>
        <p:spPr/>
        <p:txBody>
          <a:bodyPr/>
          <a:lstStyle/>
          <a:p>
            <a:fld id="{F53B3EFC-0D5D-4589-8FAD-D2B83E7119F1}" type="slidenum">
              <a:rPr kumimoji="1" lang="ja-JP" altLang="en-US" smtClean="0"/>
              <a:t>4</a:t>
            </a:fld>
            <a:endParaRPr kumimoji="1" lang="ja-JP"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9715" y="205740"/>
            <a:ext cx="8594725" cy="621030"/>
          </a:xfrm>
        </p:spPr>
        <p:txBody>
          <a:bodyPr/>
          <a:lstStyle/>
          <a:p>
            <a:r>
              <a:rPr lang="ja-JP" altLang="en-US" sz="3200" dirty="0"/>
              <a:t>みなさんにお尋ねします</a:t>
            </a:r>
          </a:p>
        </p:txBody>
      </p:sp>
      <p:sp>
        <p:nvSpPr>
          <p:cNvPr id="3" name="コンテンツプレースホルダ 2"/>
          <p:cNvSpPr>
            <a:spLocks noGrp="1"/>
          </p:cNvSpPr>
          <p:nvPr>
            <p:ph idx="1"/>
          </p:nvPr>
        </p:nvSpPr>
        <p:spPr>
          <a:xfrm>
            <a:off x="259715" y="1445895"/>
            <a:ext cx="8594725" cy="3023870"/>
          </a:xfrm>
        </p:spPr>
        <p:txBody>
          <a:bodyPr/>
          <a:lstStyle/>
          <a:p>
            <a:pPr marL="0" indent="0">
              <a:buNone/>
            </a:pPr>
            <a:r>
              <a:rPr lang="ja-JP" altLang="en-US" sz="3600" dirty="0"/>
              <a:t>あなたが退院後生活環境相談員に期待　　したことを、日頃の実践でできていますか？</a:t>
            </a:r>
          </a:p>
        </p:txBody>
      </p:sp>
      <p:sp>
        <p:nvSpPr>
          <p:cNvPr id="4" name="スライド番号プレースホルダー 3"/>
          <p:cNvSpPr>
            <a:spLocks noGrp="1"/>
          </p:cNvSpPr>
          <p:nvPr>
            <p:ph type="sldNum" sz="quarter" idx="12"/>
          </p:nvPr>
        </p:nvSpPr>
        <p:spPr/>
        <p:txBody>
          <a:bodyPr/>
          <a:lstStyle/>
          <a:p>
            <a:fld id="{F53B3EFC-0D5D-4589-8FAD-D2B83E7119F1}" type="slidenum">
              <a:rPr kumimoji="1" lang="ja-JP" altLang="en-US" smtClean="0"/>
              <a:t>5</a:t>
            </a:fld>
            <a:endParaRPr kumimoji="1" lang="ja-JP"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9715" y="205740"/>
            <a:ext cx="8594725" cy="621030"/>
          </a:xfrm>
        </p:spPr>
        <p:txBody>
          <a:bodyPr>
            <a:normAutofit fontScale="90000"/>
          </a:bodyPr>
          <a:lstStyle/>
          <a:p>
            <a:r>
              <a:rPr lang="ja-JP" altLang="en-US" sz="3000" dirty="0"/>
              <a:t>精神保健福祉士のための退院後生活環境相談員</a:t>
            </a:r>
            <a:br>
              <a:rPr lang="ja-JP" altLang="en-US" sz="3000" dirty="0"/>
            </a:br>
            <a:r>
              <a:rPr lang="ja-JP" altLang="en-US" sz="3000" dirty="0"/>
              <a:t>実践ガイドラインについて</a:t>
            </a:r>
          </a:p>
        </p:txBody>
      </p:sp>
      <p:sp>
        <p:nvSpPr>
          <p:cNvPr id="3" name="コンテンツプレースホルダ 2"/>
          <p:cNvSpPr>
            <a:spLocks noGrp="1"/>
          </p:cNvSpPr>
          <p:nvPr>
            <p:ph idx="1"/>
          </p:nvPr>
        </p:nvSpPr>
        <p:spPr>
          <a:xfrm>
            <a:off x="107315" y="974725"/>
            <a:ext cx="8975090" cy="4045585"/>
          </a:xfrm>
        </p:spPr>
        <p:txBody>
          <a:bodyPr/>
          <a:lstStyle/>
          <a:p>
            <a:r>
              <a:rPr lang="ja-JP" altLang="en-US" sz="2600" dirty="0"/>
              <a:t>退院後生活環境相談員としてどのように動いたらいいかわからない、の声に応えるために</a:t>
            </a:r>
            <a:r>
              <a:rPr lang="en-US" altLang="ja-JP" sz="2600" dirty="0"/>
              <a:t>2016</a:t>
            </a:r>
            <a:r>
              <a:rPr lang="ja-JP" altLang="en-US" sz="2600" dirty="0"/>
              <a:t>年に作られたガイドライン</a:t>
            </a:r>
          </a:p>
          <a:p>
            <a:r>
              <a:rPr lang="ja-JP" altLang="en-US" sz="2600" dirty="0"/>
              <a:t>「入院期間３ヶ月を想定した退院までの流れ」に基づき、精神保健福祉士としての動き、大切にしたい視点が組み込まれている</a:t>
            </a:r>
          </a:p>
          <a:p>
            <a:r>
              <a:rPr lang="ja-JP" altLang="en-US" sz="2600" dirty="0"/>
              <a:t>ガイドラインは入院から退院、そして退院後の生活までをどのように支援していくかが時系列に表記されている。</a:t>
            </a:r>
          </a:p>
          <a:p>
            <a:r>
              <a:rPr lang="en-US" altLang="ja-JP" sz="2600" dirty="0"/>
              <a:t>2019</a:t>
            </a:r>
            <a:r>
              <a:rPr lang="ja-JP" altLang="en-US" sz="2600" dirty="0"/>
              <a:t>年３月、退院後生活環境相談員と地域援助事業者の連携部分を追加した改訂版を発行</a:t>
            </a:r>
          </a:p>
        </p:txBody>
      </p:sp>
      <p:sp>
        <p:nvSpPr>
          <p:cNvPr id="4" name="スライド番号プレースホルダー 3"/>
          <p:cNvSpPr>
            <a:spLocks noGrp="1"/>
          </p:cNvSpPr>
          <p:nvPr>
            <p:ph type="sldNum" sz="quarter" idx="12"/>
          </p:nvPr>
        </p:nvSpPr>
        <p:spPr/>
        <p:txBody>
          <a:bodyPr/>
          <a:lstStyle/>
          <a:p>
            <a:fld id="{F53B3EFC-0D5D-4589-8FAD-D2B83E7119F1}" type="slidenum">
              <a:rPr kumimoji="1" lang="ja-JP" altLang="en-US" smtClean="0"/>
              <a:t>6</a:t>
            </a:fld>
            <a:endParaRPr kumimoji="1" lang="ja-JP"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3000" dirty="0">
                <a:sym typeface="+mn-ea"/>
              </a:rPr>
              <a:t>退院後生活環境相談員とは</a:t>
            </a:r>
          </a:p>
        </p:txBody>
      </p:sp>
      <p:sp>
        <p:nvSpPr>
          <p:cNvPr id="5" name="コンテンツ プレースホルダー 4"/>
          <p:cNvSpPr>
            <a:spLocks noGrp="1"/>
          </p:cNvSpPr>
          <p:nvPr>
            <p:ph idx="1"/>
          </p:nvPr>
        </p:nvSpPr>
        <p:spPr>
          <a:xfrm>
            <a:off x="179705" y="1240790"/>
            <a:ext cx="8856980" cy="3742690"/>
          </a:xfrm>
        </p:spPr>
        <p:txBody>
          <a:bodyPr>
            <a:normAutofit/>
          </a:bodyPr>
          <a:lstStyle/>
          <a:p>
            <a:pPr marL="0" indent="0">
              <a:buNone/>
            </a:pPr>
            <a:r>
              <a:rPr lang="ja-JP" altLang="en-US" dirty="0"/>
              <a:t>医療保護入院者の退院後の生活環境に関する   相談及び指導を行う            </a:t>
            </a:r>
            <a:r>
              <a:rPr lang="ja-JP" altLang="en-US" sz="1800" dirty="0"/>
              <a:t>                                   </a:t>
            </a:r>
            <a:r>
              <a:rPr lang="ja-JP" altLang="en-US" sz="1600" dirty="0"/>
              <a:t> </a:t>
            </a:r>
            <a:endParaRPr lang="en-US" altLang="ja-JP" sz="1600" dirty="0"/>
          </a:p>
          <a:p>
            <a:pPr marL="0" indent="0">
              <a:buNone/>
            </a:pPr>
            <a:r>
              <a:rPr lang="ja-JP" altLang="en-US" sz="2000" dirty="0">
                <a:sym typeface="+mn-ea"/>
              </a:rPr>
              <a:t>　</a:t>
            </a:r>
          </a:p>
          <a:p>
            <a:pPr marL="0" indent="0">
              <a:buNone/>
            </a:pPr>
            <a:endParaRPr lang="ja-JP" altLang="en-US" sz="2000" dirty="0">
              <a:sym typeface="+mn-ea"/>
            </a:endParaRPr>
          </a:p>
          <a:p>
            <a:pPr marL="0" indent="0">
              <a:buNone/>
            </a:pPr>
            <a:r>
              <a:rPr lang="ja-JP" altLang="en-US" dirty="0"/>
              <a:t>ニューロングステイの予防及び社会的・長期的入院者の退院に向けた役割を担う</a:t>
            </a:r>
          </a:p>
        </p:txBody>
      </p:sp>
      <p:sp>
        <p:nvSpPr>
          <p:cNvPr id="3" name="スライド番号プレースホルダー 2"/>
          <p:cNvSpPr>
            <a:spLocks noGrp="1"/>
          </p:cNvSpPr>
          <p:nvPr>
            <p:ph type="sldNum" sz="quarter" idx="12"/>
          </p:nvPr>
        </p:nvSpPr>
        <p:spPr/>
        <p:txBody>
          <a:bodyPr/>
          <a:lstStyle/>
          <a:p>
            <a:fld id="{F53B3EFC-0D5D-4589-8FAD-D2B83E7119F1}" type="slidenum">
              <a:rPr kumimoji="1" lang="ja-JP" altLang="en-US" smtClean="0"/>
              <a:t>7</a:t>
            </a:fld>
            <a:endParaRPr kumimoji="1" lang="ja-JP" altLang="en-US" dirty="0"/>
          </a:p>
        </p:txBody>
      </p:sp>
      <p:sp>
        <p:nvSpPr>
          <p:cNvPr id="6" name="タイトル 1"/>
          <p:cNvSpPr>
            <a:spLocks noGrp="1"/>
          </p:cNvSpPr>
          <p:nvPr/>
        </p:nvSpPr>
        <p:spPr>
          <a:xfrm>
            <a:off x="6372200" y="1846641"/>
            <a:ext cx="2556411" cy="49466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600" dirty="0"/>
              <a:t>（ガイドライン</a:t>
            </a:r>
            <a:r>
              <a:rPr lang="en-US" altLang="ja-JP" sz="1600" dirty="0"/>
              <a:t>P.49</a:t>
            </a:r>
            <a:r>
              <a:rPr lang="ja-JP" altLang="en-US" sz="1600" dirty="0"/>
              <a:t>　（２）　ア）</a:t>
            </a:r>
          </a:p>
        </p:txBody>
      </p:sp>
      <p:sp>
        <p:nvSpPr>
          <p:cNvPr id="7" name="タイトル 1"/>
          <p:cNvSpPr>
            <a:spLocks noGrp="1"/>
          </p:cNvSpPr>
          <p:nvPr/>
        </p:nvSpPr>
        <p:spPr>
          <a:xfrm>
            <a:off x="6084168" y="3936487"/>
            <a:ext cx="2952517" cy="49466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600" dirty="0"/>
              <a:t>（ガイドライン</a:t>
            </a:r>
            <a:r>
              <a:rPr lang="en-US" altLang="ja-JP" sz="1600" dirty="0"/>
              <a:t>P.</a:t>
            </a:r>
            <a:r>
              <a:rPr lang="ja-JP" altLang="en-US" sz="1600" dirty="0"/>
              <a:t>１　はじめにより）</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400" dirty="0">
                <a:sym typeface="+mn-ea"/>
              </a:rPr>
              <a:t>退院後生活環境相談員としてかかわる前に大切にしたい視点</a:t>
            </a:r>
            <a:endParaRPr lang="ja-JP" altLang="en-US" sz="1600" dirty="0">
              <a:sym typeface="+mn-ea"/>
            </a:endParaRPr>
          </a:p>
        </p:txBody>
      </p:sp>
      <p:sp>
        <p:nvSpPr>
          <p:cNvPr id="5" name="コンテンツ プレースホルダー 4"/>
          <p:cNvSpPr>
            <a:spLocks noGrp="1"/>
          </p:cNvSpPr>
          <p:nvPr>
            <p:ph idx="1"/>
          </p:nvPr>
        </p:nvSpPr>
        <p:spPr>
          <a:xfrm>
            <a:off x="179705" y="1169035"/>
            <a:ext cx="8856980" cy="1960245"/>
          </a:xfrm>
        </p:spPr>
        <p:txBody>
          <a:bodyPr/>
          <a:lstStyle/>
          <a:p>
            <a:pPr marL="0" indent="0">
              <a:buNone/>
            </a:pPr>
            <a:r>
              <a:rPr lang="ja-JP" altLang="en-US" sz="2400" dirty="0"/>
              <a:t>退院後生活環境相談員は、早期治療・早期退院を目指すため、本人が地域で生活している生活者であるという視点から、</a:t>
            </a:r>
            <a:r>
              <a:rPr lang="ja-JP" altLang="en-US" sz="2400" u="sng" dirty="0">
                <a:solidFill>
                  <a:srgbClr val="FF0000"/>
                </a:solidFill>
              </a:rPr>
              <a:t>本人の希望に寄り添いかかわりをもつ</a:t>
            </a:r>
            <a:r>
              <a:rPr lang="ja-JP" altLang="en-US" sz="2400" dirty="0"/>
              <a:t>ことで、少しずつ安心感を育み、信頼関係を構築していく。そのためにも</a:t>
            </a:r>
            <a:r>
              <a:rPr lang="ja-JP" altLang="en-US" sz="2400" u="sng" dirty="0">
                <a:solidFill>
                  <a:srgbClr val="FF0000"/>
                </a:solidFill>
              </a:rPr>
              <a:t>入院早期から継続したかかわりをもつ必要がある</a:t>
            </a:r>
            <a:r>
              <a:rPr lang="ja-JP" altLang="en-US" sz="2400" dirty="0"/>
              <a:t>。</a:t>
            </a:r>
            <a:endParaRPr lang="en-US" altLang="ja-JP" sz="2400" dirty="0"/>
          </a:p>
        </p:txBody>
      </p:sp>
      <p:sp>
        <p:nvSpPr>
          <p:cNvPr id="8" name="雲 7"/>
          <p:cNvSpPr/>
          <p:nvPr/>
        </p:nvSpPr>
        <p:spPr>
          <a:xfrm>
            <a:off x="121920" y="3129280"/>
            <a:ext cx="2482850" cy="1269365"/>
          </a:xfrm>
          <a:prstGeom prst="cloud">
            <a:avLst/>
          </a:prstGeom>
          <a:noFill/>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どういう生活？</a:t>
            </a:r>
          </a:p>
        </p:txBody>
      </p:sp>
      <p:sp>
        <p:nvSpPr>
          <p:cNvPr id="9" name="雲 8"/>
          <p:cNvSpPr/>
          <p:nvPr/>
        </p:nvSpPr>
        <p:spPr>
          <a:xfrm>
            <a:off x="2231390" y="2658110"/>
            <a:ext cx="2482850" cy="1269365"/>
          </a:xfrm>
          <a:prstGeom prst="cloud">
            <a:avLst/>
          </a:prstGeom>
          <a:noFill/>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何したい？</a:t>
            </a:r>
          </a:p>
        </p:txBody>
      </p:sp>
      <p:sp>
        <p:nvSpPr>
          <p:cNvPr id="10" name="雲 9"/>
          <p:cNvSpPr/>
          <p:nvPr/>
        </p:nvSpPr>
        <p:spPr>
          <a:xfrm>
            <a:off x="3639820" y="3707130"/>
            <a:ext cx="2617470" cy="1269365"/>
          </a:xfrm>
          <a:prstGeom prst="cloud">
            <a:avLst/>
          </a:prstGeom>
          <a:noFill/>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どこ行きたい？</a:t>
            </a:r>
          </a:p>
        </p:txBody>
      </p:sp>
      <p:sp>
        <p:nvSpPr>
          <p:cNvPr id="11" name="雲 10"/>
          <p:cNvSpPr/>
          <p:nvPr/>
        </p:nvSpPr>
        <p:spPr>
          <a:xfrm>
            <a:off x="4421505" y="2658110"/>
            <a:ext cx="2617470" cy="1269365"/>
          </a:xfrm>
          <a:prstGeom prst="cloud">
            <a:avLst/>
          </a:prstGeom>
          <a:noFill/>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困ることは？</a:t>
            </a:r>
          </a:p>
        </p:txBody>
      </p:sp>
      <p:sp>
        <p:nvSpPr>
          <p:cNvPr id="12" name="雲 11"/>
          <p:cNvSpPr/>
          <p:nvPr/>
        </p:nvSpPr>
        <p:spPr>
          <a:xfrm>
            <a:off x="6623050" y="2793365"/>
            <a:ext cx="2333625" cy="1269365"/>
          </a:xfrm>
          <a:prstGeom prst="cloud">
            <a:avLst/>
          </a:prstGeom>
          <a:noFill/>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誰に助けて</a:t>
            </a:r>
          </a:p>
          <a:p>
            <a:pPr algn="ctr"/>
            <a:r>
              <a:rPr lang="ja-JP" altLang="en-US">
                <a:solidFill>
                  <a:schemeClr val="tx1"/>
                </a:solidFill>
              </a:rPr>
              <a:t>もらう？</a:t>
            </a:r>
          </a:p>
        </p:txBody>
      </p:sp>
      <p:sp>
        <p:nvSpPr>
          <p:cNvPr id="13" name="雲 12"/>
          <p:cNvSpPr/>
          <p:nvPr/>
        </p:nvSpPr>
        <p:spPr>
          <a:xfrm>
            <a:off x="1259205" y="3856990"/>
            <a:ext cx="2617470" cy="1269365"/>
          </a:xfrm>
          <a:prstGeom prst="cloud">
            <a:avLst/>
          </a:prstGeom>
          <a:noFill/>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どこに住む？</a:t>
            </a:r>
          </a:p>
        </p:txBody>
      </p:sp>
      <p:sp>
        <p:nvSpPr>
          <p:cNvPr id="14" name="雲 13"/>
          <p:cNvSpPr/>
          <p:nvPr/>
        </p:nvSpPr>
        <p:spPr>
          <a:xfrm>
            <a:off x="5971540" y="3856990"/>
            <a:ext cx="2333625" cy="1269365"/>
          </a:xfrm>
          <a:prstGeom prst="cloud">
            <a:avLst/>
          </a:prstGeom>
          <a:noFill/>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何を助けて</a:t>
            </a:r>
          </a:p>
          <a:p>
            <a:pPr algn="ctr"/>
            <a:r>
              <a:rPr lang="ja-JP" altLang="en-US">
                <a:solidFill>
                  <a:schemeClr val="tx1"/>
                </a:solidFill>
              </a:rPr>
              <a:t>もらう？</a:t>
            </a:r>
          </a:p>
        </p:txBody>
      </p:sp>
      <p:sp>
        <p:nvSpPr>
          <p:cNvPr id="7" name="タイトル 1"/>
          <p:cNvSpPr>
            <a:spLocks noGrp="1"/>
          </p:cNvSpPr>
          <p:nvPr/>
        </p:nvSpPr>
        <p:spPr>
          <a:xfrm>
            <a:off x="7164288" y="730250"/>
            <a:ext cx="1980347" cy="49466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600" dirty="0"/>
              <a:t>（ガイドライン</a:t>
            </a:r>
            <a:r>
              <a:rPr lang="en-US" altLang="ja-JP" sz="1600" dirty="0"/>
              <a:t>P.</a:t>
            </a:r>
            <a:r>
              <a:rPr lang="ja-JP" altLang="en-US" sz="1600" dirty="0"/>
              <a:t>４）</a:t>
            </a:r>
          </a:p>
        </p:txBody>
      </p:sp>
      <p:sp>
        <p:nvSpPr>
          <p:cNvPr id="15" name="スライド番号プレースホルダー 14"/>
          <p:cNvSpPr>
            <a:spLocks noGrp="1"/>
          </p:cNvSpPr>
          <p:nvPr>
            <p:ph type="sldNum" sz="quarter" idx="12"/>
          </p:nvPr>
        </p:nvSpPr>
        <p:spPr/>
        <p:txBody>
          <a:bodyPr/>
          <a:lstStyle/>
          <a:p>
            <a:fld id="{F53B3EFC-0D5D-4589-8FAD-D2B83E7119F1}" type="slidenum">
              <a:rPr kumimoji="1" lang="ja-JP" altLang="en-US" smtClean="0"/>
              <a:t>8</a:t>
            </a:fld>
            <a:endParaRPr kumimoji="1" lang="ja-JP"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5740"/>
            <a:ext cx="8229600" cy="775335"/>
          </a:xfrm>
        </p:spPr>
        <p:txBody>
          <a:bodyPr/>
          <a:lstStyle/>
          <a:p>
            <a:r>
              <a:rPr lang="ja-JP" altLang="en-US" sz="2400" dirty="0">
                <a:sym typeface="+mn-ea"/>
              </a:rPr>
              <a:t>退院後生活環境相談員としてかかわる前に大切にしたい視点</a:t>
            </a:r>
            <a:endParaRPr lang="ja-JP" altLang="en-US" sz="1600" dirty="0">
              <a:sym typeface="+mn-ea"/>
            </a:endParaRPr>
          </a:p>
        </p:txBody>
      </p:sp>
      <p:sp>
        <p:nvSpPr>
          <p:cNvPr id="5" name="コンテンツ プレースホルダー 4"/>
          <p:cNvSpPr>
            <a:spLocks noGrp="1"/>
          </p:cNvSpPr>
          <p:nvPr>
            <p:ph idx="1"/>
          </p:nvPr>
        </p:nvSpPr>
        <p:spPr>
          <a:xfrm>
            <a:off x="161326" y="1110604"/>
            <a:ext cx="8856980" cy="1960245"/>
          </a:xfrm>
        </p:spPr>
        <p:txBody>
          <a:bodyPr/>
          <a:lstStyle/>
          <a:p>
            <a:pPr marL="0" indent="0">
              <a:buNone/>
            </a:pPr>
            <a:r>
              <a:rPr lang="ja-JP" altLang="en-US" sz="2400" dirty="0"/>
              <a:t>退院後生活環境相談員は、早期治療・早期退院を目指すため、本人が地域で生活している生活者であるという視点から、</a:t>
            </a:r>
            <a:r>
              <a:rPr lang="ja-JP" altLang="en-US" sz="2400" u="sng" dirty="0">
                <a:solidFill>
                  <a:srgbClr val="FF0000"/>
                </a:solidFill>
              </a:rPr>
              <a:t>本人の希望に寄り添いかかわりをもつ</a:t>
            </a:r>
            <a:r>
              <a:rPr lang="ja-JP" altLang="en-US" sz="2400" dirty="0"/>
              <a:t>ことで、少しずつ安心感を育み、信頼関係を構築していく。そのためにも</a:t>
            </a:r>
            <a:r>
              <a:rPr lang="ja-JP" altLang="en-US" sz="2400" u="sng" dirty="0">
                <a:solidFill>
                  <a:srgbClr val="FF0000"/>
                </a:solidFill>
              </a:rPr>
              <a:t>入院早期から継続したかかわりをもつ必要がある</a:t>
            </a:r>
            <a:r>
              <a:rPr lang="ja-JP" altLang="en-US" sz="2400" dirty="0">
                <a:solidFill>
                  <a:srgbClr val="FF0000"/>
                </a:solidFill>
              </a:rPr>
              <a:t>。</a:t>
            </a:r>
            <a:endParaRPr lang="en-US" altLang="ja-JP" sz="2400" dirty="0">
              <a:solidFill>
                <a:srgbClr val="FF0000"/>
              </a:solidFill>
            </a:endParaRPr>
          </a:p>
        </p:txBody>
      </p:sp>
      <p:sp>
        <p:nvSpPr>
          <p:cNvPr id="9" name="スライド番号プレースホルダー 8"/>
          <p:cNvSpPr>
            <a:spLocks noGrp="1"/>
          </p:cNvSpPr>
          <p:nvPr>
            <p:ph type="sldNum" sz="quarter" idx="12"/>
          </p:nvPr>
        </p:nvSpPr>
        <p:spPr/>
        <p:txBody>
          <a:bodyPr/>
          <a:lstStyle/>
          <a:p>
            <a:fld id="{F53B3EFC-0D5D-4589-8FAD-D2B83E7119F1}" type="slidenum">
              <a:rPr kumimoji="1" lang="ja-JP" altLang="en-US" smtClean="0"/>
              <a:t>9</a:t>
            </a:fld>
            <a:endParaRPr kumimoji="1" lang="ja-JP" altLang="en-US"/>
          </a:p>
        </p:txBody>
      </p:sp>
      <p:sp>
        <p:nvSpPr>
          <p:cNvPr id="7" name="雲 6"/>
          <p:cNvSpPr/>
          <p:nvPr/>
        </p:nvSpPr>
        <p:spPr>
          <a:xfrm>
            <a:off x="0" y="3005113"/>
            <a:ext cx="2482850" cy="1269365"/>
          </a:xfrm>
          <a:prstGeom prst="cloud">
            <a:avLst/>
          </a:prstGeom>
          <a:noFill/>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日中の過ごし方は？</a:t>
            </a:r>
          </a:p>
        </p:txBody>
      </p:sp>
      <p:sp>
        <p:nvSpPr>
          <p:cNvPr id="10" name="雲 9"/>
          <p:cNvSpPr/>
          <p:nvPr/>
        </p:nvSpPr>
        <p:spPr>
          <a:xfrm>
            <a:off x="2650244" y="2671515"/>
            <a:ext cx="2482850" cy="1269365"/>
          </a:xfrm>
          <a:prstGeom prst="cloud">
            <a:avLst/>
          </a:prstGeom>
          <a:noFill/>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何が好き？</a:t>
            </a:r>
          </a:p>
        </p:txBody>
      </p:sp>
      <p:sp>
        <p:nvSpPr>
          <p:cNvPr id="11" name="雲 10"/>
          <p:cNvSpPr/>
          <p:nvPr/>
        </p:nvSpPr>
        <p:spPr>
          <a:xfrm>
            <a:off x="3652712" y="3855791"/>
            <a:ext cx="2482850" cy="1269365"/>
          </a:xfrm>
          <a:prstGeom prst="cloud">
            <a:avLst/>
          </a:prstGeom>
          <a:noFill/>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困った時の対処法は？</a:t>
            </a:r>
          </a:p>
        </p:txBody>
      </p:sp>
      <p:sp>
        <p:nvSpPr>
          <p:cNvPr id="12" name="雲 11"/>
          <p:cNvSpPr/>
          <p:nvPr/>
        </p:nvSpPr>
        <p:spPr>
          <a:xfrm>
            <a:off x="5364088" y="2617795"/>
            <a:ext cx="2482850" cy="1269365"/>
          </a:xfrm>
          <a:prstGeom prst="cloud">
            <a:avLst/>
          </a:prstGeom>
          <a:noFill/>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どこで誰と暮らしてる？</a:t>
            </a:r>
          </a:p>
        </p:txBody>
      </p:sp>
      <p:sp>
        <p:nvSpPr>
          <p:cNvPr id="13" name="雲 12"/>
          <p:cNvSpPr/>
          <p:nvPr/>
        </p:nvSpPr>
        <p:spPr>
          <a:xfrm>
            <a:off x="6135562" y="3834716"/>
            <a:ext cx="2482850" cy="1269365"/>
          </a:xfrm>
          <a:prstGeom prst="cloud">
            <a:avLst/>
          </a:prstGeom>
          <a:noFill/>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誰が助けてくれる？</a:t>
            </a:r>
          </a:p>
        </p:txBody>
      </p:sp>
      <p:sp>
        <p:nvSpPr>
          <p:cNvPr id="14" name="雲 13"/>
          <p:cNvSpPr/>
          <p:nvPr/>
        </p:nvSpPr>
        <p:spPr>
          <a:xfrm>
            <a:off x="1169862" y="3921458"/>
            <a:ext cx="2482850" cy="1269365"/>
          </a:xfrm>
          <a:prstGeom prst="cloud">
            <a:avLst/>
          </a:prstGeom>
          <a:noFill/>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困ってたことは？</a:t>
            </a:r>
          </a:p>
        </p:txBody>
      </p:sp>
      <p:sp>
        <p:nvSpPr>
          <p:cNvPr id="15" name="タイトル 1">
            <a:extLst>
              <a:ext uri="{FF2B5EF4-FFF2-40B4-BE49-F238E27FC236}">
                <a16:creationId xmlns:a16="http://schemas.microsoft.com/office/drawing/2014/main" id="{7D752579-C3AE-4390-A800-61FECE877F56}"/>
              </a:ext>
            </a:extLst>
          </p:cNvPr>
          <p:cNvSpPr>
            <a:spLocks noGrp="1"/>
          </p:cNvSpPr>
          <p:nvPr/>
        </p:nvSpPr>
        <p:spPr>
          <a:xfrm>
            <a:off x="7164288" y="730250"/>
            <a:ext cx="1980347" cy="49466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600" dirty="0"/>
              <a:t>（ガイドライン</a:t>
            </a:r>
            <a:r>
              <a:rPr lang="en-US" altLang="ja-JP" sz="1600" dirty="0"/>
              <a:t>P.</a:t>
            </a:r>
            <a:r>
              <a:rPr lang="ja-JP" altLang="en-US" sz="1600" dirty="0"/>
              <a:t>４）</a:t>
            </a: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TotalTime>
  <Words>4505</Words>
  <Application>Microsoft Office PowerPoint</Application>
  <PresentationFormat>画面に合わせる (16:9)</PresentationFormat>
  <Paragraphs>322</Paragraphs>
  <Slides>26</Slides>
  <Notes>26</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26</vt:i4>
      </vt:variant>
    </vt:vector>
  </HeadingPairs>
  <TitlesOfParts>
    <vt:vector size="30" baseType="lpstr">
      <vt:lpstr>ＭＳ Ｐゴシック</vt:lpstr>
      <vt:lpstr>Arial</vt:lpstr>
      <vt:lpstr>Calibri</vt:lpstr>
      <vt:lpstr>Office ​​テーマ</vt:lpstr>
      <vt:lpstr>演習Ⅰ</vt:lpstr>
      <vt:lpstr>演習Ⅰ</vt:lpstr>
      <vt:lpstr>演習Ⅰ</vt:lpstr>
      <vt:lpstr>演習Ⅰ　個人ワークシート</vt:lpstr>
      <vt:lpstr>みなさんにお尋ねします</vt:lpstr>
      <vt:lpstr>精神保健福祉士のための退院後生活環境相談員 実践ガイドラインについて</vt:lpstr>
      <vt:lpstr>退院後生活環境相談員とは</vt:lpstr>
      <vt:lpstr>退院後生活環境相談員としてかかわる前に大切にしたい視点</vt:lpstr>
      <vt:lpstr>退院後生活環境相談員としてかかわる前に大切にしたい視点</vt:lpstr>
      <vt:lpstr>退院後生活環境相談員としてかかわる前に大切にしたい視点</vt:lpstr>
      <vt:lpstr>演習Ⅰ「入院時の業務、 面接とアセスメント」</vt:lpstr>
      <vt:lpstr>「入院時の業務」</vt:lpstr>
      <vt:lpstr>「入院時の業務」</vt:lpstr>
      <vt:lpstr>☆視点☆　病院内精神保健福祉士が早期に介入する必要性</vt:lpstr>
      <vt:lpstr>☆視点☆　多職種・多機関連携を行う際に大切にすべきこと　　　　　</vt:lpstr>
      <vt:lpstr>☆視点☆　入院診療計画書等を作成するうえで意識すること</vt:lpstr>
      <vt:lpstr>☆視点☆ 入院前の生活環境や退院後の生活に関する希望の聞き取り</vt:lpstr>
      <vt:lpstr>３．面接（かかわり）とアセスメントのポイント①　　　　　　　　　　　　　　　　　　　　</vt:lpstr>
      <vt:lpstr>☆視点☆　面接技術</vt:lpstr>
      <vt:lpstr>　　　　　　　　　</vt:lpstr>
      <vt:lpstr>☆視点☆　アセスメント①</vt:lpstr>
      <vt:lpstr>PowerPoint プレゼンテーション</vt:lpstr>
      <vt:lpstr>退院後生活環境相談員として大切にしたいこと①</vt:lpstr>
      <vt:lpstr>退院後生活環境相談員として大切にしたいこと②</vt:lpstr>
      <vt:lpstr>退院後生活環境相談員として大切にしたいこと③</vt:lpstr>
      <vt:lpstr>ガイドラインのポイント</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増田 喜信</dc:creator>
  <cp:lastModifiedBy>japsw-ueki</cp:lastModifiedBy>
  <cp:revision>87</cp:revision>
  <cp:lastPrinted>2019-04-09T11:02:00Z</cp:lastPrinted>
  <dcterms:created xsi:type="dcterms:W3CDTF">2018-04-26T08:40:00Z</dcterms:created>
  <dcterms:modified xsi:type="dcterms:W3CDTF">2020-02-28T07:45:02Z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1041-10.8.0.5745</vt:lpwstr>
  </property>
</Properties>
</file>