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handoutMasterIdLst>
    <p:handoutMasterId r:id="rId17"/>
  </p:handoutMasterIdLst>
  <p:sldIdLst>
    <p:sldId id="473" r:id="rId2"/>
    <p:sldId id="474" r:id="rId3"/>
    <p:sldId id="475" r:id="rId4"/>
    <p:sldId id="476" r:id="rId5"/>
    <p:sldId id="477" r:id="rId6"/>
    <p:sldId id="478" r:id="rId7"/>
    <p:sldId id="479" r:id="rId8"/>
    <p:sldId id="480" r:id="rId9"/>
    <p:sldId id="481" r:id="rId10"/>
    <p:sldId id="482" r:id="rId11"/>
    <p:sldId id="483" r:id="rId12"/>
    <p:sldId id="484" r:id="rId13"/>
    <p:sldId id="485" r:id="rId14"/>
    <p:sldId id="486" r:id="rId15"/>
  </p:sldIdLst>
  <p:sldSz cx="9144000" cy="5143500" type="screen16x9"/>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478" autoAdjust="0"/>
  </p:normalViewPr>
  <p:slideViewPr>
    <p:cSldViewPr>
      <p:cViewPr varScale="1">
        <p:scale>
          <a:sx n="97" d="100"/>
          <a:sy n="97" d="100"/>
        </p:scale>
        <p:origin x="84" y="312"/>
      </p:cViewPr>
      <p:guideLst>
        <p:guide orient="horz" pos="1620"/>
        <p:guide pos="2880"/>
      </p:guideLst>
    </p:cSldViewPr>
  </p:slideViewPr>
  <p:notesTextViewPr>
    <p:cViewPr>
      <p:scale>
        <a:sx n="1" d="1"/>
        <a:sy n="1" d="1"/>
      </p:scale>
      <p:origin x="0" y="0"/>
    </p:cViewPr>
  </p:notesTextViewPr>
  <p:notesViewPr>
    <p:cSldViewPr>
      <p:cViewPr varScale="1">
        <p:scale>
          <a:sx n="79" d="100"/>
          <a:sy n="79" d="100"/>
        </p:scale>
        <p:origin x="-199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43964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341835278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a:xfrm>
            <a:off x="404664" y="4343400"/>
            <a:ext cx="6048672" cy="4114800"/>
          </a:xfrm>
        </p:spPr>
        <p:txBody>
          <a:bodyPr/>
          <a:lstStyle/>
          <a:p>
            <a:r>
              <a:rPr kumimoji="1" lang="en-US" altLang="ja-JP" dirty="0"/>
              <a:t>《</a:t>
            </a:r>
            <a:r>
              <a:rPr kumimoji="1" lang="ja-JP" altLang="en-US" dirty="0"/>
              <a:t>研修のねらい</a:t>
            </a:r>
            <a:r>
              <a:rPr kumimoji="1" lang="en-US" altLang="ja-JP" dirty="0"/>
              <a:t>》</a:t>
            </a:r>
          </a:p>
          <a:p>
            <a:r>
              <a:rPr kumimoji="1" lang="ja-JP" altLang="en-US" dirty="0"/>
              <a:t>退院支援委員会の場面を用いてロールプレイを行い、退院支援委員会を開催するうえで大切にしたい</a:t>
            </a:r>
            <a:r>
              <a:rPr kumimoji="1" lang="en-US" altLang="ja-JP" dirty="0"/>
              <a:t>PSW</a:t>
            </a:r>
            <a:r>
              <a:rPr kumimoji="1" lang="ja-JP" altLang="en-US" dirty="0"/>
              <a:t>の視点、委員会開催のポイント、審議録作成の留意点等について実践的に学ぶ機会とする。</a:t>
            </a:r>
          </a:p>
        </p:txBody>
      </p:sp>
    </p:spTree>
    <p:extLst>
      <p:ext uri="{BB962C8B-B14F-4D97-AF65-F5344CB8AC3E}">
        <p14:creationId xmlns:p14="http://schemas.microsoft.com/office/powerpoint/2010/main" val="29353542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72777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a:xfrm>
            <a:off x="404664" y="4343400"/>
            <a:ext cx="6048672" cy="4114800"/>
          </a:xfrm>
        </p:spPr>
        <p:txBody>
          <a:bodyPr/>
          <a:lstStyle/>
          <a:p>
            <a:r>
              <a:rPr kumimoji="1" lang="ja-JP" altLang="en-US" dirty="0"/>
              <a:t>①～⑤の流れで演習を進めることを伝える。</a:t>
            </a:r>
            <a:endParaRPr kumimoji="1" lang="en-US" altLang="ja-JP" dirty="0"/>
          </a:p>
        </p:txBody>
      </p:sp>
    </p:spTree>
    <p:extLst>
      <p:ext uri="{BB962C8B-B14F-4D97-AF65-F5344CB8AC3E}">
        <p14:creationId xmlns:p14="http://schemas.microsoft.com/office/powerpoint/2010/main" val="1676600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a:xfrm>
            <a:off x="404664" y="4343400"/>
            <a:ext cx="6048672" cy="4114800"/>
          </a:xfrm>
        </p:spPr>
        <p:txBody>
          <a:bodyPr/>
          <a:lstStyle/>
          <a:p>
            <a:r>
              <a:rPr kumimoji="1" lang="ja-JP" altLang="en-US" dirty="0"/>
              <a:t>シナリオを読み上げ、ロールプレイでの設定を全体で共有する。</a:t>
            </a:r>
          </a:p>
        </p:txBody>
      </p:sp>
    </p:spTree>
    <p:extLst>
      <p:ext uri="{BB962C8B-B14F-4D97-AF65-F5344CB8AC3E}">
        <p14:creationId xmlns:p14="http://schemas.microsoft.com/office/powerpoint/2010/main" val="4019964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a:xfrm>
            <a:off x="404664" y="4343400"/>
            <a:ext cx="6048672" cy="4114800"/>
          </a:xfrm>
        </p:spPr>
        <p:txBody>
          <a:bodyPr/>
          <a:lstStyle/>
          <a:p>
            <a:r>
              <a:rPr kumimoji="1" lang="ja-JP" altLang="en-US" dirty="0"/>
              <a:t>ロールプレイでの登場人物を伝える。</a:t>
            </a:r>
          </a:p>
        </p:txBody>
      </p:sp>
    </p:spTree>
    <p:extLst>
      <p:ext uri="{BB962C8B-B14F-4D97-AF65-F5344CB8AC3E}">
        <p14:creationId xmlns:p14="http://schemas.microsoft.com/office/powerpoint/2010/main" val="31308093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a:xfrm>
            <a:off x="404664" y="4343400"/>
            <a:ext cx="6048672" cy="4114800"/>
          </a:xfrm>
        </p:spPr>
        <p:txBody>
          <a:bodyPr/>
          <a:lstStyle/>
          <a:p>
            <a:r>
              <a:rPr kumimoji="1" lang="ja-JP" altLang="en-US" dirty="0"/>
              <a:t>登場人物それぞれのスタンスについて説明する。</a:t>
            </a:r>
          </a:p>
        </p:txBody>
      </p:sp>
    </p:spTree>
    <p:extLst>
      <p:ext uri="{BB962C8B-B14F-4D97-AF65-F5344CB8AC3E}">
        <p14:creationId xmlns:p14="http://schemas.microsoft.com/office/powerpoint/2010/main" val="1235656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a:xfrm>
            <a:off x="404664" y="4343400"/>
            <a:ext cx="6048672" cy="4114800"/>
          </a:xfrm>
        </p:spPr>
        <p:txBody>
          <a:bodyPr/>
          <a:lstStyle/>
          <a:p>
            <a:r>
              <a:rPr kumimoji="1" lang="ja-JP" altLang="en-US" dirty="0"/>
              <a:t>①ロールプレイのポイントについて、</a:t>
            </a:r>
            <a:r>
              <a:rPr kumimoji="1" lang="en-US" altLang="ja-JP" dirty="0"/>
              <a:t>2</a:t>
            </a:r>
            <a:r>
              <a:rPr kumimoji="1" lang="ja-JP" altLang="en-US" dirty="0"/>
              <a:t>ポツ目まで説明</a:t>
            </a:r>
            <a:endParaRPr kumimoji="1" lang="en-US" altLang="ja-JP" dirty="0"/>
          </a:p>
          <a:p>
            <a:r>
              <a:rPr kumimoji="1" lang="ja-JP" altLang="en-US" dirty="0"/>
              <a:t>②ここまでの説明で、登場人物や登場人物それぞれのスタンス、退院後生活環境相談員の役割が共有できたので、</a:t>
            </a:r>
            <a:r>
              <a:rPr kumimoji="1" lang="ja-JP" altLang="en-US" b="1" u="sng" dirty="0"/>
              <a:t>グループのメンバーがどの登場人物を担うか決める</a:t>
            </a:r>
            <a:r>
              <a:rPr kumimoji="1" lang="ja-JP" altLang="en-US" dirty="0"/>
              <a:t>。</a:t>
            </a:r>
            <a:endParaRPr kumimoji="1" lang="en-US" altLang="ja-JP" dirty="0"/>
          </a:p>
          <a:p>
            <a:r>
              <a:rPr kumimoji="1" lang="ja-JP" altLang="en-US" dirty="0"/>
              <a:t>③それぞれの役割が決まったら、「</a:t>
            </a:r>
            <a:r>
              <a:rPr kumimoji="1" lang="en-US" altLang="ja-JP" dirty="0"/>
              <a:t>【</a:t>
            </a:r>
            <a:r>
              <a:rPr kumimoji="1" lang="ja-JP" altLang="en-US" dirty="0"/>
              <a:t>別紙</a:t>
            </a:r>
            <a:r>
              <a:rPr kumimoji="1" lang="en-US" altLang="ja-JP" dirty="0"/>
              <a:t>】</a:t>
            </a:r>
            <a:r>
              <a:rPr kumimoji="1" lang="ja-JP" altLang="en-US" dirty="0"/>
              <a:t>それぞれのスタンス（詳細版）」を役割毎に配布し、それぞれの役作りをしていただく。</a:t>
            </a:r>
            <a:r>
              <a:rPr kumimoji="1" lang="en-US" altLang="ja-JP" dirty="0"/>
              <a:t>【</a:t>
            </a:r>
            <a:r>
              <a:rPr kumimoji="1" lang="ja-JP" altLang="en-US" dirty="0"/>
              <a:t>２分程度</a:t>
            </a:r>
            <a:r>
              <a:rPr kumimoji="1" lang="en-US" altLang="ja-JP" dirty="0"/>
              <a:t>】</a:t>
            </a:r>
          </a:p>
          <a:p>
            <a:r>
              <a:rPr kumimoji="1" lang="ja-JP" altLang="en-US" dirty="0"/>
              <a:t>　</a:t>
            </a:r>
            <a:r>
              <a:rPr kumimoji="1" lang="en-US" altLang="ja-JP" dirty="0"/>
              <a:t>※</a:t>
            </a:r>
            <a:r>
              <a:rPr kumimoji="1" lang="ja-JP" altLang="en-US" dirty="0"/>
              <a:t>「</a:t>
            </a:r>
            <a:r>
              <a:rPr kumimoji="1" lang="en-US" altLang="ja-JP" dirty="0"/>
              <a:t>【</a:t>
            </a:r>
            <a:r>
              <a:rPr kumimoji="1" lang="ja-JP" altLang="en-US" dirty="0"/>
              <a:t>別紙</a:t>
            </a:r>
            <a:r>
              <a:rPr kumimoji="1" lang="en-US" altLang="ja-JP" dirty="0"/>
              <a:t>】</a:t>
            </a:r>
            <a:r>
              <a:rPr kumimoji="1" lang="ja-JP" altLang="en-US" dirty="0"/>
              <a:t>それぞれのスタンス（詳細版）」における、各登場人物のスタンスについて、自分が演じる登場人物以外のものは見ないようアナウンスする。</a:t>
            </a:r>
            <a:endParaRPr kumimoji="1" lang="en-US" altLang="ja-JP" dirty="0"/>
          </a:p>
          <a:p>
            <a:r>
              <a:rPr kumimoji="1" lang="ja-JP" altLang="en-US" dirty="0"/>
              <a:t>④役作りが終わったら、ロールプレイ開始。</a:t>
            </a:r>
            <a:endParaRPr kumimoji="1" lang="en-US" altLang="ja-JP" dirty="0"/>
          </a:p>
          <a:p>
            <a:r>
              <a:rPr kumimoji="1" lang="ja-JP" altLang="en-US" dirty="0"/>
              <a:t>　</a:t>
            </a:r>
            <a:r>
              <a:rPr kumimoji="1" lang="en-US" altLang="ja-JP" dirty="0"/>
              <a:t>※</a:t>
            </a:r>
            <a:r>
              <a:rPr kumimoji="1" lang="ja-JP" altLang="en-US" dirty="0"/>
              <a:t>ここまでの進行状況に応じて、ロールプレイの時間を調整する。</a:t>
            </a:r>
          </a:p>
        </p:txBody>
      </p:sp>
    </p:spTree>
    <p:extLst>
      <p:ext uri="{BB962C8B-B14F-4D97-AF65-F5344CB8AC3E}">
        <p14:creationId xmlns:p14="http://schemas.microsoft.com/office/powerpoint/2010/main" val="2513687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a:xfrm>
            <a:off x="404664" y="4343400"/>
            <a:ext cx="6048672" cy="4114800"/>
          </a:xfrm>
        </p:spPr>
        <p:txBody>
          <a:bodyPr/>
          <a:lstStyle/>
          <a:p>
            <a:r>
              <a:rPr kumimoji="1" lang="ja-JP" altLang="en-US" dirty="0"/>
              <a:t>①、②を実施する。</a:t>
            </a:r>
            <a:endParaRPr kumimoji="1" lang="en-US" altLang="ja-JP" dirty="0"/>
          </a:p>
          <a:p>
            <a:r>
              <a:rPr kumimoji="1" lang="ja-JP" altLang="en-US" dirty="0"/>
              <a:t>②　いくつかのグループから、①②</a:t>
            </a:r>
            <a:r>
              <a:rPr kumimoji="1" lang="ja-JP" altLang="en-US" dirty="0" err="1"/>
              <a:t>で話</a:t>
            </a:r>
            <a:r>
              <a:rPr kumimoji="1" lang="ja-JP" altLang="en-US" dirty="0"/>
              <a:t>し合われたことを報告いただく。</a:t>
            </a:r>
          </a:p>
        </p:txBody>
      </p:sp>
    </p:spTree>
    <p:extLst>
      <p:ext uri="{BB962C8B-B14F-4D97-AF65-F5344CB8AC3E}">
        <p14:creationId xmlns:p14="http://schemas.microsoft.com/office/powerpoint/2010/main" val="4158940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169044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828991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2" y="1597822"/>
            <a:ext cx="7772400" cy="110251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2914650"/>
            <a:ext cx="6400801"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475D56E-9FFB-4E9D-BB84-25D80E56DB96}" type="datetimeFigureOut">
              <a:rPr kumimoji="1" lang="ja-JP" altLang="en-US" smtClean="0"/>
              <a:t>2020/2/28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53B3EFC-0D5D-4589-8FAD-D2B83E7119F1}" type="slidenum">
              <a:rPr kumimoji="1" lang="ja-JP" altLang="en-US" smtClean="0"/>
              <a:t>‹#›</a:t>
            </a:fld>
            <a:endParaRPr kumimoji="1" lang="ja-JP"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475D56E-9FFB-4E9D-BB84-25D80E56DB96}" type="datetimeFigureOut">
              <a:rPr kumimoji="1" lang="ja-JP" altLang="en-US" smtClean="0"/>
              <a:t>2020/2/28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53B3EFC-0D5D-4589-8FAD-D2B83E7119F1}" type="slidenum">
              <a:rPr kumimoji="1" lang="ja-JP" altLang="en-US" smtClean="0"/>
              <a:t>‹#›</a:t>
            </a:fld>
            <a:endParaRPr kumimoji="1" lang="ja-JP"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399" y="205980"/>
            <a:ext cx="2057401" cy="4388644"/>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1" y="205980"/>
            <a:ext cx="6019801" cy="4388644"/>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475D56E-9FFB-4E9D-BB84-25D80E56DB96}" type="datetimeFigureOut">
              <a:rPr kumimoji="1" lang="ja-JP" altLang="en-US" smtClean="0"/>
              <a:t>2020/2/28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53B3EFC-0D5D-4589-8FAD-D2B83E7119F1}" type="slidenum">
              <a:rPr kumimoji="1" lang="ja-JP" altLang="en-US" smtClean="0"/>
              <a:t>‹#›</a:t>
            </a:fld>
            <a:endParaRPr kumimoji="1" lang="ja-JP" alt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628652" y="273847"/>
            <a:ext cx="7886700" cy="4358879"/>
          </a:xfrm>
        </p:spPr>
        <p:txBody>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3" name="日付プレースホルダー 2"/>
          <p:cNvSpPr>
            <a:spLocks noGrp="1"/>
          </p:cNvSpPr>
          <p:nvPr>
            <p:ph type="dt" sz="half" idx="10"/>
          </p:nvPr>
        </p:nvSpPr>
        <p:spPr/>
        <p:txBody>
          <a:bodyPr/>
          <a:lstStyle/>
          <a:p>
            <a:fld id="{C52E7ABC-F004-413D-A0DE-E8BFD138063B}" type="datetime1">
              <a:rPr kumimoji="1" lang="ja-JP" altLang="en-US" smtClean="0">
                <a:solidFill>
                  <a:prstClr val="black">
                    <a:tint val="75000"/>
                  </a:prstClr>
                </a:solidFill>
              </a:rPr>
              <a:t>2020/2/28</a:t>
            </a:fld>
            <a:endParaRPr kumimoji="1"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kumimoji="1"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F8D8928E-AA9A-4D89-BC1F-A2C05AB4BD92}" type="slidenum">
              <a:rPr kumimoji="1" lang="ja-JP" altLang="en-US" smtClean="0">
                <a:solidFill>
                  <a:prstClr val="black">
                    <a:tint val="75000"/>
                  </a:prstClr>
                </a:solidFill>
              </a:rPr>
              <a:t>‹#›</a:t>
            </a:fld>
            <a:endParaRPr kumimoji="1" lang="ja-JP" altLang="en-US">
              <a:solidFill>
                <a:prstClr val="black">
                  <a:tint val="75000"/>
                </a:prstClr>
              </a:solidFill>
            </a:endParaRPr>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5980"/>
            <a:ext cx="8229601" cy="857250"/>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2" y="1200154"/>
            <a:ext cx="4038601" cy="3394472"/>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648200" y="1200152"/>
            <a:ext cx="4038601" cy="163949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648200" y="2953944"/>
            <a:ext cx="4038601" cy="164068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p:cNvSpPr>
            <a:spLocks noGrp="1" noChangeArrowheads="1"/>
          </p:cNvSpPr>
          <p:nvPr>
            <p:ph type="dt" sz="half" idx="10"/>
          </p:nvPr>
        </p:nvSpPr>
        <p:spPr/>
        <p:txBody>
          <a:bodyPr/>
          <a:lstStyle>
            <a:lvl1pPr>
              <a:defRPr/>
            </a:lvl1pPr>
          </a:lstStyle>
          <a:p>
            <a:pPr>
              <a:defRPr/>
            </a:pPr>
            <a:endParaRPr lang="en-US" altLang="ja-JP"/>
          </a:p>
        </p:txBody>
      </p:sp>
      <p:sp>
        <p:nvSpPr>
          <p:cNvPr id="7" name="Rectangle 5"/>
          <p:cNvSpPr>
            <a:spLocks noGrp="1" noChangeArrowheads="1"/>
          </p:cNvSpPr>
          <p:nvPr>
            <p:ph type="ftr" sz="quarter" idx="11"/>
          </p:nvPr>
        </p:nvSpPr>
        <p:spPr/>
        <p:txBody>
          <a:bodyPr/>
          <a:lstStyle>
            <a:lvl1pPr>
              <a:defRPr/>
            </a:lvl1pPr>
          </a:lstStyle>
          <a:p>
            <a:pPr>
              <a:defRPr/>
            </a:pPr>
            <a:endParaRPr lang="en-US" altLang="ja-JP"/>
          </a:p>
        </p:txBody>
      </p:sp>
      <p:sp>
        <p:nvSpPr>
          <p:cNvPr id="8" name="Rectangle 6"/>
          <p:cNvSpPr>
            <a:spLocks noGrp="1" noChangeArrowheads="1"/>
          </p:cNvSpPr>
          <p:nvPr>
            <p:ph type="sldNum" sz="quarter" idx="12"/>
          </p:nvPr>
        </p:nvSpPr>
        <p:spPr/>
        <p:txBody>
          <a:bodyPr/>
          <a:lstStyle>
            <a:lvl1pPr>
              <a:defRPr/>
            </a:lvl1pPr>
          </a:lstStyle>
          <a:p>
            <a:pPr>
              <a:defRPr/>
            </a:pPr>
            <a:fld id="{36BDC335-13EA-4B28-9810-C3904A90F165}" type="slidenum">
              <a:rPr lang="en-US" altLang="ja-JP"/>
              <a:t>‹#›</a:t>
            </a:fld>
            <a:endParaRPr lang="en-US" altLang="ja-JP"/>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475D56E-9FFB-4E9D-BB84-25D80E56DB96}" type="datetimeFigureOut">
              <a:rPr kumimoji="1" lang="ja-JP" altLang="en-US" smtClean="0"/>
              <a:t>2020/2/28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53B3EFC-0D5D-4589-8FAD-D2B83E7119F1}" type="slidenum">
              <a:rPr kumimoji="1" lang="ja-JP" altLang="en-US" smtClean="0"/>
              <a:t>‹#›</a:t>
            </a:fld>
            <a:endParaRPr kumimoji="1" lang="ja-JP"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3305176"/>
            <a:ext cx="7772400" cy="1021556"/>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4" y="2180036"/>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475D56E-9FFB-4E9D-BB84-25D80E56DB96}" type="datetimeFigureOut">
              <a:rPr kumimoji="1" lang="ja-JP" altLang="en-US" smtClean="0"/>
              <a:t>2020/2/28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53B3EFC-0D5D-4589-8FAD-D2B83E7119F1}" type="slidenum">
              <a:rPr kumimoji="1" lang="ja-JP" altLang="en-US" smtClean="0"/>
              <a:t>‹#›</a:t>
            </a:fld>
            <a:endParaRPr kumimoji="1" lang="ja-JP"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2" y="1200151"/>
            <a:ext cx="4038601"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200151"/>
            <a:ext cx="4038601"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475D56E-9FFB-4E9D-BB84-25D80E56DB96}" type="datetimeFigureOut">
              <a:rPr kumimoji="1" lang="ja-JP" altLang="en-US" smtClean="0"/>
              <a:t>2020/2/28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53B3EFC-0D5D-4589-8FAD-D2B83E7119F1}" type="slidenum">
              <a:rPr kumimoji="1" lang="ja-JP" altLang="en-US" smtClean="0"/>
              <a:t>‹#›</a:t>
            </a:fld>
            <a:endParaRPr kumimoji="1" lang="ja-JP"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151336"/>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1631157"/>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30" y="1151336"/>
            <a:ext cx="4041774"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30" y="1631157"/>
            <a:ext cx="4041774"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475D56E-9FFB-4E9D-BB84-25D80E56DB96}" type="datetimeFigureOut">
              <a:rPr kumimoji="1" lang="ja-JP" altLang="en-US" smtClean="0"/>
              <a:t>2020/2/28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53B3EFC-0D5D-4589-8FAD-D2B83E7119F1}" type="slidenum">
              <a:rPr kumimoji="1" lang="ja-JP" altLang="en-US" smtClean="0"/>
              <a:t>‹#›</a:t>
            </a:fld>
            <a:endParaRPr kumimoji="1" lang="ja-JP"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475D56E-9FFB-4E9D-BB84-25D80E56DB96}" type="datetimeFigureOut">
              <a:rPr kumimoji="1" lang="ja-JP" altLang="en-US" smtClean="0"/>
              <a:t>2020/2/28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53B3EFC-0D5D-4589-8FAD-D2B83E7119F1}" type="slidenum">
              <a:rPr kumimoji="1" lang="ja-JP" altLang="en-US" smtClean="0"/>
              <a:t>‹#›</a:t>
            </a:fld>
            <a:endParaRPr kumimoji="1" lang="ja-JP"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475D56E-9FFB-4E9D-BB84-25D80E56DB96}" type="datetimeFigureOut">
              <a:rPr kumimoji="1" lang="ja-JP" altLang="en-US" smtClean="0"/>
              <a:t>2020/2/28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53B3EFC-0D5D-4589-8FAD-D2B83E7119F1}" type="slidenum">
              <a:rPr kumimoji="1" lang="ja-JP" altLang="en-US" smtClean="0"/>
              <a:t>‹#›</a:t>
            </a:fld>
            <a:endParaRPr kumimoji="1" lang="ja-JP"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5" y="204787"/>
            <a:ext cx="3008313" cy="871538"/>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2" y="204791"/>
            <a:ext cx="5111749"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475D56E-9FFB-4E9D-BB84-25D80E56DB96}" type="datetimeFigureOut">
              <a:rPr kumimoji="1" lang="ja-JP" altLang="en-US" smtClean="0"/>
              <a:t>2020/2/28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53B3EFC-0D5D-4589-8FAD-D2B83E7119F1}" type="slidenum">
              <a:rPr kumimoji="1" lang="ja-JP" altLang="en-US" smtClean="0"/>
              <a:t>‹#›</a:t>
            </a:fld>
            <a:endParaRPr kumimoji="1" lang="ja-JP"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9" y="3600451"/>
            <a:ext cx="5486400" cy="42505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9"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9" y="4025506"/>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475D56E-9FFB-4E9D-BB84-25D80E56DB96}" type="datetimeFigureOut">
              <a:rPr kumimoji="1" lang="ja-JP" altLang="en-US" smtClean="0"/>
              <a:t>2020/2/28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53B3EFC-0D5D-4589-8FAD-D2B83E7119F1}" type="slidenum">
              <a:rPr kumimoji="1" lang="ja-JP" altLang="en-US" smtClean="0"/>
              <a:t>‹#›</a:t>
            </a:fld>
            <a:endParaRPr kumimoji="1" lang="ja-JP"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図 6">
            <a:extLst>
              <a:ext uri="{FF2B5EF4-FFF2-40B4-BE49-F238E27FC236}">
                <a16:creationId xmlns:a16="http://schemas.microsoft.com/office/drawing/2014/main" id="{C3049166-7EE6-45FF-990D-A109BEFD0DE1}"/>
              </a:ext>
            </a:extLst>
          </p:cNvPr>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957603" y="820192"/>
            <a:ext cx="3228793" cy="3774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プレースホルダー 1"/>
          <p:cNvSpPr>
            <a:spLocks noGrp="1"/>
          </p:cNvSpPr>
          <p:nvPr>
            <p:ph type="title"/>
          </p:nvPr>
        </p:nvSpPr>
        <p:spPr>
          <a:xfrm>
            <a:off x="457200" y="205980"/>
            <a:ext cx="8229601" cy="85725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200151"/>
            <a:ext cx="8229601" cy="339447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4767264"/>
            <a:ext cx="2133601"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475D56E-9FFB-4E9D-BB84-25D80E56DB96}" type="datetimeFigureOut">
              <a:rPr kumimoji="1" lang="ja-JP" altLang="en-US" smtClean="0"/>
              <a:t>2020/2/28</a:t>
            </a:fld>
            <a:endParaRPr kumimoji="1" lang="ja-JP" altLang="en-US"/>
          </a:p>
        </p:txBody>
      </p:sp>
      <p:sp>
        <p:nvSpPr>
          <p:cNvPr id="5" name="フッター プレースホルダー 4"/>
          <p:cNvSpPr>
            <a:spLocks noGrp="1"/>
          </p:cNvSpPr>
          <p:nvPr>
            <p:ph type="ftr" sz="quarter" idx="3"/>
          </p:nvPr>
        </p:nvSpPr>
        <p:spPr>
          <a:xfrm>
            <a:off x="3124202"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4767264"/>
            <a:ext cx="2133601"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F53B3EFC-0D5D-4589-8FAD-D2B83E7119F1}"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GI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71805" y="1653540"/>
            <a:ext cx="8314055" cy="918210"/>
          </a:xfrm>
        </p:spPr>
        <p:txBody>
          <a:bodyPr>
            <a:noAutofit/>
          </a:bodyPr>
          <a:lstStyle/>
          <a:p>
            <a:br>
              <a:rPr lang="ja-JP" altLang="en-US" sz="2400" dirty="0"/>
            </a:br>
            <a:r>
              <a:rPr lang="ja-JP" altLang="en-US" sz="4950" dirty="0">
                <a:latin typeface="+mn-ea"/>
                <a:ea typeface="+mn-ea"/>
              </a:rPr>
              <a:t> </a:t>
            </a:r>
            <a:r>
              <a:rPr lang="ja-JP" altLang="en-US" sz="3600" dirty="0">
                <a:latin typeface="+mn-ea"/>
                <a:ea typeface="+mn-ea"/>
              </a:rPr>
              <a:t>演習</a:t>
            </a:r>
            <a:r>
              <a:rPr lang="en-US" altLang="ja-JP" sz="3600" dirty="0">
                <a:latin typeface="+mn-ea"/>
                <a:ea typeface="+mn-ea"/>
              </a:rPr>
              <a:t>Ⅲ</a:t>
            </a:r>
            <a:br>
              <a:rPr lang="en-US" altLang="ja-JP" sz="4050" dirty="0">
                <a:latin typeface="+mn-ea"/>
                <a:ea typeface="+mn-ea"/>
              </a:rPr>
            </a:br>
            <a:br>
              <a:rPr lang="en-US" altLang="ja-JP" sz="4050" dirty="0">
                <a:latin typeface="+mn-ea"/>
                <a:ea typeface="+mn-ea"/>
              </a:rPr>
            </a:br>
            <a:r>
              <a:rPr lang="en-US" altLang="ja-JP" sz="4050" dirty="0">
                <a:latin typeface="+mn-ea"/>
                <a:ea typeface="+mn-ea"/>
              </a:rPr>
              <a:t>  </a:t>
            </a:r>
            <a:r>
              <a:rPr lang="ja-JP" altLang="en-US" sz="4050" dirty="0">
                <a:latin typeface="+mn-ea"/>
                <a:ea typeface="+mn-ea"/>
              </a:rPr>
              <a:t>医療保護入院者退院支援委員会</a:t>
            </a:r>
            <a:br>
              <a:rPr lang="en-US" altLang="ja-JP" sz="2400" dirty="0"/>
            </a:br>
            <a:endParaRPr kumimoji="1" lang="ja-JP" altLang="en-US" sz="2100" dirty="0">
              <a:solidFill>
                <a:srgbClr val="0000FF"/>
              </a:solidFill>
              <a:latin typeface="+mn-ea"/>
              <a:ea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p:nvPr/>
        </p:nvSpPr>
        <p:spPr>
          <a:xfrm>
            <a:off x="1304637" y="117559"/>
            <a:ext cx="6534726" cy="918102"/>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700" dirty="0">
                <a:latin typeface="+mn-ea"/>
                <a:ea typeface="+mn-ea"/>
              </a:rPr>
              <a:t>　</a:t>
            </a:r>
            <a:r>
              <a:rPr lang="ja-JP" altLang="en-US" sz="2250" dirty="0">
                <a:latin typeface="+mn-ea"/>
                <a:ea typeface="+mn-ea"/>
              </a:rPr>
              <a:t>審議記録作成上のポイント</a:t>
            </a:r>
            <a:endParaRPr lang="en-US" altLang="ja-JP" sz="2250" dirty="0">
              <a:latin typeface="+mn-ea"/>
              <a:ea typeface="+mn-ea"/>
            </a:endParaRPr>
          </a:p>
          <a:p>
            <a:r>
              <a:rPr lang="ja-JP" altLang="en-US" sz="1800" dirty="0">
                <a:latin typeface="+mn-ea"/>
                <a:ea typeface="+mn-ea"/>
              </a:rPr>
              <a:t>～精神保健福祉士が審議記録を作成することの意義～</a:t>
            </a:r>
            <a:endParaRPr lang="en-US" altLang="ja-JP" sz="1800" dirty="0">
              <a:latin typeface="+mn-ea"/>
              <a:ea typeface="+mn-ea"/>
            </a:endParaRPr>
          </a:p>
        </p:txBody>
      </p:sp>
      <p:sp>
        <p:nvSpPr>
          <p:cNvPr id="10" name="コンテンツ プレースホルダー 2"/>
          <p:cNvSpPr txBox="1"/>
          <p:nvPr/>
        </p:nvSpPr>
        <p:spPr>
          <a:xfrm>
            <a:off x="251520" y="1005576"/>
            <a:ext cx="8568951" cy="3870430"/>
          </a:xfrm>
          <a:prstGeom prst="rect">
            <a:avLst/>
          </a:prstGeom>
        </p:spPr>
        <p:txBody>
          <a:bodyPr vert="horz" lIns="68580" tIns="34290" rIns="68580" bIns="3429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2000" dirty="0">
                <a:solidFill>
                  <a:schemeClr val="tx1"/>
                </a:solidFill>
                <a:latin typeface="+mn-ea"/>
              </a:rPr>
              <a:t>　</a:t>
            </a:r>
            <a:r>
              <a:rPr lang="ja-JP" altLang="en-US" sz="2000" dirty="0">
                <a:solidFill>
                  <a:srgbClr val="FF0000"/>
                </a:solidFill>
                <a:latin typeface="+mn-ea"/>
              </a:rPr>
              <a:t>☆「入院継続が必要である場合」の欄☆</a:t>
            </a:r>
            <a:endParaRPr lang="en-US" altLang="ja-JP" sz="2000" dirty="0">
              <a:solidFill>
                <a:srgbClr val="FF0000"/>
              </a:solidFill>
              <a:latin typeface="+mn-ea"/>
            </a:endParaRPr>
          </a:p>
          <a:p>
            <a:pPr marL="265113" indent="-265113" algn="l"/>
            <a:r>
              <a:rPr lang="ja-JP" altLang="en-US" sz="1800" dirty="0">
                <a:solidFill>
                  <a:schemeClr val="tx1"/>
                </a:solidFill>
                <a:latin typeface="+mn-ea"/>
              </a:rPr>
              <a:t>○</a:t>
            </a:r>
            <a:r>
              <a:rPr lang="ja-JP" altLang="ja-JP" sz="1800" dirty="0">
                <a:solidFill>
                  <a:schemeClr val="tx1"/>
                </a:solidFill>
              </a:rPr>
              <a:t>医療保護入院の要否判断は精神保健指定医による医学的判断</a:t>
            </a:r>
            <a:r>
              <a:rPr lang="ja-JP" altLang="en-US" sz="1800" dirty="0">
                <a:solidFill>
                  <a:schemeClr val="tx1"/>
                </a:solidFill>
              </a:rPr>
              <a:t>に基づくものです。指定医</a:t>
            </a:r>
            <a:r>
              <a:rPr lang="ja-JP" altLang="ja-JP" sz="1800" dirty="0">
                <a:solidFill>
                  <a:schemeClr val="tx1"/>
                </a:solidFill>
              </a:rPr>
              <a:t>が委員会で説明した判断内容を、精神保健福祉士は記録者の立場で</a:t>
            </a:r>
            <a:r>
              <a:rPr lang="ja-JP" altLang="en-US" sz="1800" dirty="0">
                <a:solidFill>
                  <a:schemeClr val="tx1"/>
                </a:solidFill>
              </a:rPr>
              <a:t>「</a:t>
            </a:r>
            <a:r>
              <a:rPr lang="ja-JP" altLang="ja-JP" sz="1800" dirty="0">
                <a:solidFill>
                  <a:schemeClr val="tx1"/>
                </a:solidFill>
              </a:rPr>
              <a:t>要約</a:t>
            </a:r>
            <a:r>
              <a:rPr lang="ja-JP" altLang="en-US" sz="1800" dirty="0">
                <a:solidFill>
                  <a:schemeClr val="tx1"/>
                </a:solidFill>
              </a:rPr>
              <a:t>」することに徹していますか？</a:t>
            </a:r>
            <a:endParaRPr lang="en-US" altLang="ja-JP" sz="1800" dirty="0">
              <a:solidFill>
                <a:schemeClr val="tx1"/>
              </a:solidFill>
            </a:endParaRPr>
          </a:p>
          <a:p>
            <a:pPr marL="265113" indent="-265113" algn="l"/>
            <a:r>
              <a:rPr lang="ja-JP" altLang="en-US" sz="1800" dirty="0">
                <a:solidFill>
                  <a:schemeClr val="tx1"/>
                </a:solidFill>
              </a:rPr>
              <a:t>〇</a:t>
            </a:r>
            <a:r>
              <a:rPr lang="ja-JP" altLang="ja-JP" sz="1800" dirty="0">
                <a:solidFill>
                  <a:schemeClr val="tx1"/>
                </a:solidFill>
              </a:rPr>
              <a:t>記録者としての精神保健福祉士は、</a:t>
            </a:r>
            <a:r>
              <a:rPr lang="ja-JP" altLang="en-US" sz="1800" dirty="0">
                <a:solidFill>
                  <a:schemeClr val="tx1"/>
                </a:solidFill>
              </a:rPr>
              <a:t>指定医</a:t>
            </a:r>
            <a:r>
              <a:rPr lang="ja-JP" altLang="ja-JP" sz="1800" dirty="0">
                <a:solidFill>
                  <a:schemeClr val="tx1"/>
                </a:solidFill>
              </a:rPr>
              <a:t>の説明に整合性があるかどうかをチェックする役割</a:t>
            </a:r>
            <a:r>
              <a:rPr lang="ja-JP" altLang="en-US" sz="1800" dirty="0">
                <a:solidFill>
                  <a:schemeClr val="tx1"/>
                </a:solidFill>
              </a:rPr>
              <a:t>を</a:t>
            </a:r>
            <a:r>
              <a:rPr lang="ja-JP" altLang="ja-JP" sz="1800" dirty="0">
                <a:solidFill>
                  <a:schemeClr val="tx1"/>
                </a:solidFill>
              </a:rPr>
              <a:t>担う必要があります</a:t>
            </a:r>
            <a:r>
              <a:rPr lang="ja-JP" altLang="en-US" sz="1800" dirty="0">
                <a:solidFill>
                  <a:schemeClr val="tx1"/>
                </a:solidFill>
              </a:rPr>
              <a:t>が、</a:t>
            </a:r>
            <a:r>
              <a:rPr lang="ja-JP" altLang="ja-JP" sz="1800" dirty="0">
                <a:solidFill>
                  <a:schemeClr val="tx1"/>
                </a:solidFill>
              </a:rPr>
              <a:t>その際、本人を取り巻く社会的背景（家族・経済・住居等）を医療保護入院の要否判断の材料に据えてしま</a:t>
            </a:r>
            <a:r>
              <a:rPr lang="ja-JP" altLang="en-US" sz="1800" dirty="0">
                <a:solidFill>
                  <a:schemeClr val="tx1"/>
                </a:solidFill>
              </a:rPr>
              <a:t>っていませんか？</a:t>
            </a:r>
            <a:endParaRPr lang="en-US" altLang="ja-JP" sz="1800" dirty="0">
              <a:solidFill>
                <a:schemeClr val="tx1"/>
              </a:solidFill>
            </a:endParaRPr>
          </a:p>
          <a:p>
            <a:pPr marL="265113" indent="-265113" algn="l"/>
            <a:r>
              <a:rPr lang="ja-JP" altLang="en-US" sz="1800" dirty="0">
                <a:solidFill>
                  <a:schemeClr val="tx1"/>
                </a:solidFill>
              </a:rPr>
              <a:t>〇</a:t>
            </a:r>
            <a:r>
              <a:rPr lang="ja-JP" altLang="ja-JP" sz="1800" dirty="0">
                <a:solidFill>
                  <a:schemeClr val="tx1"/>
                </a:solidFill>
              </a:rPr>
              <a:t>この項目では、「本人の意思に反してでも、医療保護入院でなくては治療できない理由」が明確に書かれている必要が</a:t>
            </a:r>
            <a:r>
              <a:rPr lang="ja-JP" altLang="en-US" sz="1800" dirty="0">
                <a:solidFill>
                  <a:schemeClr val="tx1"/>
                </a:solidFill>
              </a:rPr>
              <a:t>あります</a:t>
            </a:r>
            <a:r>
              <a:rPr lang="ja-JP" altLang="ja-JP" sz="1800" dirty="0">
                <a:solidFill>
                  <a:schemeClr val="tx1"/>
                </a:solidFill>
              </a:rPr>
              <a:t>。ここに医師の意見を代弁</a:t>
            </a:r>
            <a:r>
              <a:rPr lang="ja-JP" altLang="en-US" sz="1800" dirty="0">
                <a:solidFill>
                  <a:schemeClr val="tx1"/>
                </a:solidFill>
              </a:rPr>
              <a:t>する役割として</a:t>
            </a:r>
            <a:r>
              <a:rPr lang="ja-JP" altLang="ja-JP" sz="1800" dirty="0">
                <a:solidFill>
                  <a:schemeClr val="tx1"/>
                </a:solidFill>
              </a:rPr>
              <a:t>、「～の症状が残存していると主治医が認めているため、入院継続が必要であることが委員会で確認された」などの記載に留め、</a:t>
            </a:r>
            <a:r>
              <a:rPr lang="ja-JP" altLang="en-US" sz="1800" dirty="0">
                <a:solidFill>
                  <a:schemeClr val="tx1"/>
                </a:solidFill>
              </a:rPr>
              <a:t>さらには</a:t>
            </a:r>
            <a:r>
              <a:rPr lang="ja-JP" altLang="ja-JP" sz="1800" dirty="0">
                <a:solidFill>
                  <a:schemeClr val="tx1"/>
                </a:solidFill>
              </a:rPr>
              <a:t>病状を指す医学用語を極力用いないで記述</a:t>
            </a:r>
            <a:r>
              <a:rPr lang="ja-JP" altLang="en-US" sz="1800" dirty="0">
                <a:solidFill>
                  <a:schemeClr val="tx1"/>
                </a:solidFill>
              </a:rPr>
              <a:t>でしていますか？</a:t>
            </a:r>
            <a:endParaRPr lang="ja-JP" altLang="ja-JP" sz="1800" dirty="0">
              <a:solidFill>
                <a:schemeClr val="tx1"/>
              </a:solidFill>
            </a:endParaRPr>
          </a:p>
          <a:p>
            <a:pPr algn="l"/>
            <a:endParaRPr lang="en-US" altLang="ja-JP" sz="2000" dirty="0">
              <a:solidFill>
                <a:schemeClr val="tx1"/>
              </a:solidFill>
              <a:latin typeface="+mn-ea"/>
            </a:endParaRPr>
          </a:p>
          <a:p>
            <a:pPr algn="l"/>
            <a:endParaRPr lang="en-US" altLang="ja-JP" sz="1800" dirty="0">
              <a:solidFill>
                <a:schemeClr val="tx1"/>
              </a:solidFill>
              <a:latin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p:nvPr/>
        </p:nvSpPr>
        <p:spPr>
          <a:xfrm>
            <a:off x="1226435" y="33468"/>
            <a:ext cx="6534726" cy="918102"/>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700" dirty="0">
                <a:latin typeface="+mn-ea"/>
                <a:ea typeface="+mn-ea"/>
              </a:rPr>
              <a:t>　</a:t>
            </a:r>
            <a:r>
              <a:rPr lang="ja-JP" altLang="en-US" sz="2250" dirty="0">
                <a:latin typeface="+mn-ea"/>
                <a:ea typeface="+mn-ea"/>
              </a:rPr>
              <a:t>審議記録作成上のポイント</a:t>
            </a:r>
            <a:endParaRPr lang="en-US" altLang="ja-JP" sz="2250" dirty="0">
              <a:latin typeface="+mn-ea"/>
              <a:ea typeface="+mn-ea"/>
            </a:endParaRPr>
          </a:p>
          <a:p>
            <a:r>
              <a:rPr lang="ja-JP" altLang="en-US" sz="1800" dirty="0">
                <a:latin typeface="+mn-ea"/>
                <a:ea typeface="+mn-ea"/>
              </a:rPr>
              <a:t>～精神保健福祉士が審議記録を作成することの意義～</a:t>
            </a:r>
            <a:endParaRPr lang="en-US" altLang="ja-JP" sz="1800" dirty="0">
              <a:latin typeface="+mn-ea"/>
              <a:ea typeface="+mn-ea"/>
            </a:endParaRPr>
          </a:p>
        </p:txBody>
      </p:sp>
      <p:sp>
        <p:nvSpPr>
          <p:cNvPr id="10" name="コンテンツ プレースホルダー 2"/>
          <p:cNvSpPr txBox="1"/>
          <p:nvPr/>
        </p:nvSpPr>
        <p:spPr>
          <a:xfrm>
            <a:off x="251520" y="843558"/>
            <a:ext cx="8640960" cy="4266474"/>
          </a:xfrm>
          <a:prstGeom prst="rect">
            <a:avLst/>
          </a:prstGeom>
        </p:spPr>
        <p:txBody>
          <a:bodyPr vert="horz" lIns="68580" tIns="34290" rIns="68580" bIns="3429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2000" dirty="0">
                <a:solidFill>
                  <a:schemeClr val="tx1"/>
                </a:solidFill>
                <a:latin typeface="+mn-ea"/>
              </a:rPr>
              <a:t>　</a:t>
            </a:r>
            <a:r>
              <a:rPr lang="ja-JP" altLang="en-US" sz="2000" dirty="0">
                <a:solidFill>
                  <a:srgbClr val="FF0000"/>
                </a:solidFill>
                <a:latin typeface="+mn-ea"/>
              </a:rPr>
              <a:t>☆「推定される入院期間」の欄☆</a:t>
            </a:r>
            <a:endParaRPr lang="en-US" altLang="ja-JP" sz="2000" dirty="0">
              <a:solidFill>
                <a:srgbClr val="FF0000"/>
              </a:solidFill>
              <a:latin typeface="+mn-ea"/>
            </a:endParaRPr>
          </a:p>
          <a:p>
            <a:pPr marL="265113" indent="-265113" algn="l"/>
            <a:r>
              <a:rPr lang="ja-JP" altLang="en-US" sz="2000" dirty="0">
                <a:solidFill>
                  <a:schemeClr val="tx1"/>
                </a:solidFill>
                <a:latin typeface="+mn-ea"/>
              </a:rPr>
              <a:t>〇ここでは、今後の推定される「医療保護入院期間」を医学的判断に基づいて記載します。委員会開催の有無が入院期間の決定に影響を与えてはいませんか？</a:t>
            </a:r>
            <a:endParaRPr lang="en-US" altLang="ja-JP" sz="2000" dirty="0">
              <a:solidFill>
                <a:schemeClr val="tx1"/>
              </a:solidFill>
              <a:latin typeface="+mn-ea"/>
            </a:endParaRPr>
          </a:p>
          <a:p>
            <a:pPr algn="l"/>
            <a:endParaRPr lang="en-US" altLang="ja-JP" sz="1050" dirty="0">
              <a:solidFill>
                <a:schemeClr val="tx1"/>
              </a:solidFill>
              <a:latin typeface="+mn-ea"/>
            </a:endParaRPr>
          </a:p>
          <a:p>
            <a:pPr algn="l"/>
            <a:r>
              <a:rPr lang="ja-JP" altLang="en-US" sz="2000" dirty="0">
                <a:solidFill>
                  <a:schemeClr val="tx1"/>
                </a:solidFill>
                <a:latin typeface="+mn-ea"/>
              </a:rPr>
              <a:t>　</a:t>
            </a:r>
            <a:r>
              <a:rPr lang="ja-JP" altLang="en-US" sz="2000" dirty="0">
                <a:solidFill>
                  <a:srgbClr val="FF0000"/>
                </a:solidFill>
                <a:latin typeface="+mn-ea"/>
              </a:rPr>
              <a:t>☆「退院に向けた取組」の欄☆</a:t>
            </a:r>
            <a:endParaRPr lang="en-US" altLang="ja-JP" sz="2000" dirty="0">
              <a:solidFill>
                <a:srgbClr val="FF0000"/>
              </a:solidFill>
              <a:latin typeface="+mn-ea"/>
            </a:endParaRPr>
          </a:p>
          <a:p>
            <a:pPr marL="265113" indent="-265113" algn="l"/>
            <a:r>
              <a:rPr lang="ja-JP" altLang="en-US" sz="1800" dirty="0">
                <a:solidFill>
                  <a:schemeClr val="tx1"/>
                </a:solidFill>
                <a:latin typeface="+mn-ea"/>
              </a:rPr>
              <a:t>○</a:t>
            </a:r>
            <a:r>
              <a:rPr lang="ja-JP" altLang="ja-JP" sz="1800" dirty="0">
                <a:solidFill>
                  <a:schemeClr val="tx1"/>
                </a:solidFill>
              </a:rPr>
              <a:t>この欄は、アセスメントに基づく退院後生活環境相談員（精神保健福祉士）の「支援計画」ならびに病院としての多職種</a:t>
            </a:r>
            <a:r>
              <a:rPr lang="ja-JP" altLang="en-US" sz="1800" dirty="0">
                <a:solidFill>
                  <a:schemeClr val="tx1"/>
                </a:solidFill>
              </a:rPr>
              <a:t>チーム</a:t>
            </a:r>
            <a:r>
              <a:rPr lang="ja-JP" altLang="ja-JP" sz="1800" dirty="0">
                <a:solidFill>
                  <a:schemeClr val="tx1"/>
                </a:solidFill>
              </a:rPr>
              <a:t>による今後の治療や支援介入計画の具体的な内容を簡潔に記載</a:t>
            </a:r>
            <a:r>
              <a:rPr lang="ja-JP" altLang="en-US" sz="1800" dirty="0">
                <a:solidFill>
                  <a:schemeClr val="tx1"/>
                </a:solidFill>
              </a:rPr>
              <a:t>します</a:t>
            </a:r>
            <a:r>
              <a:rPr lang="ja-JP" altLang="ja-JP" sz="1800" dirty="0">
                <a:solidFill>
                  <a:schemeClr val="tx1"/>
                </a:solidFill>
              </a:rPr>
              <a:t>。</a:t>
            </a:r>
            <a:endParaRPr lang="en-US" altLang="ja-JP" sz="1800" dirty="0">
              <a:solidFill>
                <a:schemeClr val="tx1"/>
              </a:solidFill>
            </a:endParaRPr>
          </a:p>
          <a:p>
            <a:pPr marL="265113" indent="-265113" algn="l"/>
            <a:r>
              <a:rPr lang="ja-JP" altLang="en-US" sz="1800" dirty="0">
                <a:solidFill>
                  <a:schemeClr val="tx1"/>
                </a:solidFill>
              </a:rPr>
              <a:t>〇</a:t>
            </a:r>
            <a:r>
              <a:rPr lang="ja-JP" altLang="ja-JP" sz="1800" dirty="0">
                <a:solidFill>
                  <a:schemeClr val="tx1"/>
                </a:solidFill>
              </a:rPr>
              <a:t>精神保健福祉士はクライエントが将来退院することを想定し、そのためにどのような支援が今後必要となるか、現状を踏まえてアセスメントした上で、現段階の支援計画を構想することが重要</a:t>
            </a:r>
            <a:r>
              <a:rPr lang="ja-JP" altLang="en-US" sz="1800" dirty="0">
                <a:solidFill>
                  <a:schemeClr val="tx1"/>
                </a:solidFill>
              </a:rPr>
              <a:t>です</a:t>
            </a:r>
            <a:r>
              <a:rPr lang="ja-JP" altLang="ja-JP" sz="1800" dirty="0">
                <a:solidFill>
                  <a:schemeClr val="tx1"/>
                </a:solidFill>
              </a:rPr>
              <a:t>。</a:t>
            </a:r>
            <a:endParaRPr lang="en-US" altLang="ja-JP" sz="1800" dirty="0">
              <a:solidFill>
                <a:schemeClr val="tx1"/>
              </a:solidFill>
            </a:endParaRPr>
          </a:p>
          <a:p>
            <a:pPr marL="265113" indent="-265113" algn="l"/>
            <a:r>
              <a:rPr lang="ja-JP" altLang="en-US" sz="1800" dirty="0">
                <a:solidFill>
                  <a:schemeClr val="tx1"/>
                </a:solidFill>
              </a:rPr>
              <a:t>〇</a:t>
            </a:r>
            <a:r>
              <a:rPr lang="ja-JP" altLang="ja-JP" sz="1800" dirty="0">
                <a:solidFill>
                  <a:schemeClr val="tx1"/>
                </a:solidFill>
              </a:rPr>
              <a:t>そこにはクライエントの意見を反映することが前提であり、それをわかりやすく文章化する必要があ</a:t>
            </a:r>
            <a:r>
              <a:rPr lang="ja-JP" altLang="en-US" sz="1800" dirty="0">
                <a:solidFill>
                  <a:schemeClr val="tx1"/>
                </a:solidFill>
              </a:rPr>
              <a:t>ります</a:t>
            </a:r>
            <a:r>
              <a:rPr lang="ja-JP" altLang="ja-JP" sz="1800" dirty="0">
                <a:solidFill>
                  <a:schemeClr val="tx1"/>
                </a:solidFill>
              </a:rPr>
              <a:t>。</a:t>
            </a:r>
          </a:p>
          <a:p>
            <a:pPr algn="l"/>
            <a:endParaRPr lang="en-US" altLang="ja-JP" sz="1800" dirty="0">
              <a:solidFill>
                <a:schemeClr val="tx1"/>
              </a:solidFill>
              <a:latin typeface="+mn-ea"/>
            </a:endParaRPr>
          </a:p>
          <a:p>
            <a:pPr algn="l"/>
            <a:endParaRPr lang="en-US" altLang="ja-JP" sz="1800" dirty="0">
              <a:solidFill>
                <a:schemeClr val="tx1"/>
              </a:solidFill>
              <a:latin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23628" y="1869672"/>
            <a:ext cx="6534726" cy="918102"/>
          </a:xfrm>
        </p:spPr>
        <p:txBody>
          <a:bodyPr>
            <a:noAutofit/>
          </a:bodyPr>
          <a:lstStyle/>
          <a:p>
            <a:br>
              <a:rPr lang="ja-JP" altLang="en-US" sz="2400" dirty="0"/>
            </a:br>
            <a:r>
              <a:rPr lang="ja-JP" altLang="en-US" sz="2700" dirty="0">
                <a:latin typeface="+mn-ea"/>
                <a:ea typeface="+mn-ea"/>
              </a:rPr>
              <a:t>参考資料</a:t>
            </a:r>
            <a:br>
              <a:rPr lang="en-US" altLang="ja-JP" sz="2700" dirty="0">
                <a:latin typeface="+mn-ea"/>
                <a:ea typeface="+mn-ea"/>
              </a:rPr>
            </a:br>
            <a:br>
              <a:rPr lang="en-US" altLang="ja-JP" sz="2700" dirty="0">
                <a:latin typeface="+mn-ea"/>
                <a:ea typeface="+mn-ea"/>
              </a:rPr>
            </a:br>
            <a:r>
              <a:rPr lang="en-US" altLang="ja-JP" sz="2700" dirty="0">
                <a:latin typeface="+mn-ea"/>
                <a:ea typeface="+mn-ea"/>
              </a:rPr>
              <a:t>  </a:t>
            </a:r>
            <a:r>
              <a:rPr lang="ja-JP" altLang="en-US" sz="2700" dirty="0">
                <a:latin typeface="+mn-ea"/>
                <a:ea typeface="+mn-ea"/>
              </a:rPr>
              <a:t>さっぽろ香雪病院で使用している</a:t>
            </a:r>
            <a:br>
              <a:rPr lang="en-US" altLang="ja-JP" sz="2700" dirty="0">
                <a:latin typeface="+mn-ea"/>
                <a:ea typeface="+mn-ea"/>
              </a:rPr>
            </a:br>
            <a:r>
              <a:rPr lang="ja-JP" altLang="en-US" sz="2700" dirty="0">
                <a:latin typeface="+mn-ea"/>
                <a:ea typeface="+mn-ea"/>
              </a:rPr>
              <a:t>退院支援委員会開催のお知らせ</a:t>
            </a:r>
            <a:br>
              <a:rPr lang="en-US" altLang="ja-JP" sz="2400" dirty="0">
                <a:latin typeface="+mn-ea"/>
                <a:ea typeface="+mn-ea"/>
              </a:rPr>
            </a:br>
            <a:endParaRPr kumimoji="1" lang="ja-JP" altLang="en-US" sz="2400" dirty="0">
              <a:solidFill>
                <a:srgbClr val="0000FF"/>
              </a:solidFill>
              <a:latin typeface="+mn-ea"/>
              <a:ea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547664" y="249491"/>
            <a:ext cx="6210690" cy="4617720"/>
          </a:xfrm>
          <a:prstGeom prst="rect">
            <a:avLst/>
          </a:prstGeom>
          <a:noFill/>
        </p:spPr>
        <p:txBody>
          <a:bodyPr wrap="square" rtlCol="0">
            <a:spAutoFit/>
          </a:bodyPr>
          <a:lstStyle/>
          <a:p>
            <a:pPr fontAlgn="base" hangingPunct="0"/>
            <a:r>
              <a:rPr lang="ja-JP" altLang="ja-JP" sz="900" dirty="0">
                <a:latin typeface="ＭＳ Ｐ明朝" panose="02020600040205080304" pitchFamily="18" charset="-128"/>
                <a:ea typeface="ＭＳ Ｐ明朝" panose="02020600040205080304" pitchFamily="18" charset="-128"/>
              </a:rPr>
              <a:t>別添様式１</a:t>
            </a:r>
          </a:p>
          <a:p>
            <a:pPr fontAlgn="base" hangingPunct="0"/>
            <a:r>
              <a:rPr lang="en-US" altLang="ja-JP" sz="900" dirty="0">
                <a:latin typeface="ＭＳ Ｐ明朝" panose="02020600040205080304" pitchFamily="18" charset="-128"/>
                <a:ea typeface="ＭＳ Ｐ明朝" panose="02020600040205080304" pitchFamily="18" charset="-128"/>
              </a:rPr>
              <a:t> </a:t>
            </a:r>
            <a:endParaRPr lang="ja-JP" altLang="ja-JP" sz="900" dirty="0">
              <a:latin typeface="ＭＳ Ｐ明朝" panose="02020600040205080304" pitchFamily="18" charset="-128"/>
              <a:ea typeface="ＭＳ Ｐ明朝" panose="02020600040205080304" pitchFamily="18" charset="-128"/>
            </a:endParaRPr>
          </a:p>
          <a:p>
            <a:pPr fontAlgn="base" hangingPunct="0"/>
            <a:r>
              <a:rPr lang="ja-JP" altLang="en-US" sz="900" dirty="0">
                <a:latin typeface="ＭＳ Ｐ明朝" panose="02020600040205080304" pitchFamily="18" charset="-128"/>
                <a:ea typeface="ＭＳ Ｐ明朝" panose="02020600040205080304" pitchFamily="18" charset="-128"/>
              </a:rPr>
              <a:t>　　　　　　　　　　　　　　　　　　　　　　</a:t>
            </a:r>
            <a:r>
              <a:rPr lang="ja-JP" altLang="ja-JP" sz="900" dirty="0">
                <a:latin typeface="ＭＳ Ｐ明朝" panose="02020600040205080304" pitchFamily="18" charset="-128"/>
                <a:ea typeface="ＭＳ Ｐ明朝" panose="02020600040205080304" pitchFamily="18" charset="-128"/>
              </a:rPr>
              <a:t>医療保護入院者退院支援委員会の開催のお知らせ</a:t>
            </a:r>
          </a:p>
          <a:p>
            <a:pPr fontAlgn="base" hangingPunct="0"/>
            <a:r>
              <a:rPr lang="en-US" altLang="ja-JP" sz="900" dirty="0">
                <a:latin typeface="ＭＳ Ｐ明朝" panose="02020600040205080304" pitchFamily="18" charset="-128"/>
                <a:ea typeface="ＭＳ Ｐ明朝" panose="02020600040205080304" pitchFamily="18" charset="-128"/>
              </a:rPr>
              <a:t> </a:t>
            </a:r>
            <a:endParaRPr lang="ja-JP" altLang="ja-JP" sz="900" dirty="0">
              <a:latin typeface="ＭＳ Ｐ明朝" panose="02020600040205080304" pitchFamily="18" charset="-128"/>
              <a:ea typeface="ＭＳ Ｐ明朝" panose="02020600040205080304" pitchFamily="18" charset="-128"/>
            </a:endParaRPr>
          </a:p>
          <a:p>
            <a:pPr fontAlgn="base" hangingPunct="0"/>
            <a:r>
              <a:rPr lang="en-US" altLang="ja-JP" sz="900" dirty="0">
                <a:latin typeface="ＭＳ Ｐ明朝" panose="02020600040205080304" pitchFamily="18" charset="-128"/>
                <a:ea typeface="ＭＳ Ｐ明朝" panose="02020600040205080304" pitchFamily="18" charset="-128"/>
              </a:rPr>
              <a:t> </a:t>
            </a:r>
            <a:endParaRPr lang="ja-JP" altLang="ja-JP" sz="900" dirty="0">
              <a:latin typeface="ＭＳ Ｐ明朝" panose="02020600040205080304" pitchFamily="18" charset="-128"/>
              <a:ea typeface="ＭＳ Ｐ明朝" panose="02020600040205080304" pitchFamily="18" charset="-128"/>
            </a:endParaRPr>
          </a:p>
          <a:p>
            <a:pPr fontAlgn="base" hangingPunct="0"/>
            <a:r>
              <a:rPr lang="ja-JP" altLang="ja-JP" sz="900" dirty="0">
                <a:latin typeface="ＭＳ Ｐ明朝" panose="02020600040205080304" pitchFamily="18" charset="-128"/>
                <a:ea typeface="ＭＳ Ｐ明朝" panose="02020600040205080304" pitchFamily="18" charset="-128"/>
              </a:rPr>
              <a:t>○○　○○　</a:t>
            </a:r>
            <a:r>
              <a:rPr lang="ja-JP" altLang="en-US" sz="900" dirty="0">
                <a:latin typeface="ＭＳ Ｐ明朝" panose="02020600040205080304" pitchFamily="18" charset="-128"/>
                <a:ea typeface="ＭＳ Ｐ明朝" panose="02020600040205080304" pitchFamily="18" charset="-128"/>
              </a:rPr>
              <a:t>様</a:t>
            </a:r>
            <a:endParaRPr lang="ja-JP" altLang="ja-JP" sz="900" dirty="0">
              <a:latin typeface="ＭＳ Ｐ明朝" panose="02020600040205080304" pitchFamily="18" charset="-128"/>
              <a:ea typeface="ＭＳ Ｐ明朝" panose="02020600040205080304" pitchFamily="18" charset="-128"/>
            </a:endParaRPr>
          </a:p>
          <a:p>
            <a:pPr fontAlgn="base" hangingPunct="0"/>
            <a:r>
              <a:rPr lang="ja-JP" altLang="ja-JP" sz="900" dirty="0">
                <a:latin typeface="ＭＳ Ｐ明朝" panose="02020600040205080304" pitchFamily="18" charset="-128"/>
                <a:ea typeface="ＭＳ Ｐ明朝" panose="02020600040205080304" pitchFamily="18" charset="-128"/>
              </a:rPr>
              <a:t>　　　　　　　　　　　　　　　　　　　</a:t>
            </a:r>
          </a:p>
          <a:p>
            <a:pPr fontAlgn="base" latinLnBrk="1" hangingPunct="0"/>
            <a:r>
              <a:rPr lang="ja-JP" altLang="ja-JP" sz="900" dirty="0">
                <a:latin typeface="ＭＳ Ｐ明朝" panose="02020600040205080304" pitchFamily="18" charset="-128"/>
                <a:ea typeface="ＭＳ Ｐ明朝" panose="02020600040205080304" pitchFamily="18" charset="-128"/>
              </a:rPr>
              <a:t>平成　　　年　　　月　　　日</a:t>
            </a:r>
          </a:p>
          <a:p>
            <a:pPr fontAlgn="base" hangingPunct="0"/>
            <a:r>
              <a:rPr lang="en-US" altLang="ja-JP" sz="900" dirty="0">
                <a:latin typeface="ＭＳ Ｐ明朝" panose="02020600040205080304" pitchFamily="18" charset="-128"/>
                <a:ea typeface="ＭＳ Ｐ明朝" panose="02020600040205080304" pitchFamily="18" charset="-128"/>
              </a:rPr>
              <a:t> </a:t>
            </a:r>
            <a:endParaRPr lang="ja-JP" altLang="ja-JP" sz="900" dirty="0">
              <a:latin typeface="ＭＳ Ｐ明朝" panose="02020600040205080304" pitchFamily="18" charset="-128"/>
              <a:ea typeface="ＭＳ Ｐ明朝" panose="02020600040205080304" pitchFamily="18" charset="-128"/>
            </a:endParaRPr>
          </a:p>
          <a:p>
            <a:pPr fontAlgn="base" hangingPunct="0"/>
            <a:r>
              <a:rPr lang="en-US" altLang="ja-JP" sz="900" dirty="0">
                <a:latin typeface="ＭＳ Ｐ明朝" panose="02020600040205080304" pitchFamily="18" charset="-128"/>
                <a:ea typeface="ＭＳ Ｐ明朝" panose="02020600040205080304" pitchFamily="18" charset="-128"/>
              </a:rPr>
              <a:t> </a:t>
            </a:r>
            <a:endParaRPr lang="ja-JP" altLang="ja-JP" sz="900" dirty="0">
              <a:latin typeface="ＭＳ Ｐ明朝" panose="02020600040205080304" pitchFamily="18" charset="-128"/>
              <a:ea typeface="ＭＳ Ｐ明朝" panose="02020600040205080304" pitchFamily="18" charset="-128"/>
            </a:endParaRPr>
          </a:p>
          <a:p>
            <a:pPr fontAlgn="base" hangingPunct="0"/>
            <a:r>
              <a:rPr lang="ja-JP" altLang="ja-JP" sz="900" dirty="0">
                <a:latin typeface="ＭＳ Ｐ明朝" panose="02020600040205080304" pitchFamily="18" charset="-128"/>
                <a:ea typeface="ＭＳ Ｐ明朝" panose="02020600040205080304" pitchFamily="18" charset="-128"/>
              </a:rPr>
              <a:t>１．あなたの入院時に入院診療計画書で説明をした推定される入院期間が、</a:t>
            </a:r>
            <a:r>
              <a:rPr lang="ja-JP" altLang="ja-JP" sz="900" u="sng" dirty="0">
                <a:latin typeface="ＭＳ Ｐ明朝" panose="02020600040205080304" pitchFamily="18" charset="-128"/>
                <a:ea typeface="ＭＳ Ｐ明朝" panose="02020600040205080304" pitchFamily="18" charset="-128"/>
              </a:rPr>
              <a:t>平成　　　年　　　月　　　日</a:t>
            </a:r>
            <a:r>
              <a:rPr lang="ja-JP" altLang="ja-JP" sz="900" dirty="0">
                <a:latin typeface="ＭＳ Ｐ明朝" panose="02020600040205080304" pitchFamily="18" charset="-128"/>
                <a:ea typeface="ＭＳ Ｐ明朝" panose="02020600040205080304" pitchFamily="18" charset="-128"/>
              </a:rPr>
              <a:t>に経過するため、精神保健及び精神障害者福祉に関する法律施行規則第</a:t>
            </a:r>
            <a:r>
              <a:rPr lang="en-US" altLang="ja-JP" sz="900" dirty="0">
                <a:latin typeface="ＭＳ Ｐ明朝" panose="02020600040205080304" pitchFamily="18" charset="-128"/>
                <a:ea typeface="ＭＳ Ｐ明朝" panose="02020600040205080304" pitchFamily="18" charset="-128"/>
              </a:rPr>
              <a:t>15</a:t>
            </a:r>
            <a:r>
              <a:rPr lang="ja-JP" altLang="ja-JP" sz="900" dirty="0">
                <a:latin typeface="ＭＳ Ｐ明朝" panose="02020600040205080304" pitchFamily="18" charset="-128"/>
                <a:ea typeface="ＭＳ Ｐ明朝" panose="02020600040205080304" pitchFamily="18" charset="-128"/>
              </a:rPr>
              <a:t>条の６に基づき、医療保護入院者退院支援委員会（以下「委員会」という。）を</a:t>
            </a:r>
            <a:r>
              <a:rPr lang="ja-JP" altLang="ja-JP" sz="900" u="sng" dirty="0">
                <a:latin typeface="ＭＳ Ｐ明朝" panose="02020600040205080304" pitchFamily="18" charset="-128"/>
                <a:ea typeface="ＭＳ Ｐ明朝" panose="02020600040205080304" pitchFamily="18" charset="-128"/>
              </a:rPr>
              <a:t>平成　　　年　　　月　　　日に　さっぽろ香雪病院　第　</a:t>
            </a:r>
            <a:r>
              <a:rPr lang="ja-JP" altLang="en-US" sz="900" u="sng" dirty="0">
                <a:latin typeface="ＭＳ Ｐ明朝" panose="02020600040205080304" pitchFamily="18" charset="-128"/>
                <a:ea typeface="ＭＳ Ｐ明朝" panose="02020600040205080304" pitchFamily="18" charset="-128"/>
              </a:rPr>
              <a:t>　　</a:t>
            </a:r>
            <a:r>
              <a:rPr lang="ja-JP" altLang="ja-JP" sz="900" u="sng" dirty="0">
                <a:latin typeface="ＭＳ Ｐ明朝" panose="02020600040205080304" pitchFamily="18" charset="-128"/>
                <a:ea typeface="ＭＳ Ｐ明朝" panose="02020600040205080304" pitchFamily="18" charset="-128"/>
              </a:rPr>
              <a:t>病棟　で</a:t>
            </a:r>
            <a:r>
              <a:rPr lang="ja-JP" altLang="ja-JP" sz="900" dirty="0">
                <a:latin typeface="ＭＳ Ｐ明朝" panose="02020600040205080304" pitchFamily="18" charset="-128"/>
                <a:ea typeface="ＭＳ Ｐ明朝" panose="02020600040205080304" pitchFamily="18" charset="-128"/>
              </a:rPr>
              <a:t>開催いたします。</a:t>
            </a:r>
          </a:p>
          <a:p>
            <a:pPr fontAlgn="base" hangingPunct="0"/>
            <a:r>
              <a:rPr lang="en-US" altLang="ja-JP" sz="900" dirty="0">
                <a:latin typeface="ＭＳ Ｐ明朝" panose="02020600040205080304" pitchFamily="18" charset="-128"/>
                <a:ea typeface="ＭＳ Ｐ明朝" panose="02020600040205080304" pitchFamily="18" charset="-128"/>
              </a:rPr>
              <a:t> </a:t>
            </a:r>
            <a:endParaRPr lang="ja-JP" altLang="ja-JP" sz="900" dirty="0">
              <a:latin typeface="ＭＳ Ｐ明朝" panose="02020600040205080304" pitchFamily="18" charset="-128"/>
              <a:ea typeface="ＭＳ Ｐ明朝" panose="02020600040205080304" pitchFamily="18" charset="-128"/>
            </a:endParaRPr>
          </a:p>
          <a:p>
            <a:pPr fontAlgn="base" hangingPunct="0"/>
            <a:r>
              <a:rPr lang="ja-JP" altLang="ja-JP" sz="900" dirty="0">
                <a:latin typeface="ＭＳ Ｐ明朝" panose="02020600040205080304" pitchFamily="18" charset="-128"/>
                <a:ea typeface="ＭＳ Ｐ明朝" panose="02020600040205080304" pitchFamily="18" charset="-128"/>
              </a:rPr>
              <a:t>２．委員会では、①入院継続の必要性、②入院継続が必要な場合、更に入院が必要と推定される入院期間、③今後の退院に向けた取組、について審議を行います。</a:t>
            </a:r>
          </a:p>
          <a:p>
            <a:pPr fontAlgn="base" hangingPunct="0"/>
            <a:r>
              <a:rPr lang="en-US" altLang="ja-JP" sz="900" dirty="0">
                <a:latin typeface="ＭＳ Ｐ明朝" panose="02020600040205080304" pitchFamily="18" charset="-128"/>
                <a:ea typeface="ＭＳ Ｐ明朝" panose="02020600040205080304" pitchFamily="18" charset="-128"/>
              </a:rPr>
              <a:t> </a:t>
            </a:r>
            <a:endParaRPr lang="ja-JP" altLang="ja-JP" sz="900" dirty="0">
              <a:latin typeface="ＭＳ Ｐ明朝" panose="02020600040205080304" pitchFamily="18" charset="-128"/>
              <a:ea typeface="ＭＳ Ｐ明朝" panose="02020600040205080304" pitchFamily="18" charset="-128"/>
            </a:endParaRPr>
          </a:p>
          <a:p>
            <a:pPr fontAlgn="base" hangingPunct="0"/>
            <a:r>
              <a:rPr lang="ja-JP" altLang="ja-JP" sz="900" dirty="0">
                <a:latin typeface="ＭＳ Ｐ明朝" panose="02020600040205080304" pitchFamily="18" charset="-128"/>
                <a:ea typeface="ＭＳ Ｐ明朝" panose="02020600040205080304" pitchFamily="18" charset="-128"/>
              </a:rPr>
              <a:t>３．委員会には、主治医、看護職員、退院後生活環境相談員その他のあなたの診療に関わる方が出席するほか、あなた自身も出席することができます。出席を希望する場合は、あなたを担当する退院後生活環境相談員に伝えて下さい。なお、あなたが出席をしない場合も、委員会の審議の結果はお知らせいたします。</a:t>
            </a:r>
          </a:p>
          <a:p>
            <a:pPr fontAlgn="base" hangingPunct="0"/>
            <a:r>
              <a:rPr lang="en-US" altLang="ja-JP" sz="900" dirty="0">
                <a:latin typeface="ＭＳ Ｐ明朝" panose="02020600040205080304" pitchFamily="18" charset="-128"/>
                <a:ea typeface="ＭＳ Ｐ明朝" panose="02020600040205080304" pitchFamily="18" charset="-128"/>
              </a:rPr>
              <a:t> </a:t>
            </a:r>
            <a:endParaRPr lang="ja-JP" altLang="ja-JP" sz="900" dirty="0">
              <a:latin typeface="ＭＳ Ｐ明朝" panose="02020600040205080304" pitchFamily="18" charset="-128"/>
              <a:ea typeface="ＭＳ Ｐ明朝" panose="02020600040205080304" pitchFamily="18" charset="-128"/>
            </a:endParaRPr>
          </a:p>
          <a:p>
            <a:pPr fontAlgn="base" hangingPunct="0"/>
            <a:r>
              <a:rPr lang="ja-JP" altLang="ja-JP" sz="900" dirty="0">
                <a:latin typeface="ＭＳ Ｐ明朝" panose="02020600040205080304" pitchFamily="18" charset="-128"/>
                <a:ea typeface="ＭＳ Ｐ明朝" panose="02020600040205080304" pitchFamily="18" charset="-128"/>
              </a:rPr>
              <a:t>４．また、①あなたのご家族、②後見人又は保佐人がいる場合は後見人又は保佐人の方、③あなたが退院後の生活について相談している地域援助事業者の方や入院前に通っていた診療所の方等のあなたの地域での暮らしに関わる方に、委員会への出席の要請をすることができますので、委員会への出席の要請を希望する場合は、退院後生活環境相談員に伝えて下さい。ただし、要請を行った場合でも、都合がつかない等の事情により出席できない場合もあります。その場合、出席できなかった方には、審議後にその結果をお知らせします。</a:t>
            </a:r>
          </a:p>
          <a:p>
            <a:pPr fontAlgn="base" hangingPunct="0"/>
            <a:r>
              <a:rPr lang="en-US" altLang="ja-JP" sz="900" dirty="0">
                <a:latin typeface="ＭＳ Ｐ明朝" panose="02020600040205080304" pitchFamily="18" charset="-128"/>
                <a:ea typeface="ＭＳ Ｐ明朝" panose="02020600040205080304" pitchFamily="18" charset="-128"/>
              </a:rPr>
              <a:t> </a:t>
            </a:r>
            <a:endParaRPr lang="ja-JP" altLang="ja-JP" sz="900" dirty="0">
              <a:latin typeface="ＭＳ Ｐ明朝" panose="02020600040205080304" pitchFamily="18" charset="-128"/>
              <a:ea typeface="ＭＳ Ｐ明朝" panose="02020600040205080304" pitchFamily="18" charset="-128"/>
            </a:endParaRPr>
          </a:p>
          <a:p>
            <a:pPr fontAlgn="base" hangingPunct="0"/>
            <a:r>
              <a:rPr lang="ja-JP" altLang="ja-JP" sz="900" dirty="0">
                <a:latin typeface="ＭＳ Ｐ明朝" panose="02020600040205080304" pitchFamily="18" charset="-128"/>
                <a:ea typeface="ＭＳ Ｐ明朝" panose="02020600040205080304" pitchFamily="18" charset="-128"/>
              </a:rPr>
              <a:t>５．御不明な点などがありましたら、あなたを担当する退院後生活環境相談員にお尋ね下さい。</a:t>
            </a:r>
          </a:p>
          <a:p>
            <a:pPr fontAlgn="base" hangingPunct="0"/>
            <a:r>
              <a:rPr lang="en-US" altLang="ja-JP" sz="900" dirty="0">
                <a:latin typeface="ＭＳ Ｐ明朝" panose="02020600040205080304" pitchFamily="18" charset="-128"/>
                <a:ea typeface="ＭＳ Ｐ明朝" panose="02020600040205080304" pitchFamily="18" charset="-128"/>
              </a:rPr>
              <a:t> </a:t>
            </a:r>
            <a:endParaRPr lang="ja-JP" altLang="ja-JP" sz="900" dirty="0">
              <a:latin typeface="ＭＳ Ｐ明朝" panose="02020600040205080304" pitchFamily="18" charset="-128"/>
              <a:ea typeface="ＭＳ Ｐ明朝" panose="02020600040205080304" pitchFamily="18" charset="-128"/>
            </a:endParaRPr>
          </a:p>
          <a:p>
            <a:pPr fontAlgn="base" latinLnBrk="1" hangingPunct="0"/>
            <a:r>
              <a:rPr lang="ja-JP" altLang="ja-JP" sz="900" dirty="0">
                <a:latin typeface="ＭＳ Ｐ明朝" panose="02020600040205080304" pitchFamily="18" charset="-128"/>
                <a:ea typeface="ＭＳ Ｐ明朝" panose="02020600040205080304" pitchFamily="18" charset="-128"/>
              </a:rPr>
              <a:t>　　　　</a:t>
            </a:r>
          </a:p>
          <a:p>
            <a:pPr fontAlgn="base" hangingPunct="0"/>
            <a:r>
              <a:rPr lang="en-US" altLang="ja-JP" sz="900" dirty="0">
                <a:latin typeface="ＭＳ Ｐ明朝" panose="02020600040205080304" pitchFamily="18" charset="-128"/>
                <a:ea typeface="ＭＳ Ｐ明朝" panose="02020600040205080304" pitchFamily="18" charset="-128"/>
              </a:rPr>
              <a:t> </a:t>
            </a:r>
            <a:endParaRPr lang="ja-JP" altLang="ja-JP" sz="900" dirty="0">
              <a:latin typeface="ＭＳ Ｐ明朝" panose="02020600040205080304" pitchFamily="18" charset="-128"/>
              <a:ea typeface="ＭＳ Ｐ明朝" panose="02020600040205080304" pitchFamily="18" charset="-128"/>
            </a:endParaRPr>
          </a:p>
          <a:p>
            <a:pPr fontAlgn="base" hangingPunct="0"/>
            <a:r>
              <a:rPr lang="ja-JP" altLang="ja-JP" sz="900" dirty="0">
                <a:latin typeface="ＭＳ Ｐ明朝" panose="02020600040205080304" pitchFamily="18" charset="-128"/>
                <a:ea typeface="ＭＳ Ｐ明朝" panose="02020600040205080304" pitchFamily="18" charset="-128"/>
              </a:rPr>
              <a:t>病院名　　　医療法人五風会　さっぽろ香雪病院　　　　　　　　　　　　　</a:t>
            </a:r>
          </a:p>
          <a:p>
            <a:pPr fontAlgn="base" hangingPunct="0"/>
            <a:r>
              <a:rPr lang="ja-JP" altLang="ja-JP" sz="900" dirty="0">
                <a:latin typeface="ＭＳ Ｐ明朝" panose="02020600040205080304" pitchFamily="18" charset="-128"/>
                <a:ea typeface="ＭＳ Ｐ明朝" panose="02020600040205080304" pitchFamily="18" charset="-128"/>
              </a:rPr>
              <a:t>管理者の氏名　　　病院長　</a:t>
            </a:r>
            <a:r>
              <a:rPr lang="ja-JP" altLang="en-US" sz="900" dirty="0">
                <a:latin typeface="ＭＳ Ｐ明朝" panose="02020600040205080304" pitchFamily="18" charset="-128"/>
                <a:ea typeface="ＭＳ Ｐ明朝" panose="02020600040205080304" pitchFamily="18" charset="-128"/>
              </a:rPr>
              <a:t>　　〇〇　〇〇</a:t>
            </a:r>
            <a:r>
              <a:rPr lang="ja-JP" altLang="ja-JP" sz="900" dirty="0">
                <a:latin typeface="ＭＳ Ｐ明朝" panose="02020600040205080304" pitchFamily="18" charset="-128"/>
                <a:ea typeface="ＭＳ Ｐ明朝" panose="02020600040205080304" pitchFamily="18" charset="-128"/>
              </a:rPr>
              <a:t>　　　　　　　　　　　　　</a:t>
            </a:r>
            <a:r>
              <a:rPr lang="ja-JP" altLang="en-US" sz="900" dirty="0">
                <a:latin typeface="ＭＳ Ｐ明朝" panose="02020600040205080304" pitchFamily="18" charset="-128"/>
                <a:ea typeface="ＭＳ Ｐ明朝" panose="02020600040205080304" pitchFamily="18" charset="-128"/>
              </a:rPr>
              <a:t>　　　　　　　</a:t>
            </a:r>
            <a:r>
              <a:rPr lang="ja-JP" altLang="ja-JP" sz="900" dirty="0">
                <a:latin typeface="ＭＳ Ｐ明朝" panose="02020600040205080304" pitchFamily="18" charset="-128"/>
                <a:ea typeface="ＭＳ Ｐ明朝" panose="02020600040205080304" pitchFamily="18" charset="-128"/>
              </a:rPr>
              <a:t>退院後生活環境相談員の氏名　　　　○○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角丸四角形 46"/>
          <p:cNvSpPr/>
          <p:nvPr/>
        </p:nvSpPr>
        <p:spPr>
          <a:xfrm>
            <a:off x="1448603" y="3836413"/>
            <a:ext cx="6272819" cy="497648"/>
          </a:xfrm>
          <a:prstGeom prst="round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18540"/>
            <a:endParaRPr lang="ja-JP" altLang="en-US" sz="1505">
              <a:solidFill>
                <a:prstClr val="white"/>
              </a:solidFill>
            </a:endParaRPr>
          </a:p>
        </p:txBody>
      </p:sp>
      <p:sp>
        <p:nvSpPr>
          <p:cNvPr id="68" name="角丸四角形 67"/>
          <p:cNvSpPr/>
          <p:nvPr/>
        </p:nvSpPr>
        <p:spPr>
          <a:xfrm>
            <a:off x="1452743" y="1884074"/>
            <a:ext cx="6257904" cy="986088"/>
          </a:xfrm>
          <a:prstGeom prst="round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18540"/>
            <a:endParaRPr lang="ja-JP" altLang="en-US" sz="1505">
              <a:solidFill>
                <a:prstClr val="white"/>
              </a:solidFill>
            </a:endParaRPr>
          </a:p>
        </p:txBody>
      </p:sp>
      <p:sp>
        <p:nvSpPr>
          <p:cNvPr id="67" name="角丸四角形 66"/>
          <p:cNvSpPr/>
          <p:nvPr/>
        </p:nvSpPr>
        <p:spPr>
          <a:xfrm>
            <a:off x="1448624" y="3836413"/>
            <a:ext cx="3901358" cy="215234"/>
          </a:xfrm>
          <a:prstGeom prst="roundRect">
            <a:avLst/>
          </a:prstGeom>
          <a:solidFill>
            <a:srgbClr val="7030A0"/>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18540"/>
            <a:endParaRPr lang="ja-JP" altLang="en-US" sz="1505">
              <a:solidFill>
                <a:prstClr val="white"/>
              </a:solidFill>
            </a:endParaRPr>
          </a:p>
        </p:txBody>
      </p:sp>
      <p:sp>
        <p:nvSpPr>
          <p:cNvPr id="14" name="角丸四角形 13"/>
          <p:cNvSpPr/>
          <p:nvPr/>
        </p:nvSpPr>
        <p:spPr>
          <a:xfrm>
            <a:off x="1452743" y="1125088"/>
            <a:ext cx="6241077" cy="674930"/>
          </a:xfrm>
          <a:prstGeom prst="roundRect">
            <a:avLst/>
          </a:prstGeom>
          <a:no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18540"/>
            <a:endParaRPr lang="ja-JP" altLang="en-US" sz="1505">
              <a:solidFill>
                <a:prstClr val="white"/>
              </a:solidFill>
            </a:endParaRPr>
          </a:p>
        </p:txBody>
      </p:sp>
      <p:pic>
        <p:nvPicPr>
          <p:cNvPr id="64" name="図 6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41226" y="4480255"/>
            <a:ext cx="3132056" cy="441962"/>
          </a:xfrm>
          <a:prstGeom prst="rect">
            <a:avLst/>
          </a:prstGeom>
        </p:spPr>
      </p:pic>
      <p:sp>
        <p:nvSpPr>
          <p:cNvPr id="35" name="正方形/長方形 34"/>
          <p:cNvSpPr/>
          <p:nvPr/>
        </p:nvSpPr>
        <p:spPr>
          <a:xfrm>
            <a:off x="1193731" y="3710086"/>
            <a:ext cx="4463131" cy="402590"/>
          </a:xfrm>
          <a:prstGeom prst="rect">
            <a:avLst/>
          </a:prstGeom>
        </p:spPr>
        <p:txBody>
          <a:bodyPr wrap="square">
            <a:spAutoFit/>
          </a:bodyPr>
          <a:lstStyle/>
          <a:p>
            <a:pPr algn="ctr" defTabSz="1018540">
              <a:lnSpc>
                <a:spcPts val="2450"/>
              </a:lnSpc>
            </a:pPr>
            <a:r>
              <a:rPr lang="ja-JP" altLang="en-US" sz="1125" spc="-40" dirty="0">
                <a:solidFill>
                  <a:prstClr val="white"/>
                </a:solidFill>
                <a:latin typeface="HGPｺﾞｼｯｸE" panose="020B0900000000000000" pitchFamily="50" charset="-128"/>
                <a:ea typeface="HGPｺﾞｼｯｸE" panose="020B0900000000000000" pitchFamily="50" charset="-128"/>
              </a:rPr>
              <a:t>本人が参加を拒否した場合はどうなりますか？</a:t>
            </a:r>
          </a:p>
        </p:txBody>
      </p:sp>
      <p:sp>
        <p:nvSpPr>
          <p:cNvPr id="37" name="正方形/長方形 36"/>
          <p:cNvSpPr/>
          <p:nvPr/>
        </p:nvSpPr>
        <p:spPr>
          <a:xfrm>
            <a:off x="2668020" y="215181"/>
            <a:ext cx="4184661" cy="713740"/>
          </a:xfrm>
          <a:prstGeom prst="rect">
            <a:avLst/>
          </a:prstGeom>
        </p:spPr>
        <p:txBody>
          <a:bodyPr wrap="square">
            <a:spAutoFit/>
          </a:bodyPr>
          <a:lstStyle/>
          <a:p>
            <a:pPr algn="ctr" defTabSz="1018540">
              <a:lnSpc>
                <a:spcPts val="2450"/>
              </a:lnSpc>
            </a:pPr>
            <a:r>
              <a:rPr lang="ja-JP" altLang="en-US" sz="1200" spc="-40" dirty="0">
                <a:solidFill>
                  <a:srgbClr val="ED7D31">
                    <a:lumMod val="50000"/>
                  </a:srgbClr>
                </a:solidFill>
                <a:latin typeface="HGPｺﾞｼｯｸE" panose="020B0900000000000000" pitchFamily="50" charset="-128"/>
                <a:ea typeface="HGPｺﾞｼｯｸE" panose="020B0900000000000000" pitchFamily="50" charset="-128"/>
              </a:rPr>
              <a:t>退院に向けて本人の思いをどのように受け止めて、</a:t>
            </a:r>
            <a:endParaRPr lang="en-US" altLang="ja-JP" sz="1200" spc="-40" dirty="0">
              <a:solidFill>
                <a:srgbClr val="ED7D31">
                  <a:lumMod val="50000"/>
                </a:srgbClr>
              </a:solidFill>
              <a:latin typeface="HGPｺﾞｼｯｸE" panose="020B0900000000000000" pitchFamily="50" charset="-128"/>
              <a:ea typeface="HGPｺﾞｼｯｸE" panose="020B0900000000000000" pitchFamily="50" charset="-128"/>
            </a:endParaRPr>
          </a:p>
          <a:p>
            <a:pPr algn="ctr" defTabSz="1018540">
              <a:lnSpc>
                <a:spcPts val="2450"/>
              </a:lnSpc>
            </a:pPr>
            <a:r>
              <a:rPr lang="ja-JP" altLang="en-US" sz="1200" spc="-40" dirty="0">
                <a:solidFill>
                  <a:srgbClr val="ED7D31">
                    <a:lumMod val="50000"/>
                  </a:srgbClr>
                </a:solidFill>
                <a:latin typeface="HGPｺﾞｼｯｸE" panose="020B0900000000000000" pitchFamily="50" charset="-128"/>
                <a:ea typeface="HGPｺﾞｼｯｸE" panose="020B0900000000000000" pitchFamily="50" charset="-128"/>
              </a:rPr>
              <a:t>どのような方向性で治療していくのかを話し合う大切な会議です。</a:t>
            </a:r>
          </a:p>
        </p:txBody>
      </p:sp>
      <p:sp>
        <p:nvSpPr>
          <p:cNvPr id="38" name="正方形/長方形 37"/>
          <p:cNvSpPr/>
          <p:nvPr/>
        </p:nvSpPr>
        <p:spPr>
          <a:xfrm>
            <a:off x="1478915" y="4441190"/>
            <a:ext cx="3094990" cy="497840"/>
          </a:xfrm>
          <a:prstGeom prst="rect">
            <a:avLst/>
          </a:prstGeom>
        </p:spPr>
        <p:txBody>
          <a:bodyPr wrap="square">
            <a:spAutoFit/>
          </a:bodyPr>
          <a:lstStyle/>
          <a:p>
            <a:pPr defTabSz="1018540">
              <a:lnSpc>
                <a:spcPts val="1600"/>
              </a:lnSpc>
            </a:pPr>
            <a:r>
              <a:rPr lang="ja-JP" altLang="en-US" sz="1050" spc="200" dirty="0">
                <a:solidFill>
                  <a:prstClr val="white"/>
                </a:solidFill>
                <a:latin typeface="HGP創英角ｺﾞｼｯｸUB" panose="020B0900000000000000" pitchFamily="50" charset="-128"/>
                <a:ea typeface="HGP創英角ｺﾞｼｯｸUB" panose="020B0900000000000000" pitchFamily="50" charset="-128"/>
              </a:rPr>
              <a:t>ご不明な点がありましたら</a:t>
            </a:r>
            <a:endParaRPr lang="en-US" altLang="ja-JP" sz="1050" spc="200" dirty="0">
              <a:solidFill>
                <a:prstClr val="white"/>
              </a:solidFill>
              <a:latin typeface="HGP創英角ｺﾞｼｯｸUB" panose="020B0900000000000000" pitchFamily="50" charset="-128"/>
              <a:ea typeface="HGP創英角ｺﾞｼｯｸUB" panose="020B0900000000000000" pitchFamily="50" charset="-128"/>
            </a:endParaRPr>
          </a:p>
          <a:p>
            <a:pPr defTabSz="1018540">
              <a:lnSpc>
                <a:spcPts val="1600"/>
              </a:lnSpc>
            </a:pPr>
            <a:r>
              <a:rPr lang="ja-JP" altLang="en-US" sz="1050" spc="200" dirty="0">
                <a:solidFill>
                  <a:prstClr val="white"/>
                </a:solidFill>
                <a:latin typeface="HGP創英角ｺﾞｼｯｸUB" panose="020B0900000000000000" pitchFamily="50" charset="-128"/>
                <a:ea typeface="HGP創英角ｺﾞｼｯｸUB" panose="020B0900000000000000" pitchFamily="50" charset="-128"/>
              </a:rPr>
              <a:t>お気軽に相談員までお問い合わせください。</a:t>
            </a:r>
            <a:endParaRPr lang="en-US" altLang="ja-JP" sz="1050" spc="200"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44" name="正方形/長方形 43"/>
          <p:cNvSpPr/>
          <p:nvPr/>
        </p:nvSpPr>
        <p:spPr>
          <a:xfrm>
            <a:off x="2607623" y="840134"/>
            <a:ext cx="3954780" cy="327660"/>
          </a:xfrm>
          <a:prstGeom prst="rect">
            <a:avLst/>
          </a:prstGeom>
        </p:spPr>
        <p:txBody>
          <a:bodyPr wrap="none" lIns="27000" tIns="27000" rIns="27000" bIns="27000" anchor="ctr" anchorCtr="1">
            <a:spAutoFit/>
          </a:bodyPr>
          <a:lstStyle/>
          <a:p>
            <a:pPr algn="ctr" defTabSz="1018540" eaLnBrk="0"/>
            <a:r>
              <a:rPr lang="en-US" altLang="ja-JP" spc="120" dirty="0">
                <a:solidFill>
                  <a:srgbClr val="016834"/>
                </a:solidFill>
                <a:latin typeface="HG丸ｺﾞｼｯｸM-PRO" panose="020F0600000000000000" pitchFamily="50" charset="-128"/>
                <a:ea typeface="HG丸ｺﾞｼｯｸM-PRO" panose="020F0600000000000000" pitchFamily="50" charset="-128"/>
              </a:rPr>
              <a:t>【</a:t>
            </a:r>
            <a:r>
              <a:rPr lang="ja-JP" altLang="en-US" spc="120" dirty="0">
                <a:solidFill>
                  <a:srgbClr val="016834"/>
                </a:solidFill>
                <a:latin typeface="HG丸ｺﾞｼｯｸM-PRO" panose="020F0600000000000000" pitchFamily="50" charset="-128"/>
                <a:ea typeface="HG丸ｺﾞｼｯｸM-PRO" panose="020F0600000000000000" pitchFamily="50" charset="-128"/>
              </a:rPr>
              <a:t>医療保護入院者退院支援委員会</a:t>
            </a:r>
            <a:r>
              <a:rPr lang="en-US" altLang="ja-JP" spc="120" dirty="0">
                <a:solidFill>
                  <a:srgbClr val="016834"/>
                </a:solidFill>
                <a:latin typeface="HG丸ｺﾞｼｯｸM-PRO" panose="020F0600000000000000" pitchFamily="50" charset="-128"/>
                <a:ea typeface="HG丸ｺﾞｼｯｸM-PRO" panose="020F0600000000000000" pitchFamily="50" charset="-128"/>
              </a:rPr>
              <a:t>】</a:t>
            </a:r>
          </a:p>
        </p:txBody>
      </p:sp>
      <p:pic>
        <p:nvPicPr>
          <p:cNvPr id="54" name="図 5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47024" y="442028"/>
            <a:ext cx="1499738" cy="509694"/>
          </a:xfrm>
          <a:prstGeom prst="rect">
            <a:avLst/>
          </a:prstGeom>
        </p:spPr>
      </p:pic>
      <p:sp>
        <p:nvSpPr>
          <p:cNvPr id="7" name="テキスト ボックス 6"/>
          <p:cNvSpPr txBox="1"/>
          <p:nvPr/>
        </p:nvSpPr>
        <p:spPr>
          <a:xfrm rot="21127855">
            <a:off x="1574147" y="463998"/>
            <a:ext cx="1440383" cy="365760"/>
          </a:xfrm>
          <a:prstGeom prst="rect">
            <a:avLst/>
          </a:prstGeom>
          <a:noFill/>
        </p:spPr>
        <p:txBody>
          <a:bodyPr wrap="square" rtlCol="0">
            <a:spAutoFit/>
          </a:bodyPr>
          <a:lstStyle/>
          <a:p>
            <a:pPr defTabSz="1018540"/>
            <a:r>
              <a:rPr lang="ja-JP" altLang="en-US" sz="900" dirty="0">
                <a:solidFill>
                  <a:prstClr val="black"/>
                </a:solidFill>
                <a:latin typeface="HG丸ｺﾞｼｯｸM-PRO" panose="020F0600000000000000" pitchFamily="50" charset="-128"/>
                <a:ea typeface="HG丸ｺﾞｼｯｸM-PRO" panose="020F0600000000000000" pitchFamily="50" charset="-128"/>
              </a:rPr>
              <a:t>よりご理解</a:t>
            </a:r>
            <a:endParaRPr lang="en-US" altLang="ja-JP" sz="900" dirty="0">
              <a:solidFill>
                <a:prstClr val="black"/>
              </a:solidFill>
              <a:latin typeface="HG丸ｺﾞｼｯｸM-PRO" panose="020F0600000000000000" pitchFamily="50" charset="-128"/>
              <a:ea typeface="HG丸ｺﾞｼｯｸM-PRO" panose="020F0600000000000000" pitchFamily="50" charset="-128"/>
            </a:endParaRPr>
          </a:p>
          <a:p>
            <a:pPr defTabSz="1018540"/>
            <a:r>
              <a:rPr lang="ja-JP" altLang="en-US" sz="900" dirty="0">
                <a:solidFill>
                  <a:prstClr val="black"/>
                </a:solidFill>
                <a:latin typeface="HG丸ｺﾞｼｯｸM-PRO" panose="020F0600000000000000" pitchFamily="50" charset="-128"/>
                <a:ea typeface="HG丸ｺﾞｼｯｸM-PRO" panose="020F0600000000000000" pitchFamily="50" charset="-128"/>
              </a:rPr>
              <a:t>いただくために</a:t>
            </a:r>
            <a:endParaRPr lang="en-US" altLang="ja-JP" sz="900" dirty="0">
              <a:solidFill>
                <a:prstClr val="black"/>
              </a:solidFill>
              <a:latin typeface="HG丸ｺﾞｼｯｸM-PRO" panose="020F0600000000000000" pitchFamily="50" charset="-128"/>
              <a:ea typeface="HG丸ｺﾞｼｯｸM-PRO" panose="020F0600000000000000" pitchFamily="50" charset="-128"/>
            </a:endParaRPr>
          </a:p>
        </p:txBody>
      </p:sp>
      <p:sp>
        <p:nvSpPr>
          <p:cNvPr id="10" name="テキスト ボックス 9"/>
          <p:cNvSpPr txBox="1"/>
          <p:nvPr/>
        </p:nvSpPr>
        <p:spPr>
          <a:xfrm>
            <a:off x="1576205" y="1387555"/>
            <a:ext cx="6080249" cy="365760"/>
          </a:xfrm>
          <a:prstGeom prst="rect">
            <a:avLst/>
          </a:prstGeom>
          <a:noFill/>
        </p:spPr>
        <p:txBody>
          <a:bodyPr wrap="square" rtlCol="0">
            <a:spAutoFit/>
          </a:bodyPr>
          <a:lstStyle/>
          <a:p>
            <a:pPr defTabSz="1018540"/>
            <a:r>
              <a:rPr lang="ja-JP" altLang="en-US" sz="900" dirty="0">
                <a:solidFill>
                  <a:srgbClr val="FFC000">
                    <a:lumMod val="50000"/>
                  </a:srgbClr>
                </a:solidFill>
              </a:rPr>
              <a:t>　</a:t>
            </a:r>
            <a:r>
              <a:rPr lang="ja-JP" altLang="en-US" sz="900" b="1" dirty="0">
                <a:solidFill>
                  <a:srgbClr val="FFC000">
                    <a:lumMod val="50000"/>
                  </a:srgbClr>
                </a:solidFill>
              </a:rPr>
              <a:t>精神科に入院されている方の</a:t>
            </a:r>
            <a:r>
              <a:rPr lang="ja-JP" altLang="en-US" sz="900" b="1" dirty="0">
                <a:solidFill>
                  <a:srgbClr val="FF0000"/>
                </a:solidFill>
              </a:rPr>
              <a:t>退院の方向性について</a:t>
            </a:r>
            <a:r>
              <a:rPr lang="ja-JP" altLang="en-US" sz="900" b="1" dirty="0">
                <a:solidFill>
                  <a:srgbClr val="FFC000">
                    <a:lumMod val="50000"/>
                  </a:srgbClr>
                </a:solidFill>
              </a:rPr>
              <a:t>話し合う会議です。入院時に推定された入院期間を</a:t>
            </a:r>
            <a:endParaRPr lang="en-US" altLang="ja-JP" sz="900" b="1" dirty="0">
              <a:solidFill>
                <a:srgbClr val="FFC000">
                  <a:lumMod val="50000"/>
                </a:srgbClr>
              </a:solidFill>
            </a:endParaRPr>
          </a:p>
          <a:p>
            <a:pPr defTabSz="1018540"/>
            <a:r>
              <a:rPr lang="ja-JP" altLang="en-US" sz="900" b="1" dirty="0">
                <a:solidFill>
                  <a:srgbClr val="FFC000">
                    <a:lumMod val="50000"/>
                  </a:srgbClr>
                </a:solidFill>
              </a:rPr>
              <a:t>　過ぎる際に開催することが「精神保健福祉法」という法律で定められています。</a:t>
            </a:r>
          </a:p>
        </p:txBody>
      </p:sp>
      <p:pic>
        <p:nvPicPr>
          <p:cNvPr id="11" name="図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02153" y="478619"/>
            <a:ext cx="1101716" cy="861704"/>
          </a:xfrm>
          <a:prstGeom prst="rect">
            <a:avLst/>
          </a:prstGeom>
        </p:spPr>
      </p:pic>
      <p:sp>
        <p:nvSpPr>
          <p:cNvPr id="13" name="角丸四角形 12"/>
          <p:cNvSpPr/>
          <p:nvPr/>
        </p:nvSpPr>
        <p:spPr>
          <a:xfrm>
            <a:off x="1446316" y="1125088"/>
            <a:ext cx="3901358" cy="215234"/>
          </a:xfrm>
          <a:prstGeom prst="roundRect">
            <a:avLst/>
          </a:prstGeom>
          <a:solidFill>
            <a:srgbClr val="00B0F0"/>
          </a:solid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18540"/>
            <a:endParaRPr lang="ja-JP" altLang="en-US" sz="1505">
              <a:solidFill>
                <a:prstClr val="white"/>
              </a:solidFill>
            </a:endParaRPr>
          </a:p>
        </p:txBody>
      </p:sp>
      <p:sp>
        <p:nvSpPr>
          <p:cNvPr id="32" name="正方形/長方形 31"/>
          <p:cNvSpPr/>
          <p:nvPr/>
        </p:nvSpPr>
        <p:spPr>
          <a:xfrm>
            <a:off x="1820976" y="1006099"/>
            <a:ext cx="2940685" cy="402590"/>
          </a:xfrm>
          <a:prstGeom prst="rect">
            <a:avLst/>
          </a:prstGeom>
        </p:spPr>
        <p:txBody>
          <a:bodyPr wrap="none">
            <a:spAutoFit/>
          </a:bodyPr>
          <a:lstStyle/>
          <a:p>
            <a:pPr algn="ctr" defTabSz="1018540">
              <a:lnSpc>
                <a:spcPts val="2450"/>
              </a:lnSpc>
            </a:pPr>
            <a:r>
              <a:rPr lang="ja-JP" altLang="en-US" sz="1125" spc="-40" dirty="0">
                <a:solidFill>
                  <a:prstClr val="white"/>
                </a:solidFill>
                <a:latin typeface="HGPｺﾞｼｯｸE" panose="020B0900000000000000" pitchFamily="50" charset="-128"/>
                <a:ea typeface="HGPｺﾞｼｯｸE" panose="020B0900000000000000" pitchFamily="50" charset="-128"/>
              </a:rPr>
              <a:t>「退院支援委員会」とはどのような会議ですか？</a:t>
            </a:r>
          </a:p>
        </p:txBody>
      </p:sp>
      <p:sp>
        <p:nvSpPr>
          <p:cNvPr id="57" name="角丸四角形 56"/>
          <p:cNvSpPr/>
          <p:nvPr/>
        </p:nvSpPr>
        <p:spPr>
          <a:xfrm>
            <a:off x="1441987" y="1884074"/>
            <a:ext cx="3937811" cy="215234"/>
          </a:xfrm>
          <a:prstGeom prst="roundRect">
            <a:avLst/>
          </a:prstGeom>
          <a:solidFill>
            <a:srgbClr val="00B050"/>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18540"/>
            <a:endParaRPr lang="ja-JP" altLang="en-US" sz="1505">
              <a:solidFill>
                <a:prstClr val="white"/>
              </a:solidFill>
            </a:endParaRPr>
          </a:p>
        </p:txBody>
      </p:sp>
      <p:sp>
        <p:nvSpPr>
          <p:cNvPr id="31" name="正方形/長方形 30"/>
          <p:cNvSpPr/>
          <p:nvPr/>
        </p:nvSpPr>
        <p:spPr>
          <a:xfrm>
            <a:off x="1222978" y="1765085"/>
            <a:ext cx="4282633" cy="402590"/>
          </a:xfrm>
          <a:prstGeom prst="rect">
            <a:avLst/>
          </a:prstGeom>
          <a:noFill/>
        </p:spPr>
        <p:txBody>
          <a:bodyPr wrap="square">
            <a:spAutoFit/>
          </a:bodyPr>
          <a:lstStyle/>
          <a:p>
            <a:pPr algn="ctr" defTabSz="1018540">
              <a:lnSpc>
                <a:spcPts val="2450"/>
              </a:lnSpc>
            </a:pPr>
            <a:r>
              <a:rPr lang="ja-JP" altLang="en-US" sz="1125" spc="-40" dirty="0">
                <a:solidFill>
                  <a:prstClr val="white"/>
                </a:solidFill>
                <a:latin typeface="HGPｺﾞｼｯｸE" panose="020B0900000000000000" pitchFamily="50" charset="-128"/>
                <a:ea typeface="HGPｺﾞｼｯｸE" panose="020B0900000000000000" pitchFamily="50" charset="-128"/>
              </a:rPr>
              <a:t>具体的にはどのようなことを話し合うのですか？</a:t>
            </a:r>
            <a:endParaRPr lang="en-US" altLang="ja-JP" sz="1125" spc="-40" dirty="0">
              <a:solidFill>
                <a:prstClr val="white"/>
              </a:solidFill>
              <a:latin typeface="HGPｺﾞｼｯｸE" panose="020B0900000000000000" pitchFamily="50" charset="-128"/>
              <a:ea typeface="HGPｺﾞｼｯｸE" panose="020B0900000000000000" pitchFamily="50" charset="-128"/>
            </a:endParaRPr>
          </a:p>
        </p:txBody>
      </p:sp>
      <p:sp>
        <p:nvSpPr>
          <p:cNvPr id="56" name="テキスト ボックス 55"/>
          <p:cNvSpPr txBox="1"/>
          <p:nvPr/>
        </p:nvSpPr>
        <p:spPr>
          <a:xfrm>
            <a:off x="1664226" y="2108415"/>
            <a:ext cx="5749588" cy="778510"/>
          </a:xfrm>
          <a:prstGeom prst="rect">
            <a:avLst/>
          </a:prstGeom>
          <a:noFill/>
        </p:spPr>
        <p:txBody>
          <a:bodyPr wrap="square" rtlCol="0">
            <a:spAutoFit/>
          </a:bodyPr>
          <a:lstStyle/>
          <a:p>
            <a:pPr defTabSz="1018540"/>
            <a:r>
              <a:rPr lang="ja-JP" altLang="en-US" sz="900" b="1" dirty="0">
                <a:solidFill>
                  <a:srgbClr val="FFC000">
                    <a:lumMod val="50000"/>
                  </a:srgbClr>
                </a:solidFill>
              </a:rPr>
              <a:t>①入院を継続する必要があるかどうか</a:t>
            </a:r>
            <a:endParaRPr lang="en-US" altLang="ja-JP" sz="900" b="1" dirty="0">
              <a:solidFill>
                <a:srgbClr val="FFC000">
                  <a:lumMod val="50000"/>
                </a:srgbClr>
              </a:solidFill>
            </a:endParaRPr>
          </a:p>
          <a:p>
            <a:pPr defTabSz="1018540"/>
            <a:r>
              <a:rPr lang="ja-JP" altLang="en-US" sz="900" b="1" dirty="0">
                <a:solidFill>
                  <a:srgbClr val="FFC000">
                    <a:lumMod val="50000"/>
                  </a:srgbClr>
                </a:solidFill>
              </a:rPr>
              <a:t>②入院を継続する場合に予想される期間</a:t>
            </a:r>
            <a:endParaRPr lang="en-US" altLang="ja-JP" sz="900" b="1" dirty="0">
              <a:solidFill>
                <a:srgbClr val="FFC000">
                  <a:lumMod val="50000"/>
                </a:srgbClr>
              </a:solidFill>
            </a:endParaRPr>
          </a:p>
          <a:p>
            <a:pPr defTabSz="1018540"/>
            <a:r>
              <a:rPr lang="ja-JP" altLang="en-US" sz="900" b="1" dirty="0">
                <a:solidFill>
                  <a:srgbClr val="FFC000">
                    <a:lumMod val="50000"/>
                  </a:srgbClr>
                </a:solidFill>
              </a:rPr>
              <a:t>③退院に向けた取り組み</a:t>
            </a:r>
            <a:endParaRPr lang="en-US" altLang="ja-JP" sz="900" b="1" dirty="0">
              <a:solidFill>
                <a:srgbClr val="FFC000">
                  <a:lumMod val="50000"/>
                </a:srgbClr>
              </a:solidFill>
            </a:endParaRPr>
          </a:p>
          <a:p>
            <a:pPr defTabSz="1018540"/>
            <a:r>
              <a:rPr lang="ja-JP" altLang="en-US" sz="900" b="1" dirty="0">
                <a:solidFill>
                  <a:srgbClr val="FFC000">
                    <a:lumMod val="50000"/>
                  </a:srgbClr>
                </a:solidFill>
              </a:rPr>
              <a:t>以上の</a:t>
            </a:r>
            <a:r>
              <a:rPr lang="en-US" altLang="ja-JP" sz="900" b="1" dirty="0">
                <a:solidFill>
                  <a:srgbClr val="FFC000">
                    <a:lumMod val="50000"/>
                  </a:srgbClr>
                </a:solidFill>
              </a:rPr>
              <a:t>3</a:t>
            </a:r>
            <a:r>
              <a:rPr lang="ja-JP" altLang="en-US" sz="900" b="1" dirty="0">
                <a:solidFill>
                  <a:srgbClr val="FFC000">
                    <a:lumMod val="50000"/>
                  </a:srgbClr>
                </a:solidFill>
              </a:rPr>
              <a:t>点については必ず話し合われます。</a:t>
            </a:r>
            <a:endParaRPr lang="en-US" altLang="ja-JP" sz="900" b="1" dirty="0">
              <a:solidFill>
                <a:srgbClr val="FFC000">
                  <a:lumMod val="50000"/>
                </a:srgbClr>
              </a:solidFill>
            </a:endParaRPr>
          </a:p>
          <a:p>
            <a:pPr defTabSz="1018540"/>
            <a:r>
              <a:rPr lang="ja-JP" altLang="en-US" sz="900" b="1" dirty="0">
                <a:solidFill>
                  <a:srgbClr val="FFC000">
                    <a:lumMod val="50000"/>
                  </a:srgbClr>
                </a:solidFill>
              </a:rPr>
              <a:t>他にもご本人やご家族の思い、希望などをお聞かせください。</a:t>
            </a:r>
            <a:endParaRPr lang="en-US" altLang="ja-JP" sz="900" b="1" dirty="0">
              <a:solidFill>
                <a:srgbClr val="FFC000">
                  <a:lumMod val="50000"/>
                </a:srgbClr>
              </a:solidFill>
            </a:endParaRPr>
          </a:p>
        </p:txBody>
      </p:sp>
      <p:grpSp>
        <p:nvGrpSpPr>
          <p:cNvPr id="6" name="グループ化 5"/>
          <p:cNvGrpSpPr/>
          <p:nvPr/>
        </p:nvGrpSpPr>
        <p:grpSpPr>
          <a:xfrm>
            <a:off x="1423477" y="2899084"/>
            <a:ext cx="6295859" cy="878885"/>
            <a:chOff x="381137" y="3815014"/>
            <a:chExt cx="8394479" cy="1171846"/>
          </a:xfrm>
        </p:grpSpPr>
        <p:sp>
          <p:nvSpPr>
            <p:cNvPr id="59" name="角丸四角形 58"/>
            <p:cNvSpPr/>
            <p:nvPr/>
          </p:nvSpPr>
          <p:spPr>
            <a:xfrm>
              <a:off x="396461" y="3941052"/>
              <a:ext cx="8379155" cy="1045808"/>
            </a:xfrm>
            <a:prstGeom prst="roundRect">
              <a:avLst/>
            </a:prstGeom>
            <a:no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18540"/>
              <a:endParaRPr lang="ja-JP" altLang="en-US" sz="1505">
                <a:solidFill>
                  <a:prstClr val="white"/>
                </a:solidFill>
              </a:endParaRPr>
            </a:p>
          </p:txBody>
        </p:sp>
        <p:grpSp>
          <p:nvGrpSpPr>
            <p:cNvPr id="4" name="グループ化 3"/>
            <p:cNvGrpSpPr/>
            <p:nvPr/>
          </p:nvGrpSpPr>
          <p:grpSpPr>
            <a:xfrm>
              <a:off x="381137" y="3815014"/>
              <a:ext cx="8248294" cy="1133993"/>
              <a:chOff x="394555" y="3909126"/>
              <a:chExt cx="8248294" cy="1133993"/>
            </a:xfrm>
          </p:grpSpPr>
          <p:sp>
            <p:nvSpPr>
              <p:cNvPr id="58" name="角丸四角形 57"/>
              <p:cNvSpPr/>
              <p:nvPr/>
            </p:nvSpPr>
            <p:spPr>
              <a:xfrm>
                <a:off x="394555" y="4035164"/>
                <a:ext cx="5201811" cy="286979"/>
              </a:xfrm>
              <a:prstGeom prst="roundRect">
                <a:avLst/>
              </a:prstGeom>
              <a:solidFill>
                <a:schemeClr val="accent2">
                  <a:lumMod val="60000"/>
                  <a:lumOff val="40000"/>
                </a:schemeClr>
              </a:solidFill>
              <a:ln>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18540"/>
                <a:endParaRPr lang="ja-JP" altLang="en-US" sz="1505">
                  <a:solidFill>
                    <a:prstClr val="white"/>
                  </a:solidFill>
                </a:endParaRPr>
              </a:p>
            </p:txBody>
          </p:sp>
          <p:sp>
            <p:nvSpPr>
              <p:cNvPr id="34" name="正方形/長方形 33"/>
              <p:cNvSpPr/>
              <p:nvPr/>
            </p:nvSpPr>
            <p:spPr>
              <a:xfrm>
                <a:off x="469496" y="3909126"/>
                <a:ext cx="4823171" cy="536787"/>
              </a:xfrm>
              <a:prstGeom prst="rect">
                <a:avLst/>
              </a:prstGeom>
            </p:spPr>
            <p:txBody>
              <a:bodyPr wrap="square">
                <a:spAutoFit/>
              </a:bodyPr>
              <a:lstStyle/>
              <a:p>
                <a:pPr algn="ctr" defTabSz="1018540">
                  <a:lnSpc>
                    <a:spcPts val="2450"/>
                  </a:lnSpc>
                </a:pPr>
                <a:r>
                  <a:rPr lang="ja-JP" altLang="en-US" sz="1125" spc="-40" dirty="0">
                    <a:solidFill>
                      <a:prstClr val="white"/>
                    </a:solidFill>
                    <a:latin typeface="HGPｺﾞｼｯｸE" panose="020B0900000000000000" pitchFamily="50" charset="-128"/>
                    <a:ea typeface="HGPｺﾞｼｯｸE" panose="020B0900000000000000" pitchFamily="50" charset="-128"/>
                  </a:rPr>
                  <a:t>誰が参加することができますか？</a:t>
                </a:r>
              </a:p>
            </p:txBody>
          </p:sp>
          <p:sp>
            <p:nvSpPr>
              <p:cNvPr id="66" name="テキスト ボックス 65"/>
              <p:cNvSpPr txBox="1"/>
              <p:nvPr/>
            </p:nvSpPr>
            <p:spPr>
              <a:xfrm>
                <a:off x="535850" y="4372559"/>
                <a:ext cx="8106999" cy="670560"/>
              </a:xfrm>
              <a:prstGeom prst="rect">
                <a:avLst/>
              </a:prstGeom>
              <a:noFill/>
            </p:spPr>
            <p:txBody>
              <a:bodyPr wrap="square" rtlCol="0">
                <a:spAutoFit/>
              </a:bodyPr>
              <a:lstStyle/>
              <a:p>
                <a:pPr defTabSz="1018540"/>
                <a:r>
                  <a:rPr lang="ja-JP" altLang="en-US" sz="900" b="1" dirty="0">
                    <a:solidFill>
                      <a:srgbClr val="FF0000"/>
                    </a:solidFill>
                  </a:rPr>
                  <a:t>主治医・精神保健指定医、看護職員、担当退院後生活環境相談員（精神保健福祉士）</a:t>
                </a:r>
                <a:r>
                  <a:rPr lang="ja-JP" altLang="en-US" sz="900" b="1" dirty="0">
                    <a:solidFill>
                      <a:srgbClr val="FFC000">
                        <a:lumMod val="50000"/>
                      </a:srgbClr>
                    </a:solidFill>
                  </a:rPr>
                  <a:t>は必ず参加します。</a:t>
                </a:r>
                <a:endParaRPr lang="en-US" altLang="ja-JP" sz="900" b="1" dirty="0">
                  <a:solidFill>
                    <a:srgbClr val="FFC000">
                      <a:lumMod val="50000"/>
                    </a:srgbClr>
                  </a:solidFill>
                </a:endParaRPr>
              </a:p>
              <a:p>
                <a:pPr defTabSz="1018540"/>
                <a:r>
                  <a:rPr lang="ja-JP" altLang="en-US" sz="900" b="1" dirty="0">
                    <a:solidFill>
                      <a:srgbClr val="FFC000">
                        <a:lumMod val="50000"/>
                      </a:srgbClr>
                    </a:solidFill>
                  </a:rPr>
                  <a:t>希望があれば</a:t>
                </a:r>
                <a:r>
                  <a:rPr lang="ja-JP" altLang="en-US" sz="900" b="1" dirty="0">
                    <a:solidFill>
                      <a:srgbClr val="FF0000"/>
                    </a:solidFill>
                  </a:rPr>
                  <a:t>ご本人</a:t>
                </a:r>
                <a:r>
                  <a:rPr lang="ja-JP" altLang="en-US" sz="900" b="1" dirty="0">
                    <a:solidFill>
                      <a:srgbClr val="FFC000">
                        <a:lumMod val="50000"/>
                      </a:srgbClr>
                    </a:solidFill>
                  </a:rPr>
                  <a:t>、ご家族、地域援助事業者等も参加することができますが、</a:t>
                </a:r>
                <a:r>
                  <a:rPr lang="ja-JP" altLang="en-US" sz="900" b="1" dirty="0">
                    <a:solidFill>
                      <a:srgbClr val="FF0000"/>
                    </a:solidFill>
                  </a:rPr>
                  <a:t>当院では本人の参加を強く推奨しています</a:t>
                </a:r>
                <a:r>
                  <a:rPr lang="ja-JP" altLang="en-US" sz="900" b="1" dirty="0">
                    <a:solidFill>
                      <a:srgbClr val="FFC000">
                        <a:lumMod val="50000"/>
                      </a:srgbClr>
                    </a:solidFill>
                  </a:rPr>
                  <a:t>。本人および本人と繋がりのある方に一人でも多く参加して頂くことで、さまざまな意見が出ることを期待しています。</a:t>
                </a:r>
                <a:endParaRPr lang="en-US" altLang="ja-JP" sz="900" b="1" dirty="0">
                  <a:solidFill>
                    <a:srgbClr val="FFC000">
                      <a:lumMod val="50000"/>
                    </a:srgbClr>
                  </a:solidFill>
                </a:endParaRPr>
              </a:p>
            </p:txBody>
          </p:sp>
        </p:grpSp>
      </p:grpSp>
      <p:sp>
        <p:nvSpPr>
          <p:cNvPr id="70" name="テキスト ボックス 69"/>
          <p:cNvSpPr txBox="1"/>
          <p:nvPr/>
        </p:nvSpPr>
        <p:spPr>
          <a:xfrm>
            <a:off x="1591105" y="4091541"/>
            <a:ext cx="6080249" cy="228600"/>
          </a:xfrm>
          <a:prstGeom prst="rect">
            <a:avLst/>
          </a:prstGeom>
          <a:noFill/>
        </p:spPr>
        <p:txBody>
          <a:bodyPr wrap="square" rtlCol="0">
            <a:spAutoFit/>
          </a:bodyPr>
          <a:lstStyle/>
          <a:p>
            <a:pPr defTabSz="1018540"/>
            <a:r>
              <a:rPr lang="ja-JP" altLang="en-US" sz="900" b="1" dirty="0">
                <a:solidFill>
                  <a:srgbClr val="FFC000">
                    <a:lumMod val="50000"/>
                  </a:srgbClr>
                </a:solidFill>
              </a:rPr>
              <a:t>参加を促してもご本人が強く拒否したときや、当日の体調を考慮しやむをえず欠席となる場合もあります。</a:t>
            </a:r>
            <a:endParaRPr lang="en-US" altLang="ja-JP" sz="900" b="1" dirty="0">
              <a:solidFill>
                <a:srgbClr val="FFC000">
                  <a:lumMod val="50000"/>
                </a:srgbClr>
              </a:solidFill>
            </a:endParaRPr>
          </a:p>
        </p:txBody>
      </p:sp>
      <p:pic>
        <p:nvPicPr>
          <p:cNvPr id="3" name="図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12500" y="4334060"/>
            <a:ext cx="2228990" cy="519072"/>
          </a:xfrm>
          <a:prstGeom prst="rect">
            <a:avLst/>
          </a:prstGeom>
        </p:spPr>
      </p:pic>
      <p:sp>
        <p:nvSpPr>
          <p:cNvPr id="5" name="テキスト ボックス 4"/>
          <p:cNvSpPr txBox="1"/>
          <p:nvPr/>
        </p:nvSpPr>
        <p:spPr>
          <a:xfrm>
            <a:off x="5111603" y="4789919"/>
            <a:ext cx="2680901" cy="276225"/>
          </a:xfrm>
          <a:prstGeom prst="rect">
            <a:avLst/>
          </a:prstGeom>
          <a:noFill/>
        </p:spPr>
        <p:txBody>
          <a:bodyPr wrap="square" rtlCol="0">
            <a:spAutoFit/>
          </a:bodyPr>
          <a:lstStyle/>
          <a:p>
            <a:pPr defTabSz="1018540"/>
            <a:r>
              <a:rPr lang="ja-JP" altLang="en-US" sz="1200" dirty="0">
                <a:solidFill>
                  <a:prstClr val="black"/>
                </a:solidFill>
              </a:rPr>
              <a:t>地域連携支援室　（代）</a:t>
            </a:r>
            <a:r>
              <a:rPr lang="en-US" altLang="ja-JP" sz="1200" dirty="0">
                <a:solidFill>
                  <a:prstClr val="black"/>
                </a:solidFill>
              </a:rPr>
              <a:t>011-884-6878</a:t>
            </a:r>
            <a:endParaRPr lang="ja-JP" altLang="en-US" sz="1200" dirty="0">
              <a:solidFill>
                <a:prstClr val="black"/>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p:nvPr/>
        </p:nvSpPr>
        <p:spPr>
          <a:xfrm>
            <a:off x="1277634" y="357504"/>
            <a:ext cx="6534726" cy="918102"/>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700" dirty="0">
                <a:latin typeface="+mn-ea"/>
                <a:ea typeface="+mn-ea"/>
              </a:rPr>
              <a:t>演習</a:t>
            </a:r>
            <a:r>
              <a:rPr lang="en-US" altLang="ja-JP" sz="2700" dirty="0">
                <a:latin typeface="+mn-ea"/>
                <a:ea typeface="+mn-ea"/>
              </a:rPr>
              <a:t>Ⅲ</a:t>
            </a:r>
            <a:r>
              <a:rPr lang="ja-JP" altLang="en-US" sz="2700">
                <a:latin typeface="+mn-ea"/>
                <a:ea typeface="+mn-ea"/>
              </a:rPr>
              <a:t>の</a:t>
            </a:r>
            <a:r>
              <a:rPr lang="ja-JP" altLang="en-US" sz="2700" dirty="0">
                <a:latin typeface="+mn-ea"/>
                <a:ea typeface="+mn-ea"/>
              </a:rPr>
              <a:t>進め方</a:t>
            </a:r>
            <a:endParaRPr lang="en-US" altLang="ja-JP" sz="2700" dirty="0">
              <a:latin typeface="+mn-ea"/>
              <a:ea typeface="+mn-ea"/>
            </a:endParaRPr>
          </a:p>
        </p:txBody>
      </p:sp>
      <p:sp>
        <p:nvSpPr>
          <p:cNvPr id="10" name="コンテンツ プレースホルダー 2"/>
          <p:cNvSpPr txBox="1"/>
          <p:nvPr/>
        </p:nvSpPr>
        <p:spPr>
          <a:xfrm>
            <a:off x="1547664" y="1131590"/>
            <a:ext cx="6426714" cy="3780420"/>
          </a:xfrm>
          <a:prstGeom prst="rect">
            <a:avLst/>
          </a:prstGeom>
        </p:spPr>
        <p:txBody>
          <a:bodyPr vert="horz" lIns="68580" tIns="34290" rIns="68580" bIns="3429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en-US" altLang="ja-JP" sz="790" b="1" u="sng" dirty="0">
              <a:solidFill>
                <a:srgbClr val="000000"/>
              </a:solidFill>
            </a:endParaRPr>
          </a:p>
          <a:p>
            <a:r>
              <a:rPr lang="ja-JP" altLang="en-US" sz="1800" dirty="0">
                <a:solidFill>
                  <a:schemeClr val="tx1"/>
                </a:solidFill>
                <a:latin typeface="+mn-ea"/>
              </a:rPr>
              <a:t>　</a:t>
            </a:r>
            <a:endParaRPr lang="ja-JP" altLang="ja-JP" sz="2100" dirty="0"/>
          </a:p>
          <a:p>
            <a:pPr algn="l"/>
            <a:r>
              <a:rPr lang="ja-JP" altLang="en-US" sz="2550" dirty="0">
                <a:solidFill>
                  <a:schemeClr val="tx1"/>
                </a:solidFill>
                <a:latin typeface="+mn-ea"/>
              </a:rPr>
              <a:t>１．</a:t>
            </a:r>
            <a:r>
              <a:rPr lang="ja-JP" altLang="en-US" sz="2400" dirty="0">
                <a:solidFill>
                  <a:schemeClr val="tx1"/>
                </a:solidFill>
                <a:latin typeface="+mn-ea"/>
              </a:rPr>
              <a:t>本演習の流れの説明（５</a:t>
            </a:r>
            <a:r>
              <a:rPr lang="ja-JP" altLang="ja-JP" sz="2400" dirty="0">
                <a:solidFill>
                  <a:schemeClr val="tx1"/>
                </a:solidFill>
                <a:latin typeface="+mn-ea"/>
              </a:rPr>
              <a:t>分</a:t>
            </a:r>
            <a:r>
              <a:rPr lang="ja-JP" altLang="en-US" sz="2400" dirty="0">
                <a:solidFill>
                  <a:schemeClr val="tx1"/>
                </a:solidFill>
                <a:latin typeface="+mn-ea"/>
              </a:rPr>
              <a:t>）</a:t>
            </a:r>
            <a:r>
              <a:rPr lang="ja-JP" altLang="ja-JP" sz="2400" dirty="0">
                <a:solidFill>
                  <a:schemeClr val="tx1"/>
                </a:solidFill>
                <a:latin typeface="+mn-ea"/>
              </a:rPr>
              <a:t>　</a:t>
            </a:r>
          </a:p>
          <a:p>
            <a:pPr algn="l"/>
            <a:r>
              <a:rPr lang="ja-JP" altLang="en-US" sz="2400" dirty="0">
                <a:solidFill>
                  <a:schemeClr val="tx1"/>
                </a:solidFill>
                <a:latin typeface="+mn-ea"/>
              </a:rPr>
              <a:t>２．退院支援委員会</a:t>
            </a:r>
            <a:r>
              <a:rPr lang="ja-JP" altLang="ja-JP" sz="2400" dirty="0">
                <a:solidFill>
                  <a:schemeClr val="tx1"/>
                </a:solidFill>
                <a:latin typeface="+mn-ea"/>
              </a:rPr>
              <a:t>ロールプレイ（</a:t>
            </a:r>
            <a:r>
              <a:rPr lang="en-US" altLang="ja-JP" sz="2400" dirty="0">
                <a:solidFill>
                  <a:schemeClr val="tx1"/>
                </a:solidFill>
                <a:latin typeface="+mn-ea"/>
              </a:rPr>
              <a:t>20</a:t>
            </a:r>
            <a:r>
              <a:rPr lang="ja-JP" altLang="ja-JP" sz="2400" dirty="0">
                <a:solidFill>
                  <a:schemeClr val="tx1"/>
                </a:solidFill>
                <a:latin typeface="+mn-ea"/>
              </a:rPr>
              <a:t>分）</a:t>
            </a:r>
          </a:p>
          <a:p>
            <a:pPr algn="l"/>
            <a:r>
              <a:rPr lang="ja-JP" altLang="en-US" sz="2400" dirty="0">
                <a:solidFill>
                  <a:schemeClr val="tx1"/>
                </a:solidFill>
                <a:latin typeface="+mn-ea"/>
              </a:rPr>
              <a:t>３．</a:t>
            </a:r>
            <a:r>
              <a:rPr lang="ja-JP" altLang="ja-JP" sz="2400" dirty="0">
                <a:solidFill>
                  <a:schemeClr val="tx1"/>
                </a:solidFill>
                <a:latin typeface="+mn-ea"/>
              </a:rPr>
              <a:t>グループでの振り返り</a:t>
            </a:r>
            <a:r>
              <a:rPr lang="ja-JP" altLang="en-US" sz="2400" dirty="0">
                <a:solidFill>
                  <a:schemeClr val="tx1"/>
                </a:solidFill>
                <a:latin typeface="+mn-ea"/>
              </a:rPr>
              <a:t>と</a:t>
            </a:r>
            <a:r>
              <a:rPr lang="ja-JP" altLang="ja-JP" sz="2400" dirty="0">
                <a:solidFill>
                  <a:schemeClr val="tx1"/>
                </a:solidFill>
                <a:latin typeface="+mn-ea"/>
              </a:rPr>
              <a:t>審議</a:t>
            </a:r>
            <a:r>
              <a:rPr lang="ja-JP" altLang="en-US" sz="2400" dirty="0">
                <a:solidFill>
                  <a:schemeClr val="tx1"/>
                </a:solidFill>
                <a:latin typeface="+mn-ea"/>
              </a:rPr>
              <a:t>記録</a:t>
            </a:r>
            <a:r>
              <a:rPr lang="ja-JP" altLang="ja-JP" sz="2400" dirty="0">
                <a:solidFill>
                  <a:schemeClr val="tx1"/>
                </a:solidFill>
                <a:latin typeface="+mn-ea"/>
              </a:rPr>
              <a:t>作成（</a:t>
            </a:r>
            <a:r>
              <a:rPr lang="en-US" altLang="ja-JP" sz="2400" dirty="0">
                <a:solidFill>
                  <a:schemeClr val="tx1"/>
                </a:solidFill>
                <a:latin typeface="+mn-ea"/>
              </a:rPr>
              <a:t>15</a:t>
            </a:r>
            <a:r>
              <a:rPr lang="ja-JP" altLang="ja-JP" sz="2400" dirty="0">
                <a:solidFill>
                  <a:schemeClr val="tx1"/>
                </a:solidFill>
                <a:latin typeface="+mn-ea"/>
              </a:rPr>
              <a:t>分）</a:t>
            </a:r>
          </a:p>
          <a:p>
            <a:pPr marL="450850" indent="-450850" algn="l"/>
            <a:r>
              <a:rPr lang="ja-JP" altLang="en-US" sz="2400" dirty="0">
                <a:solidFill>
                  <a:schemeClr val="tx1"/>
                </a:solidFill>
                <a:latin typeface="+mn-ea"/>
              </a:rPr>
              <a:t>４．全体共有</a:t>
            </a:r>
            <a:r>
              <a:rPr lang="en-US" altLang="ja-JP" sz="2400" dirty="0">
                <a:solidFill>
                  <a:schemeClr val="tx1"/>
                </a:solidFill>
                <a:latin typeface="+mn-ea"/>
              </a:rPr>
              <a:t>【</a:t>
            </a:r>
            <a:r>
              <a:rPr lang="ja-JP" altLang="en-US" sz="2400" dirty="0">
                <a:solidFill>
                  <a:schemeClr val="tx1"/>
                </a:solidFill>
                <a:latin typeface="+mn-ea"/>
              </a:rPr>
              <a:t>作成した審議録の報告・グループで感想・気づきをシェア</a:t>
            </a:r>
            <a:r>
              <a:rPr lang="en-US" altLang="ja-JP" sz="2400" dirty="0">
                <a:solidFill>
                  <a:srgbClr val="0070C0"/>
                </a:solidFill>
                <a:latin typeface="+mn-ea"/>
              </a:rPr>
              <a:t>】</a:t>
            </a:r>
            <a:r>
              <a:rPr lang="ja-JP" altLang="ja-JP" sz="2400" dirty="0">
                <a:solidFill>
                  <a:schemeClr val="tx1"/>
                </a:solidFill>
                <a:latin typeface="+mn-ea"/>
              </a:rPr>
              <a:t>（</a:t>
            </a:r>
            <a:r>
              <a:rPr lang="en-US" altLang="ja-JP" sz="2400" dirty="0">
                <a:solidFill>
                  <a:schemeClr val="tx1"/>
                </a:solidFill>
                <a:latin typeface="+mn-ea"/>
              </a:rPr>
              <a:t>20</a:t>
            </a:r>
            <a:r>
              <a:rPr lang="ja-JP" altLang="ja-JP" sz="2400" dirty="0">
                <a:solidFill>
                  <a:schemeClr val="tx1"/>
                </a:solidFill>
                <a:latin typeface="+mn-ea"/>
              </a:rPr>
              <a:t>分）</a:t>
            </a:r>
          </a:p>
          <a:p>
            <a:pPr algn="l"/>
            <a:r>
              <a:rPr lang="ja-JP" altLang="en-US" sz="2400" dirty="0">
                <a:solidFill>
                  <a:schemeClr val="tx1"/>
                </a:solidFill>
                <a:latin typeface="+mn-ea"/>
              </a:rPr>
              <a:t>５．</a:t>
            </a:r>
            <a:r>
              <a:rPr lang="ja-JP" altLang="ja-JP" sz="2400" dirty="0">
                <a:solidFill>
                  <a:schemeClr val="tx1"/>
                </a:solidFill>
                <a:latin typeface="+mn-ea"/>
              </a:rPr>
              <a:t>レクチャー（</a:t>
            </a:r>
            <a:r>
              <a:rPr lang="en-US" altLang="ja-JP" sz="2400" dirty="0">
                <a:solidFill>
                  <a:schemeClr val="tx1"/>
                </a:solidFill>
                <a:latin typeface="+mn-ea"/>
              </a:rPr>
              <a:t>10</a:t>
            </a:r>
            <a:r>
              <a:rPr lang="ja-JP" altLang="ja-JP" sz="2400" dirty="0">
                <a:solidFill>
                  <a:schemeClr val="tx1"/>
                </a:solidFill>
                <a:latin typeface="+mn-ea"/>
              </a:rPr>
              <a:t>分）</a:t>
            </a:r>
          </a:p>
          <a:p>
            <a:pPr algn="l"/>
            <a:endParaRPr lang="ja-JP" altLang="en-US" sz="2550" dirty="0">
              <a:solidFill>
                <a:schemeClr val="tx1"/>
              </a:solidFill>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p:nvPr/>
        </p:nvSpPr>
        <p:spPr>
          <a:xfrm>
            <a:off x="1331640" y="-74544"/>
            <a:ext cx="6534726" cy="918102"/>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700" dirty="0">
                <a:latin typeface="+mn-ea"/>
                <a:ea typeface="+mn-ea"/>
              </a:rPr>
              <a:t>シナリオ</a:t>
            </a:r>
            <a:endParaRPr lang="en-US" altLang="ja-JP" sz="2700" dirty="0">
              <a:latin typeface="+mn-ea"/>
              <a:ea typeface="+mn-ea"/>
            </a:endParaRPr>
          </a:p>
        </p:txBody>
      </p:sp>
      <p:sp>
        <p:nvSpPr>
          <p:cNvPr id="10" name="コンテンツ プレースホルダー 2"/>
          <p:cNvSpPr txBox="1"/>
          <p:nvPr/>
        </p:nvSpPr>
        <p:spPr>
          <a:xfrm>
            <a:off x="251520" y="627534"/>
            <a:ext cx="8784976" cy="4392488"/>
          </a:xfrm>
          <a:prstGeom prst="rect">
            <a:avLst/>
          </a:prstGeom>
        </p:spPr>
        <p:txBody>
          <a:bodyPr vert="horz" lIns="68580" tIns="34290" rIns="68580" bIns="3429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2000" dirty="0">
                <a:solidFill>
                  <a:schemeClr val="tx1"/>
                </a:solidFill>
                <a:latin typeface="+mn-ea"/>
              </a:rPr>
              <a:t>　</a:t>
            </a:r>
            <a:r>
              <a:rPr lang="ja-JP" altLang="ja-JP" sz="2000" dirty="0">
                <a:solidFill>
                  <a:schemeClr val="tx1"/>
                </a:solidFill>
                <a:latin typeface="+mn-ea"/>
              </a:rPr>
              <a:t>星野さんが入院して３</a:t>
            </a:r>
            <a:r>
              <a:rPr lang="ja-JP" altLang="en-US" sz="2000" dirty="0">
                <a:solidFill>
                  <a:schemeClr val="tx1"/>
                </a:solidFill>
                <a:latin typeface="+mn-ea"/>
              </a:rPr>
              <a:t>ヶ</a:t>
            </a:r>
            <a:r>
              <a:rPr lang="ja-JP" altLang="ja-JP" sz="2000" dirty="0">
                <a:solidFill>
                  <a:schemeClr val="tx1"/>
                </a:solidFill>
                <a:latin typeface="+mn-ea"/>
              </a:rPr>
              <a:t>月</a:t>
            </a:r>
            <a:r>
              <a:rPr lang="ja-JP" altLang="en-US" sz="2000" dirty="0">
                <a:solidFill>
                  <a:schemeClr val="tx1"/>
                </a:solidFill>
                <a:latin typeface="+mn-ea"/>
              </a:rPr>
              <a:t>が</a:t>
            </a:r>
            <a:r>
              <a:rPr lang="ja-JP" altLang="ja-JP" sz="2000" dirty="0">
                <a:solidFill>
                  <a:schemeClr val="tx1"/>
                </a:solidFill>
                <a:latin typeface="+mn-ea"/>
              </a:rPr>
              <a:t>過ぎようとしています。</a:t>
            </a:r>
            <a:r>
              <a:rPr lang="ja-JP" altLang="en-US" sz="2000" dirty="0">
                <a:solidFill>
                  <a:schemeClr val="tx1"/>
                </a:solidFill>
                <a:latin typeface="+mn-ea"/>
              </a:rPr>
              <a:t>「</a:t>
            </a:r>
            <a:r>
              <a:rPr lang="ja-JP" altLang="ja-JP" sz="2000" dirty="0">
                <a:solidFill>
                  <a:schemeClr val="tx1"/>
                </a:solidFill>
                <a:latin typeface="+mn-ea"/>
              </a:rPr>
              <a:t>入院診療計画書</a:t>
            </a:r>
            <a:r>
              <a:rPr lang="ja-JP" altLang="en-US" sz="2000" dirty="0">
                <a:solidFill>
                  <a:schemeClr val="tx1"/>
                </a:solidFill>
                <a:latin typeface="+mn-ea"/>
              </a:rPr>
              <a:t>」</a:t>
            </a:r>
            <a:r>
              <a:rPr lang="ja-JP" altLang="ja-JP" sz="2000" dirty="0">
                <a:solidFill>
                  <a:schemeClr val="tx1"/>
                </a:solidFill>
                <a:latin typeface="+mn-ea"/>
              </a:rPr>
              <a:t>へ記載された推定入院期間は３</a:t>
            </a:r>
            <a:r>
              <a:rPr lang="ja-JP" altLang="en-US" sz="2000" dirty="0">
                <a:solidFill>
                  <a:schemeClr val="tx1"/>
                </a:solidFill>
                <a:latin typeface="+mn-ea"/>
              </a:rPr>
              <a:t>ヶ</a:t>
            </a:r>
            <a:r>
              <a:rPr lang="ja-JP" altLang="ja-JP" sz="2000" dirty="0">
                <a:solidFill>
                  <a:schemeClr val="tx1"/>
                </a:solidFill>
                <a:latin typeface="+mn-ea"/>
              </a:rPr>
              <a:t>月</a:t>
            </a:r>
            <a:r>
              <a:rPr lang="ja-JP" altLang="en-US" sz="2000" dirty="0">
                <a:solidFill>
                  <a:schemeClr val="tx1"/>
                </a:solidFill>
                <a:latin typeface="+mn-ea"/>
              </a:rPr>
              <a:t>です</a:t>
            </a:r>
            <a:r>
              <a:rPr lang="ja-JP" altLang="ja-JP" sz="2000" dirty="0">
                <a:solidFill>
                  <a:schemeClr val="tx1"/>
                </a:solidFill>
                <a:latin typeface="+mn-ea"/>
              </a:rPr>
              <a:t>。</a:t>
            </a:r>
            <a:endParaRPr lang="en-US" altLang="ja-JP" sz="2000" dirty="0">
              <a:solidFill>
                <a:schemeClr val="tx1"/>
              </a:solidFill>
              <a:latin typeface="+mn-ea"/>
            </a:endParaRPr>
          </a:p>
          <a:p>
            <a:pPr algn="l"/>
            <a:r>
              <a:rPr lang="ja-JP" altLang="en-US" sz="2000" dirty="0">
                <a:solidFill>
                  <a:schemeClr val="tx1"/>
                </a:solidFill>
                <a:latin typeface="+mn-ea"/>
              </a:rPr>
              <a:t>　</a:t>
            </a:r>
            <a:r>
              <a:rPr lang="ja-JP" altLang="ja-JP" sz="2000" dirty="0">
                <a:solidFill>
                  <a:schemeClr val="tx1"/>
                </a:solidFill>
                <a:latin typeface="+mn-ea"/>
              </a:rPr>
              <a:t>しかし、３</a:t>
            </a:r>
            <a:r>
              <a:rPr lang="ja-JP" altLang="en-US" sz="2000" dirty="0">
                <a:solidFill>
                  <a:schemeClr val="tx1"/>
                </a:solidFill>
                <a:latin typeface="+mn-ea"/>
              </a:rPr>
              <a:t>ヶ</a:t>
            </a:r>
            <a:r>
              <a:rPr lang="ja-JP" altLang="ja-JP" sz="2000" dirty="0">
                <a:solidFill>
                  <a:schemeClr val="tx1"/>
                </a:solidFill>
                <a:latin typeface="+mn-ea"/>
              </a:rPr>
              <a:t>月での退院は難しいとの主治医の判断もあり、星野さんの「退院支援委員会」を開催することになりました。山田</a:t>
            </a:r>
            <a:r>
              <a:rPr lang="en-US" altLang="ja-JP" sz="2000" dirty="0">
                <a:solidFill>
                  <a:schemeClr val="tx1"/>
                </a:solidFill>
                <a:latin typeface="+mn-ea"/>
              </a:rPr>
              <a:t>PSW</a:t>
            </a:r>
            <a:r>
              <a:rPr lang="ja-JP" altLang="ja-JP" sz="2000" dirty="0">
                <a:solidFill>
                  <a:schemeClr val="tx1"/>
                </a:solidFill>
                <a:latin typeface="+mn-ea"/>
              </a:rPr>
              <a:t>（退院後生活環境相談員）は、本人に委員会の説明をして参加を促しました。</a:t>
            </a:r>
            <a:endParaRPr lang="en-US" altLang="ja-JP" sz="2000" dirty="0">
              <a:solidFill>
                <a:schemeClr val="tx1"/>
              </a:solidFill>
              <a:latin typeface="+mn-ea"/>
            </a:endParaRPr>
          </a:p>
          <a:p>
            <a:pPr algn="l"/>
            <a:r>
              <a:rPr lang="ja-JP" altLang="en-US" sz="2000" dirty="0">
                <a:solidFill>
                  <a:schemeClr val="tx1"/>
                </a:solidFill>
                <a:latin typeface="+mn-ea"/>
              </a:rPr>
              <a:t>　</a:t>
            </a:r>
            <a:r>
              <a:rPr lang="ja-JP" altLang="ja-JP" sz="2000" dirty="0">
                <a:solidFill>
                  <a:schemeClr val="tx1"/>
                </a:solidFill>
                <a:latin typeface="+mn-ea"/>
              </a:rPr>
              <a:t>また、星野さんの今後の地域生活を支援していくサポーターを増やしていく必要性</a:t>
            </a:r>
            <a:r>
              <a:rPr lang="ja-JP" altLang="en-US" sz="2000" dirty="0">
                <a:solidFill>
                  <a:schemeClr val="tx1"/>
                </a:solidFill>
                <a:latin typeface="+mn-ea"/>
              </a:rPr>
              <a:t>から</a:t>
            </a:r>
            <a:r>
              <a:rPr lang="ja-JP" altLang="ja-JP" sz="2000" dirty="0">
                <a:solidFill>
                  <a:schemeClr val="tx1"/>
                </a:solidFill>
                <a:latin typeface="+mn-ea"/>
              </a:rPr>
              <a:t>、本人の同意を得た上で、委員会開催を機に地域援助事業者として市内の相談支援事業所を紹介しました。</a:t>
            </a:r>
            <a:endParaRPr lang="en-US" altLang="ja-JP" sz="2000" dirty="0">
              <a:solidFill>
                <a:schemeClr val="tx1"/>
              </a:solidFill>
              <a:latin typeface="+mn-ea"/>
            </a:endParaRPr>
          </a:p>
          <a:p>
            <a:pPr algn="l"/>
            <a:r>
              <a:rPr lang="ja-JP" altLang="en-US" sz="2000" dirty="0">
                <a:solidFill>
                  <a:schemeClr val="tx1"/>
                </a:solidFill>
                <a:latin typeface="+mn-ea"/>
              </a:rPr>
              <a:t>　</a:t>
            </a:r>
            <a:r>
              <a:rPr lang="ja-JP" altLang="ja-JP" sz="2000" dirty="0">
                <a:solidFill>
                  <a:schemeClr val="tx1"/>
                </a:solidFill>
                <a:latin typeface="+mn-ea"/>
              </a:rPr>
              <a:t>本人および関係者との日程調整の</a:t>
            </a:r>
            <a:r>
              <a:rPr lang="ja-JP" altLang="en-US" sz="2000" dirty="0">
                <a:solidFill>
                  <a:schemeClr val="tx1"/>
                </a:solidFill>
                <a:latin typeface="+mn-ea"/>
              </a:rPr>
              <a:t>結果</a:t>
            </a:r>
            <a:r>
              <a:rPr lang="ja-JP" altLang="ja-JP" sz="2000" dirty="0">
                <a:solidFill>
                  <a:schemeClr val="tx1"/>
                </a:solidFill>
                <a:latin typeface="+mn-ea"/>
              </a:rPr>
              <a:t>、本日、退院支援委員会開催を迎えることとなりました。</a:t>
            </a:r>
            <a:endParaRPr lang="en-US" altLang="ja-JP" sz="2000" dirty="0">
              <a:solidFill>
                <a:schemeClr val="tx1"/>
              </a:solidFill>
              <a:latin typeface="+mn-ea"/>
            </a:endParaRPr>
          </a:p>
          <a:p>
            <a:pPr algn="l"/>
            <a:r>
              <a:rPr lang="ja-JP" altLang="en-US" sz="2000" dirty="0">
                <a:solidFill>
                  <a:schemeClr val="tx1"/>
                </a:solidFill>
                <a:latin typeface="+mn-ea"/>
              </a:rPr>
              <a:t>　なお、山田</a:t>
            </a:r>
            <a:r>
              <a:rPr lang="en-US" altLang="ja-JP" sz="2000" dirty="0">
                <a:solidFill>
                  <a:schemeClr val="tx1"/>
                </a:solidFill>
                <a:latin typeface="+mn-ea"/>
              </a:rPr>
              <a:t>PSW</a:t>
            </a:r>
            <a:r>
              <a:rPr lang="ja-JP" altLang="en-US" sz="2000" dirty="0">
                <a:solidFill>
                  <a:schemeClr val="tx1"/>
                </a:solidFill>
                <a:latin typeface="+mn-ea"/>
              </a:rPr>
              <a:t>は、この３ヶ月間、他職種への働きかけ、本人の意向確認等、退院への支援をしてきましたが、主治医は退院は消極的だったため、具体的な退院への取り組みはできませんでした。</a:t>
            </a:r>
            <a:endParaRPr lang="ja-JP" altLang="ja-JP" sz="2000" dirty="0">
              <a:solidFill>
                <a:schemeClr val="tx1"/>
              </a:solidFill>
              <a:latin typeface="+mn-ea"/>
            </a:endParaRPr>
          </a:p>
          <a:p>
            <a:pPr algn="l"/>
            <a:endParaRPr lang="ja-JP" altLang="en-US" sz="2000" dirty="0">
              <a:solidFill>
                <a:schemeClr val="tx1"/>
              </a:solidFill>
              <a:latin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p:nvPr/>
        </p:nvSpPr>
        <p:spPr>
          <a:xfrm>
            <a:off x="1304637" y="303498"/>
            <a:ext cx="6534726" cy="918102"/>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700" dirty="0">
                <a:latin typeface="+mn-ea"/>
                <a:ea typeface="+mn-ea"/>
              </a:rPr>
              <a:t>ロールプレイの役割</a:t>
            </a:r>
            <a:endParaRPr lang="en-US" altLang="ja-JP" sz="2700" dirty="0">
              <a:latin typeface="+mn-ea"/>
              <a:ea typeface="+mn-ea"/>
            </a:endParaRPr>
          </a:p>
        </p:txBody>
      </p:sp>
      <p:sp>
        <p:nvSpPr>
          <p:cNvPr id="10" name="コンテンツ プレースホルダー 2"/>
          <p:cNvSpPr txBox="1"/>
          <p:nvPr/>
        </p:nvSpPr>
        <p:spPr>
          <a:xfrm>
            <a:off x="1385646" y="951570"/>
            <a:ext cx="6534726" cy="4266474"/>
          </a:xfrm>
          <a:prstGeom prst="rect">
            <a:avLst/>
          </a:prstGeom>
        </p:spPr>
        <p:txBody>
          <a:bodyPr vert="horz" lIns="68580" tIns="34290" rIns="68580" bIns="3429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en-US" altLang="ja-JP" sz="790" b="1" u="sng" dirty="0">
              <a:solidFill>
                <a:srgbClr val="000000"/>
              </a:solidFill>
            </a:endParaRPr>
          </a:p>
          <a:p>
            <a:r>
              <a:rPr lang="ja-JP" altLang="en-US" sz="1800" dirty="0">
                <a:solidFill>
                  <a:schemeClr val="tx1"/>
                </a:solidFill>
                <a:latin typeface="+mn-ea"/>
              </a:rPr>
              <a:t>　</a:t>
            </a:r>
            <a:endParaRPr lang="ja-JP" altLang="ja-JP" sz="2100" dirty="0"/>
          </a:p>
          <a:p>
            <a:pPr algn="l"/>
            <a:r>
              <a:rPr lang="ja-JP" altLang="ja-JP" sz="2100" dirty="0"/>
              <a:t>　</a:t>
            </a:r>
            <a:r>
              <a:rPr lang="en-US" altLang="ja-JP" sz="2100" dirty="0"/>
              <a:t> </a:t>
            </a:r>
            <a:r>
              <a:rPr lang="ja-JP" altLang="ja-JP" sz="2550" dirty="0">
                <a:solidFill>
                  <a:schemeClr val="tx1"/>
                </a:solidFill>
                <a:latin typeface="+mn-ea"/>
              </a:rPr>
              <a:t>①星野さん（本人）</a:t>
            </a:r>
          </a:p>
          <a:p>
            <a:pPr algn="l"/>
            <a:r>
              <a:rPr lang="ja-JP" altLang="ja-JP" sz="2550" dirty="0">
                <a:solidFill>
                  <a:schemeClr val="tx1"/>
                </a:solidFill>
                <a:latin typeface="+mn-ea"/>
              </a:rPr>
              <a:t>　②</a:t>
            </a:r>
            <a:r>
              <a:rPr lang="ja-JP" altLang="en-US" sz="2550" dirty="0">
                <a:solidFill>
                  <a:schemeClr val="tx1"/>
                </a:solidFill>
                <a:latin typeface="+mn-ea"/>
              </a:rPr>
              <a:t>山田</a:t>
            </a:r>
            <a:r>
              <a:rPr lang="en-US" altLang="ja-JP" sz="2550" dirty="0">
                <a:solidFill>
                  <a:schemeClr val="tx1"/>
                </a:solidFill>
                <a:latin typeface="+mn-ea"/>
              </a:rPr>
              <a:t>PSW</a:t>
            </a:r>
            <a:r>
              <a:rPr lang="ja-JP" altLang="en-US" sz="2550" dirty="0">
                <a:solidFill>
                  <a:schemeClr val="tx1"/>
                </a:solidFill>
                <a:latin typeface="+mn-ea"/>
              </a:rPr>
              <a:t>（</a:t>
            </a:r>
            <a:r>
              <a:rPr lang="ja-JP" altLang="ja-JP" sz="2550" dirty="0">
                <a:solidFill>
                  <a:schemeClr val="tx1"/>
                </a:solidFill>
                <a:latin typeface="+mn-ea"/>
              </a:rPr>
              <a:t>担当退院後生活環境相談員</a:t>
            </a:r>
            <a:r>
              <a:rPr lang="ja-JP" altLang="en-US" sz="2550" dirty="0">
                <a:solidFill>
                  <a:schemeClr val="tx1"/>
                </a:solidFill>
                <a:latin typeface="+mn-ea"/>
              </a:rPr>
              <a:t>）</a:t>
            </a:r>
            <a:endParaRPr lang="ja-JP" altLang="ja-JP" sz="2550" dirty="0">
              <a:solidFill>
                <a:schemeClr val="tx1"/>
              </a:solidFill>
              <a:latin typeface="+mn-ea"/>
            </a:endParaRPr>
          </a:p>
          <a:p>
            <a:pPr algn="l"/>
            <a:r>
              <a:rPr lang="ja-JP" altLang="ja-JP" sz="2550" dirty="0">
                <a:solidFill>
                  <a:schemeClr val="tx1"/>
                </a:solidFill>
                <a:latin typeface="+mn-ea"/>
              </a:rPr>
              <a:t>　③主治医（精神保健指定医）</a:t>
            </a:r>
          </a:p>
          <a:p>
            <a:pPr algn="l"/>
            <a:r>
              <a:rPr lang="ja-JP" altLang="ja-JP" sz="2550" dirty="0">
                <a:solidFill>
                  <a:schemeClr val="tx1"/>
                </a:solidFill>
                <a:latin typeface="+mn-ea"/>
              </a:rPr>
              <a:t>　④担当看護師</a:t>
            </a:r>
          </a:p>
          <a:p>
            <a:pPr algn="l"/>
            <a:r>
              <a:rPr lang="ja-JP" altLang="ja-JP" sz="2550" dirty="0">
                <a:solidFill>
                  <a:schemeClr val="tx1"/>
                </a:solidFill>
                <a:latin typeface="+mn-ea"/>
              </a:rPr>
              <a:t>　⑤家族（妹）</a:t>
            </a:r>
          </a:p>
          <a:p>
            <a:pPr algn="l"/>
            <a:r>
              <a:rPr lang="ja-JP" altLang="ja-JP" sz="2550" dirty="0">
                <a:solidFill>
                  <a:schemeClr val="tx1"/>
                </a:solidFill>
                <a:latin typeface="+mn-ea"/>
              </a:rPr>
              <a:t>　⑥地域援助事業者</a:t>
            </a:r>
            <a:r>
              <a:rPr lang="ja-JP" altLang="ja-JP" sz="2400" dirty="0">
                <a:solidFill>
                  <a:schemeClr val="tx1"/>
                </a:solidFill>
                <a:latin typeface="+mn-ea"/>
              </a:rPr>
              <a:t>（相談支援事業所の</a:t>
            </a:r>
            <a:r>
              <a:rPr lang="en-US" altLang="ja-JP" sz="2400" dirty="0">
                <a:solidFill>
                  <a:schemeClr val="tx1"/>
                </a:solidFill>
                <a:latin typeface="+mn-ea"/>
              </a:rPr>
              <a:t>PSW</a:t>
            </a:r>
            <a:r>
              <a:rPr lang="ja-JP" altLang="ja-JP" sz="2400" dirty="0">
                <a:solidFill>
                  <a:schemeClr val="tx1"/>
                </a:solidFill>
                <a:latin typeface="+mn-ea"/>
              </a:rPr>
              <a:t>）</a:t>
            </a:r>
          </a:p>
          <a:p>
            <a:pPr algn="l"/>
            <a:endParaRPr lang="ja-JP" altLang="en-US" sz="2550" dirty="0">
              <a:solidFill>
                <a:schemeClr val="tx1"/>
              </a:solidFill>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p:nvPr/>
        </p:nvSpPr>
        <p:spPr>
          <a:xfrm>
            <a:off x="1134035" y="87474"/>
            <a:ext cx="6534726" cy="918102"/>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700" dirty="0">
                <a:latin typeface="+mn-ea"/>
                <a:ea typeface="+mn-ea"/>
              </a:rPr>
              <a:t>　それぞれのスタンス</a:t>
            </a:r>
            <a:endParaRPr lang="en-US" altLang="ja-JP" sz="2700" dirty="0">
              <a:latin typeface="+mn-ea"/>
              <a:ea typeface="+mn-ea"/>
            </a:endParaRPr>
          </a:p>
        </p:txBody>
      </p:sp>
      <p:sp>
        <p:nvSpPr>
          <p:cNvPr id="10" name="コンテンツ プレースホルダー 2"/>
          <p:cNvSpPr txBox="1"/>
          <p:nvPr/>
        </p:nvSpPr>
        <p:spPr>
          <a:xfrm>
            <a:off x="1439903" y="951570"/>
            <a:ext cx="6534726" cy="4266474"/>
          </a:xfrm>
          <a:prstGeom prst="rect">
            <a:avLst/>
          </a:prstGeom>
        </p:spPr>
        <p:txBody>
          <a:bodyPr vert="horz" lIns="68580" tIns="34290" rIns="68580" bIns="3429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endParaRPr lang="en-US" altLang="ja-JP" sz="790" b="1" u="sng" dirty="0">
              <a:solidFill>
                <a:srgbClr val="000000"/>
              </a:solidFill>
            </a:endParaRPr>
          </a:p>
          <a:p>
            <a:pPr algn="l"/>
            <a:r>
              <a:rPr lang="ja-JP" altLang="en-US" sz="2100" dirty="0">
                <a:solidFill>
                  <a:schemeClr val="tx1"/>
                </a:solidFill>
                <a:latin typeface="+mn-ea"/>
              </a:rPr>
              <a:t>　</a:t>
            </a:r>
            <a:r>
              <a:rPr lang="ja-JP" altLang="en-US" sz="2400" dirty="0">
                <a:solidFill>
                  <a:schemeClr val="tx1"/>
                </a:solidFill>
                <a:latin typeface="+mn-ea"/>
              </a:rPr>
              <a:t>前提：</a:t>
            </a:r>
            <a:r>
              <a:rPr lang="ja-JP" altLang="ja-JP" sz="2400" dirty="0">
                <a:solidFill>
                  <a:schemeClr val="tx1"/>
                </a:solidFill>
                <a:latin typeface="+mn-ea"/>
              </a:rPr>
              <a:t>病状的にはまだ退院できる状態では</a:t>
            </a:r>
            <a:r>
              <a:rPr lang="ja-JP" altLang="en-US" sz="2400" dirty="0">
                <a:solidFill>
                  <a:schemeClr val="tx1"/>
                </a:solidFill>
                <a:latin typeface="+mn-ea"/>
              </a:rPr>
              <a:t>ない</a:t>
            </a:r>
            <a:endParaRPr lang="en-US" altLang="ja-JP" sz="2400" dirty="0">
              <a:solidFill>
                <a:schemeClr val="tx1"/>
              </a:solidFill>
              <a:latin typeface="+mn-ea"/>
            </a:endParaRPr>
          </a:p>
          <a:p>
            <a:pPr algn="l"/>
            <a:endParaRPr lang="en-US" altLang="ja-JP" sz="2100" dirty="0">
              <a:solidFill>
                <a:schemeClr val="tx1"/>
              </a:solidFill>
              <a:latin typeface="+mn-ea"/>
            </a:endParaRPr>
          </a:p>
          <a:p>
            <a:pPr algn="l"/>
            <a:r>
              <a:rPr lang="ja-JP" altLang="en-US" sz="2400" dirty="0">
                <a:solidFill>
                  <a:schemeClr val="tx1"/>
                </a:solidFill>
                <a:latin typeface="+mn-ea"/>
              </a:rPr>
              <a:t>①星野さん：</a:t>
            </a:r>
            <a:r>
              <a:rPr lang="ja-JP" altLang="ja-JP" sz="2400" dirty="0">
                <a:solidFill>
                  <a:schemeClr val="tx1"/>
                </a:solidFill>
                <a:latin typeface="+mn-ea"/>
              </a:rPr>
              <a:t>一刻も早い退院を</a:t>
            </a:r>
            <a:r>
              <a:rPr lang="ja-JP" altLang="en-US" sz="2400" dirty="0">
                <a:solidFill>
                  <a:schemeClr val="tx1"/>
                </a:solidFill>
                <a:latin typeface="+mn-ea"/>
              </a:rPr>
              <a:t>希望</a:t>
            </a:r>
            <a:endParaRPr lang="en-US" altLang="ja-JP" sz="2400" dirty="0">
              <a:solidFill>
                <a:schemeClr val="tx1"/>
              </a:solidFill>
              <a:latin typeface="+mn-ea"/>
            </a:endParaRPr>
          </a:p>
          <a:p>
            <a:pPr algn="l"/>
            <a:r>
              <a:rPr lang="ja-JP" altLang="en-US" sz="2400" dirty="0">
                <a:solidFill>
                  <a:schemeClr val="tx1"/>
                </a:solidFill>
                <a:latin typeface="+mn-ea"/>
              </a:rPr>
              <a:t>②山田</a:t>
            </a:r>
            <a:r>
              <a:rPr lang="en-US" altLang="ja-JP" sz="2400" dirty="0">
                <a:solidFill>
                  <a:schemeClr val="tx1"/>
                </a:solidFill>
                <a:latin typeface="+mn-ea"/>
              </a:rPr>
              <a:t>PSW</a:t>
            </a:r>
            <a:r>
              <a:rPr lang="ja-JP" altLang="en-US" sz="2400" dirty="0">
                <a:solidFill>
                  <a:schemeClr val="tx1"/>
                </a:solidFill>
                <a:latin typeface="+mn-ea"/>
              </a:rPr>
              <a:t>：本人の希望を応援</a:t>
            </a:r>
            <a:endParaRPr lang="en-US" altLang="ja-JP" sz="2400" dirty="0">
              <a:solidFill>
                <a:schemeClr val="tx1"/>
              </a:solidFill>
              <a:latin typeface="+mn-ea"/>
            </a:endParaRPr>
          </a:p>
          <a:p>
            <a:pPr algn="l"/>
            <a:r>
              <a:rPr lang="ja-JP" altLang="en-US" sz="2400" dirty="0">
                <a:solidFill>
                  <a:schemeClr val="tx1"/>
                </a:solidFill>
                <a:latin typeface="+mn-ea"/>
              </a:rPr>
              <a:t>③主治医：退院は時期尚早</a:t>
            </a:r>
            <a:endParaRPr lang="en-US" altLang="ja-JP" sz="2400" dirty="0">
              <a:solidFill>
                <a:schemeClr val="tx1"/>
              </a:solidFill>
              <a:latin typeface="+mn-ea"/>
            </a:endParaRPr>
          </a:p>
          <a:p>
            <a:pPr algn="l"/>
            <a:r>
              <a:rPr lang="ja-JP" altLang="en-US" sz="2400" dirty="0">
                <a:solidFill>
                  <a:schemeClr val="tx1"/>
                </a:solidFill>
                <a:latin typeface="+mn-ea"/>
              </a:rPr>
              <a:t>④看護師：主治医の見解に同意</a:t>
            </a:r>
            <a:endParaRPr lang="en-US" altLang="ja-JP" sz="2400" dirty="0">
              <a:solidFill>
                <a:schemeClr val="tx1"/>
              </a:solidFill>
              <a:latin typeface="+mn-ea"/>
            </a:endParaRPr>
          </a:p>
          <a:p>
            <a:pPr algn="l"/>
            <a:r>
              <a:rPr lang="ja-JP" altLang="en-US" sz="2400" dirty="0">
                <a:solidFill>
                  <a:schemeClr val="tx1"/>
                </a:solidFill>
                <a:latin typeface="+mn-ea"/>
              </a:rPr>
              <a:t>⑤家族（妹）：退院は不安</a:t>
            </a:r>
            <a:endParaRPr lang="en-US" altLang="ja-JP" sz="2400" dirty="0">
              <a:solidFill>
                <a:schemeClr val="tx1"/>
              </a:solidFill>
              <a:latin typeface="+mn-ea"/>
            </a:endParaRPr>
          </a:p>
          <a:p>
            <a:pPr algn="l"/>
            <a:r>
              <a:rPr lang="ja-JP" altLang="en-US" sz="2400" dirty="0">
                <a:solidFill>
                  <a:schemeClr val="tx1"/>
                </a:solidFill>
                <a:latin typeface="+mn-ea"/>
              </a:rPr>
              <a:t>⑥地域援助事業者：本人の希望を応援</a:t>
            </a:r>
            <a:endParaRPr lang="ja-JP" altLang="ja-JP" sz="2400" dirty="0">
              <a:solidFill>
                <a:schemeClr val="tx1"/>
              </a:solidFill>
              <a:latin typeface="+mn-ea"/>
            </a:endParaRPr>
          </a:p>
          <a:p>
            <a:pPr algn="l"/>
            <a:endParaRPr lang="ja-JP" altLang="en-US" sz="2400" dirty="0">
              <a:solidFill>
                <a:schemeClr val="tx1"/>
              </a:solidFill>
              <a:latin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5980"/>
            <a:ext cx="8229601" cy="709586"/>
          </a:xfrm>
        </p:spPr>
        <p:txBody>
          <a:bodyPr>
            <a:normAutofit/>
          </a:bodyPr>
          <a:lstStyle/>
          <a:p>
            <a:r>
              <a:rPr kumimoji="1" lang="ja-JP" altLang="en-US" sz="3600" dirty="0"/>
              <a:t>ロールプレイのポイント</a:t>
            </a:r>
          </a:p>
        </p:txBody>
      </p:sp>
      <p:sp>
        <p:nvSpPr>
          <p:cNvPr id="3" name="コンテンツ プレースホルダー 2"/>
          <p:cNvSpPr>
            <a:spLocks noGrp="1"/>
          </p:cNvSpPr>
          <p:nvPr>
            <p:ph idx="1"/>
          </p:nvPr>
        </p:nvSpPr>
        <p:spPr>
          <a:xfrm>
            <a:off x="179512" y="987574"/>
            <a:ext cx="8856984" cy="3960440"/>
          </a:xfrm>
        </p:spPr>
        <p:txBody>
          <a:bodyPr>
            <a:normAutofit fontScale="85000" lnSpcReduction="10000"/>
          </a:bodyPr>
          <a:lstStyle/>
          <a:p>
            <a:r>
              <a:rPr kumimoji="1" lang="ja-JP" altLang="en-US" dirty="0"/>
              <a:t>今回のロールプレイ（退院支援委員会）の進行は、退院後生活環境相談員役が行ってください。</a:t>
            </a:r>
            <a:endParaRPr kumimoji="1" lang="en-US" altLang="ja-JP" dirty="0"/>
          </a:p>
          <a:p>
            <a:r>
              <a:rPr lang="ja-JP" altLang="en-US" dirty="0"/>
              <a:t>退院後生活環境相談員役は、「退院支援委員会審議記録」の「退院に向けた取組」を意識して進行してください。</a:t>
            </a:r>
            <a:endParaRPr lang="en-US" altLang="ja-JP" dirty="0"/>
          </a:p>
          <a:p>
            <a:pPr marL="0" indent="0">
              <a:buNone/>
            </a:pPr>
            <a:r>
              <a:rPr lang="en-US" altLang="ja-JP" sz="2100" dirty="0"/>
              <a:t>	</a:t>
            </a:r>
            <a:r>
              <a:rPr lang="ja-JP" altLang="en-US" sz="2100" dirty="0"/>
              <a:t>参考　「退院支援員会審議記録」（ガイドライン</a:t>
            </a:r>
            <a:r>
              <a:rPr lang="en-US" altLang="ja-JP" sz="2100" dirty="0"/>
              <a:t>P.33</a:t>
            </a:r>
            <a:r>
              <a:rPr lang="ja-JP" altLang="en-US" sz="2100" dirty="0"/>
              <a:t>）</a:t>
            </a:r>
            <a:endParaRPr lang="en-US" altLang="ja-JP" sz="2100" dirty="0"/>
          </a:p>
          <a:p>
            <a:pPr marL="0" indent="0">
              <a:buNone/>
            </a:pPr>
            <a:r>
              <a:rPr lang="ja-JP" altLang="en-US" sz="2100" dirty="0"/>
              <a:t>　　　　</a:t>
            </a:r>
            <a:r>
              <a:rPr lang="en-US" altLang="ja-JP" sz="2100" dirty="0"/>
              <a:t>	</a:t>
            </a:r>
            <a:r>
              <a:rPr lang="ja-JP" altLang="en-US" sz="2100" dirty="0"/>
              <a:t>　　　　「退院支援委員会の結果のお知らせ」（ガイドライン</a:t>
            </a:r>
            <a:r>
              <a:rPr lang="en-US" altLang="ja-JP" sz="2100" dirty="0"/>
              <a:t>P.34</a:t>
            </a:r>
            <a:r>
              <a:rPr lang="ja-JP" altLang="en-US" sz="2100" dirty="0"/>
              <a:t>）</a:t>
            </a:r>
            <a:endParaRPr lang="en-US" altLang="ja-JP" sz="2100" dirty="0"/>
          </a:p>
          <a:p>
            <a:r>
              <a:rPr lang="ja-JP" altLang="en-US" dirty="0"/>
              <a:t>その他の役割は、「</a:t>
            </a:r>
            <a:r>
              <a:rPr lang="en-US" altLang="ja-JP" dirty="0"/>
              <a:t>【</a:t>
            </a:r>
            <a:r>
              <a:rPr lang="ja-JP" altLang="en-US" dirty="0"/>
              <a:t>別紙</a:t>
            </a:r>
            <a:r>
              <a:rPr lang="en-US" altLang="ja-JP" dirty="0"/>
              <a:t>】</a:t>
            </a:r>
            <a:r>
              <a:rPr lang="ja-JP" altLang="en-US" dirty="0"/>
              <a:t>それぞれのスタンス（詳細版）」を確認してください。</a:t>
            </a:r>
            <a:endParaRPr lang="en-US" altLang="ja-JP" dirty="0"/>
          </a:p>
          <a:p>
            <a:pPr marL="0" indent="0">
              <a:buNone/>
            </a:pPr>
            <a:endParaRPr lang="en-US" altLang="ja-JP" sz="1400" dirty="0"/>
          </a:p>
          <a:p>
            <a:r>
              <a:rPr kumimoji="1" lang="ja-JP" altLang="en-US" dirty="0"/>
              <a:t>ロールプレイの実施。</a:t>
            </a:r>
            <a:r>
              <a:rPr kumimoji="1" lang="en-US" altLang="ja-JP" dirty="0"/>
              <a:t>【20</a:t>
            </a:r>
            <a:r>
              <a:rPr kumimoji="1" lang="ja-JP" altLang="en-US" dirty="0"/>
              <a:t>分</a:t>
            </a:r>
            <a:r>
              <a:rPr kumimoji="1" lang="en-US" altLang="ja-JP" dirty="0"/>
              <a:t>】</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5980"/>
            <a:ext cx="8229601" cy="637578"/>
          </a:xfrm>
        </p:spPr>
        <p:txBody>
          <a:bodyPr>
            <a:normAutofit/>
          </a:bodyPr>
          <a:lstStyle/>
          <a:p>
            <a:r>
              <a:rPr kumimoji="1" lang="ja-JP" altLang="en-US" sz="3200" dirty="0"/>
              <a:t>審議録作成とグループでの振り返り</a:t>
            </a:r>
          </a:p>
        </p:txBody>
      </p:sp>
      <p:sp>
        <p:nvSpPr>
          <p:cNvPr id="3" name="コンテンツ プレースホルダー 2"/>
          <p:cNvSpPr>
            <a:spLocks noGrp="1"/>
          </p:cNvSpPr>
          <p:nvPr>
            <p:ph idx="1"/>
          </p:nvPr>
        </p:nvSpPr>
        <p:spPr>
          <a:xfrm>
            <a:off x="251520" y="915566"/>
            <a:ext cx="8640960" cy="4104456"/>
          </a:xfrm>
        </p:spPr>
        <p:txBody>
          <a:bodyPr>
            <a:normAutofit fontScale="92500"/>
          </a:bodyPr>
          <a:lstStyle/>
          <a:p>
            <a:pPr marL="358775" indent="-358775">
              <a:buNone/>
            </a:pPr>
            <a:r>
              <a:rPr lang="ja-JP" altLang="en-US" dirty="0"/>
              <a:t>①　グループメンバーの皆さんで、ロールプレイを振り返りながら、審議録を作成してください。</a:t>
            </a:r>
            <a:r>
              <a:rPr lang="en-US" altLang="ja-JP" dirty="0"/>
              <a:t>【15</a:t>
            </a:r>
            <a:r>
              <a:rPr lang="ja-JP" altLang="en-US" dirty="0"/>
              <a:t>分</a:t>
            </a:r>
            <a:r>
              <a:rPr lang="en-US" altLang="ja-JP" dirty="0"/>
              <a:t>】</a:t>
            </a:r>
          </a:p>
          <a:p>
            <a:pPr marL="625475" indent="-266700">
              <a:buNone/>
            </a:pPr>
            <a:r>
              <a:rPr kumimoji="1" lang="en-US" altLang="ja-JP" sz="2100" dirty="0"/>
              <a:t>※</a:t>
            </a:r>
            <a:r>
              <a:rPr kumimoji="1" lang="ja-JP" altLang="en-US" sz="2100" dirty="0"/>
              <a:t>　「退院支援委員会の結果のお知らせ」を作成することも意識してください。</a:t>
            </a:r>
            <a:endParaRPr kumimoji="1" lang="en-US" altLang="ja-JP" sz="2100" dirty="0"/>
          </a:p>
          <a:p>
            <a:pPr marL="625475" indent="-266700">
              <a:buNone/>
            </a:pPr>
            <a:r>
              <a:rPr lang="en-US" altLang="ja-JP" sz="2100" dirty="0"/>
              <a:t>※</a:t>
            </a:r>
            <a:r>
              <a:rPr lang="ja-JP" altLang="en-US" sz="2100" dirty="0"/>
              <a:t>　ロールプレイの役割から離れ、</a:t>
            </a:r>
            <a:r>
              <a:rPr lang="en-US" altLang="ja-JP" sz="2100" dirty="0"/>
              <a:t>PSW</a:t>
            </a:r>
            <a:r>
              <a:rPr lang="ja-JP" altLang="en-US" sz="2100" dirty="0"/>
              <a:t>として話し合ってください。</a:t>
            </a:r>
            <a:endParaRPr kumimoji="1" lang="en-US" altLang="ja-JP" dirty="0"/>
          </a:p>
          <a:p>
            <a:pPr marL="358775" indent="-358775">
              <a:buNone/>
            </a:pPr>
            <a:r>
              <a:rPr lang="ja-JP" altLang="en-US" dirty="0"/>
              <a:t>②　全体共有</a:t>
            </a:r>
            <a:endParaRPr lang="en-US" altLang="ja-JP" dirty="0"/>
          </a:p>
          <a:p>
            <a:pPr marL="720725" indent="-180975"/>
            <a:r>
              <a:rPr lang="ja-JP" altLang="en-US" dirty="0"/>
              <a:t>　作成した審議録を報告してください</a:t>
            </a:r>
            <a:r>
              <a:rPr lang="en-US" altLang="ja-JP" dirty="0"/>
              <a:t>【10</a:t>
            </a:r>
            <a:r>
              <a:rPr lang="ja-JP" altLang="en-US" dirty="0"/>
              <a:t>分</a:t>
            </a:r>
            <a:r>
              <a:rPr lang="en-US" altLang="ja-JP" dirty="0"/>
              <a:t>】</a:t>
            </a:r>
          </a:p>
          <a:p>
            <a:pPr marL="720725" indent="-180975"/>
            <a:r>
              <a:rPr lang="ja-JP" altLang="en-US" dirty="0"/>
              <a:t>　グループで感想や気づきを話し合ってください。</a:t>
            </a:r>
            <a:r>
              <a:rPr lang="en-US" altLang="ja-JP" dirty="0"/>
              <a:t>【10</a:t>
            </a:r>
            <a:r>
              <a:rPr lang="ja-JP" altLang="en-US" dirty="0"/>
              <a:t>分</a:t>
            </a:r>
            <a:r>
              <a:rPr lang="en-US" altLang="ja-JP" dirty="0"/>
              <a:t>】</a:t>
            </a:r>
          </a:p>
          <a:p>
            <a:pPr marL="358775" indent="-358775">
              <a:buNone/>
            </a:pP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p:nvPr/>
        </p:nvSpPr>
        <p:spPr>
          <a:xfrm>
            <a:off x="467544" y="267495"/>
            <a:ext cx="7704856" cy="518656"/>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700" dirty="0">
                <a:latin typeface="+mn-ea"/>
                <a:ea typeface="+mn-ea"/>
              </a:rPr>
              <a:t>　</a:t>
            </a:r>
            <a:r>
              <a:rPr lang="ja-JP" altLang="en-US" sz="2250" dirty="0">
                <a:latin typeface="+mn-ea"/>
                <a:ea typeface="+mn-ea"/>
              </a:rPr>
              <a:t>退院支援委員会開催のポイント</a:t>
            </a:r>
            <a:r>
              <a:rPr lang="ja-JP" altLang="en-US" sz="1800" dirty="0">
                <a:latin typeface="+mn-ea"/>
                <a:ea typeface="+mn-ea"/>
              </a:rPr>
              <a:t>　 （ガイドライン</a:t>
            </a:r>
            <a:r>
              <a:rPr lang="en-US" altLang="ja-JP" sz="1800" dirty="0">
                <a:latin typeface="+mn-ea"/>
                <a:ea typeface="+mn-ea"/>
              </a:rPr>
              <a:t>P.25</a:t>
            </a:r>
            <a:r>
              <a:rPr lang="ja-JP" altLang="en-US" sz="1800" dirty="0">
                <a:latin typeface="+mn-ea"/>
                <a:ea typeface="+mn-ea"/>
              </a:rPr>
              <a:t>）</a:t>
            </a:r>
            <a:endParaRPr lang="en-US" altLang="ja-JP" sz="1800" dirty="0">
              <a:latin typeface="+mn-ea"/>
              <a:ea typeface="+mn-ea"/>
            </a:endParaRPr>
          </a:p>
        </p:txBody>
      </p:sp>
      <p:sp>
        <p:nvSpPr>
          <p:cNvPr id="10" name="コンテンツ プレースホルダー 2"/>
          <p:cNvSpPr txBox="1"/>
          <p:nvPr/>
        </p:nvSpPr>
        <p:spPr>
          <a:xfrm>
            <a:off x="467544" y="789552"/>
            <a:ext cx="8280920" cy="4266474"/>
          </a:xfrm>
          <a:prstGeom prst="rect">
            <a:avLst/>
          </a:prstGeom>
        </p:spPr>
        <p:txBody>
          <a:bodyPr vert="horz" lIns="68580" tIns="34290" rIns="68580" bIns="3429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endParaRPr lang="en-US" altLang="ja-JP" sz="800" b="1" u="sng" dirty="0">
              <a:solidFill>
                <a:srgbClr val="000000"/>
              </a:solidFill>
            </a:endParaRPr>
          </a:p>
          <a:p>
            <a:pPr algn="l"/>
            <a:r>
              <a:rPr lang="ja-JP" altLang="en-US" sz="2000" dirty="0">
                <a:solidFill>
                  <a:schemeClr val="tx1"/>
                </a:solidFill>
                <a:latin typeface="+mn-ea"/>
              </a:rPr>
              <a:t>　</a:t>
            </a:r>
            <a:r>
              <a:rPr lang="ja-JP" altLang="en-US" sz="2000" dirty="0">
                <a:solidFill>
                  <a:srgbClr val="FF0000"/>
                </a:solidFill>
                <a:latin typeface="+mn-ea"/>
              </a:rPr>
              <a:t>☆権利擁護の視点☆</a:t>
            </a:r>
            <a:endParaRPr lang="en-US" altLang="ja-JP" sz="2000" dirty="0">
              <a:solidFill>
                <a:srgbClr val="FF0000"/>
              </a:solidFill>
              <a:latin typeface="+mn-ea"/>
            </a:endParaRPr>
          </a:p>
          <a:p>
            <a:pPr algn="l"/>
            <a:r>
              <a:rPr lang="ja-JP" altLang="en-US" sz="1800" dirty="0">
                <a:solidFill>
                  <a:schemeClr val="tx1"/>
                </a:solidFill>
                <a:latin typeface="+mn-ea"/>
              </a:rPr>
              <a:t>○誰による、誰のための委員会であるかを忘れてはならない</a:t>
            </a:r>
            <a:endParaRPr lang="en-US" altLang="ja-JP" sz="1800" dirty="0">
              <a:solidFill>
                <a:schemeClr val="tx1"/>
              </a:solidFill>
              <a:latin typeface="+mn-ea"/>
            </a:endParaRPr>
          </a:p>
          <a:p>
            <a:pPr algn="l"/>
            <a:r>
              <a:rPr lang="ja-JP" altLang="en-US" sz="1800" dirty="0">
                <a:solidFill>
                  <a:schemeClr val="tx1"/>
                </a:solidFill>
                <a:latin typeface="+mn-ea"/>
              </a:rPr>
              <a:t>○退院支援委員会では、ケア会議に加えて、権利擁護の側面があることを念頭におく</a:t>
            </a:r>
            <a:endParaRPr lang="en-US" altLang="ja-JP" sz="1800" dirty="0">
              <a:solidFill>
                <a:schemeClr val="tx1"/>
              </a:solidFill>
              <a:latin typeface="+mn-ea"/>
            </a:endParaRPr>
          </a:p>
          <a:p>
            <a:pPr marL="265113" indent="-265113" algn="l"/>
            <a:r>
              <a:rPr lang="ja-JP" altLang="en-US" sz="1800" dirty="0">
                <a:solidFill>
                  <a:schemeClr val="tx1"/>
                </a:solidFill>
                <a:latin typeface="+mn-ea"/>
              </a:rPr>
              <a:t>○推定される入院期間を超過するという事実に対する本人の声に寄り添うことや不安に寄り添うこと、</a:t>
            </a:r>
            <a:r>
              <a:rPr lang="ja-JP" altLang="en-US" sz="1800" dirty="0">
                <a:solidFill>
                  <a:srgbClr val="0000FF"/>
                </a:solidFill>
                <a:latin typeface="+mn-ea"/>
              </a:rPr>
              <a:t>入院継続の理由が社会生活上の問題である場合には</a:t>
            </a:r>
            <a:r>
              <a:rPr lang="ja-JP" altLang="en-US" sz="1800" dirty="0">
                <a:solidFill>
                  <a:schemeClr val="tx1"/>
                </a:solidFill>
                <a:latin typeface="+mn-ea"/>
              </a:rPr>
              <a:t>生活環境を整えることが、最大の権利擁護となる</a:t>
            </a:r>
            <a:endParaRPr lang="en-US" altLang="ja-JP" sz="1800" dirty="0">
              <a:solidFill>
                <a:schemeClr val="tx1"/>
              </a:solidFill>
              <a:latin typeface="+mn-ea"/>
            </a:endParaRPr>
          </a:p>
          <a:p>
            <a:pPr algn="l"/>
            <a:endParaRPr lang="en-US" altLang="ja-JP" sz="1800" dirty="0">
              <a:solidFill>
                <a:schemeClr val="tx1"/>
              </a:solidFill>
              <a:latin typeface="+mn-ea"/>
            </a:endParaRPr>
          </a:p>
          <a:p>
            <a:pPr algn="l"/>
            <a:r>
              <a:rPr lang="ja-JP" altLang="en-US" sz="2000" dirty="0">
                <a:solidFill>
                  <a:srgbClr val="FF0000"/>
                </a:solidFill>
                <a:latin typeface="+mn-ea"/>
              </a:rPr>
              <a:t>☆退院支援委員会開催にあたって☆</a:t>
            </a:r>
            <a:endParaRPr lang="en-US" altLang="ja-JP" sz="2000" dirty="0">
              <a:solidFill>
                <a:srgbClr val="FF0000"/>
              </a:solidFill>
              <a:latin typeface="+mn-ea"/>
            </a:endParaRPr>
          </a:p>
          <a:p>
            <a:pPr algn="l"/>
            <a:r>
              <a:rPr lang="ja-JP" altLang="en-US" sz="1800" dirty="0">
                <a:solidFill>
                  <a:schemeClr val="tx1"/>
                </a:solidFill>
                <a:latin typeface="+mn-ea"/>
              </a:rPr>
              <a:t>○本人の意向から始めているか？</a:t>
            </a:r>
            <a:endParaRPr lang="en-US" altLang="ja-JP" sz="1800" dirty="0">
              <a:solidFill>
                <a:schemeClr val="tx1"/>
              </a:solidFill>
              <a:latin typeface="+mn-ea"/>
            </a:endParaRPr>
          </a:p>
          <a:p>
            <a:pPr algn="l"/>
            <a:r>
              <a:rPr lang="ja-JP" altLang="en-US" sz="1800" dirty="0">
                <a:solidFill>
                  <a:schemeClr val="tx1"/>
                </a:solidFill>
                <a:latin typeface="+mn-ea"/>
              </a:rPr>
              <a:t>○地域援助事業者の情報が本人にわかりやすく伝わっているか？</a:t>
            </a:r>
            <a:endParaRPr lang="en-US" altLang="ja-JP" sz="1800" dirty="0">
              <a:solidFill>
                <a:schemeClr val="tx1"/>
              </a:solidFill>
              <a:latin typeface="+mn-ea"/>
            </a:endParaRPr>
          </a:p>
          <a:p>
            <a:pPr algn="l"/>
            <a:r>
              <a:rPr lang="ja-JP" altLang="en-US" sz="1800" dirty="0">
                <a:solidFill>
                  <a:schemeClr val="tx1"/>
                </a:solidFill>
                <a:latin typeface="+mn-ea"/>
              </a:rPr>
              <a:t>○院内多職種との連携はできているか？</a:t>
            </a:r>
            <a:endParaRPr lang="en-US" altLang="ja-JP" sz="1800" dirty="0">
              <a:solidFill>
                <a:schemeClr val="tx1"/>
              </a:solidFill>
              <a:latin typeface="+mn-ea"/>
            </a:endParaRPr>
          </a:p>
          <a:p>
            <a:pPr algn="l"/>
            <a:r>
              <a:rPr lang="ja-JP" altLang="en-US" sz="1800" dirty="0">
                <a:solidFill>
                  <a:schemeClr val="tx1"/>
                </a:solidFill>
                <a:latin typeface="+mn-ea"/>
              </a:rPr>
              <a:t>○地域移行・地域定着支援の利用を意識できているか？</a:t>
            </a:r>
            <a:endParaRPr lang="en-US" altLang="ja-JP" sz="1800" dirty="0">
              <a:solidFill>
                <a:schemeClr val="tx1"/>
              </a:solidFill>
              <a:latin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p:nvPr/>
        </p:nvSpPr>
        <p:spPr>
          <a:xfrm>
            <a:off x="1162525" y="114477"/>
            <a:ext cx="6534726" cy="918102"/>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100" dirty="0">
                <a:latin typeface="+mn-ea"/>
                <a:ea typeface="+mn-ea"/>
              </a:rPr>
              <a:t>　</a:t>
            </a:r>
            <a:r>
              <a:rPr lang="ja-JP" altLang="en-US" sz="2250" dirty="0">
                <a:latin typeface="+mn-ea"/>
                <a:ea typeface="+mn-ea"/>
              </a:rPr>
              <a:t>退院支援委員会開催のポイント</a:t>
            </a:r>
            <a:endParaRPr lang="en-US" altLang="ja-JP" sz="2250" dirty="0">
              <a:latin typeface="+mn-ea"/>
              <a:ea typeface="+mn-ea"/>
            </a:endParaRPr>
          </a:p>
          <a:p>
            <a:r>
              <a:rPr lang="ja-JP" altLang="en-US" sz="1800" dirty="0">
                <a:latin typeface="+mn-ea"/>
                <a:ea typeface="+mn-ea"/>
              </a:rPr>
              <a:t>　 </a:t>
            </a:r>
            <a:endParaRPr lang="en-US" altLang="ja-JP" sz="1800" dirty="0">
              <a:latin typeface="+mn-ea"/>
              <a:ea typeface="+mn-ea"/>
            </a:endParaRPr>
          </a:p>
        </p:txBody>
      </p:sp>
      <p:sp>
        <p:nvSpPr>
          <p:cNvPr id="10" name="コンテンツ プレースホルダー 2"/>
          <p:cNvSpPr txBox="1"/>
          <p:nvPr/>
        </p:nvSpPr>
        <p:spPr>
          <a:xfrm>
            <a:off x="395536" y="573528"/>
            <a:ext cx="8496944" cy="4266474"/>
          </a:xfrm>
          <a:prstGeom prst="rect">
            <a:avLst/>
          </a:prstGeom>
        </p:spPr>
        <p:txBody>
          <a:bodyPr vert="horz" lIns="68580" tIns="34290" rIns="68580" bIns="3429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endParaRPr lang="en-US" altLang="ja-JP" sz="790" b="1" u="sng" dirty="0">
              <a:solidFill>
                <a:srgbClr val="000000"/>
              </a:solidFill>
            </a:endParaRPr>
          </a:p>
          <a:p>
            <a:pPr algn="l"/>
            <a:r>
              <a:rPr lang="ja-JP" altLang="en-US" sz="1800" dirty="0">
                <a:solidFill>
                  <a:schemeClr val="tx1"/>
                </a:solidFill>
                <a:latin typeface="+mn-ea"/>
              </a:rPr>
              <a:t>　</a:t>
            </a:r>
            <a:r>
              <a:rPr lang="ja-JP" altLang="en-US" sz="1800" dirty="0">
                <a:solidFill>
                  <a:srgbClr val="FF0000"/>
                </a:solidFill>
                <a:latin typeface="+mn-ea"/>
              </a:rPr>
              <a:t>☆本人および地域援助事業者の参加の意義☆</a:t>
            </a:r>
            <a:endParaRPr lang="en-US" altLang="ja-JP" sz="1800" dirty="0">
              <a:solidFill>
                <a:srgbClr val="FF0000"/>
              </a:solidFill>
              <a:latin typeface="+mn-ea"/>
            </a:endParaRPr>
          </a:p>
          <a:p>
            <a:pPr algn="l"/>
            <a:r>
              <a:rPr lang="ja-JP" altLang="en-US" sz="1650" dirty="0">
                <a:solidFill>
                  <a:schemeClr val="tx1"/>
                </a:solidFill>
                <a:latin typeface="+mn-ea"/>
              </a:rPr>
              <a:t>○自分の病院の本人（家族）参加率を把握していますか？</a:t>
            </a:r>
            <a:endParaRPr lang="en-US" altLang="ja-JP" sz="1650" dirty="0">
              <a:solidFill>
                <a:schemeClr val="tx1"/>
              </a:solidFill>
              <a:latin typeface="+mn-ea"/>
            </a:endParaRPr>
          </a:p>
          <a:p>
            <a:pPr algn="l"/>
            <a:r>
              <a:rPr lang="ja-JP" altLang="en-US" sz="1650" dirty="0">
                <a:solidFill>
                  <a:schemeClr val="tx1"/>
                </a:solidFill>
                <a:latin typeface="+mn-ea"/>
              </a:rPr>
              <a:t>○自分の病院の地域援助事業者の参加率を把握していますか？</a:t>
            </a:r>
            <a:endParaRPr lang="en-US" altLang="ja-JP" sz="1650" dirty="0">
              <a:solidFill>
                <a:schemeClr val="tx1"/>
              </a:solidFill>
              <a:latin typeface="+mn-ea"/>
            </a:endParaRPr>
          </a:p>
          <a:p>
            <a:pPr algn="l"/>
            <a:r>
              <a:rPr lang="ja-JP" altLang="en-US" sz="1650" dirty="0">
                <a:solidFill>
                  <a:schemeClr val="tx1"/>
                </a:solidFill>
                <a:latin typeface="+mn-ea"/>
              </a:rPr>
              <a:t>○本人（家族）や地域援助事業者が参加しやすい工夫をしていますか？</a:t>
            </a:r>
            <a:endParaRPr lang="en-US" altLang="ja-JP" sz="1650" dirty="0">
              <a:solidFill>
                <a:schemeClr val="tx1"/>
              </a:solidFill>
              <a:latin typeface="+mn-ea"/>
            </a:endParaRPr>
          </a:p>
          <a:p>
            <a:pPr algn="l"/>
            <a:r>
              <a:rPr lang="ja-JP" altLang="en-US" sz="1650" dirty="0">
                <a:solidFill>
                  <a:schemeClr val="tx1"/>
                </a:solidFill>
                <a:latin typeface="+mn-ea"/>
              </a:rPr>
              <a:t>○本人（家族）の意向が審議に反映されていますか？</a:t>
            </a:r>
            <a:endParaRPr lang="en-US" altLang="ja-JP" sz="1650" dirty="0">
              <a:solidFill>
                <a:schemeClr val="tx1"/>
              </a:solidFill>
              <a:latin typeface="+mn-ea"/>
            </a:endParaRPr>
          </a:p>
          <a:p>
            <a:pPr algn="l"/>
            <a:r>
              <a:rPr lang="ja-JP" altLang="en-US" sz="1650" dirty="0">
                <a:solidFill>
                  <a:schemeClr val="tx1"/>
                </a:solidFill>
                <a:latin typeface="+mn-ea"/>
              </a:rPr>
              <a:t>○本人</a:t>
            </a:r>
            <a:r>
              <a:rPr lang="en-US" altLang="ja-JP" sz="1650" dirty="0">
                <a:solidFill>
                  <a:schemeClr val="tx1"/>
                </a:solidFill>
                <a:latin typeface="+mn-ea"/>
              </a:rPr>
              <a:t>(</a:t>
            </a:r>
            <a:r>
              <a:rPr lang="ja-JP" altLang="en-US" sz="1650" dirty="0">
                <a:solidFill>
                  <a:schemeClr val="tx1"/>
                </a:solidFill>
                <a:latin typeface="+mn-ea"/>
              </a:rPr>
              <a:t>家族</a:t>
            </a:r>
            <a:r>
              <a:rPr lang="en-US" altLang="ja-JP" sz="1650" dirty="0">
                <a:solidFill>
                  <a:schemeClr val="tx1"/>
                </a:solidFill>
                <a:latin typeface="+mn-ea"/>
              </a:rPr>
              <a:t>)</a:t>
            </a:r>
            <a:r>
              <a:rPr lang="ja-JP" altLang="en-US" sz="1650" dirty="0">
                <a:solidFill>
                  <a:schemeClr val="tx1"/>
                </a:solidFill>
                <a:latin typeface="+mn-ea"/>
              </a:rPr>
              <a:t>が出席を望まない、あるいはできない場合でも、事前に本人の意向を聴き取り、　　それを審議時に代弁していますか？</a:t>
            </a:r>
            <a:endParaRPr lang="en-US" altLang="ja-JP" sz="1650" dirty="0">
              <a:solidFill>
                <a:schemeClr val="tx1"/>
              </a:solidFill>
              <a:latin typeface="+mn-ea"/>
            </a:endParaRPr>
          </a:p>
          <a:p>
            <a:pPr marL="176213" indent="-176213" algn="l"/>
            <a:r>
              <a:rPr lang="ja-JP" altLang="en-US" sz="1650" dirty="0">
                <a:solidFill>
                  <a:schemeClr val="tx1"/>
                </a:solidFill>
                <a:latin typeface="+mn-ea"/>
              </a:rPr>
              <a:t>○退院支援委員会を機会にして、元から利用していた地域援助事業者以外の事業所等を新規で紹介したことはありますか？</a:t>
            </a:r>
            <a:endParaRPr lang="en-US" altLang="ja-JP" sz="1650" dirty="0">
              <a:solidFill>
                <a:schemeClr val="tx1"/>
              </a:solidFill>
              <a:latin typeface="+mn-ea"/>
            </a:endParaRPr>
          </a:p>
          <a:p>
            <a:pPr algn="l"/>
            <a:endParaRPr lang="en-US" altLang="ja-JP" sz="1800" dirty="0">
              <a:solidFill>
                <a:schemeClr val="tx1"/>
              </a:solidFill>
              <a:latin typeface="+mn-ea"/>
            </a:endParaRPr>
          </a:p>
          <a:p>
            <a:pPr algn="l"/>
            <a:r>
              <a:rPr lang="ja-JP" altLang="en-US" sz="1800" dirty="0">
                <a:solidFill>
                  <a:srgbClr val="FF0000"/>
                </a:solidFill>
                <a:latin typeface="+mn-ea"/>
              </a:rPr>
              <a:t>　☆退院支援委員会を開催することの意義☆</a:t>
            </a:r>
            <a:endParaRPr lang="en-US" altLang="ja-JP" sz="1800" dirty="0">
              <a:solidFill>
                <a:srgbClr val="FF0000"/>
              </a:solidFill>
              <a:latin typeface="+mn-ea"/>
            </a:endParaRPr>
          </a:p>
          <a:p>
            <a:pPr algn="l"/>
            <a:r>
              <a:rPr lang="ja-JP" altLang="en-US" sz="1650" dirty="0">
                <a:solidFill>
                  <a:schemeClr val="tx1"/>
                </a:solidFill>
                <a:latin typeface="+mn-ea"/>
              </a:rPr>
              <a:t>○法改正前からの入院者への委員会を開催したことはありますか？</a:t>
            </a:r>
            <a:endParaRPr lang="en-US" altLang="ja-JP" sz="1650" dirty="0">
              <a:solidFill>
                <a:schemeClr val="tx1"/>
              </a:solidFill>
              <a:latin typeface="+mn-ea"/>
            </a:endParaRPr>
          </a:p>
          <a:p>
            <a:pPr algn="l"/>
            <a:r>
              <a:rPr lang="ja-JP" altLang="ja-JP" sz="1350" dirty="0">
                <a:solidFill>
                  <a:schemeClr val="tx1"/>
                </a:solidFill>
                <a:latin typeface="+mn-ea"/>
              </a:rPr>
              <a:t>※退院支援委員会は、精神保健福祉法の一部改正により</a:t>
            </a:r>
            <a:r>
              <a:rPr lang="en-US" altLang="ja-JP" sz="1350" dirty="0">
                <a:solidFill>
                  <a:schemeClr val="tx1"/>
                </a:solidFill>
                <a:latin typeface="+mn-ea"/>
              </a:rPr>
              <a:t>2014</a:t>
            </a:r>
            <a:r>
              <a:rPr lang="ja-JP" altLang="en-US" sz="1350" dirty="0">
                <a:solidFill>
                  <a:schemeClr val="tx1"/>
                </a:solidFill>
                <a:latin typeface="+mn-ea"/>
              </a:rPr>
              <a:t>（</a:t>
            </a:r>
            <a:r>
              <a:rPr lang="ja-JP" altLang="ja-JP" sz="1350" dirty="0">
                <a:solidFill>
                  <a:schemeClr val="tx1"/>
                </a:solidFill>
                <a:latin typeface="+mn-ea"/>
              </a:rPr>
              <a:t>平成</a:t>
            </a:r>
            <a:r>
              <a:rPr lang="en-US" altLang="ja-JP" sz="1350" dirty="0">
                <a:solidFill>
                  <a:schemeClr val="tx1"/>
                </a:solidFill>
                <a:latin typeface="+mn-ea"/>
              </a:rPr>
              <a:t>26</a:t>
            </a:r>
            <a:r>
              <a:rPr lang="ja-JP" altLang="en-US" sz="1350" dirty="0">
                <a:solidFill>
                  <a:schemeClr val="tx1"/>
                </a:solidFill>
                <a:latin typeface="+mn-ea"/>
              </a:rPr>
              <a:t>）</a:t>
            </a:r>
            <a:r>
              <a:rPr lang="ja-JP" altLang="ja-JP" sz="1350" dirty="0">
                <a:solidFill>
                  <a:schemeClr val="tx1"/>
                </a:solidFill>
                <a:latin typeface="+mn-ea"/>
              </a:rPr>
              <a:t>年</a:t>
            </a:r>
            <a:r>
              <a:rPr lang="en-US" altLang="ja-JP" sz="1350" dirty="0">
                <a:solidFill>
                  <a:schemeClr val="tx1"/>
                </a:solidFill>
                <a:latin typeface="+mn-ea"/>
              </a:rPr>
              <a:t>4</a:t>
            </a:r>
            <a:r>
              <a:rPr lang="ja-JP" altLang="ja-JP" sz="1350" dirty="0">
                <a:solidFill>
                  <a:schemeClr val="tx1"/>
                </a:solidFill>
                <a:latin typeface="+mn-ea"/>
              </a:rPr>
              <a:t>月から</a:t>
            </a:r>
            <a:r>
              <a:rPr lang="ja-JP" altLang="en-US" sz="1350" dirty="0">
                <a:solidFill>
                  <a:schemeClr val="tx1"/>
                </a:solidFill>
                <a:latin typeface="+mn-ea"/>
              </a:rPr>
              <a:t>新設</a:t>
            </a:r>
            <a:r>
              <a:rPr lang="ja-JP" altLang="ja-JP" sz="1350" dirty="0">
                <a:solidFill>
                  <a:schemeClr val="tx1"/>
                </a:solidFill>
                <a:latin typeface="+mn-ea"/>
              </a:rPr>
              <a:t>された制度で、同年</a:t>
            </a:r>
            <a:r>
              <a:rPr lang="en-US" altLang="ja-JP" sz="1350" dirty="0">
                <a:solidFill>
                  <a:schemeClr val="tx1"/>
                </a:solidFill>
                <a:latin typeface="+mn-ea"/>
              </a:rPr>
              <a:t>3</a:t>
            </a:r>
            <a:r>
              <a:rPr lang="ja-JP" altLang="ja-JP" sz="1350" dirty="0">
                <a:solidFill>
                  <a:schemeClr val="tx1"/>
                </a:solidFill>
                <a:latin typeface="+mn-ea"/>
              </a:rPr>
              <a:t>月</a:t>
            </a:r>
            <a:r>
              <a:rPr lang="en-US" altLang="ja-JP" sz="1350" dirty="0">
                <a:solidFill>
                  <a:schemeClr val="tx1"/>
                </a:solidFill>
                <a:latin typeface="+mn-ea"/>
              </a:rPr>
              <a:t>31</a:t>
            </a:r>
            <a:r>
              <a:rPr lang="ja-JP" altLang="ja-JP" sz="1350" dirty="0">
                <a:solidFill>
                  <a:schemeClr val="tx1"/>
                </a:solidFill>
                <a:latin typeface="+mn-ea"/>
              </a:rPr>
              <a:t>日以前に医療保護入院した者については、</a:t>
            </a:r>
            <a:r>
              <a:rPr lang="ja-JP" altLang="ja-JP" sz="1350" dirty="0">
                <a:solidFill>
                  <a:srgbClr val="0000FF"/>
                </a:solidFill>
                <a:latin typeface="+mn-ea"/>
              </a:rPr>
              <a:t>病院の管理者が必要と認める場合に限り</a:t>
            </a:r>
            <a:r>
              <a:rPr lang="ja-JP" altLang="ja-JP" sz="1350" dirty="0">
                <a:solidFill>
                  <a:schemeClr val="tx1"/>
                </a:solidFill>
                <a:latin typeface="+mn-ea"/>
              </a:rPr>
              <a:t>委員会を開催することが可能</a:t>
            </a:r>
            <a:r>
              <a:rPr lang="ja-JP" altLang="ja-JP" sz="1350" dirty="0">
                <a:solidFill>
                  <a:schemeClr val="tx1"/>
                </a:solidFill>
              </a:rPr>
              <a:t>です。</a:t>
            </a:r>
          </a:p>
          <a:p>
            <a:pPr algn="l"/>
            <a:endParaRPr lang="en-US" altLang="ja-JP" sz="1650" dirty="0">
              <a:solidFill>
                <a:schemeClr val="tx1"/>
              </a:solidFill>
              <a:latin typeface="+mn-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2522</Words>
  <Application>Microsoft Office PowerPoint</Application>
  <PresentationFormat>画面に合わせる (16:9)</PresentationFormat>
  <Paragraphs>151</Paragraphs>
  <Slides>14</Slides>
  <Notes>10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14</vt:i4>
      </vt:variant>
    </vt:vector>
  </HeadingPairs>
  <TitlesOfParts>
    <vt:vector size="22" baseType="lpstr">
      <vt:lpstr>HGPｺﾞｼｯｸE</vt:lpstr>
      <vt:lpstr>HGP創英角ｺﾞｼｯｸUB</vt:lpstr>
      <vt:lpstr>HG丸ｺﾞｼｯｸM-PRO</vt:lpstr>
      <vt:lpstr>ＭＳ Ｐゴシック</vt:lpstr>
      <vt:lpstr>ＭＳ Ｐ明朝</vt:lpstr>
      <vt:lpstr>Arial</vt:lpstr>
      <vt:lpstr>Calibri</vt:lpstr>
      <vt:lpstr>Office ​​テーマ</vt:lpstr>
      <vt:lpstr>  演習Ⅲ    医療保護入院者退院支援委員会 </vt:lpstr>
      <vt:lpstr>PowerPoint プレゼンテーション</vt:lpstr>
      <vt:lpstr>PowerPoint プレゼンテーション</vt:lpstr>
      <vt:lpstr>PowerPoint プレゼンテーション</vt:lpstr>
      <vt:lpstr>PowerPoint プレゼンテーション</vt:lpstr>
      <vt:lpstr>ロールプレイのポイント</vt:lpstr>
      <vt:lpstr>審議録作成とグループでの振り返り</vt:lpstr>
      <vt:lpstr>PowerPoint プレゼンテーション</vt:lpstr>
      <vt:lpstr>PowerPoint プレゼンテーション</vt:lpstr>
      <vt:lpstr>PowerPoint プレゼンテーション</vt:lpstr>
      <vt:lpstr>PowerPoint プレゼンテーション</vt:lpstr>
      <vt:lpstr> 参考資料    さっぽろ香雪病院で使用している 退院支援委員会開催のお知らせ </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増田 喜信</dc:creator>
  <cp:lastModifiedBy>japsw-ueki</cp:lastModifiedBy>
  <cp:revision>28</cp:revision>
  <dcterms:created xsi:type="dcterms:W3CDTF">2018-04-26T08:40:00Z</dcterms:created>
  <dcterms:modified xsi:type="dcterms:W3CDTF">2020-02-28T08:00:28Z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1041-10.8.0.5745</vt:lpwstr>
  </property>
</Properties>
</file>