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sldIdLst>
    <p:sldId id="403" r:id="rId2"/>
    <p:sldId id="412" r:id="rId3"/>
    <p:sldId id="413" r:id="rId4"/>
    <p:sldId id="414" r:id="rId5"/>
    <p:sldId id="415" r:id="rId6"/>
    <p:sldId id="404" r:id="rId7"/>
    <p:sldId id="405" r:id="rId8"/>
    <p:sldId id="406" r:id="rId9"/>
    <p:sldId id="407" r:id="rId10"/>
    <p:sldId id="408" r:id="rId11"/>
    <p:sldId id="410" r:id="rId12"/>
    <p:sldId id="409" r:id="rId13"/>
  </p:sldIdLst>
  <p:sldSz cx="9144000" cy="5143500" type="screen16x9"/>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9335" autoAdjust="0"/>
  </p:normalViewPr>
  <p:slideViewPr>
    <p:cSldViewPr>
      <p:cViewPr>
        <p:scale>
          <a:sx n="60" d="100"/>
          <a:sy n="60" d="100"/>
        </p:scale>
        <p:origin x="366" y="654"/>
      </p:cViewPr>
      <p:guideLst>
        <p:guide orient="horz" pos="1620"/>
        <p:guide pos="2880"/>
      </p:guideLst>
    </p:cSldViewPr>
  </p:slideViewPr>
  <p:notesTextViewPr>
    <p:cViewPr>
      <p:scale>
        <a:sx n="1" d="1"/>
        <a:sy n="1" d="1"/>
      </p:scale>
      <p:origin x="0" y="0"/>
    </p:cViewPr>
  </p:notesTextViewPr>
  <p:notesViewPr>
    <p:cSldViewPr>
      <p:cViewPr varScale="1">
        <p:scale>
          <a:sx n="66" d="100"/>
          <a:sy n="66" d="100"/>
        </p:scale>
        <p:origin x="2571" y="63"/>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6C9235-A381-4FD3-8BF5-CA4129D3ED92}" type="slidenum">
              <a:rPr kumimoji="1" lang="ja-JP" altLang="en-US" smtClean="0"/>
              <a:t>‹#›</a:t>
            </a:fld>
            <a:endParaRPr kumimoji="1" lang="ja-JP" altLang="en-US"/>
          </a:p>
        </p:txBody>
      </p:sp>
      <p:sp>
        <p:nvSpPr>
          <p:cNvPr id="8" name="スライド イメージ プレースホルダー 7"/>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9" name="ノート プレースホルダー 8"/>
          <p:cNvSpPr>
            <a:spLocks noGrp="1"/>
          </p:cNvSpPr>
          <p:nvPr>
            <p:ph type="body" sz="quarter" idx="3"/>
          </p:nvPr>
        </p:nvSpPr>
        <p:spPr>
          <a:xfrm>
            <a:off x="404664" y="4343400"/>
            <a:ext cx="6048672"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481013" y="757238"/>
            <a:ext cx="6140450" cy="3454400"/>
          </a:xfrm>
          <a:prstGeom prst="rect">
            <a:avLst/>
          </a:prstGeom>
        </p:spPr>
      </p:sp>
      <p:sp>
        <p:nvSpPr>
          <p:cNvPr id="3" name="文字列プレースホルダ 2"/>
          <p:cNvSpPr>
            <a:spLocks noGrp="1"/>
          </p:cNvSpPr>
          <p:nvPr>
            <p:ph type="body" idx="3"/>
          </p:nvPr>
        </p:nvSpPr>
        <p:spPr>
          <a:xfrm>
            <a:off x="477673" y="4925253"/>
            <a:ext cx="6100549" cy="4029755"/>
          </a:xfrm>
          <a:prstGeom prst="rect">
            <a:avLst/>
          </a:prstGeom>
        </p:spPr>
        <p:txBody>
          <a:bodyPr/>
          <a:lstStyle/>
          <a:p>
            <a:endParaRPr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476250" y="755650"/>
            <a:ext cx="6140450" cy="3454400"/>
          </a:xfrm>
          <a:prstGeom prst="rect">
            <a:avLst/>
          </a:prstGeom>
        </p:spPr>
      </p:sp>
      <p:sp>
        <p:nvSpPr>
          <p:cNvPr id="3" name="文字列プレースホルダ 2"/>
          <p:cNvSpPr>
            <a:spLocks noGrp="1"/>
          </p:cNvSpPr>
          <p:nvPr>
            <p:ph type="body" idx="3"/>
          </p:nvPr>
        </p:nvSpPr>
        <p:spPr>
          <a:xfrm>
            <a:off x="476672" y="4572000"/>
            <a:ext cx="6139815" cy="4805795"/>
          </a:xfrm>
          <a:prstGeom prst="rect">
            <a:avLst/>
          </a:prstGeom>
        </p:spPr>
        <p:txBody>
          <a:bodyPr/>
          <a:lstStyle/>
          <a:p>
            <a:r>
              <a:rPr lang="ja-JP" altLang="en-US" sz="1400" dirty="0"/>
              <a:t>研修で学んだことの確認</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476250" y="611188"/>
            <a:ext cx="6140450" cy="3454400"/>
          </a:xfrm>
          <a:prstGeom prst="rect">
            <a:avLst/>
          </a:prstGeom>
        </p:spPr>
      </p:sp>
      <p:sp>
        <p:nvSpPr>
          <p:cNvPr id="3" name="文字列プレースホルダ 2"/>
          <p:cNvSpPr>
            <a:spLocks noGrp="1"/>
          </p:cNvSpPr>
          <p:nvPr>
            <p:ph type="body" idx="3"/>
          </p:nvPr>
        </p:nvSpPr>
        <p:spPr>
          <a:xfrm>
            <a:off x="476672" y="4427985"/>
            <a:ext cx="6139815" cy="4392488"/>
          </a:xfrm>
          <a:prstGeom prst="rect">
            <a:avLst/>
          </a:prstGeom>
        </p:spPr>
        <p:txBody>
          <a:bodyPr/>
          <a:lstStyle/>
          <a:p>
            <a:r>
              <a:rPr lang="ja-JP" altLang="en-US" sz="1400" dirty="0"/>
              <a:t>グループで研修を受講しての気づき、感想を言い合い。個々の気づきを共有する。</a:t>
            </a:r>
            <a:endParaRPr lang="en-US" altLang="ja-JP" sz="1400" dirty="0"/>
          </a:p>
          <a:p>
            <a:r>
              <a:rPr lang="ja-JP" altLang="en-US" sz="1400" dirty="0"/>
              <a:t>都道府県協会等での研修では、研修の必要性については、省略</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476250" y="539750"/>
            <a:ext cx="6140450" cy="3454400"/>
          </a:xfrm>
          <a:prstGeom prst="rect">
            <a:avLst/>
          </a:prstGeom>
        </p:spPr>
      </p:sp>
      <p:sp>
        <p:nvSpPr>
          <p:cNvPr id="3" name="文字列プレースホルダ 2"/>
          <p:cNvSpPr>
            <a:spLocks noGrp="1"/>
          </p:cNvSpPr>
          <p:nvPr>
            <p:ph type="body" idx="3"/>
          </p:nvPr>
        </p:nvSpPr>
        <p:spPr>
          <a:xfrm>
            <a:off x="476672" y="4349329"/>
            <a:ext cx="6139815" cy="4543151"/>
          </a:xfrm>
          <a:prstGeom prst="rect">
            <a:avLst/>
          </a:prstGeom>
        </p:spPr>
        <p:txBody>
          <a:bodyPr/>
          <a:lstStyle/>
          <a:p>
            <a:r>
              <a:rPr lang="ja-JP" altLang="en-US" sz="1400" dirty="0"/>
              <a:t>地域での研修の必要性について解説</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481013" y="1279525"/>
            <a:ext cx="6140450" cy="3454400"/>
          </a:xfrm>
        </p:spPr>
      </p:sp>
      <p:sp>
        <p:nvSpPr>
          <p:cNvPr id="3" name="文字列プレースホルダ 2"/>
          <p:cNvSpPr>
            <a:spLocks noGrp="1"/>
          </p:cNvSpPr>
          <p:nvPr>
            <p:ph type="body" idx="3"/>
          </p:nvPr>
        </p:nvSpPr>
        <p:spPr/>
        <p:txBody>
          <a:bodyPr/>
          <a:lstStyle/>
          <a:p>
            <a:r>
              <a:rPr lang="ja-JP" altLang="en-US" sz="1400" dirty="0">
                <a:latin typeface="+mn-ea"/>
                <a:ea typeface="+mn-ea"/>
              </a:rPr>
              <a:t>漫然と医療保護入院が行われることがないよう、精神科病院の管理者に定期の報告が義務付けられていることを解説</a:t>
            </a:r>
            <a:endParaRPr lang="en-US" altLang="ja-JP" sz="1400" dirty="0">
              <a:latin typeface="+mn-ea"/>
              <a:ea typeface="+mn-ea"/>
            </a:endParaRPr>
          </a:p>
          <a:p>
            <a:endParaRPr lang="en-US" altLang="ja-JP" sz="1400" dirty="0">
              <a:latin typeface="+mn-ea"/>
              <a:ea typeface="+mn-ea"/>
            </a:endParaRPr>
          </a:p>
          <a:p>
            <a:r>
              <a:rPr lang="ja-JP" altLang="en-US" sz="1400" dirty="0">
                <a:latin typeface="+mn-ea"/>
                <a:ea typeface="+mn-ea"/>
              </a:rPr>
              <a:t>定期病状報告書の退院に向けた取組状況欄の記載は退院後生活環境相談員が記載する根拠の解説</a:t>
            </a:r>
          </a:p>
        </p:txBody>
      </p:sp>
    </p:spTree>
    <p:extLst>
      <p:ext uri="{BB962C8B-B14F-4D97-AF65-F5344CB8AC3E}">
        <p14:creationId xmlns:p14="http://schemas.microsoft.com/office/powerpoint/2010/main" val="21693556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481013" y="1279525"/>
            <a:ext cx="6140450" cy="3454400"/>
          </a:xfrm>
        </p:spPr>
      </p:sp>
      <p:sp>
        <p:nvSpPr>
          <p:cNvPr id="3" name="文字列プレースホルダ 2"/>
          <p:cNvSpPr>
            <a:spLocks noGrp="1"/>
          </p:cNvSpPr>
          <p:nvPr>
            <p:ph type="body" idx="3"/>
          </p:nvPr>
        </p:nvSpPr>
        <p:spPr/>
        <p:txBody>
          <a:bodyPr/>
          <a:lstStyle/>
          <a:p>
            <a:r>
              <a:rPr lang="ja-JP" altLang="en-US" dirty="0"/>
              <a:t>退院に向けた取組状況の記載事項の確認</a:t>
            </a:r>
          </a:p>
        </p:txBody>
      </p:sp>
    </p:spTree>
    <p:extLst>
      <p:ext uri="{BB962C8B-B14F-4D97-AF65-F5344CB8AC3E}">
        <p14:creationId xmlns:p14="http://schemas.microsoft.com/office/powerpoint/2010/main" val="27542557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481013" y="1279525"/>
            <a:ext cx="6140450" cy="3454400"/>
          </a:xfrm>
        </p:spPr>
      </p:sp>
      <p:sp>
        <p:nvSpPr>
          <p:cNvPr id="3" name="文字列プレースホルダ 2"/>
          <p:cNvSpPr>
            <a:spLocks noGrp="1"/>
          </p:cNvSpPr>
          <p:nvPr>
            <p:ph type="body" idx="3"/>
          </p:nvPr>
        </p:nvSpPr>
        <p:spPr/>
        <p:txBody>
          <a:bodyPr/>
          <a:lstStyle/>
          <a:p>
            <a:r>
              <a:rPr lang="ja-JP" altLang="en-US" dirty="0"/>
              <a:t>視点の解説</a:t>
            </a:r>
            <a:endParaRPr lang="en-US" altLang="ja-JP" dirty="0"/>
          </a:p>
          <a:p>
            <a:r>
              <a:rPr lang="ja-JP" altLang="en-US" dirty="0"/>
              <a:t>退院に向けた取り組みの検討・評価をチームで行う</a:t>
            </a:r>
            <a:endParaRPr lang="en-US" altLang="ja-JP" dirty="0"/>
          </a:p>
          <a:p>
            <a:r>
              <a:rPr lang="ja-JP" altLang="en-US" dirty="0"/>
              <a:t>退院に向けた支援計画の再検討について次のスライドで解説</a:t>
            </a:r>
            <a:endParaRPr lang="en-US" altLang="ja-JP" dirty="0"/>
          </a:p>
          <a:p>
            <a:endParaRPr lang="ja-JP" altLang="en-US" dirty="0"/>
          </a:p>
        </p:txBody>
      </p:sp>
    </p:spTree>
    <p:extLst>
      <p:ext uri="{BB962C8B-B14F-4D97-AF65-F5344CB8AC3E}">
        <p14:creationId xmlns:p14="http://schemas.microsoft.com/office/powerpoint/2010/main" val="40099606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481013" y="1279525"/>
            <a:ext cx="6140450" cy="3454400"/>
          </a:xfrm>
        </p:spPr>
      </p:sp>
      <p:sp>
        <p:nvSpPr>
          <p:cNvPr id="3" name="文字列プレースホルダ 2"/>
          <p:cNvSpPr>
            <a:spLocks noGrp="1"/>
          </p:cNvSpPr>
          <p:nvPr>
            <p:ph type="body" idx="3"/>
          </p:nvPr>
        </p:nvSpPr>
        <p:spPr/>
        <p:txBody>
          <a:bodyPr/>
          <a:lstStyle/>
          <a:p>
            <a:r>
              <a:rPr lang="ja-JP" altLang="en-US" dirty="0"/>
              <a:t>入院期間が１年を過ぎ、法的な義務がなくても、退院に向けた取り組みを再検討することの必要性について説明</a:t>
            </a:r>
            <a:endParaRPr lang="en-US" altLang="ja-JP" dirty="0"/>
          </a:p>
          <a:p>
            <a:r>
              <a:rPr lang="ja-JP" altLang="en-US" dirty="0"/>
              <a:t>定期病状報告書の退院に向けた取組欄の意図について改めて確認</a:t>
            </a:r>
            <a:endParaRPr lang="en-US" altLang="ja-JP" dirty="0"/>
          </a:p>
          <a:p>
            <a:r>
              <a:rPr lang="ja-JP" altLang="en-US" dirty="0"/>
              <a:t>精神保健福祉士の役割を説明</a:t>
            </a:r>
            <a:endParaRPr lang="en-US" altLang="ja-JP" dirty="0"/>
          </a:p>
          <a:p>
            <a:endParaRPr lang="en-US" altLang="ja-JP" dirty="0"/>
          </a:p>
          <a:p>
            <a:endParaRPr lang="en-US" altLang="ja-JP" dirty="0"/>
          </a:p>
        </p:txBody>
      </p:sp>
    </p:spTree>
    <p:extLst>
      <p:ext uri="{BB962C8B-B14F-4D97-AF65-F5344CB8AC3E}">
        <p14:creationId xmlns:p14="http://schemas.microsoft.com/office/powerpoint/2010/main" val="5469030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9375" y="741363"/>
            <a:ext cx="6578600" cy="3702050"/>
          </a:xfrm>
          <a:prstGeom prst="rect">
            <a:avLst/>
          </a:prstGeom>
        </p:spPr>
      </p:sp>
      <p:sp>
        <p:nvSpPr>
          <p:cNvPr id="3" name="ノート プレースホルダ 2"/>
          <p:cNvSpPr>
            <a:spLocks noGrp="1"/>
          </p:cNvSpPr>
          <p:nvPr>
            <p:ph type="body" idx="1"/>
          </p:nvPr>
        </p:nvSpPr>
        <p:spPr>
          <a:xfrm>
            <a:off x="685800" y="4343400"/>
            <a:ext cx="5486400" cy="4114800"/>
          </a:xfrm>
          <a:prstGeom prst="rect">
            <a:avLst/>
          </a:prstGeom>
        </p:spPr>
        <p:txBody>
          <a:bodyPr>
            <a:normAutofit/>
          </a:bodyPr>
          <a:lstStyle/>
          <a:p>
            <a:r>
              <a:rPr kumimoji="1" lang="ja-JP" altLang="en-US" dirty="0"/>
              <a:t>精神科病床における入退院者の動態</a:t>
            </a:r>
            <a:endParaRPr kumimoji="1" lang="en-US" altLang="ja-JP" dirty="0"/>
          </a:p>
          <a:p>
            <a:r>
              <a:rPr kumimoji="1" lang="ja-JP" altLang="en-US" dirty="0"/>
              <a:t>新規入院患者の</a:t>
            </a:r>
            <a:r>
              <a:rPr kumimoji="1" lang="en-US" altLang="ja-JP" dirty="0"/>
              <a:t>88</a:t>
            </a:r>
            <a:r>
              <a:rPr kumimoji="1" lang="ja-JP" altLang="en-US" dirty="0"/>
              <a:t>％は１年以内で退院するが、</a:t>
            </a:r>
            <a:r>
              <a:rPr kumimoji="1" lang="en-US" altLang="ja-JP" dirty="0"/>
              <a:t>4.5</a:t>
            </a:r>
            <a:r>
              <a:rPr kumimoji="1" lang="ja-JP" altLang="en-US" dirty="0"/>
              <a:t>万人（</a:t>
            </a:r>
            <a:r>
              <a:rPr kumimoji="1" lang="en-US" altLang="ja-JP" dirty="0"/>
              <a:t>12</a:t>
            </a:r>
            <a:r>
              <a:rPr kumimoji="1" lang="ja-JP" altLang="en-US" dirty="0"/>
              <a:t>％）は、１年以上の入院になる</a:t>
            </a:r>
            <a:endParaRPr kumimoji="1" lang="en-US" altLang="ja-JP" dirty="0"/>
          </a:p>
          <a:p>
            <a:r>
              <a:rPr kumimoji="1" lang="ja-JP" altLang="en-US" dirty="0"/>
              <a:t>一方、１年以上の入院者は、</a:t>
            </a:r>
            <a:r>
              <a:rPr kumimoji="1" lang="en-US" altLang="ja-JP" dirty="0"/>
              <a:t>4.6</a:t>
            </a:r>
            <a:r>
              <a:rPr kumimoji="1" lang="ja-JP" altLang="en-US" dirty="0"/>
              <a:t>万人退院しているが、約</a:t>
            </a:r>
            <a:r>
              <a:rPr kumimoji="1" lang="en-US" altLang="ja-JP" dirty="0"/>
              <a:t>20</a:t>
            </a:r>
            <a:r>
              <a:rPr kumimoji="1" lang="ja-JP" altLang="en-US" dirty="0"/>
              <a:t>％は、死亡退院という現状</a:t>
            </a:r>
          </a:p>
        </p:txBody>
      </p:sp>
      <p:sp>
        <p:nvSpPr>
          <p:cNvPr id="4" name="スライド番号プレースホルダ 3"/>
          <p:cNvSpPr>
            <a:spLocks noGrp="1"/>
          </p:cNvSpPr>
          <p:nvPr>
            <p:ph type="sldNum" sz="quarter" idx="10"/>
          </p:nvPr>
        </p:nvSpPr>
        <p:spPr/>
        <p:txBody>
          <a:bodyPr/>
          <a:lstStyle/>
          <a:p>
            <a:fld id="{2268EC3A-989A-429E-9DD5-A30E42F1964A}" type="slidenum">
              <a:rPr lang="ja-JP" altLang="en-US" smtClean="0">
                <a:solidFill>
                  <a:prstClr val="black"/>
                </a:solidFill>
              </a:rPr>
              <a:t>6</a:t>
            </a:fld>
            <a:endParaRPr lang="ja-JP" altLang="en-US">
              <a:solidFill>
                <a:prstClr val="black"/>
              </a:solidFill>
            </a:endParaRPr>
          </a:p>
        </p:txBody>
      </p:sp>
      <p:sp>
        <p:nvSpPr>
          <p:cNvPr id="5" name="日付プレースホルダ 4"/>
          <p:cNvSpPr>
            <a:spLocks noGrp="1"/>
          </p:cNvSpPr>
          <p:nvPr>
            <p:ph type="dt" idx="11"/>
          </p:nvPr>
        </p:nvSpPr>
        <p:spPr>
          <a:xfrm>
            <a:off x="3884613" y="0"/>
            <a:ext cx="2971800" cy="457200"/>
          </a:xfrm>
          <a:prstGeom prst="rect">
            <a:avLst/>
          </a:prstGeom>
        </p:spPr>
        <p:txBody>
          <a:bodyPr/>
          <a:lstStyle/>
          <a:p>
            <a:fld id="{96AF3571-B0CB-415F-BDBB-50CBED06823E}" type="datetime1">
              <a:rPr lang="ja-JP" altLang="en-US" smtClean="0">
                <a:solidFill>
                  <a:prstClr val="black"/>
                </a:solidFill>
              </a:rPr>
              <a:t>2019/4/11</a:t>
            </a:fld>
            <a:endParaRPr lang="ja-JP" altLang="en-US">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481013" y="684213"/>
            <a:ext cx="6140450" cy="3454400"/>
          </a:xfrm>
          <a:prstGeom prst="rect">
            <a:avLst/>
          </a:prstGeom>
        </p:spPr>
      </p:sp>
      <p:sp>
        <p:nvSpPr>
          <p:cNvPr id="3" name="文字列プレースホルダ 2"/>
          <p:cNvSpPr>
            <a:spLocks noGrp="1"/>
          </p:cNvSpPr>
          <p:nvPr>
            <p:ph type="body" idx="3"/>
          </p:nvPr>
        </p:nvSpPr>
        <p:spPr>
          <a:xfrm>
            <a:off x="476672" y="4427984"/>
            <a:ext cx="6139815" cy="4295092"/>
          </a:xfrm>
          <a:prstGeom prst="rect">
            <a:avLst/>
          </a:prstGeom>
        </p:spPr>
        <p:txBody>
          <a:bodyPr/>
          <a:lstStyle/>
          <a:p>
            <a:r>
              <a:rPr lang="ja-JP" altLang="en-US" sz="1400" dirty="0"/>
              <a:t>退院後生活環境相談員が大切にしたい視点について解説</a:t>
            </a:r>
            <a:endParaRPr lang="en-US" altLang="ja-JP" sz="1400" dirty="0"/>
          </a:p>
          <a:p>
            <a:r>
              <a:rPr lang="ja-JP" altLang="en-US" sz="1400" dirty="0"/>
              <a:t>退院後生活環境相談員の役割は、精神保健福祉士の役割と同じ</a:t>
            </a:r>
            <a:endParaRPr lang="en-US" altLang="ja-JP" sz="1400"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481013" y="539750"/>
            <a:ext cx="6140450" cy="3454400"/>
          </a:xfrm>
          <a:prstGeom prst="rect">
            <a:avLst/>
          </a:prstGeom>
        </p:spPr>
      </p:sp>
      <p:sp>
        <p:nvSpPr>
          <p:cNvPr id="3" name="文字列プレースホルダ 2"/>
          <p:cNvSpPr>
            <a:spLocks noGrp="1"/>
          </p:cNvSpPr>
          <p:nvPr>
            <p:ph type="body" idx="3"/>
          </p:nvPr>
        </p:nvSpPr>
        <p:spPr>
          <a:xfrm>
            <a:off x="476672" y="4325448"/>
            <a:ext cx="6139815" cy="4805795"/>
          </a:xfrm>
          <a:prstGeom prst="rect">
            <a:avLst/>
          </a:prstGeom>
        </p:spPr>
        <p:txBody>
          <a:bodyPr/>
          <a:lstStyle/>
          <a:p>
            <a:r>
              <a:rPr lang="ja-JP" altLang="en-US" sz="1400" dirty="0"/>
              <a:t>アンケート調査の結果の紹介</a:t>
            </a:r>
            <a:endParaRPr lang="en-US" altLang="ja-JP" sz="1400" dirty="0"/>
          </a:p>
          <a:p>
            <a:r>
              <a:rPr lang="ja-JP" altLang="en-US" sz="1400" dirty="0"/>
              <a:t>精神保健福祉士の役割や専門性に照らし、退院後生活環境相談員を精神保健福祉士が担う意味について検討</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481013" y="755650"/>
            <a:ext cx="6140450" cy="3454400"/>
          </a:xfrm>
          <a:prstGeom prst="rect">
            <a:avLst/>
          </a:prstGeom>
        </p:spPr>
      </p:sp>
      <p:sp>
        <p:nvSpPr>
          <p:cNvPr id="3" name="文字列プレースホルダ 2"/>
          <p:cNvSpPr>
            <a:spLocks noGrp="1"/>
          </p:cNvSpPr>
          <p:nvPr>
            <p:ph type="body" idx="3"/>
          </p:nvPr>
        </p:nvSpPr>
        <p:spPr>
          <a:xfrm>
            <a:off x="685800" y="4343400"/>
            <a:ext cx="5486400" cy="4114800"/>
          </a:xfrm>
          <a:prstGeom prst="rect">
            <a:avLst/>
          </a:prstGeom>
        </p:spPr>
        <p:txBody>
          <a:bodyPr/>
          <a:lstStyle/>
          <a:p>
            <a:r>
              <a:rPr lang="ja-JP" altLang="en-US" dirty="0"/>
              <a:t>研修で学んだことを自身の実践にひきつけて再考する</a:t>
            </a:r>
            <a:endParaRPr lang="en-US" altLang="ja-JP" dirty="0"/>
          </a:p>
          <a:p>
            <a:r>
              <a:rPr lang="ja-JP" altLang="en-US" dirty="0"/>
              <a:t>地域での研修の機会についても問いかける</a:t>
            </a:r>
            <a:endParaRPr lang="en-US"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2" y="1597822"/>
            <a:ext cx="7772400" cy="110251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2914650"/>
            <a:ext cx="6400801"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D61EF49-65B1-4CCC-A0FE-53A6450806DE}" type="datetime4">
              <a:rPr kumimoji="1" lang="ja-JP" altLang="en-US" smtClean="0"/>
              <a:t>2019年4月11日</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4BBD7C2-BE04-4091-8B33-D90913116795}" type="datetime4">
              <a:rPr kumimoji="1" lang="ja-JP" altLang="en-US" smtClean="0"/>
              <a:t>2019年4月11日</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399" y="205980"/>
            <a:ext cx="2057401" cy="4388644"/>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1" y="205980"/>
            <a:ext cx="6019801" cy="4388644"/>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AE87FC7-473F-453C-A14A-E9B9A6EAC772}" type="datetime4">
              <a:rPr kumimoji="1" lang="ja-JP" altLang="en-US" smtClean="0"/>
              <a:t>2019年4月11日</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628652" y="273847"/>
            <a:ext cx="7886700" cy="4358879"/>
          </a:xfrm>
        </p:spPr>
        <p:txBody>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3" name="日付プレースホルダー 2"/>
          <p:cNvSpPr>
            <a:spLocks noGrp="1"/>
          </p:cNvSpPr>
          <p:nvPr>
            <p:ph type="dt" sz="half" idx="10"/>
          </p:nvPr>
        </p:nvSpPr>
        <p:spPr/>
        <p:txBody>
          <a:bodyPr/>
          <a:lstStyle/>
          <a:p>
            <a:fld id="{6239A694-495C-426B-8F94-64049868B6A8}" type="datetime4">
              <a:rPr kumimoji="1" lang="ja-JP" altLang="en-US" smtClean="0">
                <a:solidFill>
                  <a:prstClr val="black">
                    <a:tint val="75000"/>
                  </a:prstClr>
                </a:solidFill>
              </a:rPr>
              <a:t>2019年4月11日</a:t>
            </a:fld>
            <a:endParaRPr kumimoji="1"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kumimoji="1"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F8D8928E-AA9A-4D89-BC1F-A2C05AB4BD92}" type="slidenum">
              <a:rPr kumimoji="1" lang="ja-JP" altLang="en-US" smtClean="0">
                <a:solidFill>
                  <a:prstClr val="black">
                    <a:tint val="75000"/>
                  </a:prstClr>
                </a:solidFill>
              </a:rPr>
              <a:t>‹#›</a:t>
            </a:fld>
            <a:endParaRPr kumimoji="1" lang="ja-JP" alt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5980"/>
            <a:ext cx="8229601" cy="857250"/>
          </a:xfr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2" y="1200154"/>
            <a:ext cx="4038601" cy="3394472"/>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648200" y="1200152"/>
            <a:ext cx="4038601" cy="1639491"/>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4648200" y="2953944"/>
            <a:ext cx="4038601" cy="1640681"/>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4"/>
          <p:cNvSpPr>
            <a:spLocks noGrp="1" noChangeArrowheads="1"/>
          </p:cNvSpPr>
          <p:nvPr>
            <p:ph type="dt" sz="half" idx="10"/>
          </p:nvPr>
        </p:nvSpPr>
        <p:spPr/>
        <p:txBody>
          <a:bodyPr/>
          <a:lstStyle>
            <a:lvl1pPr>
              <a:defRPr/>
            </a:lvl1pPr>
          </a:lstStyle>
          <a:p>
            <a:pPr>
              <a:defRPr/>
            </a:pPr>
            <a:fld id="{D9D3C9A1-61C3-4E06-878A-A71656A254D7}" type="datetime4">
              <a:rPr lang="ja-JP" altLang="en-US" smtClean="0"/>
              <a:t>2019年4月11日</a:t>
            </a:fld>
            <a:endParaRPr lang="en-US" altLang="ja-JP"/>
          </a:p>
        </p:txBody>
      </p:sp>
      <p:sp>
        <p:nvSpPr>
          <p:cNvPr id="7" name="Rectangle 5"/>
          <p:cNvSpPr>
            <a:spLocks noGrp="1" noChangeArrowheads="1"/>
          </p:cNvSpPr>
          <p:nvPr>
            <p:ph type="ftr" sz="quarter" idx="11"/>
          </p:nvPr>
        </p:nvSpPr>
        <p:spPr/>
        <p:txBody>
          <a:bodyPr/>
          <a:lstStyle>
            <a:lvl1pPr>
              <a:defRPr/>
            </a:lvl1pPr>
          </a:lstStyle>
          <a:p>
            <a:pPr>
              <a:defRPr/>
            </a:pPr>
            <a:endParaRPr lang="en-US" altLang="ja-JP"/>
          </a:p>
        </p:txBody>
      </p:sp>
      <p:sp>
        <p:nvSpPr>
          <p:cNvPr id="8" name="Rectangle 6"/>
          <p:cNvSpPr>
            <a:spLocks noGrp="1" noChangeArrowheads="1"/>
          </p:cNvSpPr>
          <p:nvPr>
            <p:ph type="sldNum" sz="quarter" idx="12"/>
          </p:nvPr>
        </p:nvSpPr>
        <p:spPr/>
        <p:txBody>
          <a:bodyPr/>
          <a:lstStyle>
            <a:lvl1pPr>
              <a:defRPr/>
            </a:lvl1pPr>
          </a:lstStyle>
          <a:p>
            <a:pPr>
              <a:defRPr/>
            </a:pPr>
            <a:fld id="{36BDC335-13EA-4B28-9810-C3904A90F165}" type="slidenum">
              <a:rPr lang="en-US" altLang="ja-JP"/>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B1D4BF4-1C05-4D3F-BA7E-73356B481D97}" type="datetime4">
              <a:rPr kumimoji="1" lang="ja-JP" altLang="en-US" smtClean="0"/>
              <a:t>2019年4月11日</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4" y="3305176"/>
            <a:ext cx="7772400" cy="1021556"/>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4" y="2180036"/>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8304FCB-91A1-4496-866B-E1969D6310E5}" type="datetime4">
              <a:rPr kumimoji="1" lang="ja-JP" altLang="en-US" smtClean="0"/>
              <a:t>2019年4月11日</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2" y="1200151"/>
            <a:ext cx="4038601"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200151"/>
            <a:ext cx="4038601"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E779A33-6E26-4C4F-BA13-967A86D256E7}" type="datetime4">
              <a:rPr kumimoji="1" lang="ja-JP" altLang="en-US" smtClean="0"/>
              <a:t>2019年4月11日</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151336"/>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1631157"/>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30" y="1151336"/>
            <a:ext cx="4041774"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30" y="1631157"/>
            <a:ext cx="4041774"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327D632-21A8-4448-AC1D-40FABD5E6147}" type="datetime4">
              <a:rPr kumimoji="1" lang="ja-JP" altLang="en-US" smtClean="0"/>
              <a:t>2019年4月11日</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F7D460A-3FEF-4384-984D-26460F24FCE3}" type="datetime4">
              <a:rPr kumimoji="1" lang="ja-JP" altLang="en-US" smtClean="0"/>
              <a:t>2019年4月11日</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7FC891-22A6-4D56-9993-523A0E8750B2}" type="datetime4">
              <a:rPr kumimoji="1" lang="ja-JP" altLang="en-US" smtClean="0"/>
              <a:t>2019年4月11日</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5" y="204787"/>
            <a:ext cx="3008313" cy="871538"/>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2" y="204791"/>
            <a:ext cx="5111749"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5"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D59067D-BF2C-4046-8990-5ECB45ADED40}" type="datetime4">
              <a:rPr kumimoji="1" lang="ja-JP" altLang="en-US" smtClean="0"/>
              <a:t>2019年4月11日</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9" y="3600451"/>
            <a:ext cx="5486400" cy="425054"/>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9"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9" y="4025506"/>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A3C4EDD-63BE-45BB-B66D-C01038A84F67}" type="datetime4">
              <a:rPr kumimoji="1" lang="ja-JP" altLang="en-US" smtClean="0"/>
              <a:t>2019年4月11日</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図 6"/>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2977600" y="669902"/>
            <a:ext cx="3188799" cy="3803696"/>
          </a:xfrm>
          <a:prstGeom prst="rect">
            <a:avLst/>
          </a:prstGeom>
        </p:spPr>
      </p:pic>
      <p:sp>
        <p:nvSpPr>
          <p:cNvPr id="2" name="タイトル プレースホルダー 1"/>
          <p:cNvSpPr>
            <a:spLocks noGrp="1"/>
          </p:cNvSpPr>
          <p:nvPr>
            <p:ph type="title"/>
          </p:nvPr>
        </p:nvSpPr>
        <p:spPr>
          <a:xfrm>
            <a:off x="457200" y="205980"/>
            <a:ext cx="8229601" cy="85725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200151"/>
            <a:ext cx="8229601" cy="339447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4767264"/>
            <a:ext cx="2133601"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C3CC0E6-A427-47CF-A24B-FB0230A55B7C}" type="datetime4">
              <a:rPr kumimoji="1" lang="ja-JP" altLang="en-US" smtClean="0"/>
              <a:t>2019年4月11日</a:t>
            </a:fld>
            <a:endParaRPr kumimoji="1" lang="ja-JP" altLang="en-US"/>
          </a:p>
        </p:txBody>
      </p:sp>
      <p:sp>
        <p:nvSpPr>
          <p:cNvPr id="5" name="フッター プレースホルダー 4"/>
          <p:cNvSpPr>
            <a:spLocks noGrp="1"/>
          </p:cNvSpPr>
          <p:nvPr>
            <p:ph type="ftr" sz="quarter" idx="3"/>
          </p:nvPr>
        </p:nvSpPr>
        <p:spPr>
          <a:xfrm>
            <a:off x="3124202"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48264" y="4800598"/>
            <a:ext cx="2133601" cy="273844"/>
          </a:xfrm>
          <a:prstGeom prst="rect">
            <a:avLst/>
          </a:prstGeom>
        </p:spPr>
        <p:txBody>
          <a:bodyPr vert="horz" lIns="91440" tIns="45720" rIns="91440" bIns="45720" rtlCol="0" anchor="ctr"/>
          <a:lstStyle>
            <a:lvl1pPr algn="r">
              <a:defRPr sz="1600">
                <a:solidFill>
                  <a:schemeClr val="tx1"/>
                </a:solidFill>
              </a:defRPr>
            </a:lvl1pPr>
          </a:lstStyle>
          <a:p>
            <a:fld id="{F53B3EFC-0D5D-4589-8FAD-D2B83E7119F1}"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2" y="713482"/>
            <a:ext cx="7886700" cy="994172"/>
          </a:xfrm>
        </p:spPr>
        <p:txBody>
          <a:bodyPr/>
          <a:lstStyle/>
          <a:p>
            <a:r>
              <a:rPr lang="ja-JP" altLang="en-US" dirty="0"/>
              <a:t>講義</a:t>
            </a:r>
            <a:r>
              <a:rPr lang="en-US" altLang="ja-JP" dirty="0"/>
              <a:t>Ⅱ</a:t>
            </a:r>
            <a:endParaRPr lang="ja-JP" altLang="en-US" dirty="0"/>
          </a:p>
        </p:txBody>
      </p:sp>
      <p:sp>
        <p:nvSpPr>
          <p:cNvPr id="3" name="コンテンツプレースホルダ 2"/>
          <p:cNvSpPr>
            <a:spLocks noGrp="1"/>
          </p:cNvSpPr>
          <p:nvPr>
            <p:ph idx="1"/>
          </p:nvPr>
        </p:nvSpPr>
        <p:spPr>
          <a:xfrm>
            <a:off x="628652" y="2231231"/>
            <a:ext cx="7886700" cy="1347096"/>
          </a:xfrm>
        </p:spPr>
        <p:txBody>
          <a:bodyPr>
            <a:normAutofit/>
          </a:bodyPr>
          <a:lstStyle/>
          <a:p>
            <a:pPr marL="0" indent="0" algn="ctr">
              <a:buNone/>
            </a:pPr>
            <a:r>
              <a:rPr lang="ja-JP" altLang="en-US" sz="3600" dirty="0">
                <a:sym typeface="+mn-ea"/>
              </a:rPr>
              <a:t>退院後生活環境相談員が</a:t>
            </a:r>
            <a:endParaRPr lang="en-US" altLang="ja-JP" sz="3600" dirty="0">
              <a:sym typeface="+mn-ea"/>
            </a:endParaRPr>
          </a:p>
          <a:p>
            <a:pPr marL="0" indent="0" algn="ctr">
              <a:buNone/>
            </a:pPr>
            <a:r>
              <a:rPr lang="ja-JP" altLang="en-US" sz="3600" dirty="0">
                <a:sym typeface="+mn-ea"/>
              </a:rPr>
              <a:t>大切にしたい視点</a:t>
            </a:r>
          </a:p>
        </p:txBody>
      </p:sp>
      <p:sp>
        <p:nvSpPr>
          <p:cNvPr id="4" name="スライド番号プレースホルダー 3">
            <a:extLst>
              <a:ext uri="{FF2B5EF4-FFF2-40B4-BE49-F238E27FC236}">
                <a16:creationId xmlns:a16="http://schemas.microsoft.com/office/drawing/2014/main" id="{899F57FA-08E0-415E-BA25-1A749B59655C}"/>
              </a:ext>
            </a:extLst>
          </p:cNvPr>
          <p:cNvSpPr>
            <a:spLocks noGrp="1"/>
          </p:cNvSpPr>
          <p:nvPr>
            <p:ph type="sldNum" sz="quarter" idx="12"/>
          </p:nvPr>
        </p:nvSpPr>
        <p:spPr/>
        <p:txBody>
          <a:bodyPr/>
          <a:lstStyle/>
          <a:p>
            <a:fld id="{F53B3EFC-0D5D-4589-8FAD-D2B83E7119F1}" type="slidenum">
              <a:rPr kumimoji="1" lang="ja-JP" altLang="en-US" smtClean="0"/>
              <a:t>1</a:t>
            </a:fld>
            <a:endParaRPr kumimoji="1" lang="ja-JP"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000" dirty="0">
                <a:sym typeface="+mn-ea"/>
              </a:rPr>
              <a:t>退院後生活環境相談員が大切にしたい視点</a:t>
            </a:r>
          </a:p>
        </p:txBody>
      </p:sp>
      <p:sp>
        <p:nvSpPr>
          <p:cNvPr id="3" name="コンテンツプレースホルダ 2"/>
          <p:cNvSpPr>
            <a:spLocks noGrp="1"/>
          </p:cNvSpPr>
          <p:nvPr>
            <p:ph idx="1"/>
          </p:nvPr>
        </p:nvSpPr>
        <p:spPr>
          <a:xfrm>
            <a:off x="138267" y="1268016"/>
            <a:ext cx="8849524" cy="3751183"/>
          </a:xfrm>
        </p:spPr>
        <p:txBody>
          <a:bodyPr>
            <a:normAutofit fontScale="62500" lnSpcReduction="20000"/>
          </a:bodyPr>
          <a:lstStyle/>
          <a:p>
            <a:pPr marL="0" indent="0">
              <a:buNone/>
            </a:pPr>
            <a:r>
              <a:rPr lang="en-US" altLang="ja-JP" dirty="0"/>
              <a:t>【</a:t>
            </a:r>
            <a:r>
              <a:rPr lang="ja-JP" altLang="en-US" dirty="0"/>
              <a:t>本日の研修を振り返って</a:t>
            </a:r>
            <a:r>
              <a:rPr lang="en-US" altLang="ja-JP" dirty="0"/>
              <a:t>】</a:t>
            </a:r>
          </a:p>
          <a:p>
            <a:pPr marL="0" indent="0">
              <a:buNone/>
            </a:pPr>
            <a:r>
              <a:rPr lang="ja-JP" altLang="en-US" dirty="0"/>
              <a:t>　退院後生活環境相談員は、</a:t>
            </a:r>
            <a:endParaRPr lang="en-US" altLang="ja-JP" dirty="0"/>
          </a:p>
          <a:p>
            <a:pPr marL="0" indent="0">
              <a:buNone/>
            </a:pPr>
            <a:r>
              <a:rPr lang="ja-JP" altLang="en-US" dirty="0"/>
              <a:t>　　○本人とかかわり、退院に向けての支援を行う</a:t>
            </a:r>
            <a:endParaRPr lang="en-US" altLang="ja-JP" dirty="0"/>
          </a:p>
          <a:p>
            <a:pPr marL="0" indent="0">
              <a:buNone/>
            </a:pPr>
            <a:r>
              <a:rPr lang="ja-JP" altLang="en-US" dirty="0"/>
              <a:t>　　　　（かかわり、アセスメント、権利擁護）</a:t>
            </a:r>
            <a:endParaRPr lang="en-US" altLang="ja-JP" dirty="0"/>
          </a:p>
          <a:p>
            <a:pPr marL="0" indent="0">
              <a:buNone/>
            </a:pPr>
            <a:r>
              <a:rPr lang="ja-JP" altLang="en-US" dirty="0"/>
              <a:t>　　○退院に向けた取り組みをチームで行う</a:t>
            </a:r>
            <a:endParaRPr lang="en-US" altLang="ja-JP" dirty="0"/>
          </a:p>
          <a:p>
            <a:pPr marL="0" indent="0">
              <a:buNone/>
            </a:pPr>
            <a:r>
              <a:rPr lang="ja-JP" altLang="en-US" dirty="0"/>
              <a:t>　　○本人と地域の支援者をつなげる</a:t>
            </a:r>
            <a:endParaRPr lang="en-US" altLang="ja-JP" dirty="0"/>
          </a:p>
          <a:p>
            <a:pPr marL="0" indent="0">
              <a:buNone/>
            </a:pPr>
            <a:r>
              <a:rPr lang="ja-JP" altLang="en-US" dirty="0"/>
              <a:t>　　○病院と地域のチームをつくる</a:t>
            </a:r>
            <a:endParaRPr lang="en-US" altLang="ja-JP" dirty="0"/>
          </a:p>
          <a:p>
            <a:pPr marL="0" indent="0">
              <a:buNone/>
            </a:pPr>
            <a:r>
              <a:rPr lang="ja-JP" altLang="en-US" dirty="0"/>
              <a:t>　　○本人らしく暮らすための地域をつくる</a:t>
            </a:r>
            <a:endParaRPr lang="en-US" altLang="ja-JP" dirty="0"/>
          </a:p>
          <a:p>
            <a:pPr marL="0" indent="0">
              <a:buNone/>
            </a:pPr>
            <a:endParaRPr lang="en-US" altLang="ja-JP" dirty="0"/>
          </a:p>
          <a:p>
            <a:pPr marL="0" indent="0">
              <a:buNone/>
            </a:pPr>
            <a:r>
              <a:rPr lang="ja-JP" altLang="en-US" dirty="0"/>
              <a:t>　ソーシャルワーカーとして、</a:t>
            </a:r>
            <a:endParaRPr lang="en-US" altLang="ja-JP" dirty="0"/>
          </a:p>
          <a:p>
            <a:pPr marL="0" indent="0">
              <a:buNone/>
            </a:pPr>
            <a:r>
              <a:rPr lang="ja-JP" altLang="en-US" dirty="0"/>
              <a:t>　仲間とできる取り組みを考え、できることを実践していくことが重要</a:t>
            </a:r>
            <a:endParaRPr lang="en-US" altLang="ja-JP" dirty="0"/>
          </a:p>
          <a:p>
            <a:pPr marL="0" indent="0">
              <a:buNone/>
            </a:pPr>
            <a:r>
              <a:rPr lang="ja-JP" altLang="en-US" sz="2400" dirty="0"/>
              <a:t>　</a:t>
            </a:r>
            <a:endParaRPr lang="en-US" altLang="ja-JP" sz="2400" dirty="0"/>
          </a:p>
        </p:txBody>
      </p:sp>
      <p:sp>
        <p:nvSpPr>
          <p:cNvPr id="4" name="スライド番号プレースホルダー 3">
            <a:extLst>
              <a:ext uri="{FF2B5EF4-FFF2-40B4-BE49-F238E27FC236}">
                <a16:creationId xmlns:a16="http://schemas.microsoft.com/office/drawing/2014/main" id="{4C51E005-7193-4773-BD8F-7234594A189C}"/>
              </a:ext>
            </a:extLst>
          </p:cNvPr>
          <p:cNvSpPr>
            <a:spLocks noGrp="1"/>
          </p:cNvSpPr>
          <p:nvPr>
            <p:ph type="sldNum" sz="quarter" idx="12"/>
          </p:nvPr>
        </p:nvSpPr>
        <p:spPr/>
        <p:txBody>
          <a:bodyPr/>
          <a:lstStyle/>
          <a:p>
            <a:fld id="{F53B3EFC-0D5D-4589-8FAD-D2B83E7119F1}" type="slidenum">
              <a:rPr kumimoji="1" lang="ja-JP" altLang="en-US" smtClean="0"/>
              <a:t>10</a:t>
            </a:fld>
            <a:endParaRPr kumimoji="1" lang="ja-JP"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sz="3000" dirty="0">
                <a:sym typeface="+mn-ea"/>
              </a:rPr>
              <a:t>シェアリング</a:t>
            </a:r>
          </a:p>
        </p:txBody>
      </p:sp>
      <p:sp>
        <p:nvSpPr>
          <p:cNvPr id="3" name="コンテンツプレースホルダ 2"/>
          <p:cNvSpPr>
            <a:spLocks noGrp="1"/>
          </p:cNvSpPr>
          <p:nvPr>
            <p:ph idx="1"/>
          </p:nvPr>
        </p:nvSpPr>
        <p:spPr>
          <a:xfrm>
            <a:off x="267652" y="1268016"/>
            <a:ext cx="8720139" cy="3751183"/>
          </a:xfrm>
        </p:spPr>
        <p:txBody>
          <a:bodyPr>
            <a:noAutofit/>
          </a:bodyPr>
          <a:lstStyle/>
          <a:p>
            <a:pPr marL="0" indent="0">
              <a:buNone/>
            </a:pPr>
            <a:r>
              <a:rPr lang="ja-JP" altLang="en-US" sz="2400" dirty="0"/>
              <a:t>今回の研修の振り返り</a:t>
            </a:r>
            <a:endParaRPr lang="en-US" altLang="ja-JP" sz="2400" dirty="0"/>
          </a:p>
          <a:p>
            <a:pPr marL="0" indent="0">
              <a:buNone/>
            </a:pPr>
            <a:r>
              <a:rPr lang="ja-JP" altLang="en-US" sz="2400" dirty="0"/>
              <a:t>○研修を受講しての気づき、感想を言い合いましょう</a:t>
            </a:r>
            <a:endParaRPr lang="en-US" altLang="ja-JP" sz="2400" dirty="0"/>
          </a:p>
          <a:p>
            <a:pPr marL="0" indent="0">
              <a:buNone/>
            </a:pPr>
            <a:endParaRPr lang="en-US" altLang="ja-JP" sz="2400" dirty="0"/>
          </a:p>
          <a:p>
            <a:pPr marL="273050" indent="-273050">
              <a:buNone/>
            </a:pPr>
            <a:r>
              <a:rPr lang="ja-JP" altLang="en-US" sz="2400" dirty="0"/>
              <a:t>○都道府県協会（地域）での研修の必要性、実施方法（こうして欲しい、こうしたい）などについて話し合ってください。</a:t>
            </a:r>
            <a:endParaRPr lang="en-US" altLang="ja-JP" sz="2400" dirty="0"/>
          </a:p>
        </p:txBody>
      </p:sp>
      <p:sp>
        <p:nvSpPr>
          <p:cNvPr id="4" name="スライド番号プレースホルダー 3">
            <a:extLst>
              <a:ext uri="{FF2B5EF4-FFF2-40B4-BE49-F238E27FC236}">
                <a16:creationId xmlns:a16="http://schemas.microsoft.com/office/drawing/2014/main" id="{CE2DDD0F-5649-46BA-8FE0-93EE4F435A5F}"/>
              </a:ext>
            </a:extLst>
          </p:cNvPr>
          <p:cNvSpPr>
            <a:spLocks noGrp="1"/>
          </p:cNvSpPr>
          <p:nvPr>
            <p:ph type="sldNum" sz="quarter" idx="12"/>
          </p:nvPr>
        </p:nvSpPr>
        <p:spPr/>
        <p:txBody>
          <a:bodyPr/>
          <a:lstStyle/>
          <a:p>
            <a:fld id="{F53B3EFC-0D5D-4589-8FAD-D2B83E7119F1}" type="slidenum">
              <a:rPr kumimoji="1" lang="ja-JP" altLang="en-US" smtClean="0"/>
              <a:t>11</a:t>
            </a:fld>
            <a:endParaRPr kumimoji="1" lang="ja-JP"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9679" y="95191"/>
            <a:ext cx="7886700" cy="994172"/>
          </a:xfrm>
        </p:spPr>
        <p:txBody>
          <a:bodyPr/>
          <a:lstStyle/>
          <a:p>
            <a:pPr algn="ctr"/>
            <a:r>
              <a:rPr lang="ja-JP" altLang="en-US" sz="3000" dirty="0">
                <a:sym typeface="+mn-ea"/>
              </a:rPr>
              <a:t>地域での研修について</a:t>
            </a:r>
          </a:p>
        </p:txBody>
      </p:sp>
      <p:sp>
        <p:nvSpPr>
          <p:cNvPr id="3" name="コンテンツプレースホルダ 2"/>
          <p:cNvSpPr>
            <a:spLocks noGrp="1"/>
          </p:cNvSpPr>
          <p:nvPr>
            <p:ph idx="1"/>
          </p:nvPr>
        </p:nvSpPr>
        <p:spPr>
          <a:xfrm>
            <a:off x="138267" y="881744"/>
            <a:ext cx="8849524" cy="4137456"/>
          </a:xfrm>
        </p:spPr>
        <p:txBody>
          <a:bodyPr>
            <a:normAutofit fontScale="92500" lnSpcReduction="10000"/>
          </a:bodyPr>
          <a:lstStyle/>
          <a:p>
            <a:r>
              <a:rPr lang="ja-JP" altLang="en-US" sz="2400" dirty="0"/>
              <a:t>退院後生活環境相談員は、①</a:t>
            </a:r>
            <a:r>
              <a:rPr lang="ja-JP" altLang="en-US" sz="2400" dirty="0">
                <a:latin typeface="+mn-ea"/>
              </a:rPr>
              <a:t>精神保健福祉士　②看護職員（保健師を含む。）、作業療法士、社会福祉士として、精神障害者に関する業務に従事した経験を有する者であれば、</a:t>
            </a:r>
            <a:r>
              <a:rPr lang="ja-JP" altLang="en-US" sz="2400" dirty="0"/>
              <a:t>選任を受けられる。</a:t>
            </a:r>
            <a:endParaRPr lang="en-US" altLang="ja-JP" sz="2400" dirty="0"/>
          </a:p>
          <a:p>
            <a:r>
              <a:rPr lang="ja-JP" altLang="en-US" sz="2400" dirty="0"/>
              <a:t>研修受講が義務ではないため、研修を実施しているところは少ない。</a:t>
            </a:r>
            <a:endParaRPr lang="en-US" altLang="ja-JP" sz="2400" dirty="0"/>
          </a:p>
          <a:p>
            <a:r>
              <a:rPr lang="ja-JP" altLang="en-US" sz="2400" dirty="0"/>
              <a:t>退院後生活環境相談員の取組や退院支援員会の実施方法など、医療機関によって異なる。</a:t>
            </a:r>
            <a:endParaRPr lang="en-US" altLang="ja-JP" sz="2400" dirty="0"/>
          </a:p>
          <a:p>
            <a:pPr marL="0" indent="0">
              <a:buNone/>
            </a:pPr>
            <a:r>
              <a:rPr lang="ja-JP" altLang="en-US" sz="2400" dirty="0"/>
              <a:t>　→地域で受講できる　初任者や実践の点検のための研修が必要</a:t>
            </a:r>
            <a:endParaRPr lang="en-US" altLang="ja-JP" sz="2400" dirty="0"/>
          </a:p>
          <a:p>
            <a:endParaRPr lang="en-US" altLang="ja-JP" sz="2400" dirty="0"/>
          </a:p>
          <a:p>
            <a:r>
              <a:rPr lang="ja-JP" altLang="en-US" sz="2400" dirty="0"/>
              <a:t>精神医療・権利擁護委員会では、「精神保健福祉士のための退院後生活環境相談員ガイドライン」を活用した研修をプログラムとテキストを開発しました。研修プログラム・テキストを都道府県協会等に提供し、地域で実施する研修の参考にしていただきたいと考えています。</a:t>
            </a:r>
            <a:endParaRPr lang="en-US" altLang="ja-JP" sz="2400" dirty="0"/>
          </a:p>
          <a:p>
            <a:endParaRPr lang="en-US" altLang="ja-JP" sz="2400" dirty="0">
              <a:latin typeface="+mn-ea"/>
            </a:endParaRPr>
          </a:p>
          <a:p>
            <a:pPr marL="0" indent="0">
              <a:buNone/>
            </a:pPr>
            <a:endParaRPr lang="en-US" altLang="ja-JP" sz="2400" dirty="0"/>
          </a:p>
        </p:txBody>
      </p:sp>
      <p:sp>
        <p:nvSpPr>
          <p:cNvPr id="4" name="スライド番号プレースホルダー 3">
            <a:extLst>
              <a:ext uri="{FF2B5EF4-FFF2-40B4-BE49-F238E27FC236}">
                <a16:creationId xmlns:a16="http://schemas.microsoft.com/office/drawing/2014/main" id="{3E457AF2-60B2-4302-A74A-79AFD481FCA3}"/>
              </a:ext>
            </a:extLst>
          </p:cNvPr>
          <p:cNvSpPr>
            <a:spLocks noGrp="1"/>
          </p:cNvSpPr>
          <p:nvPr>
            <p:ph type="sldNum" sz="quarter" idx="12"/>
          </p:nvPr>
        </p:nvSpPr>
        <p:spPr/>
        <p:txBody>
          <a:bodyPr/>
          <a:lstStyle/>
          <a:p>
            <a:fld id="{F53B3EFC-0D5D-4589-8FAD-D2B83E7119F1}" type="slidenum">
              <a:rPr kumimoji="1" lang="ja-JP" altLang="en-US" smtClean="0"/>
              <a:t>12</a:t>
            </a:fld>
            <a:endParaRPr kumimoji="1" lang="ja-JP"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51470"/>
            <a:ext cx="8229601" cy="857250"/>
          </a:xfrm>
        </p:spPr>
        <p:txBody>
          <a:bodyPr>
            <a:normAutofit/>
          </a:bodyPr>
          <a:lstStyle/>
          <a:p>
            <a:pPr algn="ctr"/>
            <a:r>
              <a:rPr lang="ja-JP" altLang="en-US" sz="3000" dirty="0"/>
              <a:t>定期病状報告書について</a:t>
            </a:r>
          </a:p>
        </p:txBody>
      </p:sp>
      <p:sp>
        <p:nvSpPr>
          <p:cNvPr id="3" name="コンテンツプレースホルダ 2"/>
          <p:cNvSpPr>
            <a:spLocks noGrp="1"/>
          </p:cNvSpPr>
          <p:nvPr>
            <p:ph idx="1"/>
          </p:nvPr>
        </p:nvSpPr>
        <p:spPr>
          <a:xfrm>
            <a:off x="179512" y="908720"/>
            <a:ext cx="8824436" cy="3891878"/>
          </a:xfrm>
        </p:spPr>
        <p:txBody>
          <a:bodyPr>
            <a:normAutofit/>
          </a:bodyPr>
          <a:lstStyle/>
          <a:p>
            <a:pPr marL="0" indent="0">
              <a:buNone/>
            </a:pPr>
            <a:r>
              <a:rPr lang="ja-JP" altLang="en-US" sz="2400" dirty="0"/>
              <a:t>精神科病院の管理者に医療保護入院者の定期の報告を義務付けている。（精神保健福祉法第</a:t>
            </a:r>
            <a:r>
              <a:rPr lang="en-US" altLang="ja-JP" sz="2400" dirty="0"/>
              <a:t>38</a:t>
            </a:r>
            <a:r>
              <a:rPr lang="ja-JP" altLang="en-US" sz="2400" dirty="0"/>
              <a:t>条の２第２項）</a:t>
            </a:r>
            <a:endParaRPr lang="en-US" altLang="ja-JP" sz="2400" dirty="0"/>
          </a:p>
          <a:p>
            <a:pPr marL="0" indent="0">
              <a:buNone/>
            </a:pPr>
            <a:endParaRPr lang="en-US" altLang="ja-JP" sz="2400" dirty="0"/>
          </a:p>
          <a:p>
            <a:pPr marL="0" indent="0">
              <a:buNone/>
            </a:pPr>
            <a:r>
              <a:rPr lang="ja-JP" altLang="en-US" sz="2400" dirty="0"/>
              <a:t>医療保護入院者の定期病状報告書の退院に向けた取組の状況欄については、その相談状況等を踏まえて退院後生活環境相談員が記載することが望ましい</a:t>
            </a:r>
            <a:endParaRPr lang="en-US" altLang="ja-JP" sz="2400" dirty="0"/>
          </a:p>
          <a:p>
            <a:pPr marL="0" indent="0">
              <a:buNone/>
            </a:pPr>
            <a:r>
              <a:rPr lang="ja-JP" altLang="en-US" sz="2400" dirty="0"/>
              <a:t>（厚生労働省社会・援護局障害保健福祉部長通知　障発</a:t>
            </a:r>
            <a:r>
              <a:rPr lang="en-US" altLang="ja-JP" sz="2400" dirty="0"/>
              <a:t>0124</a:t>
            </a:r>
            <a:r>
              <a:rPr lang="ja-JP" altLang="en-US" sz="2400" dirty="0"/>
              <a:t>第２号平成</a:t>
            </a:r>
            <a:r>
              <a:rPr lang="en-US" altLang="ja-JP" sz="2400" dirty="0"/>
              <a:t>26</a:t>
            </a:r>
            <a:r>
              <a:rPr lang="ja-JP" altLang="en-US" sz="2400" dirty="0"/>
              <a:t>年１月</a:t>
            </a:r>
            <a:r>
              <a:rPr lang="en-US" altLang="ja-JP" sz="2400" dirty="0"/>
              <a:t>24</a:t>
            </a:r>
            <a:r>
              <a:rPr lang="ja-JP" altLang="en-US" sz="2400" dirty="0"/>
              <a:t>日　医療保護入院者の退院促進に関する措置について）</a:t>
            </a:r>
            <a:endParaRPr lang="en-US" altLang="ja-JP" sz="2400" dirty="0"/>
          </a:p>
          <a:p>
            <a:pPr marL="0" indent="0">
              <a:buNone/>
            </a:pPr>
            <a:endParaRPr lang="en-US" altLang="ja-JP" sz="2400" dirty="0"/>
          </a:p>
          <a:p>
            <a:pPr marL="0" indent="0">
              <a:buNone/>
            </a:pPr>
            <a:endParaRPr lang="en-US" altLang="ja-JP" sz="2400" dirty="0"/>
          </a:p>
          <a:p>
            <a:pPr marL="0" indent="0">
              <a:buNone/>
            </a:pPr>
            <a:endParaRPr lang="en-US" altLang="ja-JP" sz="2400" dirty="0"/>
          </a:p>
          <a:p>
            <a:pPr marL="0" indent="0">
              <a:buNone/>
            </a:pPr>
            <a:endParaRPr lang="en-US" altLang="ja-JP" sz="2400" dirty="0"/>
          </a:p>
        </p:txBody>
      </p:sp>
      <p:sp>
        <p:nvSpPr>
          <p:cNvPr id="5" name="スライド番号プレースホルダー 4"/>
          <p:cNvSpPr>
            <a:spLocks noGrp="1"/>
          </p:cNvSpPr>
          <p:nvPr>
            <p:ph type="sldNum" sz="quarter" idx="12"/>
          </p:nvPr>
        </p:nvSpPr>
        <p:spPr/>
        <p:txBody>
          <a:bodyPr/>
          <a:lstStyle/>
          <a:p>
            <a:fld id="{F8D8928E-AA9A-4D89-BC1F-A2C05AB4BD92}" type="slidenum">
              <a:rPr kumimoji="1" lang="ja-JP" altLang="en-US" smtClean="0"/>
              <a:t>2</a:t>
            </a:fld>
            <a:endParaRPr kumimoji="1" lang="ja-JP" altLang="en-US"/>
          </a:p>
        </p:txBody>
      </p:sp>
    </p:spTree>
    <p:extLst>
      <p:ext uri="{BB962C8B-B14F-4D97-AF65-F5344CB8AC3E}">
        <p14:creationId xmlns:p14="http://schemas.microsoft.com/office/powerpoint/2010/main" val="1474654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1470"/>
            <a:ext cx="8229601" cy="857250"/>
          </a:xfrm>
        </p:spPr>
        <p:txBody>
          <a:bodyPr>
            <a:normAutofit/>
          </a:bodyPr>
          <a:lstStyle/>
          <a:p>
            <a:pPr algn="ctr"/>
            <a:r>
              <a:rPr lang="ja-JP" altLang="en-US" sz="3000" dirty="0"/>
              <a:t>定期病状報告書作成にかかる業務</a:t>
            </a:r>
          </a:p>
        </p:txBody>
      </p:sp>
      <p:sp>
        <p:nvSpPr>
          <p:cNvPr id="3" name="コンテンツプレースホルダ 2"/>
          <p:cNvSpPr>
            <a:spLocks noGrp="1"/>
          </p:cNvSpPr>
          <p:nvPr>
            <p:ph idx="1"/>
          </p:nvPr>
        </p:nvSpPr>
        <p:spPr>
          <a:xfrm>
            <a:off x="395536" y="1003646"/>
            <a:ext cx="8583563" cy="3800352"/>
          </a:xfrm>
        </p:spPr>
        <p:txBody>
          <a:bodyPr>
            <a:normAutofit/>
          </a:bodyPr>
          <a:lstStyle/>
          <a:p>
            <a:pPr marL="0" indent="0">
              <a:buNone/>
            </a:pPr>
            <a:r>
              <a:rPr lang="ja-JP" altLang="en-US" sz="2400" dirty="0"/>
              <a:t>ガイドライン</a:t>
            </a:r>
            <a:r>
              <a:rPr lang="en-US" altLang="ja-JP" sz="2400" dirty="0"/>
              <a:t>P23</a:t>
            </a:r>
            <a:r>
              <a:rPr lang="ja-JP" altLang="en-US" sz="2400" dirty="0"/>
              <a:t>～</a:t>
            </a:r>
            <a:r>
              <a:rPr lang="en-US" altLang="ja-JP" sz="2400" dirty="0"/>
              <a:t>P24</a:t>
            </a:r>
            <a:r>
              <a:rPr lang="ja-JP" altLang="en-US" sz="2400" dirty="0" err="1"/>
              <a:t>、</a:t>
            </a:r>
            <a:r>
              <a:rPr lang="en-US" altLang="ja-JP" sz="2400" dirty="0"/>
              <a:t>P30</a:t>
            </a:r>
            <a:r>
              <a:rPr lang="ja-JP" altLang="en-US" sz="2400" dirty="0"/>
              <a:t>～</a:t>
            </a:r>
            <a:r>
              <a:rPr lang="en-US" altLang="ja-JP" sz="2400" dirty="0"/>
              <a:t>P31</a:t>
            </a:r>
          </a:p>
          <a:p>
            <a:pPr marL="0" indent="0">
              <a:buNone/>
            </a:pPr>
            <a:r>
              <a:rPr lang="ja-JP" altLang="en-US" sz="2400" dirty="0"/>
              <a:t>退院に向けた取組の状況の記載のポイント</a:t>
            </a:r>
            <a:endParaRPr lang="en-US" altLang="ja-JP" sz="2400" dirty="0"/>
          </a:p>
          <a:p>
            <a:pPr marL="273050" indent="-273050">
              <a:buNone/>
            </a:pPr>
            <a:r>
              <a:rPr lang="ja-JP" altLang="en-US" sz="2400" dirty="0"/>
              <a:t>○退院後生活環境相談員との最初の相談を行った時期やその後の相談の頻度等</a:t>
            </a:r>
            <a:endParaRPr lang="en-US" altLang="ja-JP" sz="2400" dirty="0"/>
          </a:p>
          <a:p>
            <a:pPr marL="273050" indent="-273050">
              <a:buNone/>
            </a:pPr>
            <a:r>
              <a:rPr lang="ja-JP" altLang="en-US" sz="2400" dirty="0"/>
              <a:t>○地域援助事業者の紹介の有無や紹介した地域援助事業者との相談状況等</a:t>
            </a:r>
            <a:endParaRPr lang="en-US" altLang="ja-JP" sz="2400" dirty="0"/>
          </a:p>
          <a:p>
            <a:pPr marL="273050" indent="-273050">
              <a:buNone/>
            </a:pPr>
            <a:r>
              <a:rPr lang="ja-JP" altLang="en-US" sz="2400" dirty="0"/>
              <a:t>○医療保護入院者退院支援委員会での審議状況等</a:t>
            </a:r>
            <a:endParaRPr lang="en-US" altLang="ja-JP" sz="2400" dirty="0"/>
          </a:p>
          <a:p>
            <a:pPr marL="273050" indent="-273050">
              <a:buNone/>
            </a:pPr>
            <a:r>
              <a:rPr lang="ja-JP" altLang="en-US" sz="2400" dirty="0"/>
              <a:t>○選任された退院後生活環境相談員の氏名等</a:t>
            </a:r>
          </a:p>
        </p:txBody>
      </p:sp>
      <p:sp>
        <p:nvSpPr>
          <p:cNvPr id="4" name="スライド番号プレースホルダー 3"/>
          <p:cNvSpPr>
            <a:spLocks noGrp="1"/>
          </p:cNvSpPr>
          <p:nvPr>
            <p:ph type="sldNum" sz="quarter" idx="12"/>
          </p:nvPr>
        </p:nvSpPr>
        <p:spPr/>
        <p:txBody>
          <a:bodyPr/>
          <a:lstStyle/>
          <a:p>
            <a:fld id="{F8D8928E-AA9A-4D89-BC1F-A2C05AB4BD92}" type="slidenum">
              <a:rPr kumimoji="1" lang="ja-JP" altLang="en-US" smtClean="0"/>
              <a:t>3</a:t>
            </a:fld>
            <a:endParaRPr kumimoji="1" lang="ja-JP" altLang="en-US"/>
          </a:p>
        </p:txBody>
      </p:sp>
    </p:spTree>
    <p:extLst>
      <p:ext uri="{BB962C8B-B14F-4D97-AF65-F5344CB8AC3E}">
        <p14:creationId xmlns:p14="http://schemas.microsoft.com/office/powerpoint/2010/main" val="3406160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23478"/>
            <a:ext cx="8229601" cy="857250"/>
          </a:xfrm>
        </p:spPr>
        <p:txBody>
          <a:bodyPr>
            <a:normAutofit/>
          </a:bodyPr>
          <a:lstStyle/>
          <a:p>
            <a:pPr algn="ctr"/>
            <a:r>
              <a:rPr lang="ja-JP" altLang="en-US" sz="3000" dirty="0"/>
              <a:t>定期病状報告書作成にかかる業務</a:t>
            </a:r>
          </a:p>
        </p:txBody>
      </p:sp>
      <p:sp>
        <p:nvSpPr>
          <p:cNvPr id="3" name="コンテンツプレースホルダ 2"/>
          <p:cNvSpPr>
            <a:spLocks noGrp="1"/>
          </p:cNvSpPr>
          <p:nvPr>
            <p:ph idx="1"/>
          </p:nvPr>
        </p:nvSpPr>
        <p:spPr>
          <a:xfrm>
            <a:off x="395536" y="843558"/>
            <a:ext cx="8583563" cy="3800352"/>
          </a:xfrm>
        </p:spPr>
        <p:txBody>
          <a:bodyPr>
            <a:normAutofit fontScale="85000" lnSpcReduction="10000"/>
          </a:bodyPr>
          <a:lstStyle/>
          <a:p>
            <a:pPr marL="0" indent="0">
              <a:buNone/>
            </a:pPr>
            <a:r>
              <a:rPr lang="ja-JP" altLang="en-US" sz="2400" dirty="0"/>
              <a:t>ガイドライン</a:t>
            </a:r>
            <a:r>
              <a:rPr lang="en-US" altLang="ja-JP" sz="2400" dirty="0"/>
              <a:t>P23</a:t>
            </a:r>
            <a:r>
              <a:rPr lang="ja-JP" altLang="en-US" sz="2400" dirty="0"/>
              <a:t>～</a:t>
            </a:r>
            <a:r>
              <a:rPr lang="en-US" altLang="ja-JP" sz="2400" dirty="0"/>
              <a:t>P24</a:t>
            </a:r>
            <a:r>
              <a:rPr lang="ja-JP" altLang="en-US" sz="2400" dirty="0" err="1"/>
              <a:t>、</a:t>
            </a:r>
            <a:r>
              <a:rPr lang="en-US" altLang="ja-JP" sz="2400" dirty="0"/>
              <a:t>P30</a:t>
            </a:r>
            <a:r>
              <a:rPr lang="ja-JP" altLang="en-US" sz="2400" dirty="0"/>
              <a:t>～</a:t>
            </a:r>
            <a:r>
              <a:rPr lang="en-US" altLang="ja-JP" sz="2400" dirty="0"/>
              <a:t>P31</a:t>
            </a:r>
          </a:p>
          <a:p>
            <a:pPr marL="0" indent="0">
              <a:buNone/>
            </a:pPr>
            <a:r>
              <a:rPr lang="ja-JP" altLang="en-US" sz="2400" dirty="0"/>
              <a:t>☆視点☆</a:t>
            </a:r>
            <a:endParaRPr lang="en-US" altLang="ja-JP" sz="2400" dirty="0"/>
          </a:p>
          <a:p>
            <a:pPr marL="0" indent="0">
              <a:buNone/>
            </a:pPr>
            <a:r>
              <a:rPr lang="ja-JP" altLang="en-US" sz="2400" dirty="0"/>
              <a:t>○本人とのかかわり</a:t>
            </a:r>
            <a:endParaRPr lang="en-US" altLang="ja-JP" sz="2400" dirty="0"/>
          </a:p>
          <a:p>
            <a:pPr marL="0" indent="0">
              <a:buNone/>
            </a:pPr>
            <a:r>
              <a:rPr lang="ja-JP" altLang="en-US" sz="2400" dirty="0"/>
              <a:t>○病院内でのカンファレンスの状況</a:t>
            </a:r>
            <a:endParaRPr lang="en-US" altLang="ja-JP" sz="2400" dirty="0"/>
          </a:p>
          <a:p>
            <a:pPr marL="0" indent="0">
              <a:buNone/>
            </a:pPr>
            <a:r>
              <a:rPr lang="ja-JP" altLang="en-US" sz="2400" dirty="0"/>
              <a:t>○家族とのかかわり、外出・外泊等の様子</a:t>
            </a:r>
            <a:endParaRPr lang="en-US" altLang="ja-JP" sz="2400" dirty="0"/>
          </a:p>
          <a:p>
            <a:pPr marL="0" indent="0">
              <a:buNone/>
            </a:pPr>
            <a:r>
              <a:rPr lang="ja-JP" altLang="en-US" sz="2400" dirty="0"/>
              <a:t>○精神科作業療法や生活上及び身体的リハビリ等の取り組みや状況</a:t>
            </a:r>
            <a:endParaRPr lang="en-US" altLang="ja-JP" sz="2400" dirty="0"/>
          </a:p>
          <a:p>
            <a:pPr marL="0" indent="0">
              <a:buNone/>
            </a:pPr>
            <a:r>
              <a:rPr lang="ja-JP" altLang="en-US" sz="2400" dirty="0"/>
              <a:t>○福祉施設等への退院の検討及び申請状況等</a:t>
            </a:r>
            <a:endParaRPr lang="en-US" altLang="ja-JP" sz="2400" dirty="0"/>
          </a:p>
          <a:p>
            <a:pPr marL="0" indent="0">
              <a:buNone/>
            </a:pPr>
            <a:r>
              <a:rPr lang="ja-JP" altLang="en-US" sz="2400" dirty="0"/>
              <a:t>○</a:t>
            </a:r>
            <a:r>
              <a:rPr lang="ja-JP" altLang="en-US" sz="2400" spc="-150" dirty="0"/>
              <a:t>これまでの取り組み（支援内容や面談内容）及び今後の取り組み（本人の希望）</a:t>
            </a:r>
            <a:endParaRPr lang="en-US" altLang="ja-JP" sz="2400" spc="-150" dirty="0"/>
          </a:p>
          <a:p>
            <a:pPr marL="0" indent="0">
              <a:buNone/>
            </a:pPr>
            <a:endParaRPr lang="en-US" altLang="ja-JP" sz="2400" dirty="0"/>
          </a:p>
          <a:p>
            <a:pPr marL="0" indent="0">
              <a:buNone/>
            </a:pPr>
            <a:r>
              <a:rPr lang="ja-JP" altLang="en-US" sz="2400" dirty="0"/>
              <a:t>退院の取り組みが困難であっても取り組みを検討することは可能</a:t>
            </a:r>
            <a:endParaRPr lang="en-US" altLang="ja-JP" sz="2400" dirty="0"/>
          </a:p>
          <a:p>
            <a:pPr marL="0" indent="0">
              <a:buNone/>
            </a:pPr>
            <a:r>
              <a:rPr lang="ja-JP" altLang="en-US" sz="2400" dirty="0"/>
              <a:t>→本人とかかわり、チームで検討していないと記載できない</a:t>
            </a:r>
            <a:endParaRPr lang="en-US" altLang="ja-JP" sz="2400" dirty="0"/>
          </a:p>
          <a:p>
            <a:pPr marL="0" indent="0">
              <a:buNone/>
            </a:pPr>
            <a:endParaRPr lang="ja-JP" altLang="en-US" sz="2400" dirty="0"/>
          </a:p>
        </p:txBody>
      </p:sp>
      <p:sp>
        <p:nvSpPr>
          <p:cNvPr id="4" name="スライド番号プレースホルダー 3"/>
          <p:cNvSpPr>
            <a:spLocks noGrp="1"/>
          </p:cNvSpPr>
          <p:nvPr>
            <p:ph type="sldNum" sz="quarter" idx="12"/>
          </p:nvPr>
        </p:nvSpPr>
        <p:spPr/>
        <p:txBody>
          <a:bodyPr/>
          <a:lstStyle/>
          <a:p>
            <a:fld id="{F8D8928E-AA9A-4D89-BC1F-A2C05AB4BD92}" type="slidenum">
              <a:rPr kumimoji="1" lang="ja-JP" altLang="en-US" smtClean="0"/>
              <a:t>4</a:t>
            </a:fld>
            <a:endParaRPr kumimoji="1" lang="ja-JP" altLang="en-US"/>
          </a:p>
        </p:txBody>
      </p:sp>
    </p:spTree>
    <p:extLst>
      <p:ext uri="{BB962C8B-B14F-4D97-AF65-F5344CB8AC3E}">
        <p14:creationId xmlns:p14="http://schemas.microsoft.com/office/powerpoint/2010/main" val="1618290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lang="ja-JP" altLang="en-US" sz="3000" dirty="0"/>
              <a:t>定期病状報告書作成にかかる業務</a:t>
            </a:r>
          </a:p>
        </p:txBody>
      </p:sp>
      <p:sp>
        <p:nvSpPr>
          <p:cNvPr id="3" name="コンテンツプレースホルダ 2"/>
          <p:cNvSpPr>
            <a:spLocks noGrp="1"/>
          </p:cNvSpPr>
          <p:nvPr>
            <p:ph idx="1"/>
          </p:nvPr>
        </p:nvSpPr>
        <p:spPr>
          <a:xfrm>
            <a:off x="409267" y="1139313"/>
            <a:ext cx="8583563" cy="3800352"/>
          </a:xfrm>
        </p:spPr>
        <p:txBody>
          <a:bodyPr>
            <a:normAutofit/>
          </a:bodyPr>
          <a:lstStyle/>
          <a:p>
            <a:pPr marL="0" indent="0">
              <a:buNone/>
            </a:pPr>
            <a:r>
              <a:rPr lang="ja-JP" altLang="en-US" sz="2400" dirty="0"/>
              <a:t>ガイドライン</a:t>
            </a:r>
            <a:r>
              <a:rPr lang="en-US" altLang="ja-JP" sz="2400" dirty="0"/>
              <a:t>P23</a:t>
            </a:r>
            <a:r>
              <a:rPr lang="ja-JP" altLang="en-US" sz="2400" dirty="0"/>
              <a:t>～</a:t>
            </a:r>
            <a:r>
              <a:rPr lang="en-US" altLang="ja-JP" sz="2400" dirty="0"/>
              <a:t>P24</a:t>
            </a:r>
            <a:r>
              <a:rPr lang="ja-JP" altLang="en-US" sz="2400" dirty="0" err="1"/>
              <a:t>、</a:t>
            </a:r>
            <a:r>
              <a:rPr lang="en-US" altLang="ja-JP" sz="2400" dirty="0"/>
              <a:t>P30</a:t>
            </a:r>
            <a:r>
              <a:rPr lang="ja-JP" altLang="en-US" sz="2400" dirty="0"/>
              <a:t>～</a:t>
            </a:r>
            <a:r>
              <a:rPr lang="en-US" altLang="ja-JP" sz="2400" dirty="0"/>
              <a:t>P31</a:t>
            </a:r>
          </a:p>
          <a:p>
            <a:pPr marL="0" indent="0">
              <a:buNone/>
            </a:pPr>
            <a:r>
              <a:rPr lang="ja-JP" altLang="en-US" sz="2400" dirty="0"/>
              <a:t>精神保健福祉士の業務</a:t>
            </a:r>
            <a:endParaRPr lang="en-US" altLang="ja-JP" sz="2400" dirty="0"/>
          </a:p>
          <a:p>
            <a:pPr marL="0" indent="0">
              <a:buNone/>
            </a:pPr>
            <a:r>
              <a:rPr lang="ja-JP" altLang="en-US" sz="2400" dirty="0"/>
              <a:t>○退院に向けた取り組みについて、再検討する機会を設ける</a:t>
            </a:r>
            <a:endParaRPr lang="en-US" altLang="ja-JP" sz="2400" dirty="0"/>
          </a:p>
          <a:p>
            <a:pPr marL="0" indent="0">
              <a:buNone/>
            </a:pPr>
            <a:r>
              <a:rPr lang="ja-JP" altLang="en-US" sz="2400" dirty="0"/>
              <a:t>　　入院から１年を過ぎても退院支援員会を継続する</a:t>
            </a:r>
            <a:endParaRPr lang="en-US" altLang="ja-JP" sz="2400" dirty="0"/>
          </a:p>
          <a:p>
            <a:pPr marL="273050" indent="-273050">
              <a:buNone/>
            </a:pPr>
            <a:r>
              <a:rPr lang="ja-JP" altLang="en-US" sz="2400" dirty="0"/>
              <a:t>○推定入院期間に関わらず、１年を経過する時期で退院支援委員会の開催が望ましい</a:t>
            </a:r>
            <a:endParaRPr lang="en-US" altLang="ja-JP" sz="2400" dirty="0"/>
          </a:p>
          <a:p>
            <a:pPr marL="273050" indent="-273050">
              <a:buNone/>
            </a:pPr>
            <a:r>
              <a:rPr lang="ja-JP" altLang="en-US" sz="2400" dirty="0"/>
              <a:t>○退院に向けた支援計画の再検討を行い、これからの取り組みの工夫等を模索する</a:t>
            </a:r>
          </a:p>
        </p:txBody>
      </p:sp>
      <p:sp>
        <p:nvSpPr>
          <p:cNvPr id="4" name="スライド番号プレースホルダー 3"/>
          <p:cNvSpPr>
            <a:spLocks noGrp="1"/>
          </p:cNvSpPr>
          <p:nvPr>
            <p:ph type="sldNum" sz="quarter" idx="12"/>
          </p:nvPr>
        </p:nvSpPr>
        <p:spPr/>
        <p:txBody>
          <a:bodyPr/>
          <a:lstStyle/>
          <a:p>
            <a:fld id="{F8D8928E-AA9A-4D89-BC1F-A2C05AB4BD92}" type="slidenum">
              <a:rPr kumimoji="1" lang="ja-JP" altLang="en-US" smtClean="0"/>
              <a:t>5</a:t>
            </a:fld>
            <a:endParaRPr kumimoji="1" lang="ja-JP" altLang="en-US"/>
          </a:p>
        </p:txBody>
      </p:sp>
    </p:spTree>
    <p:extLst>
      <p:ext uri="{BB962C8B-B14F-4D97-AF65-F5344CB8AC3E}">
        <p14:creationId xmlns:p14="http://schemas.microsoft.com/office/powerpoint/2010/main" val="2478589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3" name="AutoShape 11"/>
          <p:cNvSpPr>
            <a:spLocks noChangeArrowheads="1"/>
          </p:cNvSpPr>
          <p:nvPr/>
        </p:nvSpPr>
        <p:spPr bwMode="auto">
          <a:xfrm rot="5400000">
            <a:off x="7008161" y="3126703"/>
            <a:ext cx="162018" cy="348258"/>
          </a:xfrm>
          <a:prstGeom prst="rightArrow">
            <a:avLst>
              <a:gd name="adj1" fmla="val 50000"/>
              <a:gd name="adj2" fmla="val 25000"/>
            </a:avLst>
          </a:prstGeom>
          <a:solidFill>
            <a:srgbClr val="FFFF99"/>
          </a:solidFill>
          <a:ln w="38100">
            <a:solidFill>
              <a:schemeClr val="bg2"/>
            </a:solidFill>
            <a:miter lim="800000"/>
          </a:ln>
          <a:effectLst/>
        </p:spPr>
        <p:txBody>
          <a:bodyPr wrap="none" anchor="ctr"/>
          <a:lstStyle/>
          <a:p>
            <a:endParaRPr lang="ja-JP" altLang="en-US" sz="1350">
              <a:solidFill>
                <a:srgbClr val="000000"/>
              </a:solidFill>
            </a:endParaRPr>
          </a:p>
        </p:txBody>
      </p:sp>
      <p:sp>
        <p:nvSpPr>
          <p:cNvPr id="3094" name="AutoShape 22"/>
          <p:cNvSpPr>
            <a:spLocks noChangeArrowheads="1"/>
          </p:cNvSpPr>
          <p:nvPr/>
        </p:nvSpPr>
        <p:spPr bwMode="auto">
          <a:xfrm rot="5400000">
            <a:off x="4548108" y="3126703"/>
            <a:ext cx="162018" cy="348258"/>
          </a:xfrm>
          <a:prstGeom prst="rightArrow">
            <a:avLst>
              <a:gd name="adj1" fmla="val 50000"/>
              <a:gd name="adj2" fmla="val 25000"/>
            </a:avLst>
          </a:prstGeom>
          <a:solidFill>
            <a:srgbClr val="FF99CC"/>
          </a:solidFill>
          <a:ln w="38100">
            <a:solidFill>
              <a:srgbClr val="FF7C80"/>
            </a:solidFill>
            <a:miter lim="800000"/>
          </a:ln>
          <a:effectLst/>
        </p:spPr>
        <p:txBody>
          <a:bodyPr wrap="none" anchor="ctr"/>
          <a:lstStyle/>
          <a:p>
            <a:endParaRPr lang="ja-JP" altLang="en-US" sz="1350">
              <a:solidFill>
                <a:srgbClr val="000000"/>
              </a:solidFill>
            </a:endParaRPr>
          </a:p>
        </p:txBody>
      </p:sp>
      <p:sp>
        <p:nvSpPr>
          <p:cNvPr id="3074" name="Text Box 2"/>
          <p:cNvSpPr txBox="1">
            <a:spLocks noChangeArrowheads="1"/>
          </p:cNvSpPr>
          <p:nvPr/>
        </p:nvSpPr>
        <p:spPr bwMode="auto">
          <a:xfrm>
            <a:off x="4189832" y="4915409"/>
            <a:ext cx="4097292" cy="230832"/>
          </a:xfrm>
          <a:prstGeom prst="rect">
            <a:avLst/>
          </a:prstGeom>
          <a:noFill/>
          <a:ln w="9525">
            <a:noFill/>
            <a:miter lim="800000"/>
          </a:ln>
          <a:effectLst/>
        </p:spPr>
        <p:txBody>
          <a:bodyPr wrap="square">
            <a:spAutoFit/>
          </a:bodyPr>
          <a:lstStyle/>
          <a:p>
            <a:pPr>
              <a:spcBef>
                <a:spcPct val="50000"/>
              </a:spcBef>
            </a:pPr>
            <a:r>
              <a:rPr lang="ja-JP" altLang="en-US" sz="900" dirty="0">
                <a:solidFill>
                  <a:srgbClr val="000000"/>
                </a:solidFill>
                <a:latin typeface="HG丸ｺﾞｼｯｸM-PRO" panose="020F0600000000000000" pitchFamily="50" charset="-128"/>
                <a:ea typeface="HG丸ｺﾞｼｯｸM-PRO" panose="020F0600000000000000" pitchFamily="50" charset="-128"/>
              </a:rPr>
              <a:t>資料：平成</a:t>
            </a:r>
            <a:r>
              <a:rPr lang="en-US" altLang="ja-JP" sz="900" dirty="0">
                <a:solidFill>
                  <a:srgbClr val="000000"/>
                </a:solidFill>
                <a:latin typeface="HG丸ｺﾞｼｯｸM-PRO" panose="020F0600000000000000" pitchFamily="50" charset="-128"/>
                <a:ea typeface="HG丸ｺﾞｼｯｸM-PRO" panose="020F0600000000000000" pitchFamily="50" charset="-128"/>
              </a:rPr>
              <a:t>25</a:t>
            </a:r>
            <a:r>
              <a:rPr lang="ja-JP" altLang="en-US" sz="900" dirty="0">
                <a:solidFill>
                  <a:srgbClr val="000000"/>
                </a:solidFill>
                <a:latin typeface="HG丸ｺﾞｼｯｸM-PRO" panose="020F0600000000000000" pitchFamily="50" charset="-128"/>
                <a:ea typeface="HG丸ｺﾞｼｯｸM-PRO" panose="020F0600000000000000" pitchFamily="50" charset="-128"/>
              </a:rPr>
              <a:t>年厚生労働省障害保健福祉部精神・障害保健課調より推計　</a:t>
            </a:r>
          </a:p>
        </p:txBody>
      </p:sp>
      <p:sp>
        <p:nvSpPr>
          <p:cNvPr id="3075" name="Rectangle 3"/>
          <p:cNvSpPr>
            <a:spLocks noChangeArrowheads="1"/>
          </p:cNvSpPr>
          <p:nvPr/>
        </p:nvSpPr>
        <p:spPr bwMode="auto">
          <a:xfrm>
            <a:off x="2582792" y="940766"/>
            <a:ext cx="1111625" cy="2213744"/>
          </a:xfrm>
          <a:prstGeom prst="rect">
            <a:avLst/>
          </a:prstGeom>
          <a:solidFill>
            <a:srgbClr val="FF99CC">
              <a:alpha val="50000"/>
            </a:srgbClr>
          </a:solidFill>
          <a:ln w="38100">
            <a:solidFill>
              <a:srgbClr val="FF7C80"/>
            </a:solidFill>
            <a:miter lim="800000"/>
          </a:ln>
          <a:effectLst/>
        </p:spPr>
        <p:txBody>
          <a:bodyPr wrap="none" anchor="ctr"/>
          <a:lstStyle/>
          <a:p>
            <a:pPr algn="ctr"/>
            <a:endParaRPr lang="en-US" altLang="ja-JP" sz="750"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750"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750"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750"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750"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750"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750"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750"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750"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750"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900" b="1" dirty="0">
              <a:solidFill>
                <a:srgbClr val="000000"/>
              </a:solidFill>
              <a:latin typeface="HG丸ｺﾞｼｯｸM-PRO" panose="020F0600000000000000" pitchFamily="50" charset="-128"/>
              <a:ea typeface="HG丸ｺﾞｼｯｸM-PRO" panose="020F0600000000000000" pitchFamily="50" charset="-128"/>
            </a:endParaRPr>
          </a:p>
        </p:txBody>
      </p:sp>
      <p:sp>
        <p:nvSpPr>
          <p:cNvPr id="3076" name="Rectangle 4"/>
          <p:cNvSpPr>
            <a:spLocks noChangeArrowheads="1"/>
          </p:cNvSpPr>
          <p:nvPr/>
        </p:nvSpPr>
        <p:spPr bwMode="auto">
          <a:xfrm>
            <a:off x="4103949" y="818880"/>
            <a:ext cx="1403915" cy="2214246"/>
          </a:xfrm>
          <a:prstGeom prst="rect">
            <a:avLst/>
          </a:prstGeom>
          <a:solidFill>
            <a:srgbClr val="FF99CC">
              <a:alpha val="50000"/>
            </a:srgbClr>
          </a:solidFill>
          <a:ln w="38100">
            <a:solidFill>
              <a:srgbClr val="FF7C80"/>
            </a:solidFill>
            <a:miter lim="800000"/>
          </a:ln>
          <a:effectLst/>
        </p:spPr>
        <p:txBody>
          <a:bodyPr wrap="none" anchor="ctr"/>
          <a:lstStyle/>
          <a:p>
            <a:pPr algn="ctr"/>
            <a:endParaRPr lang="en-US" altLang="ja-JP" sz="750"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750"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750"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750"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750"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750"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750"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750"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750"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750"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900"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900" b="1" dirty="0">
              <a:solidFill>
                <a:srgbClr val="000000"/>
              </a:solidFill>
              <a:latin typeface="HG丸ｺﾞｼｯｸM-PRO" panose="020F0600000000000000" pitchFamily="50" charset="-128"/>
              <a:ea typeface="HG丸ｺﾞｼｯｸM-PRO" panose="020F0600000000000000" pitchFamily="50" charset="-128"/>
            </a:endParaRPr>
          </a:p>
        </p:txBody>
      </p:sp>
      <p:sp>
        <p:nvSpPr>
          <p:cNvPr id="3078" name="AutoShape 6"/>
          <p:cNvSpPr>
            <a:spLocks noChangeArrowheads="1"/>
          </p:cNvSpPr>
          <p:nvPr/>
        </p:nvSpPr>
        <p:spPr bwMode="auto">
          <a:xfrm rot="5400000">
            <a:off x="3085445" y="3126703"/>
            <a:ext cx="162018" cy="348258"/>
          </a:xfrm>
          <a:prstGeom prst="rightArrow">
            <a:avLst>
              <a:gd name="adj1" fmla="val 50000"/>
              <a:gd name="adj2" fmla="val 25000"/>
            </a:avLst>
          </a:prstGeom>
          <a:solidFill>
            <a:srgbClr val="FF99CC"/>
          </a:solidFill>
          <a:ln w="38100">
            <a:solidFill>
              <a:srgbClr val="FF7C80"/>
            </a:solidFill>
            <a:miter lim="800000"/>
          </a:ln>
          <a:effectLst/>
        </p:spPr>
        <p:txBody>
          <a:bodyPr wrap="none" anchor="ctr"/>
          <a:lstStyle/>
          <a:p>
            <a:endParaRPr lang="ja-JP" altLang="en-US" sz="1350">
              <a:solidFill>
                <a:srgbClr val="000000"/>
              </a:solidFill>
            </a:endParaRPr>
          </a:p>
        </p:txBody>
      </p:sp>
      <p:sp>
        <p:nvSpPr>
          <p:cNvPr id="3082" name="Oval 10"/>
          <p:cNvSpPr>
            <a:spLocks noChangeArrowheads="1"/>
          </p:cNvSpPr>
          <p:nvPr/>
        </p:nvSpPr>
        <p:spPr bwMode="auto">
          <a:xfrm>
            <a:off x="6473161" y="3195144"/>
            <a:ext cx="1239177" cy="1620180"/>
          </a:xfrm>
          <a:prstGeom prst="ellipse">
            <a:avLst/>
          </a:prstGeom>
          <a:solidFill>
            <a:srgbClr val="FFFF99"/>
          </a:solidFill>
          <a:ln w="38100">
            <a:solidFill>
              <a:schemeClr val="bg2"/>
            </a:solidFill>
            <a:round/>
          </a:ln>
          <a:effectLst/>
        </p:spPr>
        <p:txBody>
          <a:bodyPr wrap="none" anchor="ctr"/>
          <a:lstStyle/>
          <a:p>
            <a:pPr algn="ctr"/>
            <a:r>
              <a:rPr lang="ja-JP" altLang="en-US" sz="1050" b="1" dirty="0">
                <a:solidFill>
                  <a:srgbClr val="000000"/>
                </a:solidFill>
                <a:latin typeface="HG丸ｺﾞｼｯｸM-PRO" panose="020F0600000000000000" pitchFamily="50" charset="-128"/>
                <a:ea typeface="HG丸ｺﾞｼｯｸM-PRO" panose="020F0600000000000000" pitchFamily="50" charset="-128"/>
              </a:rPr>
              <a:t>Ｈ</a:t>
            </a:r>
            <a:r>
              <a:rPr lang="en-US" altLang="ja-JP" sz="1050" b="1" dirty="0">
                <a:solidFill>
                  <a:srgbClr val="000000"/>
                </a:solidFill>
                <a:latin typeface="HG丸ｺﾞｼｯｸM-PRO" panose="020F0600000000000000" pitchFamily="50" charset="-128"/>
                <a:ea typeface="HG丸ｺﾞｼｯｸM-PRO" panose="020F0600000000000000" pitchFamily="50" charset="-128"/>
              </a:rPr>
              <a:t>25</a:t>
            </a:r>
            <a:r>
              <a:rPr lang="ja-JP" altLang="en-US" sz="1050" b="1" dirty="0">
                <a:solidFill>
                  <a:srgbClr val="000000"/>
                </a:solidFill>
                <a:latin typeface="HG丸ｺﾞｼｯｸM-PRO" panose="020F0600000000000000" pitchFamily="50" charset="-128"/>
                <a:ea typeface="HG丸ｺﾞｼｯｸM-PRO" panose="020F0600000000000000" pitchFamily="50" charset="-128"/>
              </a:rPr>
              <a:t>に</a:t>
            </a:r>
            <a:endParaRPr lang="en-US" altLang="ja-JP" sz="1050"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1050" b="1" dirty="0">
                <a:solidFill>
                  <a:srgbClr val="000000"/>
                </a:solidFill>
                <a:latin typeface="HG丸ｺﾞｼｯｸM-PRO" panose="020F0600000000000000" pitchFamily="50" charset="-128"/>
                <a:ea typeface="HG丸ｺﾞｼｯｸM-PRO" panose="020F0600000000000000" pitchFamily="50" charset="-128"/>
              </a:rPr>
              <a:t>退院した</a:t>
            </a:r>
            <a:endParaRPr lang="en-US" altLang="ja-JP" sz="1050"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1050" b="1" dirty="0">
                <a:solidFill>
                  <a:srgbClr val="000000"/>
                </a:solidFill>
                <a:latin typeface="HG丸ｺﾞｼｯｸM-PRO" panose="020F0600000000000000" pitchFamily="50" charset="-128"/>
                <a:ea typeface="HG丸ｺﾞｼｯｸM-PRO" panose="020F0600000000000000" pitchFamily="50" charset="-128"/>
              </a:rPr>
              <a:t>１年以上入院者</a:t>
            </a:r>
            <a:endParaRPr lang="en-US" altLang="ja-JP" sz="1050" b="1" dirty="0">
              <a:solidFill>
                <a:srgbClr val="000000"/>
              </a:solidFill>
              <a:latin typeface="HG丸ｺﾞｼｯｸM-PRO" panose="020F0600000000000000" pitchFamily="50" charset="-128"/>
              <a:ea typeface="HG丸ｺﾞｼｯｸM-PRO" panose="020F0600000000000000" pitchFamily="50" charset="-128"/>
            </a:endParaRPr>
          </a:p>
          <a:p>
            <a:pPr algn="ctr"/>
            <a:r>
              <a:rPr lang="en-US" altLang="ja-JP" sz="1050" b="1" dirty="0">
                <a:solidFill>
                  <a:srgbClr val="000000"/>
                </a:solidFill>
                <a:latin typeface="HG丸ｺﾞｼｯｸM-PRO" panose="020F0600000000000000" pitchFamily="50" charset="-128"/>
                <a:ea typeface="HG丸ｺﾞｼｯｸM-PRO" panose="020F0600000000000000" pitchFamily="50" charset="-128"/>
              </a:rPr>
              <a:t>4.6</a:t>
            </a:r>
            <a:r>
              <a:rPr lang="ja-JP" altLang="en-US" sz="1050" b="1" dirty="0">
                <a:solidFill>
                  <a:srgbClr val="000000"/>
                </a:solidFill>
                <a:latin typeface="HG丸ｺﾞｼｯｸM-PRO" panose="020F0600000000000000" pitchFamily="50" charset="-128"/>
                <a:ea typeface="HG丸ｺﾞｼｯｸM-PRO" panose="020F0600000000000000" pitchFamily="50" charset="-128"/>
              </a:rPr>
              <a:t>万人</a:t>
            </a:r>
            <a:endParaRPr lang="en-US" altLang="ja-JP" sz="1050"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1050" b="1" dirty="0">
                <a:solidFill>
                  <a:srgbClr val="000000"/>
                </a:solidFill>
                <a:latin typeface="HG丸ｺﾞｼｯｸM-PRO" panose="020F0600000000000000" pitchFamily="50" charset="-128"/>
                <a:ea typeface="HG丸ｺﾞｼｯｸM-PRO" panose="020F0600000000000000" pitchFamily="50" charset="-128"/>
              </a:rPr>
              <a:t>（－</a:t>
            </a:r>
            <a:r>
              <a:rPr lang="en-US" altLang="ja-JP" sz="1050" b="1" dirty="0">
                <a:solidFill>
                  <a:srgbClr val="000000"/>
                </a:solidFill>
                <a:latin typeface="HG丸ｺﾞｼｯｸM-PRO" panose="020F0600000000000000" pitchFamily="50" charset="-128"/>
                <a:ea typeface="HG丸ｺﾞｼｯｸM-PRO" panose="020F0600000000000000" pitchFamily="50" charset="-128"/>
              </a:rPr>
              <a:t>0.1</a:t>
            </a:r>
            <a:r>
              <a:rPr lang="ja-JP" altLang="en-US" sz="1050" b="1" dirty="0">
                <a:solidFill>
                  <a:srgbClr val="000000"/>
                </a:solidFill>
                <a:latin typeface="HG丸ｺﾞｼｯｸM-PRO" panose="020F0600000000000000" pitchFamily="50" charset="-128"/>
                <a:ea typeface="HG丸ｺﾞｼｯｸM-PRO" panose="020F0600000000000000" pitchFamily="50" charset="-128"/>
              </a:rPr>
              <a:t>万人）</a:t>
            </a:r>
            <a:endParaRPr lang="en-US" altLang="ja-JP" sz="1050"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1050" b="1" dirty="0">
              <a:solidFill>
                <a:srgbClr val="000000"/>
              </a:solidFill>
              <a:latin typeface="HG丸ｺﾞｼｯｸM-PRO" panose="020F0600000000000000" pitchFamily="50" charset="-128"/>
              <a:ea typeface="HG丸ｺﾞｼｯｸM-PRO" panose="020F0600000000000000" pitchFamily="50" charset="-128"/>
            </a:endParaRPr>
          </a:p>
          <a:p>
            <a:pPr algn="ctr"/>
            <a:r>
              <a:rPr lang="en-US" altLang="ja-JP" sz="900" dirty="0">
                <a:solidFill>
                  <a:srgbClr val="000000"/>
                </a:solidFill>
                <a:latin typeface="HG丸ｺﾞｼｯｸM-PRO" panose="020F0600000000000000" pitchFamily="50" charset="-128"/>
                <a:ea typeface="HG丸ｺﾞｼｯｸM-PRO" panose="020F0600000000000000" pitchFamily="50" charset="-128"/>
              </a:rPr>
              <a:t>H16</a:t>
            </a:r>
            <a:r>
              <a:rPr lang="ja-JP" altLang="en-US" sz="900" dirty="0">
                <a:solidFill>
                  <a:srgbClr val="000000"/>
                </a:solidFill>
                <a:latin typeface="HG丸ｺﾞｼｯｸM-PRO" panose="020F0600000000000000" pitchFamily="50" charset="-128"/>
                <a:ea typeface="HG丸ｺﾞｼｯｸM-PRO" panose="020F0600000000000000" pitchFamily="50" charset="-128"/>
              </a:rPr>
              <a:t>：</a:t>
            </a:r>
            <a:r>
              <a:rPr lang="en-US" altLang="ja-JP" sz="900" dirty="0">
                <a:solidFill>
                  <a:srgbClr val="000000"/>
                </a:solidFill>
                <a:latin typeface="HG丸ｺﾞｼｯｸM-PRO" panose="020F0600000000000000" pitchFamily="50" charset="-128"/>
                <a:ea typeface="HG丸ｺﾞｼｯｸM-PRO" panose="020F0600000000000000" pitchFamily="50" charset="-128"/>
              </a:rPr>
              <a:t>4.7</a:t>
            </a:r>
            <a:r>
              <a:rPr lang="ja-JP" altLang="en-US" sz="900" dirty="0">
                <a:solidFill>
                  <a:srgbClr val="000000"/>
                </a:solidFill>
                <a:latin typeface="HG丸ｺﾞｼｯｸM-PRO" panose="020F0600000000000000" pitchFamily="50" charset="-128"/>
                <a:ea typeface="HG丸ｺﾞｼｯｸM-PRO" panose="020F0600000000000000" pitchFamily="50" charset="-128"/>
              </a:rPr>
              <a:t>万人</a:t>
            </a:r>
          </a:p>
        </p:txBody>
      </p:sp>
      <p:sp>
        <p:nvSpPr>
          <p:cNvPr id="3084" name="Rectangle 12"/>
          <p:cNvSpPr>
            <a:spLocks noChangeArrowheads="1"/>
          </p:cNvSpPr>
          <p:nvPr/>
        </p:nvSpPr>
        <p:spPr bwMode="auto">
          <a:xfrm>
            <a:off x="5800650" y="818882"/>
            <a:ext cx="2340260" cy="2214246"/>
          </a:xfrm>
          <a:prstGeom prst="rect">
            <a:avLst/>
          </a:prstGeom>
          <a:solidFill>
            <a:srgbClr val="FFFF99"/>
          </a:solidFill>
          <a:ln w="38100">
            <a:solidFill>
              <a:schemeClr val="bg2"/>
            </a:solidFill>
            <a:miter lim="800000"/>
          </a:ln>
          <a:effectLst/>
        </p:spPr>
        <p:txBody>
          <a:bodyPr wrap="none" anchor="ctr"/>
          <a:lstStyle/>
          <a:p>
            <a:pPr algn="ctr"/>
            <a:r>
              <a:rPr lang="ja-JP" altLang="en-US" sz="1200" b="1" dirty="0">
                <a:solidFill>
                  <a:srgbClr val="000000"/>
                </a:solidFill>
                <a:latin typeface="HG丸ｺﾞｼｯｸM-PRO" panose="020F0600000000000000" pitchFamily="50" charset="-128"/>
                <a:ea typeface="HG丸ｺﾞｼｯｸM-PRO" panose="020F0600000000000000" pitchFamily="50" charset="-128"/>
              </a:rPr>
              <a:t>Ｈ</a:t>
            </a:r>
            <a:r>
              <a:rPr lang="en-US" altLang="ja-JP" sz="1200" b="1" dirty="0">
                <a:solidFill>
                  <a:srgbClr val="000000"/>
                </a:solidFill>
                <a:latin typeface="HG丸ｺﾞｼｯｸM-PRO" panose="020F0600000000000000" pitchFamily="50" charset="-128"/>
                <a:ea typeface="HG丸ｺﾞｼｯｸM-PRO" panose="020F0600000000000000" pitchFamily="50" charset="-128"/>
              </a:rPr>
              <a:t>25</a:t>
            </a:r>
            <a:r>
              <a:rPr lang="ja-JP" altLang="en-US" sz="1200" b="1" dirty="0">
                <a:solidFill>
                  <a:srgbClr val="000000"/>
                </a:solidFill>
                <a:latin typeface="HG丸ｺﾞｼｯｸM-PRO" panose="020F0600000000000000" pitchFamily="50" charset="-128"/>
                <a:ea typeface="HG丸ｺﾞｼｯｸM-PRO" panose="020F0600000000000000" pitchFamily="50" charset="-128"/>
              </a:rPr>
              <a:t>の１年以上入院者数</a:t>
            </a:r>
            <a:endParaRPr lang="en-US" altLang="ja-JP" sz="1200"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1200" b="1" dirty="0">
                <a:solidFill>
                  <a:srgbClr val="000000"/>
                </a:solidFill>
                <a:latin typeface="HG丸ｺﾞｼｯｸM-PRO" panose="020F0600000000000000" pitchFamily="50" charset="-128"/>
                <a:ea typeface="HG丸ｺﾞｼｯｸM-PRO" panose="020F0600000000000000" pitchFamily="50" charset="-128"/>
              </a:rPr>
              <a:t>：</a:t>
            </a:r>
            <a:r>
              <a:rPr lang="en-US" altLang="ja-JP" sz="1200" b="1" dirty="0">
                <a:solidFill>
                  <a:srgbClr val="000000"/>
                </a:solidFill>
                <a:latin typeface="HG丸ｺﾞｼｯｸM-PRO" panose="020F0600000000000000" pitchFamily="50" charset="-128"/>
                <a:ea typeface="HG丸ｺﾞｼｯｸM-PRO" panose="020F0600000000000000" pitchFamily="50" charset="-128"/>
              </a:rPr>
              <a:t>19.2</a:t>
            </a:r>
            <a:r>
              <a:rPr lang="ja-JP" altLang="en-US" sz="1200" b="1" dirty="0">
                <a:solidFill>
                  <a:srgbClr val="000000"/>
                </a:solidFill>
                <a:latin typeface="HG丸ｺﾞｼｯｸM-PRO" panose="020F0600000000000000" pitchFamily="50" charset="-128"/>
                <a:ea typeface="HG丸ｺﾞｼｯｸM-PRO" panose="020F0600000000000000" pitchFamily="50" charset="-128"/>
              </a:rPr>
              <a:t>万人</a:t>
            </a:r>
            <a:endParaRPr lang="en-US" altLang="ja-JP" sz="1200"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1200" b="1" dirty="0">
                <a:solidFill>
                  <a:srgbClr val="000000"/>
                </a:solidFill>
                <a:latin typeface="HG丸ｺﾞｼｯｸM-PRO" panose="020F0600000000000000" pitchFamily="50" charset="-128"/>
                <a:ea typeface="HG丸ｺﾞｼｯｸM-PRO" panose="020F0600000000000000" pitchFamily="50" charset="-128"/>
              </a:rPr>
              <a:t>（－</a:t>
            </a:r>
            <a:r>
              <a:rPr lang="en-US" altLang="ja-JP" sz="1200" b="1" dirty="0">
                <a:solidFill>
                  <a:srgbClr val="000000"/>
                </a:solidFill>
                <a:latin typeface="HG丸ｺﾞｼｯｸM-PRO" panose="020F0600000000000000" pitchFamily="50" charset="-128"/>
                <a:ea typeface="HG丸ｺﾞｼｯｸM-PRO" panose="020F0600000000000000" pitchFamily="50" charset="-128"/>
              </a:rPr>
              <a:t>3.4</a:t>
            </a:r>
            <a:r>
              <a:rPr lang="ja-JP" altLang="en-US" sz="1200" b="1" dirty="0">
                <a:solidFill>
                  <a:srgbClr val="000000"/>
                </a:solidFill>
                <a:latin typeface="HG丸ｺﾞｼｯｸM-PRO" panose="020F0600000000000000" pitchFamily="50" charset="-128"/>
                <a:ea typeface="HG丸ｺﾞｼｯｸM-PRO" panose="020F0600000000000000" pitchFamily="50" charset="-128"/>
              </a:rPr>
              <a:t>万人）</a:t>
            </a:r>
            <a:endParaRPr lang="en-US" altLang="ja-JP" sz="1200"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600"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1050" dirty="0">
                <a:solidFill>
                  <a:srgbClr val="000000"/>
                </a:solidFill>
                <a:latin typeface="HG丸ｺﾞｼｯｸM-PRO" panose="020F0600000000000000" pitchFamily="50" charset="-128"/>
                <a:ea typeface="HG丸ｺﾞｼｯｸM-PRO" panose="020F0600000000000000" pitchFamily="50" charset="-128"/>
              </a:rPr>
              <a:t>Ｈ</a:t>
            </a:r>
            <a:r>
              <a:rPr lang="en-US" altLang="ja-JP" sz="1050" dirty="0">
                <a:solidFill>
                  <a:srgbClr val="000000"/>
                </a:solidFill>
                <a:latin typeface="HG丸ｺﾞｼｯｸM-PRO" panose="020F0600000000000000" pitchFamily="50" charset="-128"/>
                <a:ea typeface="HG丸ｺﾞｼｯｸM-PRO" panose="020F0600000000000000" pitchFamily="50" charset="-128"/>
              </a:rPr>
              <a:t>16</a:t>
            </a:r>
            <a:r>
              <a:rPr lang="ja-JP" altLang="en-US" sz="1050" dirty="0">
                <a:solidFill>
                  <a:srgbClr val="000000"/>
                </a:solidFill>
                <a:latin typeface="HG丸ｺﾞｼｯｸM-PRO" panose="020F0600000000000000" pitchFamily="50" charset="-128"/>
                <a:ea typeface="HG丸ｺﾞｼｯｸM-PRO" panose="020F0600000000000000" pitchFamily="50" charset="-128"/>
              </a:rPr>
              <a:t>：</a:t>
            </a:r>
            <a:r>
              <a:rPr lang="en-US" altLang="ja-JP" sz="1050" dirty="0">
                <a:solidFill>
                  <a:srgbClr val="000000"/>
                </a:solidFill>
                <a:latin typeface="HG丸ｺﾞｼｯｸM-PRO" panose="020F0600000000000000" pitchFamily="50" charset="-128"/>
                <a:ea typeface="HG丸ｺﾞｼｯｸM-PRO" panose="020F0600000000000000" pitchFamily="50" charset="-128"/>
              </a:rPr>
              <a:t>22.6</a:t>
            </a:r>
            <a:r>
              <a:rPr lang="ja-JP" altLang="en-US" sz="1050" dirty="0">
                <a:solidFill>
                  <a:srgbClr val="000000"/>
                </a:solidFill>
                <a:latin typeface="HG丸ｺﾞｼｯｸM-PRO" panose="020F0600000000000000" pitchFamily="50" charset="-128"/>
                <a:ea typeface="HG丸ｺﾞｼｯｸM-PRO" panose="020F0600000000000000" pitchFamily="50" charset="-128"/>
              </a:rPr>
              <a:t>万人</a:t>
            </a:r>
            <a:endParaRPr lang="en-US" altLang="ja-JP" sz="1050"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600" dirty="0">
              <a:solidFill>
                <a:srgbClr val="000000"/>
              </a:solidFill>
              <a:latin typeface="HG丸ｺﾞｼｯｸM-PRO" panose="020F0600000000000000" pitchFamily="50" charset="-128"/>
              <a:ea typeface="HG丸ｺﾞｼｯｸM-PRO" panose="020F0600000000000000" pitchFamily="50" charset="-128"/>
            </a:endParaRPr>
          </a:p>
          <a:p>
            <a:pPr algn="ctr"/>
            <a:endParaRPr lang="ja-JP" altLang="en-US" sz="600"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750" b="1" dirty="0">
              <a:solidFill>
                <a:srgbClr val="000000"/>
              </a:solidFill>
              <a:latin typeface="HG丸ｺﾞｼｯｸM-PRO" panose="020F0600000000000000" pitchFamily="50" charset="-128"/>
              <a:ea typeface="HG丸ｺﾞｼｯｸM-PRO" panose="020F0600000000000000" pitchFamily="50" charset="-128"/>
            </a:endParaRPr>
          </a:p>
        </p:txBody>
      </p:sp>
      <p:sp>
        <p:nvSpPr>
          <p:cNvPr id="3085" name="Text Box 13"/>
          <p:cNvSpPr txBox="1">
            <a:spLocks noChangeArrowheads="1"/>
          </p:cNvSpPr>
          <p:nvPr/>
        </p:nvSpPr>
        <p:spPr bwMode="auto">
          <a:xfrm>
            <a:off x="2821737" y="597696"/>
            <a:ext cx="184731" cy="276999"/>
          </a:xfrm>
          <a:prstGeom prst="rect">
            <a:avLst/>
          </a:prstGeom>
          <a:noFill/>
          <a:ln w="9525">
            <a:noFill/>
            <a:miter lim="800000"/>
          </a:ln>
          <a:effectLst/>
        </p:spPr>
        <p:txBody>
          <a:bodyPr wrap="none">
            <a:spAutoFit/>
          </a:bodyPr>
          <a:lstStyle/>
          <a:p>
            <a:endParaRPr lang="ja-JP" altLang="ja-JP" sz="1200">
              <a:solidFill>
                <a:srgbClr val="000000"/>
              </a:solidFill>
              <a:ea typeface="HG丸ｺﾞｼｯｸM-PRO" panose="020F0600000000000000" pitchFamily="50" charset="-128"/>
            </a:endParaRPr>
          </a:p>
        </p:txBody>
      </p:sp>
      <p:sp>
        <p:nvSpPr>
          <p:cNvPr id="3086" name="Text Box 14"/>
          <p:cNvSpPr txBox="1">
            <a:spLocks noChangeArrowheads="1"/>
          </p:cNvSpPr>
          <p:nvPr/>
        </p:nvSpPr>
        <p:spPr bwMode="auto">
          <a:xfrm>
            <a:off x="6184411" y="612902"/>
            <a:ext cx="1681956" cy="230832"/>
          </a:xfrm>
          <a:prstGeom prst="rect">
            <a:avLst/>
          </a:prstGeom>
          <a:noFill/>
          <a:ln w="9525">
            <a:noFill/>
            <a:miter lim="800000"/>
          </a:ln>
          <a:effectLst/>
        </p:spPr>
        <p:txBody>
          <a:bodyPr>
            <a:spAutoFit/>
          </a:bodyPr>
          <a:lstStyle/>
          <a:p>
            <a:pPr algn="ctr"/>
            <a:r>
              <a:rPr lang="en-US" altLang="ja-JP" sz="900" b="1" dirty="0">
                <a:solidFill>
                  <a:srgbClr val="000000"/>
                </a:solidFill>
                <a:latin typeface="HG丸ｺﾞｼｯｸM-PRO" panose="020F0600000000000000" pitchFamily="50" charset="-128"/>
                <a:ea typeface="HG丸ｺﾞｼｯｸM-PRO" panose="020F0600000000000000" pitchFamily="50" charset="-128"/>
              </a:rPr>
              <a:t>1</a:t>
            </a:r>
            <a:r>
              <a:rPr lang="ja-JP" altLang="en-US" sz="900" b="1" dirty="0">
                <a:solidFill>
                  <a:srgbClr val="000000"/>
                </a:solidFill>
                <a:latin typeface="HG丸ｺﾞｼｯｸM-PRO" panose="020F0600000000000000" pitchFamily="50" charset="-128"/>
                <a:ea typeface="HG丸ｺﾞｼｯｸM-PRO" panose="020F0600000000000000" pitchFamily="50" charset="-128"/>
              </a:rPr>
              <a:t>年以上</a:t>
            </a:r>
          </a:p>
        </p:txBody>
      </p:sp>
      <p:sp>
        <p:nvSpPr>
          <p:cNvPr id="3087" name="Text Box 15"/>
          <p:cNvSpPr txBox="1">
            <a:spLocks noChangeArrowheads="1"/>
          </p:cNvSpPr>
          <p:nvPr/>
        </p:nvSpPr>
        <p:spPr bwMode="auto">
          <a:xfrm>
            <a:off x="4105790" y="475980"/>
            <a:ext cx="1402108" cy="369332"/>
          </a:xfrm>
          <a:prstGeom prst="rect">
            <a:avLst/>
          </a:prstGeom>
          <a:noFill/>
          <a:ln w="9525">
            <a:noFill/>
            <a:miter lim="800000"/>
          </a:ln>
          <a:effectLst/>
        </p:spPr>
        <p:txBody>
          <a:bodyPr wrap="square">
            <a:spAutoFit/>
          </a:bodyPr>
          <a:lstStyle/>
          <a:p>
            <a:pPr algn="ctr"/>
            <a:r>
              <a:rPr lang="en-US" altLang="ja-JP" sz="900" b="1" dirty="0">
                <a:solidFill>
                  <a:srgbClr val="000000"/>
                </a:solidFill>
                <a:latin typeface="HG丸ｺﾞｼｯｸM-PRO" panose="020F0600000000000000" pitchFamily="50" charset="-128"/>
                <a:ea typeface="HG丸ｺﾞｼｯｸM-PRO" panose="020F0600000000000000" pitchFamily="50" charset="-128"/>
              </a:rPr>
              <a:t>3</a:t>
            </a:r>
            <a:r>
              <a:rPr lang="ja-JP" altLang="en-US" sz="900" b="1" dirty="0">
                <a:solidFill>
                  <a:srgbClr val="000000"/>
                </a:solidFill>
                <a:latin typeface="HG丸ｺﾞｼｯｸM-PRO" panose="020F0600000000000000" pitchFamily="50" charset="-128"/>
                <a:ea typeface="HG丸ｺﾞｼｯｸM-PRO" panose="020F0600000000000000" pitchFamily="50" charset="-128"/>
              </a:rPr>
              <a:t>ヶ月以上</a:t>
            </a:r>
          </a:p>
          <a:p>
            <a:pPr algn="ctr"/>
            <a:r>
              <a:rPr lang="en-US" altLang="ja-JP" sz="900" b="1" dirty="0">
                <a:solidFill>
                  <a:srgbClr val="000000"/>
                </a:solidFill>
                <a:latin typeface="HG丸ｺﾞｼｯｸM-PRO" panose="020F0600000000000000" pitchFamily="50" charset="-128"/>
                <a:ea typeface="HG丸ｺﾞｼｯｸM-PRO" panose="020F0600000000000000" pitchFamily="50" charset="-128"/>
              </a:rPr>
              <a:t>1</a:t>
            </a:r>
            <a:r>
              <a:rPr lang="ja-JP" altLang="en-US" sz="900" b="1" dirty="0">
                <a:solidFill>
                  <a:srgbClr val="000000"/>
                </a:solidFill>
                <a:latin typeface="HG丸ｺﾞｼｯｸM-PRO" panose="020F0600000000000000" pitchFamily="50" charset="-128"/>
                <a:ea typeface="HG丸ｺﾞｼｯｸM-PRO" panose="020F0600000000000000" pitchFamily="50" charset="-128"/>
              </a:rPr>
              <a:t>年未満</a:t>
            </a:r>
          </a:p>
        </p:txBody>
      </p:sp>
      <p:sp>
        <p:nvSpPr>
          <p:cNvPr id="3091" name="Text Box 19"/>
          <p:cNvSpPr txBox="1">
            <a:spLocks noChangeArrowheads="1"/>
          </p:cNvSpPr>
          <p:nvPr/>
        </p:nvSpPr>
        <p:spPr bwMode="auto">
          <a:xfrm>
            <a:off x="2782132" y="612903"/>
            <a:ext cx="817762" cy="230832"/>
          </a:xfrm>
          <a:prstGeom prst="rect">
            <a:avLst/>
          </a:prstGeom>
          <a:noFill/>
          <a:ln w="9525">
            <a:noFill/>
            <a:miter lim="800000"/>
          </a:ln>
          <a:effectLst/>
        </p:spPr>
        <p:txBody>
          <a:bodyPr>
            <a:spAutoFit/>
          </a:bodyPr>
          <a:lstStyle/>
          <a:p>
            <a:r>
              <a:rPr lang="ja-JP" altLang="en-US" sz="900" b="1" dirty="0">
                <a:solidFill>
                  <a:srgbClr val="000000"/>
                </a:solidFill>
                <a:latin typeface="HG丸ｺﾞｼｯｸM-PRO" panose="020F0600000000000000" pitchFamily="50" charset="-128"/>
                <a:ea typeface="HG丸ｺﾞｼｯｸM-PRO" panose="020F0600000000000000" pitchFamily="50" charset="-128"/>
              </a:rPr>
              <a:t>３ヶ月未満</a:t>
            </a:r>
          </a:p>
        </p:txBody>
      </p:sp>
      <p:sp>
        <p:nvSpPr>
          <p:cNvPr id="3092" name="AutoShape 20"/>
          <p:cNvSpPr>
            <a:spLocks noChangeArrowheads="1"/>
          </p:cNvSpPr>
          <p:nvPr/>
        </p:nvSpPr>
        <p:spPr bwMode="auto">
          <a:xfrm>
            <a:off x="944960" y="656863"/>
            <a:ext cx="1637820" cy="2808312"/>
          </a:xfrm>
          <a:prstGeom prst="rightArrow">
            <a:avLst>
              <a:gd name="adj1" fmla="val 73698"/>
              <a:gd name="adj2" fmla="val 34157"/>
            </a:avLst>
          </a:prstGeom>
          <a:solidFill>
            <a:srgbClr val="FF99CC"/>
          </a:solidFill>
          <a:ln w="38100">
            <a:solidFill>
              <a:srgbClr val="CC0000"/>
            </a:solidFill>
            <a:miter lim="800000"/>
          </a:ln>
          <a:effectLst/>
        </p:spPr>
        <p:txBody>
          <a:bodyPr wrap="none" anchor="ctr"/>
          <a:lstStyle/>
          <a:p>
            <a:pPr algn="ctr"/>
            <a:r>
              <a:rPr lang="ja-JP" altLang="en-US" sz="1200" b="1" dirty="0">
                <a:solidFill>
                  <a:srgbClr val="000000"/>
                </a:solidFill>
                <a:latin typeface="HG丸ｺﾞｼｯｸM-PRO" panose="020F0600000000000000" pitchFamily="50" charset="-128"/>
                <a:ea typeface="HG丸ｺﾞｼｯｸM-PRO" panose="020F0600000000000000" pitchFamily="50" charset="-128"/>
              </a:rPr>
              <a:t>　</a:t>
            </a:r>
            <a:endParaRPr lang="en-US" altLang="ja-JP" sz="1200"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1200" b="1" dirty="0">
                <a:solidFill>
                  <a:srgbClr val="000000"/>
                </a:solidFill>
                <a:latin typeface="HG丸ｺﾞｼｯｸM-PRO" panose="020F0600000000000000" pitchFamily="50" charset="-128"/>
                <a:ea typeface="HG丸ｺﾞｼｯｸM-PRO" panose="020F0600000000000000" pitchFamily="50" charset="-128"/>
              </a:rPr>
              <a:t>　　Ｈ</a:t>
            </a:r>
            <a:r>
              <a:rPr lang="en-US" altLang="ja-JP" sz="1200" b="1" dirty="0">
                <a:solidFill>
                  <a:srgbClr val="000000"/>
                </a:solidFill>
                <a:latin typeface="HG丸ｺﾞｼｯｸM-PRO" panose="020F0600000000000000" pitchFamily="50" charset="-128"/>
                <a:ea typeface="HG丸ｺﾞｼｯｸM-PRO" panose="020F0600000000000000" pitchFamily="50" charset="-128"/>
              </a:rPr>
              <a:t>24</a:t>
            </a:r>
            <a:r>
              <a:rPr lang="ja-JP" altLang="en-US" sz="1200" b="1" dirty="0">
                <a:solidFill>
                  <a:srgbClr val="000000"/>
                </a:solidFill>
                <a:latin typeface="HG丸ｺﾞｼｯｸM-PRO" panose="020F0600000000000000" pitchFamily="50" charset="-128"/>
                <a:ea typeface="HG丸ｺﾞｼｯｸM-PRO" panose="020F0600000000000000" pitchFamily="50" charset="-128"/>
              </a:rPr>
              <a:t>の新規入院者</a:t>
            </a:r>
            <a:endParaRPr lang="en-US" altLang="ja-JP" sz="1200"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1200" b="1" dirty="0">
                <a:solidFill>
                  <a:srgbClr val="000000"/>
                </a:solidFill>
                <a:latin typeface="HG丸ｺﾞｼｯｸM-PRO" panose="020F0600000000000000" pitchFamily="50" charset="-128"/>
                <a:ea typeface="HG丸ｺﾞｼｯｸM-PRO" panose="020F0600000000000000" pitchFamily="50" charset="-128"/>
              </a:rPr>
              <a:t>：</a:t>
            </a:r>
            <a:r>
              <a:rPr lang="en-US" altLang="ja-JP" sz="1200" b="1" dirty="0">
                <a:solidFill>
                  <a:srgbClr val="000000"/>
                </a:solidFill>
                <a:latin typeface="HG丸ｺﾞｼｯｸM-PRO" panose="020F0600000000000000" pitchFamily="50" charset="-128"/>
                <a:ea typeface="HG丸ｺﾞｼｯｸM-PRO" panose="020F0600000000000000" pitchFamily="50" charset="-128"/>
              </a:rPr>
              <a:t>39.0</a:t>
            </a:r>
            <a:r>
              <a:rPr lang="ja-JP" altLang="en-US" sz="1200" b="1" dirty="0">
                <a:solidFill>
                  <a:srgbClr val="000000"/>
                </a:solidFill>
                <a:latin typeface="HG丸ｺﾞｼｯｸM-PRO" panose="020F0600000000000000" pitchFamily="50" charset="-128"/>
                <a:ea typeface="HG丸ｺﾞｼｯｸM-PRO" panose="020F0600000000000000" pitchFamily="50" charset="-128"/>
              </a:rPr>
              <a:t>万人</a:t>
            </a:r>
            <a:endParaRPr lang="en-US" altLang="ja-JP" sz="1200"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1200" b="1" dirty="0">
                <a:solidFill>
                  <a:srgbClr val="000000"/>
                </a:solidFill>
                <a:latin typeface="HG丸ｺﾞｼｯｸM-PRO" panose="020F0600000000000000" pitchFamily="50" charset="-128"/>
                <a:ea typeface="HG丸ｺﾞｼｯｸM-PRO" panose="020F0600000000000000" pitchFamily="50" charset="-128"/>
              </a:rPr>
              <a:t>（＋</a:t>
            </a:r>
            <a:r>
              <a:rPr lang="en-US" altLang="ja-JP" sz="1200" b="1" dirty="0">
                <a:solidFill>
                  <a:srgbClr val="000000"/>
                </a:solidFill>
                <a:latin typeface="HG丸ｺﾞｼｯｸM-PRO" panose="020F0600000000000000" pitchFamily="50" charset="-128"/>
                <a:ea typeface="HG丸ｺﾞｼｯｸM-PRO" panose="020F0600000000000000" pitchFamily="50" charset="-128"/>
              </a:rPr>
              <a:t>3.4</a:t>
            </a:r>
            <a:r>
              <a:rPr lang="ja-JP" altLang="en-US" sz="1200" b="1" dirty="0">
                <a:solidFill>
                  <a:srgbClr val="000000"/>
                </a:solidFill>
                <a:latin typeface="HG丸ｺﾞｼｯｸM-PRO" panose="020F0600000000000000" pitchFamily="50" charset="-128"/>
                <a:ea typeface="HG丸ｺﾞｼｯｸM-PRO" panose="020F0600000000000000" pitchFamily="50" charset="-128"/>
              </a:rPr>
              <a:t>万人）</a:t>
            </a:r>
            <a:endParaRPr lang="en-US" altLang="ja-JP" sz="1200"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ja-JP" altLang="en-US" sz="600" b="1" dirty="0">
              <a:solidFill>
                <a:srgbClr val="000000"/>
              </a:solidFill>
              <a:latin typeface="HG丸ｺﾞｼｯｸM-PRO" panose="020F0600000000000000" pitchFamily="50" charset="-128"/>
              <a:ea typeface="HG丸ｺﾞｼｯｸM-PRO" panose="020F0600000000000000" pitchFamily="50" charset="-128"/>
            </a:endParaRPr>
          </a:p>
          <a:p>
            <a:pPr algn="ctr"/>
            <a:r>
              <a:rPr lang="en-US" altLang="ja-JP" sz="1050" dirty="0">
                <a:solidFill>
                  <a:srgbClr val="000000"/>
                </a:solidFill>
                <a:latin typeface="HG丸ｺﾞｼｯｸM-PRO" panose="020F0600000000000000" pitchFamily="50" charset="-128"/>
                <a:ea typeface="HG丸ｺﾞｼｯｸM-PRO" panose="020F0600000000000000" pitchFamily="50" charset="-128"/>
              </a:rPr>
              <a:t>H15</a:t>
            </a:r>
            <a:r>
              <a:rPr lang="ja-JP" altLang="en-US" sz="1050" dirty="0">
                <a:solidFill>
                  <a:srgbClr val="000000"/>
                </a:solidFill>
                <a:latin typeface="HG丸ｺﾞｼｯｸM-PRO" panose="020F0600000000000000" pitchFamily="50" charset="-128"/>
                <a:ea typeface="HG丸ｺﾞｼｯｸM-PRO" panose="020F0600000000000000" pitchFamily="50" charset="-128"/>
              </a:rPr>
              <a:t>：</a:t>
            </a:r>
            <a:r>
              <a:rPr lang="en-US" altLang="ja-JP" sz="1050" dirty="0">
                <a:solidFill>
                  <a:srgbClr val="000000"/>
                </a:solidFill>
                <a:latin typeface="HG丸ｺﾞｼｯｸM-PRO" panose="020F0600000000000000" pitchFamily="50" charset="-128"/>
                <a:ea typeface="HG丸ｺﾞｼｯｸM-PRO" panose="020F0600000000000000" pitchFamily="50" charset="-128"/>
              </a:rPr>
              <a:t>35.6</a:t>
            </a:r>
            <a:r>
              <a:rPr lang="ja-JP" altLang="en-US" sz="1050" dirty="0">
                <a:solidFill>
                  <a:srgbClr val="000000"/>
                </a:solidFill>
                <a:latin typeface="HG丸ｺﾞｼｯｸM-PRO" panose="020F0600000000000000" pitchFamily="50" charset="-128"/>
                <a:ea typeface="HG丸ｺﾞｼｯｸM-PRO" panose="020F0600000000000000" pitchFamily="50" charset="-128"/>
              </a:rPr>
              <a:t>万人</a:t>
            </a:r>
          </a:p>
        </p:txBody>
      </p:sp>
      <p:sp>
        <p:nvSpPr>
          <p:cNvPr id="3096" name="AutoShape 24"/>
          <p:cNvSpPr>
            <a:spLocks noChangeArrowheads="1"/>
          </p:cNvSpPr>
          <p:nvPr/>
        </p:nvSpPr>
        <p:spPr bwMode="auto">
          <a:xfrm>
            <a:off x="2699792" y="872965"/>
            <a:ext cx="1579676" cy="2052154"/>
          </a:xfrm>
          <a:prstGeom prst="rightArrow">
            <a:avLst>
              <a:gd name="adj1" fmla="val 66296"/>
              <a:gd name="adj2" fmla="val 37745"/>
            </a:avLst>
          </a:prstGeom>
          <a:solidFill>
            <a:srgbClr val="FF99CC"/>
          </a:solidFill>
          <a:ln w="38100">
            <a:solidFill>
              <a:srgbClr val="CC0000"/>
            </a:solidFill>
            <a:miter lim="800000"/>
          </a:ln>
          <a:effectLst/>
        </p:spPr>
        <p:txBody>
          <a:bodyPr wrap="none" lIns="216000" anchor="ctr"/>
          <a:lstStyle/>
          <a:p>
            <a:pPr algn="ctr"/>
            <a:r>
              <a:rPr lang="ja-JP" altLang="en-US" sz="975" b="1" dirty="0">
                <a:solidFill>
                  <a:srgbClr val="000000"/>
                </a:solidFill>
                <a:latin typeface="HG丸ｺﾞｼｯｸM-PRO" panose="020F0600000000000000" pitchFamily="50" charset="-128"/>
                <a:ea typeface="HG丸ｺﾞｼｯｸM-PRO" panose="020F0600000000000000" pitchFamily="50" charset="-128"/>
              </a:rPr>
              <a:t>Ｈ</a:t>
            </a:r>
            <a:r>
              <a:rPr lang="en-US" altLang="ja-JP" sz="975" b="1" dirty="0">
                <a:solidFill>
                  <a:srgbClr val="000000"/>
                </a:solidFill>
                <a:latin typeface="HG丸ｺﾞｼｯｸM-PRO" panose="020F0600000000000000" pitchFamily="50" charset="-128"/>
                <a:ea typeface="HG丸ｺﾞｼｯｸM-PRO" panose="020F0600000000000000" pitchFamily="50" charset="-128"/>
              </a:rPr>
              <a:t>24</a:t>
            </a:r>
            <a:r>
              <a:rPr lang="ja-JP" altLang="en-US" sz="975" b="1" dirty="0">
                <a:solidFill>
                  <a:srgbClr val="000000"/>
                </a:solidFill>
                <a:latin typeface="HG丸ｺﾞｼｯｸM-PRO" panose="020F0600000000000000" pitchFamily="50" charset="-128"/>
                <a:ea typeface="HG丸ｺﾞｼｯｸM-PRO" panose="020F0600000000000000" pitchFamily="50" charset="-128"/>
              </a:rPr>
              <a:t>の新規入院者</a:t>
            </a:r>
            <a:endParaRPr lang="en-US" altLang="ja-JP" sz="975"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975" b="1" dirty="0">
                <a:solidFill>
                  <a:srgbClr val="000000"/>
                </a:solidFill>
                <a:latin typeface="HG丸ｺﾞｼｯｸM-PRO" panose="020F0600000000000000" pitchFamily="50" charset="-128"/>
                <a:ea typeface="HG丸ｺﾞｼｯｸM-PRO" panose="020F0600000000000000" pitchFamily="50" charset="-128"/>
              </a:rPr>
              <a:t>のうち、３ヶ月以上</a:t>
            </a:r>
            <a:endParaRPr lang="en-US" altLang="ja-JP" sz="975"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975" b="1" dirty="0">
                <a:solidFill>
                  <a:srgbClr val="000000"/>
                </a:solidFill>
                <a:latin typeface="HG丸ｺﾞｼｯｸM-PRO" panose="020F0600000000000000" pitchFamily="50" charset="-128"/>
                <a:ea typeface="HG丸ｺﾞｼｯｸM-PRO" panose="020F0600000000000000" pitchFamily="50" charset="-128"/>
              </a:rPr>
              <a:t>入院する者</a:t>
            </a:r>
            <a:endParaRPr lang="en-US" altLang="ja-JP" sz="975"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975" b="1" dirty="0">
                <a:solidFill>
                  <a:srgbClr val="000000"/>
                </a:solidFill>
                <a:latin typeface="HG丸ｺﾞｼｯｸM-PRO" panose="020F0600000000000000" pitchFamily="50" charset="-128"/>
                <a:ea typeface="HG丸ｺﾞｼｯｸM-PRO" panose="020F0600000000000000" pitchFamily="50" charset="-128"/>
              </a:rPr>
              <a:t>：</a:t>
            </a:r>
            <a:r>
              <a:rPr lang="en-US" altLang="ja-JP" sz="975" b="1" dirty="0">
                <a:solidFill>
                  <a:srgbClr val="000000"/>
                </a:solidFill>
                <a:latin typeface="HG丸ｺﾞｼｯｸM-PRO" panose="020F0600000000000000" pitchFamily="50" charset="-128"/>
                <a:ea typeface="HG丸ｺﾞｼｯｸM-PRO" panose="020F0600000000000000" pitchFamily="50" charset="-128"/>
              </a:rPr>
              <a:t>15.9</a:t>
            </a:r>
            <a:r>
              <a:rPr lang="ja-JP" altLang="en-US" sz="975" b="1" dirty="0">
                <a:solidFill>
                  <a:srgbClr val="000000"/>
                </a:solidFill>
                <a:latin typeface="HG丸ｺﾞｼｯｸM-PRO" panose="020F0600000000000000" pitchFamily="50" charset="-128"/>
                <a:ea typeface="HG丸ｺﾞｼｯｸM-PRO" panose="020F0600000000000000" pitchFamily="50" charset="-128"/>
              </a:rPr>
              <a:t>万人</a:t>
            </a:r>
            <a:endParaRPr lang="en-US" altLang="ja-JP" sz="975"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975" b="1" dirty="0">
                <a:solidFill>
                  <a:srgbClr val="000000"/>
                </a:solidFill>
                <a:latin typeface="HG丸ｺﾞｼｯｸM-PRO" panose="020F0600000000000000" pitchFamily="50" charset="-128"/>
                <a:ea typeface="HG丸ｺﾞｼｯｸM-PRO" panose="020F0600000000000000" pitchFamily="50" charset="-128"/>
              </a:rPr>
              <a:t>（＋</a:t>
            </a:r>
            <a:r>
              <a:rPr lang="en-US" altLang="ja-JP" sz="975" b="1" dirty="0">
                <a:solidFill>
                  <a:srgbClr val="000000"/>
                </a:solidFill>
                <a:latin typeface="HG丸ｺﾞｼｯｸM-PRO" panose="020F0600000000000000" pitchFamily="50" charset="-128"/>
                <a:ea typeface="HG丸ｺﾞｼｯｸM-PRO" panose="020F0600000000000000" pitchFamily="50" charset="-128"/>
              </a:rPr>
              <a:t>0.7</a:t>
            </a:r>
            <a:r>
              <a:rPr lang="ja-JP" altLang="en-US" sz="975" b="1" dirty="0">
                <a:solidFill>
                  <a:srgbClr val="000000"/>
                </a:solidFill>
                <a:latin typeface="HG丸ｺﾞｼｯｸM-PRO" panose="020F0600000000000000" pitchFamily="50" charset="-128"/>
                <a:ea typeface="HG丸ｺﾞｼｯｸM-PRO" panose="020F0600000000000000" pitchFamily="50" charset="-128"/>
              </a:rPr>
              <a:t>万人</a:t>
            </a:r>
            <a:r>
              <a:rPr lang="en-US" altLang="ja-JP" sz="975" b="1" dirty="0">
                <a:solidFill>
                  <a:srgbClr val="000000"/>
                </a:solidFill>
                <a:latin typeface="HG丸ｺﾞｼｯｸM-PRO" panose="020F0600000000000000" pitchFamily="50" charset="-128"/>
                <a:ea typeface="HG丸ｺﾞｼｯｸM-PRO" panose="020F0600000000000000" pitchFamily="50" charset="-128"/>
              </a:rPr>
              <a:t>)</a:t>
            </a:r>
          </a:p>
          <a:p>
            <a:pPr algn="ctr"/>
            <a:endParaRPr lang="en-US" altLang="ja-JP" sz="975" b="1" dirty="0">
              <a:solidFill>
                <a:srgbClr val="000000"/>
              </a:solidFill>
              <a:latin typeface="HG丸ｺﾞｼｯｸM-PRO" panose="020F0600000000000000" pitchFamily="50" charset="-128"/>
              <a:ea typeface="HG丸ｺﾞｼｯｸM-PRO" panose="020F0600000000000000" pitchFamily="50" charset="-128"/>
            </a:endParaRPr>
          </a:p>
          <a:p>
            <a:pPr algn="ctr"/>
            <a:r>
              <a:rPr lang="en-US" altLang="ja-JP" sz="975" dirty="0">
                <a:solidFill>
                  <a:srgbClr val="000000"/>
                </a:solidFill>
                <a:latin typeface="HG丸ｺﾞｼｯｸM-PRO" panose="020F0600000000000000" pitchFamily="50" charset="-128"/>
                <a:ea typeface="HG丸ｺﾞｼｯｸM-PRO" panose="020F0600000000000000" pitchFamily="50" charset="-128"/>
              </a:rPr>
              <a:t>H15</a:t>
            </a:r>
            <a:r>
              <a:rPr lang="ja-JP" altLang="en-US" sz="975" dirty="0">
                <a:solidFill>
                  <a:srgbClr val="000000"/>
                </a:solidFill>
                <a:latin typeface="HG丸ｺﾞｼｯｸM-PRO" panose="020F0600000000000000" pitchFamily="50" charset="-128"/>
                <a:ea typeface="HG丸ｺﾞｼｯｸM-PRO" panose="020F0600000000000000" pitchFamily="50" charset="-128"/>
              </a:rPr>
              <a:t>：</a:t>
            </a:r>
            <a:r>
              <a:rPr lang="en-US" altLang="ja-JP" sz="975" dirty="0">
                <a:solidFill>
                  <a:srgbClr val="000000"/>
                </a:solidFill>
                <a:latin typeface="HG丸ｺﾞｼｯｸM-PRO" panose="020F0600000000000000" pitchFamily="50" charset="-128"/>
                <a:ea typeface="HG丸ｺﾞｼｯｸM-PRO" panose="020F0600000000000000" pitchFamily="50" charset="-128"/>
              </a:rPr>
              <a:t>15.2</a:t>
            </a:r>
            <a:r>
              <a:rPr lang="ja-JP" altLang="en-US" sz="975" dirty="0">
                <a:solidFill>
                  <a:srgbClr val="000000"/>
                </a:solidFill>
                <a:latin typeface="HG丸ｺﾞｼｯｸM-PRO" panose="020F0600000000000000" pitchFamily="50" charset="-128"/>
                <a:ea typeface="HG丸ｺﾞｼｯｸM-PRO" panose="020F0600000000000000" pitchFamily="50" charset="-128"/>
              </a:rPr>
              <a:t>万人</a:t>
            </a:r>
          </a:p>
        </p:txBody>
      </p:sp>
      <p:sp>
        <p:nvSpPr>
          <p:cNvPr id="3100" name="AutoShape 28"/>
          <p:cNvSpPr>
            <a:spLocks noChangeArrowheads="1"/>
          </p:cNvSpPr>
          <p:nvPr/>
        </p:nvSpPr>
        <p:spPr bwMode="auto">
          <a:xfrm>
            <a:off x="4396497" y="872888"/>
            <a:ext cx="1638181" cy="2052228"/>
          </a:xfrm>
          <a:prstGeom prst="rightArrow">
            <a:avLst>
              <a:gd name="adj1" fmla="val 66296"/>
              <a:gd name="adj2" fmla="val 42692"/>
            </a:avLst>
          </a:prstGeom>
          <a:solidFill>
            <a:srgbClr val="FF99CC"/>
          </a:solidFill>
          <a:ln w="38100">
            <a:solidFill>
              <a:srgbClr val="CC0000"/>
            </a:solidFill>
            <a:miter lim="800000"/>
          </a:ln>
          <a:effectLst/>
        </p:spPr>
        <p:txBody>
          <a:bodyPr wrap="none" lIns="216000" anchor="ctr"/>
          <a:lstStyle/>
          <a:p>
            <a:pPr algn="ctr"/>
            <a:r>
              <a:rPr lang="ja-JP" altLang="en-US" sz="975" b="1" dirty="0">
                <a:solidFill>
                  <a:srgbClr val="000000"/>
                </a:solidFill>
                <a:latin typeface="HG丸ｺﾞｼｯｸM-PRO" panose="020F0600000000000000" pitchFamily="50" charset="-128"/>
                <a:ea typeface="HG丸ｺﾞｼｯｸM-PRO" panose="020F0600000000000000" pitchFamily="50" charset="-128"/>
              </a:rPr>
              <a:t>Ｈ</a:t>
            </a:r>
            <a:r>
              <a:rPr lang="en-US" altLang="ja-JP" sz="975" b="1" dirty="0">
                <a:solidFill>
                  <a:srgbClr val="000000"/>
                </a:solidFill>
                <a:latin typeface="HG丸ｺﾞｼｯｸM-PRO" panose="020F0600000000000000" pitchFamily="50" charset="-128"/>
                <a:ea typeface="HG丸ｺﾞｼｯｸM-PRO" panose="020F0600000000000000" pitchFamily="50" charset="-128"/>
              </a:rPr>
              <a:t>24</a:t>
            </a:r>
            <a:r>
              <a:rPr lang="ja-JP" altLang="en-US" sz="975" b="1" dirty="0">
                <a:solidFill>
                  <a:srgbClr val="000000"/>
                </a:solidFill>
                <a:latin typeface="HG丸ｺﾞｼｯｸM-PRO" panose="020F0600000000000000" pitchFamily="50" charset="-128"/>
                <a:ea typeface="HG丸ｺﾞｼｯｸM-PRO" panose="020F0600000000000000" pitchFamily="50" charset="-128"/>
              </a:rPr>
              <a:t>の新規入院者</a:t>
            </a:r>
            <a:endParaRPr lang="en-US" altLang="ja-JP" sz="975"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975" b="1" dirty="0">
                <a:solidFill>
                  <a:srgbClr val="000000"/>
                </a:solidFill>
                <a:latin typeface="HG丸ｺﾞｼｯｸM-PRO" panose="020F0600000000000000" pitchFamily="50" charset="-128"/>
                <a:ea typeface="HG丸ｺﾞｼｯｸM-PRO" panose="020F0600000000000000" pitchFamily="50" charset="-128"/>
              </a:rPr>
              <a:t>のうち、１年以上</a:t>
            </a:r>
            <a:endParaRPr lang="en-US" altLang="ja-JP" sz="975"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975" b="1" dirty="0">
                <a:solidFill>
                  <a:srgbClr val="000000"/>
                </a:solidFill>
                <a:latin typeface="HG丸ｺﾞｼｯｸM-PRO" panose="020F0600000000000000" pitchFamily="50" charset="-128"/>
                <a:ea typeface="HG丸ｺﾞｼｯｸM-PRO" panose="020F0600000000000000" pitchFamily="50" charset="-128"/>
              </a:rPr>
              <a:t>入院する者</a:t>
            </a:r>
            <a:endParaRPr lang="en-US" altLang="ja-JP" sz="975"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975" b="1" dirty="0">
                <a:solidFill>
                  <a:srgbClr val="000000"/>
                </a:solidFill>
                <a:latin typeface="HG丸ｺﾞｼｯｸM-PRO" panose="020F0600000000000000" pitchFamily="50" charset="-128"/>
                <a:ea typeface="HG丸ｺﾞｼｯｸM-PRO" panose="020F0600000000000000" pitchFamily="50" charset="-128"/>
              </a:rPr>
              <a:t>：</a:t>
            </a:r>
            <a:r>
              <a:rPr lang="en-US" altLang="ja-JP" sz="975" b="1" dirty="0">
                <a:solidFill>
                  <a:srgbClr val="000000"/>
                </a:solidFill>
                <a:latin typeface="HG丸ｺﾞｼｯｸM-PRO" panose="020F0600000000000000" pitchFamily="50" charset="-128"/>
                <a:ea typeface="HG丸ｺﾞｼｯｸM-PRO" panose="020F0600000000000000" pitchFamily="50" charset="-128"/>
              </a:rPr>
              <a:t>4.5</a:t>
            </a:r>
            <a:r>
              <a:rPr lang="ja-JP" altLang="en-US" sz="975" b="1" dirty="0">
                <a:solidFill>
                  <a:srgbClr val="000000"/>
                </a:solidFill>
                <a:latin typeface="HG丸ｺﾞｼｯｸM-PRO" panose="020F0600000000000000" pitchFamily="50" charset="-128"/>
                <a:ea typeface="HG丸ｺﾞｼｯｸM-PRO" panose="020F0600000000000000" pitchFamily="50" charset="-128"/>
              </a:rPr>
              <a:t>万人</a:t>
            </a:r>
            <a:endParaRPr lang="en-US" altLang="ja-JP" sz="975"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975" b="1" dirty="0">
                <a:solidFill>
                  <a:srgbClr val="000000"/>
                </a:solidFill>
                <a:latin typeface="HG丸ｺﾞｼｯｸM-PRO" panose="020F0600000000000000" pitchFamily="50" charset="-128"/>
                <a:ea typeface="HG丸ｺﾞｼｯｸM-PRO" panose="020F0600000000000000" pitchFamily="50" charset="-128"/>
              </a:rPr>
              <a:t>（</a:t>
            </a:r>
            <a:r>
              <a:rPr lang="en-US" altLang="ja-JP" sz="975" b="1" dirty="0">
                <a:solidFill>
                  <a:srgbClr val="000000"/>
                </a:solidFill>
                <a:latin typeface="HG丸ｺﾞｼｯｸM-PRO" panose="020F0600000000000000" pitchFamily="50" charset="-128"/>
                <a:ea typeface="HG丸ｺﾞｼｯｸM-PRO" panose="020F0600000000000000" pitchFamily="50" charset="-128"/>
              </a:rPr>
              <a:t>-0.4</a:t>
            </a:r>
            <a:r>
              <a:rPr lang="ja-JP" altLang="en-US" sz="975" b="1" dirty="0">
                <a:solidFill>
                  <a:srgbClr val="000000"/>
                </a:solidFill>
                <a:latin typeface="HG丸ｺﾞｼｯｸM-PRO" panose="020F0600000000000000" pitchFamily="50" charset="-128"/>
                <a:ea typeface="HG丸ｺﾞｼｯｸM-PRO" panose="020F0600000000000000" pitchFamily="50" charset="-128"/>
              </a:rPr>
              <a:t>万人）</a:t>
            </a:r>
            <a:endParaRPr lang="en-US" altLang="ja-JP" sz="975"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975" dirty="0">
              <a:solidFill>
                <a:srgbClr val="000000"/>
              </a:solidFill>
              <a:latin typeface="HG丸ｺﾞｼｯｸM-PRO" panose="020F0600000000000000" pitchFamily="50" charset="-128"/>
              <a:ea typeface="HG丸ｺﾞｼｯｸM-PRO" panose="020F0600000000000000" pitchFamily="50" charset="-128"/>
            </a:endParaRPr>
          </a:p>
          <a:p>
            <a:pPr algn="ctr"/>
            <a:r>
              <a:rPr lang="en-US" altLang="ja-JP" sz="975" dirty="0">
                <a:solidFill>
                  <a:srgbClr val="000000"/>
                </a:solidFill>
                <a:latin typeface="HG丸ｺﾞｼｯｸM-PRO" panose="020F0600000000000000" pitchFamily="50" charset="-128"/>
                <a:ea typeface="HG丸ｺﾞｼｯｸM-PRO" panose="020F0600000000000000" pitchFamily="50" charset="-128"/>
              </a:rPr>
              <a:t>H15</a:t>
            </a:r>
            <a:r>
              <a:rPr lang="ja-JP" altLang="en-US" sz="975" dirty="0">
                <a:solidFill>
                  <a:srgbClr val="000000"/>
                </a:solidFill>
                <a:latin typeface="HG丸ｺﾞｼｯｸM-PRO" panose="020F0600000000000000" pitchFamily="50" charset="-128"/>
                <a:ea typeface="HG丸ｺﾞｼｯｸM-PRO" panose="020F0600000000000000" pitchFamily="50" charset="-128"/>
              </a:rPr>
              <a:t>：</a:t>
            </a:r>
            <a:r>
              <a:rPr lang="en-US" altLang="ja-JP" sz="975" dirty="0">
                <a:solidFill>
                  <a:srgbClr val="000000"/>
                </a:solidFill>
                <a:latin typeface="HG丸ｺﾞｼｯｸM-PRO" panose="020F0600000000000000" pitchFamily="50" charset="-128"/>
                <a:ea typeface="HG丸ｺﾞｼｯｸM-PRO" panose="020F0600000000000000" pitchFamily="50" charset="-128"/>
              </a:rPr>
              <a:t>4.9</a:t>
            </a:r>
            <a:r>
              <a:rPr lang="ja-JP" altLang="en-US" sz="975" dirty="0">
                <a:solidFill>
                  <a:srgbClr val="000000"/>
                </a:solidFill>
                <a:latin typeface="HG丸ｺﾞｼｯｸM-PRO" panose="020F0600000000000000" pitchFamily="50" charset="-128"/>
                <a:ea typeface="HG丸ｺﾞｼｯｸM-PRO" panose="020F0600000000000000" pitchFamily="50" charset="-128"/>
              </a:rPr>
              <a:t>万人  </a:t>
            </a:r>
          </a:p>
        </p:txBody>
      </p:sp>
      <p:sp>
        <p:nvSpPr>
          <p:cNvPr id="21" name="Oval 10"/>
          <p:cNvSpPr>
            <a:spLocks noChangeArrowheads="1"/>
          </p:cNvSpPr>
          <p:nvPr/>
        </p:nvSpPr>
        <p:spPr bwMode="auto">
          <a:xfrm>
            <a:off x="4034910" y="3195144"/>
            <a:ext cx="1239177" cy="1620180"/>
          </a:xfrm>
          <a:prstGeom prst="ellipse">
            <a:avLst/>
          </a:prstGeom>
          <a:solidFill>
            <a:srgbClr val="FF99CC"/>
          </a:solidFill>
          <a:ln w="38100">
            <a:solidFill>
              <a:srgbClr val="FF7C80"/>
            </a:solidFill>
            <a:round/>
          </a:ln>
          <a:effectLst/>
        </p:spPr>
        <p:txBody>
          <a:bodyPr wrap="none" anchor="ctr"/>
          <a:lstStyle/>
          <a:p>
            <a:pPr algn="ctr"/>
            <a:r>
              <a:rPr lang="ja-JP" altLang="en-US" sz="900" b="1" dirty="0">
                <a:solidFill>
                  <a:srgbClr val="000000"/>
                </a:solidFill>
                <a:latin typeface="HG丸ｺﾞｼｯｸM-PRO" panose="020F0600000000000000" pitchFamily="50" charset="-128"/>
                <a:ea typeface="HG丸ｺﾞｼｯｸM-PRO" panose="020F0600000000000000" pitchFamily="50" charset="-128"/>
              </a:rPr>
              <a:t>Ｈ</a:t>
            </a:r>
            <a:r>
              <a:rPr lang="en-US" altLang="ja-JP" sz="900" b="1" dirty="0">
                <a:solidFill>
                  <a:srgbClr val="000000"/>
                </a:solidFill>
                <a:latin typeface="HG丸ｺﾞｼｯｸM-PRO" panose="020F0600000000000000" pitchFamily="50" charset="-128"/>
                <a:ea typeface="HG丸ｺﾞｼｯｸM-PRO" panose="020F0600000000000000" pitchFamily="50" charset="-128"/>
              </a:rPr>
              <a:t>24</a:t>
            </a:r>
            <a:r>
              <a:rPr lang="ja-JP" altLang="en-US" sz="900" b="1" dirty="0">
                <a:solidFill>
                  <a:srgbClr val="000000"/>
                </a:solidFill>
                <a:latin typeface="HG丸ｺﾞｼｯｸM-PRO" panose="020F0600000000000000" pitchFamily="50" charset="-128"/>
                <a:ea typeface="HG丸ｺﾞｼｯｸM-PRO" panose="020F0600000000000000" pitchFamily="50" charset="-128"/>
              </a:rPr>
              <a:t>の</a:t>
            </a:r>
            <a:endParaRPr lang="en-US" altLang="ja-JP" sz="900"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900" b="1" dirty="0">
                <a:solidFill>
                  <a:srgbClr val="000000"/>
                </a:solidFill>
                <a:latin typeface="HG丸ｺﾞｼｯｸM-PRO" panose="020F0600000000000000" pitchFamily="50" charset="-128"/>
                <a:ea typeface="HG丸ｺﾞｼｯｸM-PRO" panose="020F0600000000000000" pitchFamily="50" charset="-128"/>
              </a:rPr>
              <a:t>新規入院者</a:t>
            </a:r>
            <a:endParaRPr lang="en-US" altLang="ja-JP" sz="900"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900" b="1" dirty="0">
                <a:solidFill>
                  <a:srgbClr val="000000"/>
                </a:solidFill>
                <a:latin typeface="HG丸ｺﾞｼｯｸM-PRO" panose="020F0600000000000000" pitchFamily="50" charset="-128"/>
                <a:ea typeface="HG丸ｺﾞｼｯｸM-PRO" panose="020F0600000000000000" pitchFamily="50" charset="-128"/>
              </a:rPr>
              <a:t>のうち</a:t>
            </a:r>
            <a:endParaRPr lang="en-US" altLang="ja-JP" sz="900"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900" b="1" dirty="0">
                <a:solidFill>
                  <a:srgbClr val="000000"/>
                </a:solidFill>
                <a:latin typeface="HG丸ｺﾞｼｯｸM-PRO" panose="020F0600000000000000" pitchFamily="50" charset="-128"/>
                <a:ea typeface="HG丸ｺﾞｼｯｸM-PRO" panose="020F0600000000000000" pitchFamily="50" charset="-128"/>
              </a:rPr>
              <a:t>３ヶ月以上１年未満</a:t>
            </a:r>
            <a:endParaRPr lang="en-US" altLang="ja-JP" sz="900"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900" b="1" dirty="0">
                <a:solidFill>
                  <a:srgbClr val="000000"/>
                </a:solidFill>
                <a:latin typeface="HG丸ｺﾞｼｯｸM-PRO" panose="020F0600000000000000" pitchFamily="50" charset="-128"/>
                <a:ea typeface="HG丸ｺﾞｼｯｸM-PRO" panose="020F0600000000000000" pitchFamily="50" charset="-128"/>
              </a:rPr>
              <a:t>で退院した者</a:t>
            </a:r>
            <a:endParaRPr lang="en-US" altLang="ja-JP" sz="900" b="1" dirty="0">
              <a:solidFill>
                <a:srgbClr val="000000"/>
              </a:solidFill>
              <a:latin typeface="HG丸ｺﾞｼｯｸM-PRO" panose="020F0600000000000000" pitchFamily="50" charset="-128"/>
              <a:ea typeface="HG丸ｺﾞｼｯｸM-PRO" panose="020F0600000000000000" pitchFamily="50" charset="-128"/>
            </a:endParaRPr>
          </a:p>
          <a:p>
            <a:pPr algn="ctr"/>
            <a:r>
              <a:rPr lang="en-US" altLang="ja-JP" sz="900" b="1" dirty="0">
                <a:solidFill>
                  <a:srgbClr val="000000"/>
                </a:solidFill>
                <a:latin typeface="HG丸ｺﾞｼｯｸM-PRO" panose="020F0600000000000000" pitchFamily="50" charset="-128"/>
                <a:ea typeface="HG丸ｺﾞｼｯｸM-PRO" panose="020F0600000000000000" pitchFamily="50" charset="-128"/>
              </a:rPr>
              <a:t>11.4</a:t>
            </a:r>
            <a:r>
              <a:rPr lang="ja-JP" altLang="en-US" sz="900" b="1" dirty="0">
                <a:solidFill>
                  <a:srgbClr val="000000"/>
                </a:solidFill>
                <a:latin typeface="HG丸ｺﾞｼｯｸM-PRO" panose="020F0600000000000000" pitchFamily="50" charset="-128"/>
                <a:ea typeface="HG丸ｺﾞｼｯｸM-PRO" panose="020F0600000000000000" pitchFamily="50" charset="-128"/>
              </a:rPr>
              <a:t>万人</a:t>
            </a:r>
            <a:endParaRPr lang="en-US" altLang="ja-JP" sz="900"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900" b="1" dirty="0">
                <a:solidFill>
                  <a:srgbClr val="000000"/>
                </a:solidFill>
                <a:latin typeface="HG丸ｺﾞｼｯｸM-PRO" panose="020F0600000000000000" pitchFamily="50" charset="-128"/>
                <a:ea typeface="HG丸ｺﾞｼｯｸM-PRO" panose="020F0600000000000000" pitchFamily="50" charset="-128"/>
              </a:rPr>
              <a:t>（＋</a:t>
            </a:r>
            <a:r>
              <a:rPr lang="en-US" altLang="ja-JP" sz="900" b="1" dirty="0">
                <a:solidFill>
                  <a:srgbClr val="000000"/>
                </a:solidFill>
                <a:latin typeface="HG丸ｺﾞｼｯｸM-PRO" panose="020F0600000000000000" pitchFamily="50" charset="-128"/>
                <a:ea typeface="HG丸ｺﾞｼｯｸM-PRO" panose="020F0600000000000000" pitchFamily="50" charset="-128"/>
              </a:rPr>
              <a:t>1.1</a:t>
            </a:r>
            <a:r>
              <a:rPr lang="ja-JP" altLang="en-US" sz="900" b="1" dirty="0">
                <a:solidFill>
                  <a:srgbClr val="000000"/>
                </a:solidFill>
                <a:latin typeface="HG丸ｺﾞｼｯｸM-PRO" panose="020F0600000000000000" pitchFamily="50" charset="-128"/>
                <a:ea typeface="HG丸ｺﾞｼｯｸM-PRO" panose="020F0600000000000000" pitchFamily="50" charset="-128"/>
              </a:rPr>
              <a:t>万人</a:t>
            </a:r>
            <a:r>
              <a:rPr lang="en-US" altLang="ja-JP" sz="900" b="1" dirty="0">
                <a:solidFill>
                  <a:srgbClr val="000000"/>
                </a:solidFill>
                <a:latin typeface="HG丸ｺﾞｼｯｸM-PRO" panose="020F0600000000000000" pitchFamily="50" charset="-128"/>
                <a:ea typeface="HG丸ｺﾞｼｯｸM-PRO" panose="020F0600000000000000" pitchFamily="50" charset="-128"/>
              </a:rPr>
              <a:t>)</a:t>
            </a:r>
          </a:p>
          <a:p>
            <a:pPr algn="ctr"/>
            <a:endParaRPr lang="en-US" altLang="ja-JP" sz="790" dirty="0">
              <a:solidFill>
                <a:srgbClr val="000000"/>
              </a:solidFill>
              <a:latin typeface="HG丸ｺﾞｼｯｸM-PRO" panose="020F0600000000000000" pitchFamily="50" charset="-128"/>
              <a:ea typeface="HG丸ｺﾞｼｯｸM-PRO" panose="020F0600000000000000" pitchFamily="50" charset="-128"/>
            </a:endParaRPr>
          </a:p>
          <a:p>
            <a:pPr algn="ctr"/>
            <a:r>
              <a:rPr lang="en-US" altLang="ja-JP" sz="790" dirty="0">
                <a:solidFill>
                  <a:srgbClr val="000000"/>
                </a:solidFill>
                <a:latin typeface="HG丸ｺﾞｼｯｸM-PRO" panose="020F0600000000000000" pitchFamily="50" charset="-128"/>
                <a:ea typeface="HG丸ｺﾞｼｯｸM-PRO" panose="020F0600000000000000" pitchFamily="50" charset="-128"/>
              </a:rPr>
              <a:t>H15</a:t>
            </a:r>
            <a:r>
              <a:rPr lang="ja-JP" altLang="en-US" sz="790" dirty="0">
                <a:solidFill>
                  <a:srgbClr val="000000"/>
                </a:solidFill>
                <a:latin typeface="HG丸ｺﾞｼｯｸM-PRO" panose="020F0600000000000000" pitchFamily="50" charset="-128"/>
                <a:ea typeface="HG丸ｺﾞｼｯｸM-PRO" panose="020F0600000000000000" pitchFamily="50" charset="-128"/>
              </a:rPr>
              <a:t>：</a:t>
            </a:r>
            <a:r>
              <a:rPr lang="en-US" altLang="ja-JP" sz="790" dirty="0">
                <a:solidFill>
                  <a:srgbClr val="000000"/>
                </a:solidFill>
                <a:latin typeface="HG丸ｺﾞｼｯｸM-PRO" panose="020F0600000000000000" pitchFamily="50" charset="-128"/>
                <a:ea typeface="HG丸ｺﾞｼｯｸM-PRO" panose="020F0600000000000000" pitchFamily="50" charset="-128"/>
              </a:rPr>
              <a:t>10.3</a:t>
            </a:r>
            <a:r>
              <a:rPr lang="ja-JP" altLang="en-US" sz="790" dirty="0">
                <a:solidFill>
                  <a:srgbClr val="000000"/>
                </a:solidFill>
                <a:latin typeface="HG丸ｺﾞｼｯｸM-PRO" panose="020F0600000000000000" pitchFamily="50" charset="-128"/>
                <a:ea typeface="HG丸ｺﾞｼｯｸM-PRO" panose="020F0600000000000000" pitchFamily="50" charset="-128"/>
              </a:rPr>
              <a:t>万人</a:t>
            </a:r>
          </a:p>
        </p:txBody>
      </p:sp>
      <p:sp>
        <p:nvSpPr>
          <p:cNvPr id="22" name="Oval 10"/>
          <p:cNvSpPr>
            <a:spLocks noChangeArrowheads="1"/>
          </p:cNvSpPr>
          <p:nvPr/>
        </p:nvSpPr>
        <p:spPr bwMode="auto">
          <a:xfrm>
            <a:off x="2543572" y="3195144"/>
            <a:ext cx="1239177" cy="1620180"/>
          </a:xfrm>
          <a:prstGeom prst="ellipse">
            <a:avLst/>
          </a:prstGeom>
          <a:solidFill>
            <a:srgbClr val="FF99CC"/>
          </a:solidFill>
          <a:ln w="38100">
            <a:solidFill>
              <a:srgbClr val="FF7C80"/>
            </a:solidFill>
            <a:round/>
          </a:ln>
          <a:effectLst/>
        </p:spPr>
        <p:txBody>
          <a:bodyPr wrap="none" anchor="ctr"/>
          <a:lstStyle/>
          <a:p>
            <a:pPr algn="ctr"/>
            <a:r>
              <a:rPr lang="ja-JP" altLang="en-US" sz="900" b="1" dirty="0">
                <a:solidFill>
                  <a:srgbClr val="000000"/>
                </a:solidFill>
                <a:latin typeface="HG丸ｺﾞｼｯｸM-PRO" panose="020F0600000000000000" pitchFamily="50" charset="-128"/>
                <a:ea typeface="HG丸ｺﾞｼｯｸM-PRO" panose="020F0600000000000000" pitchFamily="50" charset="-128"/>
              </a:rPr>
              <a:t>Ｈ</a:t>
            </a:r>
            <a:r>
              <a:rPr lang="en-US" altLang="ja-JP" sz="900" b="1" dirty="0">
                <a:solidFill>
                  <a:srgbClr val="000000"/>
                </a:solidFill>
                <a:latin typeface="HG丸ｺﾞｼｯｸM-PRO" panose="020F0600000000000000" pitchFamily="50" charset="-128"/>
                <a:ea typeface="HG丸ｺﾞｼｯｸM-PRO" panose="020F0600000000000000" pitchFamily="50" charset="-128"/>
              </a:rPr>
              <a:t>24</a:t>
            </a:r>
            <a:r>
              <a:rPr lang="ja-JP" altLang="en-US" sz="900" b="1" dirty="0">
                <a:solidFill>
                  <a:srgbClr val="000000"/>
                </a:solidFill>
                <a:latin typeface="HG丸ｺﾞｼｯｸM-PRO" panose="020F0600000000000000" pitchFamily="50" charset="-128"/>
                <a:ea typeface="HG丸ｺﾞｼｯｸM-PRO" panose="020F0600000000000000" pitchFamily="50" charset="-128"/>
              </a:rPr>
              <a:t>の</a:t>
            </a:r>
            <a:endParaRPr lang="en-US" altLang="ja-JP" sz="900"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900" b="1" dirty="0">
                <a:solidFill>
                  <a:srgbClr val="000000"/>
                </a:solidFill>
                <a:latin typeface="HG丸ｺﾞｼｯｸM-PRO" panose="020F0600000000000000" pitchFamily="50" charset="-128"/>
                <a:ea typeface="HG丸ｺﾞｼｯｸM-PRO" panose="020F0600000000000000" pitchFamily="50" charset="-128"/>
              </a:rPr>
              <a:t>新規入院者</a:t>
            </a:r>
            <a:endParaRPr lang="en-US" altLang="ja-JP" sz="900"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900" b="1" dirty="0">
                <a:solidFill>
                  <a:srgbClr val="000000"/>
                </a:solidFill>
                <a:latin typeface="HG丸ｺﾞｼｯｸM-PRO" panose="020F0600000000000000" pitchFamily="50" charset="-128"/>
                <a:ea typeface="HG丸ｺﾞｼｯｸM-PRO" panose="020F0600000000000000" pitchFamily="50" charset="-128"/>
              </a:rPr>
              <a:t>のうち</a:t>
            </a:r>
            <a:endParaRPr lang="en-US" altLang="ja-JP" sz="900"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900" b="1" dirty="0">
                <a:solidFill>
                  <a:srgbClr val="000000"/>
                </a:solidFill>
                <a:latin typeface="HG丸ｺﾞｼｯｸM-PRO" panose="020F0600000000000000" pitchFamily="50" charset="-128"/>
                <a:ea typeface="HG丸ｺﾞｼｯｸM-PRO" panose="020F0600000000000000" pitchFamily="50" charset="-128"/>
              </a:rPr>
              <a:t>３ヶ月未満で</a:t>
            </a:r>
            <a:endParaRPr lang="en-US" altLang="ja-JP" sz="900"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900" b="1" dirty="0">
                <a:solidFill>
                  <a:srgbClr val="000000"/>
                </a:solidFill>
                <a:latin typeface="HG丸ｺﾞｼｯｸM-PRO" panose="020F0600000000000000" pitchFamily="50" charset="-128"/>
                <a:ea typeface="HG丸ｺﾞｼｯｸM-PRO" panose="020F0600000000000000" pitchFamily="50" charset="-128"/>
              </a:rPr>
              <a:t>退院した者</a:t>
            </a:r>
            <a:endParaRPr lang="en-US" altLang="ja-JP" sz="900" b="1" dirty="0">
              <a:solidFill>
                <a:srgbClr val="000000"/>
              </a:solidFill>
              <a:latin typeface="HG丸ｺﾞｼｯｸM-PRO" panose="020F0600000000000000" pitchFamily="50" charset="-128"/>
              <a:ea typeface="HG丸ｺﾞｼｯｸM-PRO" panose="020F0600000000000000" pitchFamily="50" charset="-128"/>
            </a:endParaRPr>
          </a:p>
          <a:p>
            <a:pPr algn="ctr"/>
            <a:r>
              <a:rPr lang="en-US" altLang="ja-JP" sz="900" b="1" dirty="0">
                <a:solidFill>
                  <a:srgbClr val="000000"/>
                </a:solidFill>
                <a:latin typeface="HG丸ｺﾞｼｯｸM-PRO" panose="020F0600000000000000" pitchFamily="50" charset="-128"/>
                <a:ea typeface="HG丸ｺﾞｼｯｸM-PRO" panose="020F0600000000000000" pitchFamily="50" charset="-128"/>
              </a:rPr>
              <a:t>23.0</a:t>
            </a:r>
            <a:r>
              <a:rPr lang="ja-JP" altLang="en-US" sz="900" b="1" dirty="0">
                <a:solidFill>
                  <a:srgbClr val="000000"/>
                </a:solidFill>
                <a:latin typeface="HG丸ｺﾞｼｯｸM-PRO" panose="020F0600000000000000" pitchFamily="50" charset="-128"/>
                <a:ea typeface="HG丸ｺﾞｼｯｸM-PRO" panose="020F0600000000000000" pitchFamily="50" charset="-128"/>
              </a:rPr>
              <a:t>万人</a:t>
            </a:r>
            <a:endParaRPr lang="en-US" altLang="ja-JP" sz="900"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900" b="1" dirty="0">
                <a:solidFill>
                  <a:srgbClr val="000000"/>
                </a:solidFill>
                <a:latin typeface="HG丸ｺﾞｼｯｸM-PRO" panose="020F0600000000000000" pitchFamily="50" charset="-128"/>
                <a:ea typeface="HG丸ｺﾞｼｯｸM-PRO" panose="020F0600000000000000" pitchFamily="50" charset="-128"/>
              </a:rPr>
              <a:t>（＋</a:t>
            </a:r>
            <a:r>
              <a:rPr lang="en-US" altLang="ja-JP" sz="900" b="1" dirty="0">
                <a:solidFill>
                  <a:srgbClr val="000000"/>
                </a:solidFill>
                <a:latin typeface="HG丸ｺﾞｼｯｸM-PRO" panose="020F0600000000000000" pitchFamily="50" charset="-128"/>
                <a:ea typeface="HG丸ｺﾞｼｯｸM-PRO" panose="020F0600000000000000" pitchFamily="50" charset="-128"/>
              </a:rPr>
              <a:t>2.6</a:t>
            </a:r>
            <a:r>
              <a:rPr lang="ja-JP" altLang="en-US" sz="900" b="1" dirty="0">
                <a:solidFill>
                  <a:srgbClr val="000000"/>
                </a:solidFill>
                <a:latin typeface="HG丸ｺﾞｼｯｸM-PRO" panose="020F0600000000000000" pitchFamily="50" charset="-128"/>
                <a:ea typeface="HG丸ｺﾞｼｯｸM-PRO" panose="020F0600000000000000" pitchFamily="50" charset="-128"/>
              </a:rPr>
              <a:t>万人）</a:t>
            </a:r>
            <a:endParaRPr lang="en-US" altLang="ja-JP" sz="900"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790" dirty="0">
              <a:solidFill>
                <a:srgbClr val="000000"/>
              </a:solidFill>
              <a:latin typeface="HG丸ｺﾞｼｯｸM-PRO" panose="020F0600000000000000" pitchFamily="50" charset="-128"/>
              <a:ea typeface="HG丸ｺﾞｼｯｸM-PRO" panose="020F0600000000000000" pitchFamily="50" charset="-128"/>
            </a:endParaRPr>
          </a:p>
          <a:p>
            <a:pPr algn="ctr"/>
            <a:r>
              <a:rPr lang="en-US" altLang="ja-JP" sz="790" dirty="0">
                <a:solidFill>
                  <a:srgbClr val="000000"/>
                </a:solidFill>
                <a:latin typeface="HG丸ｺﾞｼｯｸM-PRO" panose="020F0600000000000000" pitchFamily="50" charset="-128"/>
                <a:ea typeface="HG丸ｺﾞｼｯｸM-PRO" panose="020F0600000000000000" pitchFamily="50" charset="-128"/>
              </a:rPr>
              <a:t>H15</a:t>
            </a:r>
            <a:r>
              <a:rPr lang="ja-JP" altLang="en-US" sz="790" dirty="0">
                <a:solidFill>
                  <a:srgbClr val="000000"/>
                </a:solidFill>
                <a:latin typeface="HG丸ｺﾞｼｯｸM-PRO" panose="020F0600000000000000" pitchFamily="50" charset="-128"/>
                <a:ea typeface="HG丸ｺﾞｼｯｸM-PRO" panose="020F0600000000000000" pitchFamily="50" charset="-128"/>
              </a:rPr>
              <a:t>：</a:t>
            </a:r>
            <a:r>
              <a:rPr lang="en-US" altLang="ja-JP" sz="790" dirty="0">
                <a:solidFill>
                  <a:srgbClr val="000000"/>
                </a:solidFill>
                <a:latin typeface="HG丸ｺﾞｼｯｸM-PRO" panose="020F0600000000000000" pitchFamily="50" charset="-128"/>
                <a:ea typeface="HG丸ｺﾞｼｯｸM-PRO" panose="020F0600000000000000" pitchFamily="50" charset="-128"/>
              </a:rPr>
              <a:t>20.4</a:t>
            </a:r>
            <a:r>
              <a:rPr lang="ja-JP" altLang="en-US" sz="790" dirty="0">
                <a:solidFill>
                  <a:srgbClr val="000000"/>
                </a:solidFill>
                <a:latin typeface="HG丸ｺﾞｼｯｸM-PRO" panose="020F0600000000000000" pitchFamily="50" charset="-128"/>
                <a:ea typeface="HG丸ｺﾞｼｯｸM-PRO" panose="020F0600000000000000" pitchFamily="50" charset="-128"/>
              </a:rPr>
              <a:t>万人</a:t>
            </a:r>
          </a:p>
        </p:txBody>
      </p:sp>
      <p:sp>
        <p:nvSpPr>
          <p:cNvPr id="24" name="角丸四角形 23"/>
          <p:cNvSpPr/>
          <p:nvPr/>
        </p:nvSpPr>
        <p:spPr>
          <a:xfrm>
            <a:off x="2290251" y="3141139"/>
            <a:ext cx="3217858" cy="162018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solidFill>
                <a:prstClr val="white"/>
              </a:solidFill>
            </a:endParaRPr>
          </a:p>
        </p:txBody>
      </p:sp>
      <p:sp>
        <p:nvSpPr>
          <p:cNvPr id="25" name="テキスト ボックス 24"/>
          <p:cNvSpPr txBox="1"/>
          <p:nvPr/>
        </p:nvSpPr>
        <p:spPr>
          <a:xfrm>
            <a:off x="3149199" y="4646337"/>
            <a:ext cx="1572867" cy="300082"/>
          </a:xfrm>
          <a:prstGeom prst="rect">
            <a:avLst/>
          </a:prstGeom>
          <a:solidFill>
            <a:schemeClr val="bg1"/>
          </a:solidFill>
          <a:ln w="38100">
            <a:solidFill>
              <a:srgbClr val="FF0000"/>
            </a:solidFill>
          </a:ln>
        </p:spPr>
        <p:txBody>
          <a:bodyPr wrap="none" rtlCol="0">
            <a:spAutoFit/>
          </a:bodyPr>
          <a:lstStyle/>
          <a:p>
            <a:pPr algn="ctr"/>
            <a:r>
              <a:rPr lang="ja-JP" altLang="en-US" sz="1350" b="1" dirty="0">
                <a:solidFill>
                  <a:prstClr val="black"/>
                </a:solidFill>
              </a:rPr>
              <a:t>新規入院者の</a:t>
            </a:r>
            <a:r>
              <a:rPr lang="en-US" altLang="ja-JP" sz="1350" b="1" dirty="0">
                <a:solidFill>
                  <a:prstClr val="black"/>
                </a:solidFill>
              </a:rPr>
              <a:t>88</a:t>
            </a:r>
            <a:r>
              <a:rPr lang="ja-JP" altLang="en-US" sz="1350" b="1" dirty="0">
                <a:solidFill>
                  <a:prstClr val="black"/>
                </a:solidFill>
              </a:rPr>
              <a:t>％</a:t>
            </a:r>
          </a:p>
        </p:txBody>
      </p:sp>
      <p:sp>
        <p:nvSpPr>
          <p:cNvPr id="26" name="Rectangle 2"/>
          <p:cNvSpPr txBox="1">
            <a:spLocks noChangeArrowheads="1"/>
          </p:cNvSpPr>
          <p:nvPr/>
        </p:nvSpPr>
        <p:spPr>
          <a:xfrm>
            <a:off x="1293167" y="33469"/>
            <a:ext cx="6692716" cy="378042"/>
          </a:xfrm>
          <a:prstGeom prst="rect">
            <a:avLst/>
          </a:prstGeom>
        </p:spPr>
        <p:style>
          <a:lnRef idx="1">
            <a:schemeClr val="accent1"/>
          </a:lnRef>
          <a:fillRef idx="2">
            <a:schemeClr val="accent1"/>
          </a:fillRef>
          <a:effectRef idx="1">
            <a:schemeClr val="accent1"/>
          </a:effectRef>
          <a:fontRef idx="minor">
            <a:schemeClr val="dk1"/>
          </a:fontRef>
        </p:style>
        <p:txBody>
          <a:bodyPr anchor="ctr" anchorCtr="1"/>
          <a:lstStyle/>
          <a:p>
            <a:pPr algn="ctr"/>
            <a:r>
              <a:rPr lang="ja-JP" altLang="en-US" sz="1500" dirty="0">
                <a:solidFill>
                  <a:prstClr val="black"/>
                </a:solidFill>
                <a:latin typeface="ＭＳ Ｐゴシック" panose="020B0600070205080204" charset="-128"/>
              </a:rPr>
              <a:t>精神病床における患者の動態</a:t>
            </a:r>
            <a:endParaRPr lang="ja-JP" altLang="en-US" sz="1500" baseline="30000" dirty="0">
              <a:solidFill>
                <a:prstClr val="black"/>
              </a:solidFill>
              <a:latin typeface="ＭＳ Ｐゴシック" panose="020B0600070205080204" charset="-128"/>
            </a:endParaRPr>
          </a:p>
        </p:txBody>
      </p:sp>
      <p:sp>
        <p:nvSpPr>
          <p:cNvPr id="27" name="スライド番号プレースホルダ 7"/>
          <p:cNvSpPr txBox="1"/>
          <p:nvPr/>
        </p:nvSpPr>
        <p:spPr>
          <a:xfrm>
            <a:off x="6570222" y="4890255"/>
            <a:ext cx="1733550" cy="273844"/>
          </a:xfrm>
          <a:prstGeom prst="rect">
            <a:avLst/>
          </a:prstGeom>
        </p:spPr>
        <p:txBody>
          <a:bodyPr vert="horz" lIns="68580" tIns="34290" rIns="68580" bIns="34290"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defRPr/>
            </a:pPr>
            <a:fld id="{B493C6C3-F865-464B-A99A-2159A8AA7E9D}" type="slidenum">
              <a:rPr lang="ja-JP" altLang="en-US" sz="1050">
                <a:solidFill>
                  <a:prstClr val="black"/>
                </a:solidFill>
              </a:rPr>
              <a:t>6</a:t>
            </a:fld>
            <a:endParaRPr lang="ja-JP" altLang="en-US" sz="1050" dirty="0">
              <a:solidFill>
                <a:prstClr val="black"/>
              </a:solidFill>
            </a:endParaRPr>
          </a:p>
        </p:txBody>
      </p:sp>
      <p:sp>
        <p:nvSpPr>
          <p:cNvPr id="2" name="スライド番号プレースホルダー 1">
            <a:extLst>
              <a:ext uri="{FF2B5EF4-FFF2-40B4-BE49-F238E27FC236}">
                <a16:creationId xmlns:a16="http://schemas.microsoft.com/office/drawing/2014/main" id="{88788754-3BA7-423E-99CF-78A381E58C99}"/>
              </a:ext>
            </a:extLst>
          </p:cNvPr>
          <p:cNvSpPr>
            <a:spLocks noGrp="1"/>
          </p:cNvSpPr>
          <p:nvPr>
            <p:ph type="sldNum" sz="quarter" idx="12"/>
          </p:nvPr>
        </p:nvSpPr>
        <p:spPr/>
        <p:txBody>
          <a:bodyPr/>
          <a:lstStyle/>
          <a:p>
            <a:pPr>
              <a:defRPr/>
            </a:pPr>
            <a:fld id="{36BDC335-13EA-4B28-9810-C3904A90F165}" type="slidenum">
              <a:rPr lang="en-US" altLang="ja-JP" smtClean="0"/>
              <a:t>6</a:t>
            </a:fld>
            <a:endParaRPr lang="en-US" altLang="ja-JP"/>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000" dirty="0">
                <a:sym typeface="+mn-ea"/>
              </a:rPr>
              <a:t>退院後生活環境相談員が大切にしたい視点</a:t>
            </a:r>
          </a:p>
        </p:txBody>
      </p:sp>
      <p:sp>
        <p:nvSpPr>
          <p:cNvPr id="3" name="コンテンツプレースホルダ 2"/>
          <p:cNvSpPr>
            <a:spLocks noGrp="1"/>
          </p:cNvSpPr>
          <p:nvPr>
            <p:ph idx="1"/>
          </p:nvPr>
        </p:nvSpPr>
        <p:spPr>
          <a:xfrm>
            <a:off x="267652" y="1268016"/>
            <a:ext cx="8720139" cy="3751183"/>
          </a:xfrm>
        </p:spPr>
        <p:txBody>
          <a:bodyPr>
            <a:normAutofit/>
          </a:bodyPr>
          <a:lstStyle/>
          <a:p>
            <a:pPr marL="0" indent="0">
              <a:buNone/>
            </a:pPr>
            <a:r>
              <a:rPr lang="ja-JP" altLang="en-US" sz="2400" dirty="0"/>
              <a:t>退院後生活環境相談員の役割</a:t>
            </a:r>
            <a:endParaRPr lang="en-US" altLang="ja-JP" sz="2400" dirty="0"/>
          </a:p>
          <a:p>
            <a:pPr marL="0" indent="0">
              <a:buNone/>
            </a:pPr>
            <a:r>
              <a:rPr lang="ja-JP" altLang="en-US" sz="2400" dirty="0"/>
              <a:t>　新たな長期入院の防止</a:t>
            </a:r>
            <a:endParaRPr lang="en-US" altLang="ja-JP" sz="2400" dirty="0"/>
          </a:p>
          <a:p>
            <a:pPr marL="0" indent="0">
              <a:buNone/>
            </a:pPr>
            <a:r>
              <a:rPr lang="ja-JP" altLang="en-US" sz="2400" dirty="0"/>
              <a:t>　社会的・長期入院者の退院支援　　という大きな役割</a:t>
            </a:r>
            <a:endParaRPr lang="en-US" altLang="ja-JP" sz="2400" dirty="0"/>
          </a:p>
          <a:p>
            <a:pPr marL="0" indent="0">
              <a:buNone/>
            </a:pPr>
            <a:endParaRPr lang="en-US" altLang="ja-JP" sz="2400" dirty="0"/>
          </a:p>
          <a:p>
            <a:pPr marL="0" indent="0">
              <a:buNone/>
            </a:pPr>
            <a:r>
              <a:rPr lang="ja-JP" altLang="en-US" sz="2400" dirty="0"/>
              <a:t>精神保健福祉士の使命（ミッション）と同じ</a:t>
            </a:r>
            <a:endParaRPr lang="en-US" altLang="ja-JP" sz="2400" dirty="0"/>
          </a:p>
          <a:p>
            <a:pPr marL="0" indent="0">
              <a:buNone/>
            </a:pPr>
            <a:endParaRPr lang="en-US" altLang="ja-JP" sz="2400" dirty="0"/>
          </a:p>
          <a:p>
            <a:pPr marL="0" indent="0">
              <a:buNone/>
            </a:pPr>
            <a:endParaRPr lang="en-US" altLang="ja-JP" sz="2400" dirty="0"/>
          </a:p>
        </p:txBody>
      </p:sp>
      <p:sp>
        <p:nvSpPr>
          <p:cNvPr id="4" name="スライド番号プレースホルダー 3">
            <a:extLst>
              <a:ext uri="{FF2B5EF4-FFF2-40B4-BE49-F238E27FC236}">
                <a16:creationId xmlns:a16="http://schemas.microsoft.com/office/drawing/2014/main" id="{B7B6559A-EEA7-4CDF-8051-DA91833A9902}"/>
              </a:ext>
            </a:extLst>
          </p:cNvPr>
          <p:cNvSpPr>
            <a:spLocks noGrp="1"/>
          </p:cNvSpPr>
          <p:nvPr>
            <p:ph type="sldNum" sz="quarter" idx="12"/>
          </p:nvPr>
        </p:nvSpPr>
        <p:spPr/>
        <p:txBody>
          <a:bodyPr/>
          <a:lstStyle/>
          <a:p>
            <a:fld id="{F53B3EFC-0D5D-4589-8FAD-D2B83E7119F1}" type="slidenum">
              <a:rPr kumimoji="1" lang="ja-JP" altLang="en-US" smtClean="0"/>
              <a:t>7</a:t>
            </a:fld>
            <a:endParaRPr kumimoji="1" lang="ja-JP"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000" dirty="0">
                <a:sym typeface="+mn-ea"/>
              </a:rPr>
              <a:t>退院後生活環境相談員が大切にしたい視点</a:t>
            </a:r>
          </a:p>
        </p:txBody>
      </p:sp>
      <p:sp>
        <p:nvSpPr>
          <p:cNvPr id="3" name="コンテンツプレースホルダ 2"/>
          <p:cNvSpPr>
            <a:spLocks noGrp="1"/>
          </p:cNvSpPr>
          <p:nvPr>
            <p:ph idx="1"/>
          </p:nvPr>
        </p:nvSpPr>
        <p:spPr>
          <a:xfrm>
            <a:off x="138267" y="1268016"/>
            <a:ext cx="8849524" cy="3751183"/>
          </a:xfrm>
        </p:spPr>
        <p:txBody>
          <a:bodyPr>
            <a:normAutofit fontScale="62500" lnSpcReduction="20000"/>
          </a:bodyPr>
          <a:lstStyle/>
          <a:p>
            <a:pPr marL="0" indent="0">
              <a:buNone/>
            </a:pPr>
            <a:r>
              <a:rPr lang="en-US" altLang="ja-JP" dirty="0"/>
              <a:t>【</a:t>
            </a:r>
            <a:r>
              <a:rPr lang="ja-JP" altLang="en-US" dirty="0"/>
              <a:t>アンケート及びインタビュー調査（</a:t>
            </a:r>
            <a:r>
              <a:rPr lang="en-US" altLang="ja-JP" dirty="0"/>
              <a:t>2017</a:t>
            </a:r>
            <a:r>
              <a:rPr lang="ja-JP" altLang="en-US" dirty="0"/>
              <a:t>年精神医療・権利擁護委員会実施）から</a:t>
            </a:r>
            <a:r>
              <a:rPr lang="en-US" altLang="ja-JP" dirty="0"/>
              <a:t>】</a:t>
            </a:r>
          </a:p>
          <a:p>
            <a:pPr marL="0" indent="0">
              <a:buNone/>
            </a:pPr>
            <a:endParaRPr lang="en-US" altLang="ja-JP" dirty="0"/>
          </a:p>
          <a:p>
            <a:pPr marL="0" indent="0">
              <a:buNone/>
            </a:pPr>
            <a:r>
              <a:rPr lang="ja-JP" altLang="en-US" dirty="0"/>
              <a:t>質問　退院後生活環境相談員は精神保健福祉士が担うべきか？</a:t>
            </a:r>
            <a:endParaRPr lang="en-US" altLang="ja-JP" dirty="0"/>
          </a:p>
          <a:p>
            <a:pPr marL="0" indent="0">
              <a:buNone/>
            </a:pPr>
            <a:r>
              <a:rPr lang="en-US" altLang="ja-JP" dirty="0"/>
              <a:t>×</a:t>
            </a:r>
            <a:r>
              <a:rPr lang="ja-JP" altLang="en-US" dirty="0"/>
              <a:t>他職種が退院支援を中心になって取り組むことは悪いことではない</a:t>
            </a:r>
            <a:endParaRPr lang="en-US" altLang="ja-JP" dirty="0"/>
          </a:p>
          <a:p>
            <a:pPr marL="0" indent="0">
              <a:buNone/>
            </a:pPr>
            <a:r>
              <a:rPr lang="en-US" altLang="ja-JP" dirty="0"/>
              <a:t>×PSW</a:t>
            </a:r>
            <a:r>
              <a:rPr lang="ja-JP" altLang="en-US" dirty="0"/>
              <a:t>にツール（技術）がない　他職種でもやれてしまう</a:t>
            </a:r>
            <a:endParaRPr lang="en-US" altLang="ja-JP" dirty="0"/>
          </a:p>
          <a:p>
            <a:pPr marL="0" indent="0">
              <a:buNone/>
            </a:pPr>
            <a:endParaRPr lang="en-US" altLang="ja-JP" dirty="0"/>
          </a:p>
          <a:p>
            <a:pPr marL="273050" indent="-273050">
              <a:buNone/>
            </a:pPr>
            <a:r>
              <a:rPr lang="ja-JP" altLang="en-US" dirty="0"/>
              <a:t>○権利擁護の視点を持つ</a:t>
            </a:r>
            <a:r>
              <a:rPr lang="en-US" altLang="ja-JP" dirty="0"/>
              <a:t>PSW</a:t>
            </a:r>
            <a:r>
              <a:rPr lang="ja-JP" altLang="en-US" dirty="0"/>
              <a:t>がやるべき　</a:t>
            </a:r>
            <a:endParaRPr lang="en-US" altLang="ja-JP" dirty="0"/>
          </a:p>
          <a:p>
            <a:pPr marL="273050" indent="-273050">
              <a:buNone/>
            </a:pPr>
            <a:r>
              <a:rPr lang="ja-JP" altLang="en-US" dirty="0"/>
              <a:t>○医師の指示ではなく、指導の関係からも</a:t>
            </a:r>
            <a:r>
              <a:rPr lang="en-US" altLang="ja-JP" dirty="0"/>
              <a:t>PSW</a:t>
            </a:r>
            <a:r>
              <a:rPr lang="ja-JP" altLang="en-US" dirty="0"/>
              <a:t>が患者の立場に立って支援するべき</a:t>
            </a:r>
            <a:endParaRPr lang="en-US" altLang="ja-JP" dirty="0"/>
          </a:p>
          <a:p>
            <a:pPr marL="273050" indent="-273050">
              <a:buNone/>
            </a:pPr>
            <a:endParaRPr lang="en-US" altLang="ja-JP" dirty="0"/>
          </a:p>
          <a:p>
            <a:pPr marL="273050" indent="-273050">
              <a:buNone/>
            </a:pPr>
            <a:r>
              <a:rPr lang="ja-JP" altLang="en-US" sz="2400" dirty="0"/>
              <a:t>　</a:t>
            </a:r>
            <a:endParaRPr lang="en-US" altLang="ja-JP" sz="2400" dirty="0"/>
          </a:p>
          <a:p>
            <a:pPr marL="0" indent="0">
              <a:buNone/>
            </a:pPr>
            <a:endParaRPr lang="en-US" altLang="ja-JP" sz="2400" dirty="0"/>
          </a:p>
        </p:txBody>
      </p:sp>
      <p:sp>
        <p:nvSpPr>
          <p:cNvPr id="4" name="スライド番号プレースホルダー 3">
            <a:extLst>
              <a:ext uri="{FF2B5EF4-FFF2-40B4-BE49-F238E27FC236}">
                <a16:creationId xmlns:a16="http://schemas.microsoft.com/office/drawing/2014/main" id="{49AC37E9-FD1E-46EE-9061-6EB86F69A29B}"/>
              </a:ext>
            </a:extLst>
          </p:cNvPr>
          <p:cNvSpPr>
            <a:spLocks noGrp="1"/>
          </p:cNvSpPr>
          <p:nvPr>
            <p:ph type="sldNum" sz="quarter" idx="12"/>
          </p:nvPr>
        </p:nvSpPr>
        <p:spPr/>
        <p:txBody>
          <a:bodyPr/>
          <a:lstStyle/>
          <a:p>
            <a:fld id="{F53B3EFC-0D5D-4589-8FAD-D2B83E7119F1}" type="slidenum">
              <a:rPr kumimoji="1" lang="ja-JP" altLang="en-US" smtClean="0"/>
              <a:t>8</a:t>
            </a:fld>
            <a:endParaRPr kumimoji="1" lang="ja-JP"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2" y="273845"/>
            <a:ext cx="7886700" cy="764028"/>
          </a:xfrm>
        </p:spPr>
        <p:txBody>
          <a:bodyPr/>
          <a:lstStyle/>
          <a:p>
            <a:pPr algn="ctr"/>
            <a:r>
              <a:rPr lang="ja-JP" altLang="en-US" dirty="0"/>
              <a:t>課題を考えてみましょう</a:t>
            </a:r>
          </a:p>
        </p:txBody>
      </p:sp>
      <p:sp>
        <p:nvSpPr>
          <p:cNvPr id="3" name="コンテンツプレースホルダ 2"/>
          <p:cNvSpPr>
            <a:spLocks noGrp="1"/>
          </p:cNvSpPr>
          <p:nvPr>
            <p:ph idx="1"/>
          </p:nvPr>
        </p:nvSpPr>
        <p:spPr>
          <a:xfrm>
            <a:off x="409268" y="1139314"/>
            <a:ext cx="8583563" cy="3800352"/>
          </a:xfrm>
        </p:spPr>
        <p:txBody>
          <a:bodyPr>
            <a:normAutofit lnSpcReduction="10000"/>
          </a:bodyPr>
          <a:lstStyle/>
          <a:p>
            <a:pPr marL="0" indent="0">
              <a:buNone/>
            </a:pPr>
            <a:r>
              <a:rPr lang="en-US" altLang="ja-JP" sz="2400" dirty="0"/>
              <a:t>【</a:t>
            </a:r>
            <a:r>
              <a:rPr lang="ja-JP" altLang="en-US" sz="2400" dirty="0"/>
              <a:t>本日の研修を振り返って</a:t>
            </a:r>
            <a:r>
              <a:rPr lang="en-US" altLang="ja-JP" sz="2400" dirty="0"/>
              <a:t>】</a:t>
            </a:r>
          </a:p>
          <a:p>
            <a:pPr marL="273050" indent="-273050">
              <a:buNone/>
            </a:pPr>
            <a:r>
              <a:rPr lang="ja-JP" altLang="en-US" sz="2400" dirty="0"/>
              <a:t>○本人とかかわり、退院について話し合えているでしょうか</a:t>
            </a:r>
            <a:endParaRPr lang="en-US" altLang="ja-JP" sz="2400" dirty="0"/>
          </a:p>
          <a:p>
            <a:pPr marL="273050" indent="-273050">
              <a:buNone/>
            </a:pPr>
            <a:r>
              <a:rPr lang="ja-JP" altLang="en-US" sz="2400" dirty="0"/>
              <a:t>○本人を中心にした病院のチーム、地域のチームをつくれているでしょうか</a:t>
            </a:r>
            <a:endParaRPr lang="en-US" altLang="ja-JP" sz="2400" dirty="0"/>
          </a:p>
          <a:p>
            <a:pPr marL="273050" indent="-273050">
              <a:buNone/>
            </a:pPr>
            <a:r>
              <a:rPr lang="ja-JP" altLang="en-US" sz="2400" dirty="0"/>
              <a:t>○制度化され、業務が規定されたことにより、手続きや書類作成のための役割になっていないでしょうか</a:t>
            </a:r>
            <a:endParaRPr lang="en-US" altLang="ja-JP" sz="2400" dirty="0"/>
          </a:p>
          <a:p>
            <a:pPr marL="273050" indent="-273050">
              <a:buNone/>
            </a:pPr>
            <a:r>
              <a:rPr lang="ja-JP" altLang="en-US" sz="2400" dirty="0"/>
              <a:t>○医療保護入院以外の患者にも同様の取り組みが必要ではないでしょうか</a:t>
            </a:r>
            <a:endParaRPr lang="en-US" altLang="ja-JP" sz="2400" dirty="0"/>
          </a:p>
          <a:p>
            <a:pPr marL="273050" indent="-273050">
              <a:buNone/>
            </a:pPr>
            <a:r>
              <a:rPr lang="ja-JP" altLang="en-US" sz="2400" dirty="0"/>
              <a:t>○地域で退院後生活環境相談員や退院支援の研修の機会はありますか</a:t>
            </a:r>
            <a:endParaRPr lang="en-US" altLang="ja-JP" sz="2400" dirty="0"/>
          </a:p>
        </p:txBody>
      </p:sp>
      <p:sp>
        <p:nvSpPr>
          <p:cNvPr id="4" name="スライド番号プレースホルダー 3">
            <a:extLst>
              <a:ext uri="{FF2B5EF4-FFF2-40B4-BE49-F238E27FC236}">
                <a16:creationId xmlns:a16="http://schemas.microsoft.com/office/drawing/2014/main" id="{4179A02D-AC5B-4775-B26F-FE7306D81D0B}"/>
              </a:ext>
            </a:extLst>
          </p:cNvPr>
          <p:cNvSpPr>
            <a:spLocks noGrp="1"/>
          </p:cNvSpPr>
          <p:nvPr>
            <p:ph type="sldNum" sz="quarter" idx="12"/>
          </p:nvPr>
        </p:nvSpPr>
        <p:spPr/>
        <p:txBody>
          <a:bodyPr/>
          <a:lstStyle/>
          <a:p>
            <a:fld id="{F53B3EFC-0D5D-4589-8FAD-D2B83E7119F1}" type="slidenum">
              <a:rPr kumimoji="1" lang="ja-JP" altLang="en-US" smtClean="0"/>
              <a:t>9</a:t>
            </a:fld>
            <a:endParaRPr kumimoji="1" lang="ja-JP" altLang="en-US"/>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1056</Words>
  <Application>Microsoft Office PowerPoint</Application>
  <PresentationFormat>画面に合わせる (16:9)</PresentationFormat>
  <Paragraphs>200</Paragraphs>
  <Slides>12</Slides>
  <Notes>12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12</vt:i4>
      </vt:variant>
    </vt:vector>
  </HeadingPairs>
  <TitlesOfParts>
    <vt:vector size="17" baseType="lpstr">
      <vt:lpstr>HG丸ｺﾞｼｯｸM-PRO</vt:lpstr>
      <vt:lpstr>ＭＳ Ｐゴシック</vt:lpstr>
      <vt:lpstr>Arial</vt:lpstr>
      <vt:lpstr>Calibri</vt:lpstr>
      <vt:lpstr>Office ​​テーマ</vt:lpstr>
      <vt:lpstr>講義Ⅱ</vt:lpstr>
      <vt:lpstr>定期病状報告書について</vt:lpstr>
      <vt:lpstr>定期病状報告書作成にかかる業務</vt:lpstr>
      <vt:lpstr>定期病状報告書作成にかかる業務</vt:lpstr>
      <vt:lpstr>定期病状報告書作成にかかる業務</vt:lpstr>
      <vt:lpstr>PowerPoint プレゼンテーション</vt:lpstr>
      <vt:lpstr>退院後生活環境相談員が大切にしたい視点</vt:lpstr>
      <vt:lpstr>退院後生活環境相談員が大切にしたい視点</vt:lpstr>
      <vt:lpstr>課題を考えてみましょう</vt:lpstr>
      <vt:lpstr>退院後生活環境相談員が大切にしたい視点</vt:lpstr>
      <vt:lpstr>シェアリング</vt:lpstr>
      <vt:lpstr>地域での研修について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増田 喜信</dc:creator>
  <cp:lastModifiedBy>japsw-ueki</cp:lastModifiedBy>
  <cp:revision>18</cp:revision>
  <dcterms:created xsi:type="dcterms:W3CDTF">2018-04-26T08:40:00Z</dcterms:created>
  <dcterms:modified xsi:type="dcterms:W3CDTF">2019-04-11T04:46:22Z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1041-10.8.0.5745</vt:lpwstr>
  </property>
</Properties>
</file>